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02" r:id="rId5"/>
    <p:sldId id="303" r:id="rId6"/>
    <p:sldId id="304" r:id="rId7"/>
    <p:sldId id="299" r:id="rId8"/>
    <p:sldId id="300" r:id="rId9"/>
    <p:sldId id="301" r:id="rId10"/>
    <p:sldId id="311" r:id="rId11"/>
    <p:sldId id="305" r:id="rId12"/>
    <p:sldId id="257" r:id="rId13"/>
    <p:sldId id="312" r:id="rId14"/>
    <p:sldId id="313" r:id="rId15"/>
    <p:sldId id="314" r:id="rId16"/>
    <p:sldId id="315" r:id="rId17"/>
    <p:sldId id="316" r:id="rId18"/>
    <p:sldId id="317" r:id="rId19"/>
    <p:sldId id="279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5" clrIdx="0"/>
  <p:cmAuthor id="2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BCE4FE"/>
    <a:srgbClr val="B1D9F2"/>
    <a:srgbClr val="B7DF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09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2250" y="924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C59172-1BCF-44C7-9E8F-A8336FBEE1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A0FEDA-031D-41E0-AD33-A950B2B3ECA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食物，美味的食物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7106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47107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r>
              <a:rPr lang="en-US" altLang="zh-CN" dirty="0"/>
              <a:t>T: Where is my schoolbag? Where are my keys?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0178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50179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r>
              <a:rPr lang="en-US" altLang="zh-CN" dirty="0"/>
              <a:t>T: Where is my schoolbag? Where are my keys?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4274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54275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r>
              <a:rPr lang="en-US" altLang="zh-CN" dirty="0"/>
              <a:t>T: Where is my schoolbag? Where are my keys?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6322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56323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r>
              <a:rPr lang="en-US" altLang="zh-CN" dirty="0"/>
              <a:t>T: Where is my schoolbag? Where are my keys?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203175-8996-4AE9-B2A2-A88F38BC5F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203175-8996-4AE9-B2A2-A88F38BC5F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203175-8996-4AE9-B2A2-A88F38BC5F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203175-8996-4AE9-B2A2-A88F38BC5F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203175-8996-4AE9-B2A2-A88F38BC5F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203175-8996-4AE9-B2A2-A88F38BC5F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203175-8996-4AE9-B2A2-A88F38BC5F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203175-8996-4AE9-B2A2-A88F38BC5F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2" r="20874" b="-215"/>
          <a:stretch>
            <a:fillRect/>
          </a:stretch>
        </p:blipFill>
        <p:spPr>
          <a:xfrm>
            <a:off x="0" y="0"/>
            <a:ext cx="12192000" cy="6872749"/>
          </a:xfrm>
          <a:prstGeom prst="rect">
            <a:avLst/>
          </a:prstGeom>
        </p:spPr>
      </p:pic>
      <p:pic>
        <p:nvPicPr>
          <p:cNvPr id="8" name="图片 7" descr="大桥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53955" y="150495"/>
            <a:ext cx="1913890" cy="5245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A63E589A-F0D1-4261-ABD4-297D4E367793}" type="datetime1">
              <a:rPr lang="zh-CN" altLang="en-US"/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4DACF603-E4AF-49D2-96E8-26B0DBE67355}" type="slidenum">
              <a:rPr lang="zh-CN" altLang="en-US"/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71011" y="365125"/>
            <a:ext cx="11238271" cy="5991225"/>
          </a:xfrm>
          <a:prstGeom prst="rect">
            <a:avLst/>
          </a:prstGeom>
          <a:noFill/>
          <a:ln w="57150">
            <a:solidFill>
              <a:srgbClr val="BCE4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大桥Logo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53955" y="150495"/>
            <a:ext cx="1913890" cy="5245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hyperlink" Target="Mandy&#35838;&#20214;\Mandy&#35838;&#20214;\KB6&#35838;&#20214;\&#35838;&#20214;\KB6U4\Rec%200052.mp4" TargetMode="Externa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hyperlink" Target="Mandy&#35838;&#20214;\Mandy&#35838;&#20214;\KB6&#35838;&#20214;\&#35838;&#20214;\KB6U4\Rec%200055.mp4" TargetMode="Externa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82432" y="2339207"/>
            <a:ext cx="7787640" cy="1004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5400" b="1" baseline="0" dirty="0">
                <a:solidFill>
                  <a:srgbClr val="38619F"/>
                </a:solidFill>
                <a:latin typeface="Comic Sans MS" panose="030F0702030302020204" charset="0"/>
                <a:ea typeface="汉仪小麦体简" panose="00020600040101010101" pitchFamily="18" charset="-122"/>
                <a:cs typeface="Comic Sans MS" panose="030F0702030302020204" charset="0"/>
              </a:rPr>
              <a:t>Food, glorious food.</a:t>
            </a:r>
            <a:endParaRPr lang="en-US" altLang="zh-CN" sz="5400" b="1" baseline="0" dirty="0">
              <a:solidFill>
                <a:srgbClr val="38619F"/>
              </a:solidFill>
              <a:latin typeface="Comic Sans MS" panose="030F0702030302020204" charset="0"/>
              <a:ea typeface="汉仪小麦体简" panose="00020600040101010101" pitchFamily="18" charset="-122"/>
              <a:cs typeface="Comic Sans MS" panose="030F0702030302020204" charset="0"/>
            </a:endParaRPr>
          </a:p>
        </p:txBody>
      </p:sp>
      <p:sp>
        <p:nvSpPr>
          <p:cNvPr id="10" name="PA_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8235" y="3495764"/>
            <a:ext cx="7787640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28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——</a:t>
            </a:r>
            <a:r>
              <a:rPr lang="zh-CN" altLang="en-US" sz="28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</a:t>
            </a:r>
            <a:r>
              <a:rPr lang="en-US" altLang="zh-CN" sz="28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U4 H5-6</a:t>
            </a:r>
            <a:r>
              <a:rPr lang="zh-CN" altLang="en-US" sz="28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</a:t>
            </a:r>
            <a:r>
              <a:rPr lang="en-US" altLang="zh-CN" sz="28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——</a:t>
            </a:r>
            <a:endParaRPr lang="en-US" altLang="zh-CN" sz="2800" baseline="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762" y="11113"/>
            <a:ext cx="9153525" cy="6492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8821" y="10794"/>
            <a:ext cx="8696960" cy="645160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600" b="1" u="none" strike="noStrike" kern="1200" cap="none" spc="0" normalizeH="0" baseline="0" noProof="1">
                <a:ln w="31550" cmpd="sng">
                  <a:gradFill flip="none" rotWithShape="1"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 scaled="1"/>
                    <a:tileRect/>
                  </a:gra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Are you tired?Let's have some </a:t>
            </a:r>
            <a:r>
              <a:rPr kumimoji="0" lang="en-US" sz="3600" b="1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sn</a:t>
            </a:r>
            <a:r>
              <a:rPr kumimoji="0" lang="en-US" sz="3600" b="1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</a:t>
            </a:r>
            <a:r>
              <a:rPr kumimoji="0" lang="en-US" sz="3600" b="1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cks</a:t>
            </a:r>
            <a:endParaRPr kumimoji="0" lang="en-US" sz="3600" b="1" u="none" strike="noStrike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44035" name="文本框 99"/>
          <p:cNvSpPr txBox="1"/>
          <p:nvPr/>
        </p:nvSpPr>
        <p:spPr>
          <a:xfrm>
            <a:off x="19050" y="520700"/>
            <a:ext cx="9205913" cy="1133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4065"/>
              </a:lnSpc>
              <a:buFont typeface="Arial" panose="020B0604020202020204" pitchFamily="34" charset="0"/>
            </a:pPr>
            <a:r>
              <a:rPr lang="zh-CN" altLang="zh-CN" sz="3200" b="1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 </a:t>
            </a:r>
            <a:endParaRPr lang="zh-CN" altLang="zh-CN" sz="3200" b="1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  <a:p>
            <a:pPr>
              <a:lnSpc>
                <a:spcPts val="4065"/>
              </a:lnSpc>
              <a:buFont typeface="Arial" panose="020B0604020202020204" pitchFamily="34" charset="0"/>
            </a:pPr>
            <a:r>
              <a:rPr lang="zh-CN" altLang="zh-CN" sz="3200" b="1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 </a:t>
            </a:r>
            <a:endParaRPr lang="zh-CN" altLang="zh-CN" sz="3200" b="1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5268" t="10020" r="8944" b="17949"/>
          <a:stretch>
            <a:fillRect/>
          </a:stretch>
        </p:blipFill>
        <p:spPr>
          <a:xfrm>
            <a:off x="111760" y="668020"/>
            <a:ext cx="1882140" cy="157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3057525" y="1039813"/>
            <a:ext cx="2217738" cy="8302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hot</a:t>
            </a:r>
            <a:r>
              <a:rPr lang="en-US" altLang="zh-CN" sz="4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 dog</a:t>
            </a:r>
            <a:endParaRPr lang="en-US" altLang="zh-CN" sz="4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b="8156"/>
          <a:stretch>
            <a:fillRect/>
          </a:stretch>
        </p:blipFill>
        <p:spPr>
          <a:xfrm>
            <a:off x="19050" y="2357754"/>
            <a:ext cx="2761615" cy="1973580"/>
          </a:xfrm>
          <a:prstGeom prst="ellipse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184525" y="2541588"/>
            <a:ext cx="2216150" cy="8302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b</a:t>
            </a:r>
            <a:r>
              <a:rPr lang="en-US" altLang="zh-CN" sz="4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i</a:t>
            </a:r>
            <a:r>
              <a:rPr lang="en-US" altLang="zh-CN" sz="4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scu</a:t>
            </a:r>
            <a:r>
              <a:rPr lang="en-US" altLang="zh-CN" sz="4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i</a:t>
            </a:r>
            <a:r>
              <a:rPr lang="en-US" altLang="zh-CN" sz="4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t</a:t>
            </a:r>
            <a:r>
              <a:rPr lang="en-US" altLang="zh-CN" sz="4800" dirty="0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s</a:t>
            </a:r>
            <a:endParaRPr lang="en-US" altLang="zh-CN" sz="4800" dirty="0">
              <a:solidFill>
                <a:srgbClr val="7030A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2975" y="4159250"/>
            <a:ext cx="3086100" cy="1914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5978525" y="3371850"/>
            <a:ext cx="2386013" cy="8302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p</a:t>
            </a:r>
            <a:r>
              <a:rPr lang="en-US" altLang="zh-CN" sz="4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o</a:t>
            </a:r>
            <a:r>
              <a:rPr lang="en-US" altLang="zh-CN" sz="4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pc</a:t>
            </a:r>
            <a:r>
              <a:rPr lang="en-US" altLang="zh-CN" sz="4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or</a:t>
            </a:r>
            <a:r>
              <a:rPr lang="en-US" altLang="zh-CN" sz="4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n</a:t>
            </a:r>
            <a:endParaRPr lang="en-US" altLang="zh-CN" sz="4800" dirty="0">
              <a:solidFill>
                <a:srgbClr val="7030A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框 1"/>
          <p:cNvSpPr txBox="1"/>
          <p:nvPr/>
        </p:nvSpPr>
        <p:spPr>
          <a:xfrm>
            <a:off x="782955" y="698500"/>
            <a:ext cx="108311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What’s your favourite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snack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between meals? The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hot-dog 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-a sausage in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 long bread roll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-is famous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all over the world.</a:t>
            </a:r>
            <a:endParaRPr lang="zh-CN" altLang="en-US" sz="33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8223" y="2813050"/>
            <a:ext cx="8528050" cy="2061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snack</a:t>
            </a:r>
            <a:r>
              <a:rPr kumimoji="0" lang="zh-CN" altLang="en-US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零食</a:t>
            </a:r>
            <a:endParaRPr kumimoji="0" lang="en-US" altLang="zh-CN" sz="3200" kern="1200" cap="none" spc="0" normalizeH="0" baseline="0" noProof="1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hot-dog</a:t>
            </a:r>
            <a:r>
              <a:rPr kumimoji="0" lang="zh-CN" altLang="en-US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热狗</a:t>
            </a:r>
            <a:endParaRPr kumimoji="0" lang="en-US" altLang="zh-CN" sz="3200" kern="1200" cap="none" spc="0" normalizeH="0" baseline="0" noProof="1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 long bread roll </a:t>
            </a:r>
            <a:r>
              <a:rPr kumimoji="0" lang="zh-CN" altLang="en-US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一个长的面包卷</a:t>
            </a:r>
            <a:endParaRPr kumimoji="0" lang="en-US" altLang="zh-CN" sz="3200" kern="1200" cap="none" spc="0" normalizeH="0" baseline="0" noProof="1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all over the world </a:t>
            </a:r>
            <a:r>
              <a:rPr kumimoji="0" lang="zh-CN" altLang="en-US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世界各地</a:t>
            </a:r>
            <a:endParaRPr kumimoji="0" lang="zh-CN" altLang="en-US" sz="3200" kern="1200" cap="none" spc="0" normalizeH="0" baseline="0" noProof="1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4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1"/>
          <p:cNvSpPr txBox="1"/>
          <p:nvPr/>
        </p:nvSpPr>
        <p:spPr>
          <a:xfrm>
            <a:off x="634365" y="681355"/>
            <a:ext cx="110610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Do you eat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biscuits as a snack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? In the USA biscuits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are called cookies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.Biscuits can have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chocolate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, dry fruit or jam in them. They have sugar ,too.</a:t>
            </a:r>
            <a:endParaRPr lang="zh-CN" altLang="zh-CN" sz="36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1050" y="3236595"/>
            <a:ext cx="94792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biscuit</a:t>
            </a:r>
            <a:r>
              <a:rPr lang="zh-CN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饼干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(</a:t>
            </a:r>
            <a:r>
              <a:rPr lang="zh-CN" altLang="en-US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英式）  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cookie</a:t>
            </a:r>
            <a:r>
              <a:rPr lang="zh-CN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饼干</a:t>
            </a:r>
            <a:r>
              <a:rPr lang="zh-CN" altLang="en-US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（美式）</a:t>
            </a:r>
            <a:endParaRPr lang="en-US" altLang="zh-CN" sz="36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as a snack </a:t>
            </a:r>
            <a:r>
              <a:rPr lang="en-US" altLang="en-US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作为一种小吃</a:t>
            </a:r>
            <a:endParaRPr lang="en-US" altLang="zh-CN" sz="36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be called </a:t>
            </a:r>
            <a:r>
              <a:rPr lang="en-US" altLang="en-US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被叫做</a:t>
            </a:r>
            <a:endParaRPr lang="en-US" altLang="zh-CN" sz="36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chocolate</a:t>
            </a:r>
            <a:r>
              <a:rPr lang="zh-CN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巧克力</a:t>
            </a:r>
            <a:endParaRPr lang="en-US" altLang="zh-CN" sz="36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buFont typeface="Arial" panose="020B0604020202020204" pitchFamily="34" charset="0"/>
            </a:pPr>
            <a:endParaRPr lang="en-US" altLang="zh-CN" sz="36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3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文本框 1"/>
          <p:cNvSpPr txBox="1"/>
          <p:nvPr/>
        </p:nvSpPr>
        <p:spPr>
          <a:xfrm>
            <a:off x="654685" y="720725"/>
            <a:ext cx="1088834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Popcorn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is a healthier snack. The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corn seeds make a loud noise in the pan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. People ate popcorn over 2,ooo years ago. Today people often eat it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at the cinema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with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salt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,or with sugar and butter.</a:t>
            </a:r>
            <a:endParaRPr lang="zh-CN" altLang="en-US" sz="30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5020" y="2894965"/>
            <a:ext cx="10182225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popcorn</a:t>
            </a: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爆米花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healthier,healthy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的比较级，更健康的</a:t>
            </a: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    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corn</a:t>
            </a: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玉米</a:t>
            </a: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    seed</a:t>
            </a: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种子</a:t>
            </a: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 corn seeds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玉米籽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noise </a:t>
            </a: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噪音</a:t>
            </a: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make a loud noise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制造很大的噪音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in the pan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在平顶锅里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</a:t>
            </a:r>
            <a:endParaRPr kumimoji="0" lang="zh-CN" altLang="zh-CN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cinema</a:t>
            </a: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电影院</a:t>
            </a: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at the cinema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在电影院</a:t>
            </a: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salt</a:t>
            </a: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食用盐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9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4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11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40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文本框 99"/>
          <p:cNvSpPr txBox="1"/>
          <p:nvPr/>
        </p:nvSpPr>
        <p:spPr>
          <a:xfrm>
            <a:off x="584200" y="427355"/>
            <a:ext cx="1132078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Write the words.</a:t>
            </a:r>
            <a:endParaRPr lang="en-US" altLang="zh-CN" sz="320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1. We put this on food to make it taste better.It can be hot or cold. </a:t>
            </a:r>
            <a:endParaRPr lang="en-US" altLang="zh-CN" sz="32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2. This is something we eat between meals.</a:t>
            </a:r>
            <a:endParaRPr lang="en-US" altLang="zh-CN" sz="32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3. These pieces of wood or plastic are used for eating.</a:t>
            </a:r>
            <a:endParaRPr lang="en-US" altLang="zh-CN" sz="32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4. This is made from fruit.We can put it on bread.</a:t>
            </a:r>
            <a:endParaRPr lang="en-US" altLang="zh-CN" sz="32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5. We use this to cook in.</a:t>
            </a:r>
            <a:endParaRPr lang="en-US" altLang="zh-CN" sz="32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6. Lots of children like these snacks.They are often round.</a:t>
            </a:r>
            <a:endParaRPr lang="en-US" altLang="zh-CN" sz="32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7. This snack is popular when people go to the cinema.</a:t>
            </a:r>
            <a:endParaRPr lang="en-US" altLang="zh-CN" sz="32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8. You can put this on the bread first when you make sandwiches.</a:t>
            </a:r>
            <a:endParaRPr lang="en-US" altLang="zh-CN" sz="32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01975" y="1305878"/>
            <a:ext cx="149288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sauce</a:t>
            </a:r>
            <a:endParaRPr lang="en-US" altLang="zh-CN" sz="40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24495" y="1409383"/>
            <a:ext cx="14909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snack</a:t>
            </a:r>
            <a:endParaRPr lang="en-US" altLang="zh-CN" sz="40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16185" y="2827973"/>
            <a:ext cx="104203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jam</a:t>
            </a:r>
            <a:endParaRPr lang="en-US" altLang="zh-CN" sz="40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05780" y="3269298"/>
            <a:ext cx="9804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pan</a:t>
            </a:r>
            <a:endParaRPr lang="en-US" altLang="zh-CN" sz="40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67240" y="3419793"/>
            <a:ext cx="17805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biscuit</a:t>
            </a:r>
            <a:endParaRPr lang="en-US" altLang="zh-CN" sz="40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16185" y="5228273"/>
            <a:ext cx="20320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popcorn</a:t>
            </a:r>
            <a:endParaRPr lang="en-US" altLang="zh-CN" sz="40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17265" y="5315268"/>
            <a:ext cx="174942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butter</a:t>
            </a:r>
            <a:endParaRPr lang="en-US" altLang="zh-CN" sz="40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72270" y="1903413"/>
            <a:ext cx="26873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chopsticks</a:t>
            </a:r>
            <a:endParaRPr lang="en-US" altLang="zh-CN" sz="40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文本框 99"/>
          <p:cNvSpPr txBox="1"/>
          <p:nvPr/>
        </p:nvSpPr>
        <p:spPr>
          <a:xfrm>
            <a:off x="537845" y="944880"/>
            <a:ext cx="1122743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1.Words: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sushi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寿司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Japanese 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日本的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chopsticks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筷子 </a:t>
            </a:r>
            <a:endParaRPr lang="zh-CN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dish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菜肴，盘子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pizza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披萨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pasta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意大利面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sauce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调味汁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famous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著名的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Spanish 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西班牙的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 pan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平顶锅</a:t>
            </a:r>
            <a:endParaRPr lang="zh-CN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seafood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海鲜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  snack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快餐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 roll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卷 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2.Phrases:</a:t>
            </a:r>
            <a:endParaRPr lang="zh-CN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make sushi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做寿司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eat sushi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吃寿司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a lot of 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很多</a:t>
            </a:r>
            <a:endParaRPr lang="zh-CN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lots of 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很多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the most famous 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最著名的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the name of ...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的名字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 hot dog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热狗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a long bread roll 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一个长的面包卷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all over the world 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世界各地</a:t>
            </a:r>
            <a:endParaRPr lang="zh-CN" altLang="zh-CN" sz="54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401" y="102869"/>
            <a:ext cx="256159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600" b="1" i="1" u="none" strike="noStrike" kern="1200" cap="none" spc="0" normalizeH="0" baseline="0" noProof="1">
                <a:ln w="31550" cmpd="sng">
                  <a:gradFill flip="none" rotWithShape="1"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 scaled="1"/>
                    <a:tileRect/>
                  </a:gra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Summary</a:t>
            </a:r>
            <a:endParaRPr kumimoji="0" lang="en-US" sz="3600" b="1" i="1" u="none" strike="noStrike" kern="1200" cap="none" spc="0" normalizeH="0" baseline="0" noProof="1">
              <a:ln w="31550" cmpd="sng">
                <a:gradFill flip="none" rotWithShape="1"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 scaled="1"/>
                  <a:tileRect/>
                </a:gradFill>
                <a:prstDash val="solid"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文本框 99"/>
          <p:cNvSpPr txBox="1"/>
          <p:nvPr/>
        </p:nvSpPr>
        <p:spPr>
          <a:xfrm>
            <a:off x="514350" y="817880"/>
            <a:ext cx="1083373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1.Words: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peanut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花生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butter 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黄油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jam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果酱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sandwich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三明治</a:t>
            </a:r>
            <a:endParaRPr lang="zh-CN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popular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流行的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fruit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水果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sugar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食用糖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high 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高的</a:t>
            </a:r>
            <a:endParaRPr lang="zh-CN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temperature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温度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biscuit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饼干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cookie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饼干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chocolate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巧克力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popcorn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爆米花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corn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玉米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seed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种子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noise 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噪音</a:t>
            </a:r>
            <a:endParaRPr lang="zh-CN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cinema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电影院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salt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食用盐 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2.Phrases:</a:t>
            </a:r>
            <a:endParaRPr lang="zh-CN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be popular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流行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be made from 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由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..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制成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of course 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当然</a:t>
            </a:r>
            <a:endParaRPr lang="zh-CN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at a high temperature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在高温下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as a snack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作为一种小吃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be called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被称为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the corn seeds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玉米籽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make a loud noise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制造很大的噪音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in the pan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在平顶锅里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at the cinema</a:t>
            </a:r>
            <a:r>
              <a:rPr lang="zh-CN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在电影院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</a:t>
            </a:r>
            <a:endParaRPr lang="zh-CN" altLang="zh-CN" sz="40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8261" y="172719"/>
            <a:ext cx="256159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600" b="1" i="1" u="none" strike="noStrike" kern="1200" cap="none" spc="0" normalizeH="0" baseline="0" noProof="1">
                <a:ln w="31550" cmpd="sng">
                  <a:gradFill flip="none" rotWithShape="1"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 scaled="1"/>
                    <a:tileRect/>
                  </a:gra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Summary</a:t>
            </a:r>
            <a:endParaRPr kumimoji="0" lang="en-US" sz="3600" b="1" i="1" u="none" strike="noStrike" kern="1200" cap="none" spc="0" normalizeH="0" baseline="0" noProof="1">
              <a:ln w="31550" cmpd="sng">
                <a:gradFill flip="none" rotWithShape="1"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 scaled="1"/>
                  <a:tileRect/>
                </a:gradFill>
                <a:prstDash val="solid"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82432" y="2339207"/>
            <a:ext cx="778764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6000" b="1" baseline="0" dirty="0">
                <a:solidFill>
                  <a:srgbClr val="38619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THANK YOU</a:t>
            </a:r>
            <a:endParaRPr lang="zh-CN" altLang="en-US" sz="6000" b="1" baseline="0" dirty="0">
              <a:solidFill>
                <a:srgbClr val="38619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7"/>
          <p:cNvSpPr txBox="1"/>
          <p:nvPr/>
        </p:nvSpPr>
        <p:spPr>
          <a:xfrm>
            <a:off x="214630" y="2739390"/>
            <a:ext cx="111385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People from different countries eat different kinds of food. </a:t>
            </a:r>
            <a:r>
              <a:rPr lang="en-US" altLang="zh-CN" sz="320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Some dises are famous  all over the world.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</a:t>
            </a:r>
            <a:endParaRPr lang="en-US" altLang="zh-CN" sz="320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838" t="8273" r="18985"/>
          <a:stretch>
            <a:fillRect/>
          </a:stretch>
        </p:blipFill>
        <p:spPr>
          <a:xfrm>
            <a:off x="128905" y="4716780"/>
            <a:ext cx="2319020" cy="1922145"/>
          </a:xfrm>
          <a:prstGeom prst="ellipse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9695" y="656590"/>
            <a:ext cx="3048000" cy="20193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连接符 3"/>
          <p:cNvCxnSpPr/>
          <p:nvPr/>
        </p:nvCxnSpPr>
        <p:spPr>
          <a:xfrm flipV="1">
            <a:off x="9197975" y="3243580"/>
            <a:ext cx="1468120" cy="234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0868025" y="2675890"/>
            <a:ext cx="9956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种类</a:t>
            </a:r>
            <a:endParaRPr lang="zh-CN" altLang="en-US" sz="3200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64765" y="3763645"/>
            <a:ext cx="924560" cy="1143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493645" y="3900170"/>
            <a:ext cx="9956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菜肴</a:t>
            </a:r>
            <a:endParaRPr lang="zh-CN" altLang="en-US" sz="3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8" name="直接连接符 7"/>
          <p:cNvCxnSpPr>
            <a:endCxn id="19458" idx="2"/>
          </p:cNvCxnSpPr>
          <p:nvPr/>
        </p:nvCxnSpPr>
        <p:spPr>
          <a:xfrm>
            <a:off x="4378960" y="3815715"/>
            <a:ext cx="140525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175760" y="4050665"/>
            <a:ext cx="14020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出名的</a:t>
            </a:r>
            <a:endParaRPr lang="zh-CN" altLang="en-US" sz="3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123940" y="3775075"/>
            <a:ext cx="3258820" cy="406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7295515" y="4050665"/>
            <a:ext cx="14020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全世界</a:t>
            </a:r>
            <a:endParaRPr lang="zh-CN" altLang="en-US" sz="3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870" y="136525"/>
            <a:ext cx="3352800" cy="1944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>
            <a:hlinkClick r:id="rId2" action="ppaction://hlinkfile"/>
          </p:cNvPr>
          <p:cNvSpPr txBox="1"/>
          <p:nvPr/>
        </p:nvSpPr>
        <p:spPr>
          <a:xfrm>
            <a:off x="5080000" y="1017270"/>
            <a:ext cx="1880235" cy="7683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400" noProof="1">
                <a:solidFill>
                  <a:srgbClr val="00206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Sushi</a:t>
            </a:r>
            <a:endParaRPr lang="en-US" altLang="zh-CN" sz="4400" noProof="1">
              <a:solidFill>
                <a:srgbClr val="00206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21505" name="文本框 1"/>
          <p:cNvSpPr txBox="1"/>
          <p:nvPr/>
        </p:nvSpPr>
        <p:spPr>
          <a:xfrm>
            <a:off x="590550" y="2081530"/>
            <a:ext cx="110102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Sushi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is a cold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Japanese dish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. You can make sushi with rice and fish </a:t>
            </a:r>
            <a:r>
              <a:rPr lang="en-US" altLang="zh-CN" sz="3600" dirty="0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which isn’t cooked. 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You eat sushi with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chopsticks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. </a:t>
            </a:r>
            <a:endParaRPr lang="zh-CN" altLang="en-US" sz="36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8875" y="3931285"/>
            <a:ext cx="69329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sushi </a:t>
            </a:r>
            <a:r>
              <a:rPr lang="zh-CN" altLang="en-US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寿司</a:t>
            </a:r>
            <a:endParaRPr lang="zh-CN" altLang="en-US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8875" y="5544185"/>
            <a:ext cx="69329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dish</a:t>
            </a:r>
            <a:r>
              <a:rPr lang="zh-CN" altLang="en-US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菜肴，盘子</a:t>
            </a:r>
            <a:endParaRPr lang="zh-CN" altLang="en-US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58875" y="4480560"/>
            <a:ext cx="87464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make sushi </a:t>
            </a:r>
            <a:r>
              <a:rPr lang="zh-CN" altLang="en-US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做寿司   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eat sushi </a:t>
            </a:r>
            <a:r>
              <a:rPr lang="zh-CN" altLang="en-US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吃寿司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8875" y="5061585"/>
            <a:ext cx="89084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Japanese </a:t>
            </a:r>
            <a:r>
              <a:rPr lang="zh-CN" altLang="en-US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日本的，日本人   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Japan </a:t>
            </a:r>
            <a:r>
              <a:rPr lang="zh-CN" altLang="en-US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日本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84395" y="5556885"/>
            <a:ext cx="39173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chopsticks</a:t>
            </a:r>
            <a:r>
              <a:rPr lang="zh-CN" altLang="en-US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筷子</a:t>
            </a:r>
            <a:endParaRPr lang="zh-CN" altLang="en-US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/>
      <p:bldP spid="4" grpId="0"/>
      <p:bldP spid="6" grpId="0"/>
      <p:bldP spid="7" grpId="0"/>
      <p:bldP spid="8" grpId="0"/>
      <p:bldP spid="2150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310" y="410528"/>
            <a:ext cx="2144713" cy="1544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5830" y="410845"/>
            <a:ext cx="2092325" cy="1300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75310" y="2079943"/>
            <a:ext cx="264858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sp</a:t>
            </a:r>
            <a:r>
              <a:rPr lang="en-US" altLang="zh-CN" sz="44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</a:t>
            </a:r>
            <a:r>
              <a:rPr lang="en-US" altLang="zh-CN" sz="44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gh</a:t>
            </a:r>
            <a:r>
              <a:rPr lang="en-US" altLang="zh-CN" sz="44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e</a:t>
            </a:r>
            <a:r>
              <a:rPr lang="en-US" altLang="zh-CN" sz="44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tt</a:t>
            </a:r>
            <a:r>
              <a:rPr lang="en-US" altLang="zh-CN" sz="44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</a:t>
            </a:r>
            <a:endParaRPr lang="en-US" altLang="zh-CN" sz="44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35830" y="1954848"/>
            <a:ext cx="25450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44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m</a:t>
            </a:r>
            <a:r>
              <a:rPr lang="en-US" altLang="zh-CN" sz="44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</a:t>
            </a:r>
            <a:r>
              <a:rPr lang="en-US" altLang="zh-CN" sz="44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</a:t>
            </a:r>
            <a:r>
              <a:rPr lang="en-US" altLang="zh-CN" sz="44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</a:t>
            </a:r>
            <a:r>
              <a:rPr lang="en-US" altLang="zh-CN" sz="44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</a:t>
            </a:r>
            <a:r>
              <a:rPr lang="en-US" altLang="zh-CN" sz="44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o</a:t>
            </a:r>
            <a:r>
              <a:rPr lang="en-US" altLang="zh-CN" sz="44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n</a:t>
            </a:r>
            <a:r>
              <a:rPr lang="en-US" altLang="zh-CN" sz="44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</a:t>
            </a:r>
            <a:r>
              <a:rPr lang="en-US" altLang="zh-CN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.</a:t>
            </a:r>
            <a:endParaRPr lang="zh-CN" altLang="en-US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7080" y="2917508"/>
            <a:ext cx="246888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dirty="0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</a:rPr>
              <a:t>/spE'geti/</a:t>
            </a:r>
            <a:endParaRPr lang="en-US" altLang="zh-CN" sz="4400" dirty="0">
              <a:latin typeface="GWIPA" panose="00000400000000000000" charset="0"/>
              <a:ea typeface="宋体" panose="02010600030101010101" pitchFamily="2" charset="-122"/>
              <a:cs typeface="GWIPA" panose="00000400000000000000" charset="0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GWIPA" panose="00000400000000000000" charset="0"/>
              </a:rPr>
              <a:t>意式细面条</a:t>
            </a:r>
            <a:endParaRPr lang="zh-CN" altLang="en-US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GWIPA" panose="00000400000000000000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50105" y="2917508"/>
            <a:ext cx="3263265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dirty="0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</a:rPr>
              <a:t>/mQkE'rE  ni/</a:t>
            </a:r>
            <a:endParaRPr lang="en-US" altLang="zh-CN" sz="4400" dirty="0">
              <a:latin typeface="GWIPA" panose="00000400000000000000" charset="0"/>
              <a:ea typeface="宋体" panose="02010600030101010101" pitchFamily="2" charset="-122"/>
              <a:cs typeface="GWIPA" panose="00000400000000000000" charset="0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GWIPA" panose="00000400000000000000" charset="0"/>
              </a:rPr>
              <a:t>意式细面条</a:t>
            </a:r>
            <a:endParaRPr lang="zh-CN" altLang="en-US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GWIPA" panose="00000400000000000000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38928" t="-3356" r="10197" b="14524"/>
          <a:stretch>
            <a:fillRect/>
          </a:stretch>
        </p:blipFill>
        <p:spPr>
          <a:xfrm flipH="1">
            <a:off x="6887210" y="3088005"/>
            <a:ext cx="294640" cy="454025"/>
          </a:xfrm>
          <a:prstGeom prst="rect">
            <a:avLst/>
          </a:prstGeom>
        </p:spPr>
      </p:pic>
      <p:sp>
        <p:nvSpPr>
          <p:cNvPr id="7" name="文本框 6">
            <a:hlinkClick r:id="rId4" action="ppaction://hlinkfile"/>
          </p:cNvPr>
          <p:cNvSpPr txBox="1"/>
          <p:nvPr/>
        </p:nvSpPr>
        <p:spPr>
          <a:xfrm>
            <a:off x="994410" y="4527868"/>
            <a:ext cx="297053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pasta dishes</a:t>
            </a:r>
            <a:endParaRPr lang="en-US" altLang="zh-CN" sz="36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意大利面料理</a:t>
            </a:r>
            <a:r>
              <a:rPr lang="en-US" altLang="zh-CN" sz="14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.</a:t>
            </a:r>
            <a:endParaRPr lang="en-US" altLang="zh-CN" sz="14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"/>
          <p:cNvSpPr txBox="1"/>
          <p:nvPr/>
        </p:nvSpPr>
        <p:spPr>
          <a:xfrm>
            <a:off x="534670" y="670560"/>
            <a:ext cx="110769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In Italy they eat a lot of pizzas and pasta dishes. There are lots of different kinds of pasta and sauces. Two of the most famous are spaghetti and macaroni.</a:t>
            </a:r>
            <a:endParaRPr lang="en-US" altLang="zh-CN" sz="3200" dirty="0">
              <a:solidFill>
                <a:schemeClr val="tx1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9985" y="2527935"/>
            <a:ext cx="8174038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0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 lot of =lots of </a:t>
            </a:r>
            <a:r>
              <a:rPr lang="zh-CN" altLang="en-US" sz="30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许多</a:t>
            </a:r>
            <a:endParaRPr lang="en-US" altLang="zh-CN" sz="30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0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pizzas</a:t>
            </a:r>
            <a:r>
              <a:rPr lang="zh-CN" altLang="en-US" sz="30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（</a:t>
            </a:r>
            <a:r>
              <a:rPr lang="en-US" altLang="zh-CN" sz="30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pizza</a:t>
            </a:r>
            <a:r>
              <a:rPr lang="zh-CN" altLang="en-US" sz="30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的复数） 披萨</a:t>
            </a:r>
            <a:endParaRPr lang="zh-CN" altLang="en-US" sz="30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9985" y="3543935"/>
            <a:ext cx="8174038" cy="55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0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pasta </a:t>
            </a:r>
            <a:r>
              <a:rPr lang="zh-CN" altLang="en-US" sz="30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意大利面</a:t>
            </a:r>
            <a:r>
              <a:rPr lang="en-US" altLang="zh-CN" sz="30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</a:t>
            </a:r>
            <a:endParaRPr lang="zh-CN" altLang="en-US" sz="30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49985" y="4234498"/>
            <a:ext cx="8174038" cy="1014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0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</a:t>
            </a:r>
            <a:r>
              <a:rPr lang="en-US" altLang="zh-CN" sz="30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au</a:t>
            </a:r>
            <a:r>
              <a:rPr lang="en-US" altLang="zh-CN" sz="30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ces </a:t>
            </a:r>
            <a:r>
              <a:rPr lang="zh-CN" altLang="en-US" sz="30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（</a:t>
            </a:r>
            <a:r>
              <a:rPr lang="en-US" altLang="zh-CN" sz="30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sauce</a:t>
            </a:r>
            <a:r>
              <a:rPr lang="zh-CN" altLang="en-US" sz="30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的复数）酱汁</a:t>
            </a:r>
            <a:endParaRPr lang="en-US" altLang="zh-CN" sz="30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0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 most famous</a:t>
            </a:r>
            <a:r>
              <a:rPr lang="zh-CN" altLang="en-US" sz="30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最著名的</a:t>
            </a:r>
            <a:endParaRPr lang="en-US" altLang="zh-CN" sz="30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375" y="-15875"/>
            <a:ext cx="6109335" cy="5835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200" noProof="1">
                <a:solidFill>
                  <a:srgbClr val="00206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What do people eat in Spain?</a:t>
            </a:r>
            <a:endParaRPr lang="en-US" altLang="zh-CN" sz="3200" noProof="1">
              <a:solidFill>
                <a:srgbClr val="00206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97655" y="1213168"/>
            <a:ext cx="1800225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p</a:t>
            </a:r>
            <a:r>
              <a:rPr lang="en-US" altLang="zh-CN" sz="4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ae</a:t>
            </a:r>
            <a:r>
              <a:rPr lang="en-US" altLang="zh-CN" sz="4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ll</a:t>
            </a:r>
            <a:r>
              <a:rPr lang="en-US" altLang="zh-CN" sz="4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a</a:t>
            </a:r>
            <a:endParaRPr lang="en-US" altLang="zh-CN" sz="4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1375" y="566738"/>
            <a:ext cx="2359025" cy="2359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748665" y="3134360"/>
            <a:ext cx="1039749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paella就是西班牙的海鲜饭，是西班牙的国菜之一. 他使用一种名为"paella"的平底锅,采用的材料包括大米,海鲜,肉类,蔬菜等等.配上事先准备好的汤料,在烤箱烤制而成.因为它采用的是意大利米或西班牙米(类似于我国的粳米,米质比较硬),所以烤制后吃起来有点夹生感觉,不过满口留香,别有一种风味.      除了用米,西班牙人也使用类似于意大利面的面条来制作paella, 他们称之为"FIDEUA"等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1"/>
          <p:cNvSpPr txBox="1"/>
          <p:nvPr/>
        </p:nvSpPr>
        <p:spPr>
          <a:xfrm>
            <a:off x="506730" y="579755"/>
            <a:ext cx="111093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 paella is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Spanish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. It’s a yellow rice dish, and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 name of 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pan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you use. People usually make it with chicken or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seafood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.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6000" y="2398078"/>
            <a:ext cx="8731250" cy="20612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Sp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nish </a:t>
            </a:r>
            <a:r>
              <a:rPr lang="zh-CN" altLang="en-US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西班牙的，西班牙人  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Spain </a:t>
            </a:r>
            <a:r>
              <a:rPr lang="zh-CN" altLang="en-US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西班牙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 name of …..</a:t>
            </a:r>
            <a:r>
              <a:rPr lang="zh-CN" altLang="en-US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的名字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pan</a:t>
            </a:r>
            <a:r>
              <a:rPr lang="zh-CN" altLang="en-US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平底锅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seafood</a:t>
            </a:r>
            <a:r>
              <a:rPr lang="zh-CN" altLang="en-US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海鲜</a:t>
            </a:r>
            <a:endParaRPr lang="zh-CN" altLang="en-US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74395" y="388620"/>
            <a:ext cx="6306820" cy="5835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200" noProof="1">
                <a:solidFill>
                  <a:srgbClr val="00206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What is popular  in  the USA?</a:t>
            </a:r>
            <a:endParaRPr lang="en-US" altLang="zh-CN" sz="3200" noProof="1">
              <a:solidFill>
                <a:srgbClr val="00206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1146175"/>
            <a:ext cx="2809875" cy="2105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454525" y="1617663"/>
            <a:ext cx="348043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p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eanut butter</a:t>
            </a:r>
            <a:endParaRPr lang="en-US" altLang="zh-CN" sz="40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4005263"/>
            <a:ext cx="2808288" cy="2117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454525" y="4005263"/>
            <a:ext cx="330898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jam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 sandwich</a:t>
            </a:r>
            <a:endParaRPr lang="en-US" altLang="zh-CN" sz="40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1"/>
          <p:cNvSpPr txBox="1"/>
          <p:nvPr/>
        </p:nvSpPr>
        <p:spPr>
          <a:xfrm>
            <a:off x="481330" y="552450"/>
            <a:ext cx="111309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Peanut butter 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and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jam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sandwiches 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are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popular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in the USA. Butter is made from milk and peanut butter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is made from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peanuts,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of course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. We cook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fruit 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and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sugar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at a high temperature </a:t>
            </a:r>
            <a:r>
              <a:rPr lang="en-US" altLang="zh-CN" sz="36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to make jam.</a:t>
            </a:r>
            <a:endParaRPr lang="zh-CN" altLang="zh-CN" sz="36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0395" y="3252470"/>
            <a:ext cx="1113218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peanut</a:t>
            </a:r>
            <a:r>
              <a:rPr lang="zh-CN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花生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  butter </a:t>
            </a:r>
            <a:r>
              <a:rPr lang="zh-CN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黄油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    jam</a:t>
            </a:r>
            <a:r>
              <a:rPr lang="zh-CN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果酱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   sandwich</a:t>
            </a:r>
            <a:r>
              <a:rPr lang="zh-CN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三明治</a:t>
            </a:r>
            <a:endParaRPr lang="zh-CN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be popular </a:t>
            </a:r>
            <a:r>
              <a:rPr lang="zh-CN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流行的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Be made from </a:t>
            </a:r>
            <a:r>
              <a:rPr lang="zh-CN" altLang="en-US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由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…</a:t>
            </a:r>
            <a:r>
              <a:rPr lang="zh-CN" altLang="en-US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制成（看不出原材料）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of course </a:t>
            </a:r>
            <a:r>
              <a:rPr lang="zh-CN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当然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fruit</a:t>
            </a:r>
            <a:r>
              <a:rPr lang="zh-CN" altLang="en-US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水果   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sugar</a:t>
            </a:r>
            <a:r>
              <a:rPr lang="zh-CN" altLang="en-US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糖</a:t>
            </a:r>
            <a:endParaRPr lang="zh-CN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at a high temperature</a:t>
            </a:r>
            <a:r>
              <a:rPr lang="zh-CN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在高温下 </a:t>
            </a:r>
            <a:endParaRPr lang="zh-CN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55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70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96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9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26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KSO_WM_UNIT_PLACING_PICTURE_USER_VIEWPORT" val="{&quot;height&quot;:3300,&quot;width&quot;:4908.0015748031492}"/>
</p:tagLst>
</file>

<file path=ppt/tags/tag4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3508</Words>
  <Application>WPS 演示</Application>
  <PresentationFormat>宽屏</PresentationFormat>
  <Paragraphs>165</Paragraphs>
  <Slides>17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52" baseType="lpstr">
      <vt:lpstr>Arial</vt:lpstr>
      <vt:lpstr>宋体</vt:lpstr>
      <vt:lpstr>Wingdings</vt:lpstr>
      <vt:lpstr>Comic Sans MS</vt:lpstr>
      <vt:lpstr>汉仪小麦体简</vt:lpstr>
      <vt:lpstr>楷体</vt:lpstr>
      <vt:lpstr>Jokerman</vt:lpstr>
      <vt:lpstr>Gabriola</vt:lpstr>
      <vt:lpstr>Calibri</vt:lpstr>
      <vt:lpstr>Georgia</vt:lpstr>
      <vt:lpstr>等线</vt:lpstr>
      <vt:lpstr>微软雅黑</vt:lpstr>
      <vt:lpstr>Arial Unicode MS</vt:lpstr>
      <vt:lpstr>等线 Light</vt:lpstr>
      <vt:lpstr>华文琥珀</vt:lpstr>
      <vt:lpstr>Times New Roman</vt:lpstr>
      <vt:lpstr>华文新魏</vt:lpstr>
      <vt:lpstr>华文行楷</vt:lpstr>
      <vt:lpstr>GWIPA</vt:lpstr>
      <vt:lpstr>Franklin Gothic Medium</vt:lpstr>
      <vt:lpstr>Ebrima</vt:lpstr>
      <vt:lpstr>Candara Light</vt:lpstr>
      <vt:lpstr>微软雅黑 Light</vt:lpstr>
      <vt:lpstr>仿宋</vt:lpstr>
      <vt:lpstr>黑体</vt:lpstr>
      <vt:lpstr>Bahnschrift Condensed</vt:lpstr>
      <vt:lpstr>汉仪晓波敦黑W</vt:lpstr>
      <vt:lpstr>汉仪粗圆简</vt:lpstr>
      <vt:lpstr>方正粗黑宋简体</vt:lpstr>
      <vt:lpstr>汉仪琥珀体简</vt:lpstr>
      <vt:lpstr>Calibri</vt:lpstr>
      <vt:lpstr>Corbel Light</vt:lpstr>
      <vt:lpstr>Corbel</vt:lpstr>
      <vt:lpstr>Cambria Math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MLDM</cp:lastModifiedBy>
  <cp:revision>19</cp:revision>
  <dcterms:created xsi:type="dcterms:W3CDTF">2017-07-18T14:34:00Z</dcterms:created>
  <dcterms:modified xsi:type="dcterms:W3CDTF">2020-12-10T02:50:16Z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