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73" r:id="rId6"/>
    <p:sldId id="268" r:id="rId7"/>
    <p:sldId id="269" r:id="rId8"/>
    <p:sldId id="25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74" r:id="rId27"/>
    <p:sldId id="27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BCE4FE"/>
    <a:srgbClr val="B1D9F2"/>
    <a:srgbClr val="B7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250" y="92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59172-1BCF-44C7-9E8F-A8336FBEE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0FEDA-031D-41E0-AD33-A950B2B3EC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食物，美味的食物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2" r="20874" b="-215"/>
          <a:stretch>
            <a:fillRect/>
          </a:stretch>
        </p:blipFill>
        <p:spPr>
          <a:xfrm>
            <a:off x="0" y="0"/>
            <a:ext cx="12192000" cy="6872749"/>
          </a:xfrm>
          <a:prstGeom prst="rect">
            <a:avLst/>
          </a:prstGeom>
        </p:spPr>
      </p:pic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A63E589A-F0D1-4261-ABD4-297D4E367793}" type="datetime1">
              <a:rPr lang="zh-CN" altLang="en-US"/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4DACF603-E4AF-49D2-96E8-26B0DBE67355}" type="slidenum">
              <a:rPr lang="zh-CN" altLang="en-US"/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71011" y="365125"/>
            <a:ext cx="11238271" cy="5991225"/>
          </a:xfrm>
          <a:prstGeom prst="rect">
            <a:avLst/>
          </a:prstGeom>
          <a:noFill/>
          <a:ln w="57150">
            <a:solidFill>
              <a:srgbClr val="BCE4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3.wav"/><Relationship Id="rId2" Type="http://schemas.openxmlformats.org/officeDocument/2006/relationships/audio" Target="../media/audio6.wav"/><Relationship Id="rId1" Type="http://schemas.openxmlformats.org/officeDocument/2006/relationships/audio" Target="../media/audio5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audio" Target="../media/audio5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6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0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5400" b="1" baseline="0" dirty="0">
                <a:solidFill>
                  <a:srgbClr val="38619F"/>
                </a:solidFill>
                <a:latin typeface="Comic Sans MS" panose="030F0702030302020204" charset="0"/>
                <a:ea typeface="汉仪小麦体简" panose="00020600040101010101" pitchFamily="18" charset="-122"/>
                <a:cs typeface="Comic Sans MS" panose="030F0702030302020204" charset="0"/>
              </a:rPr>
              <a:t>Food, glorious food.</a:t>
            </a:r>
            <a:endParaRPr lang="en-US" altLang="zh-CN" sz="5400" b="1" baseline="0" dirty="0">
              <a:solidFill>
                <a:srgbClr val="38619F"/>
              </a:solidFill>
              <a:latin typeface="Comic Sans MS" panose="030F0702030302020204" charset="0"/>
              <a:ea typeface="汉仪小麦体简" panose="00020600040101010101" pitchFamily="18" charset="-122"/>
              <a:cs typeface="Comic Sans MS" panose="030F0702030302020204" charset="0"/>
            </a:endParaRPr>
          </a:p>
        </p:txBody>
      </p:sp>
      <p:sp>
        <p:nvSpPr>
          <p:cNvPr id="10" name="PA_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8235" y="3495764"/>
            <a:ext cx="7787640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U4 H3-4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endParaRPr lang="en-US" altLang="zh-CN" sz="2800" baseline="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08" b="3125"/>
          <a:stretch>
            <a:fillRect/>
          </a:stretch>
        </p:blipFill>
        <p:spPr>
          <a:xfrm>
            <a:off x="7096125" y="571500"/>
            <a:ext cx="1806575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08" b="3125"/>
          <a:stretch>
            <a:fillRect/>
          </a:stretch>
        </p:blipFill>
        <p:spPr>
          <a:xfrm>
            <a:off x="7310438" y="3143250"/>
            <a:ext cx="1806575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08" b="3125"/>
          <a:stretch>
            <a:fillRect/>
          </a:stretch>
        </p:blipFill>
        <p:spPr>
          <a:xfrm>
            <a:off x="8596313" y="3143250"/>
            <a:ext cx="1806575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Box 6"/>
          <p:cNvSpPr/>
          <p:nvPr/>
        </p:nvSpPr>
        <p:spPr>
          <a:xfrm>
            <a:off x="2452688" y="857250"/>
            <a:ext cx="52863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80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an</a:t>
            </a:r>
            <a:r>
              <a:rPr lang="en-US" altLang="zh-CN" sz="80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  apple</a:t>
            </a:r>
            <a:endParaRPr lang="zh-CN" altLang="en-US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5606" name="TextBox 7"/>
          <p:cNvSpPr/>
          <p:nvPr/>
        </p:nvSpPr>
        <p:spPr>
          <a:xfrm>
            <a:off x="1738313" y="3607118"/>
            <a:ext cx="60007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80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two  apple</a:t>
            </a:r>
            <a:r>
              <a:rPr lang="en-US" altLang="zh-CN" sz="80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</a:t>
            </a:r>
            <a:endParaRPr lang="zh-CN" altLang="en-US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193" decel="100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93" decel="100000"/>
                                        <p:tgtEl>
                                          <p:spTgt spid="256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93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93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" dur="193" decel="100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93" decel="100000"/>
                                        <p:tgtEl>
                                          <p:spTgt spid="256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193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193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/>
      <p:bldP spid="2560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1"/>
          <p:cNvSpPr/>
          <p:nvPr/>
        </p:nvSpPr>
        <p:spPr>
          <a:xfrm>
            <a:off x="2878138" y="1072357"/>
            <a:ext cx="6309360" cy="37846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ctr">
            <a:spAutoFit/>
          </a:bodyPr>
          <a:p>
            <a:pPr>
              <a:buNone/>
            </a:pPr>
            <a:r>
              <a:rPr lang="zh-CN" altLang="en-US" sz="4800" b="1" baseline="0" dirty="0">
                <a:latin typeface="华文琥珀" panose="02010800040101010101" pitchFamily="2" charset="-122"/>
                <a:ea typeface="华文琥珀" panose="02010800040101010101" pitchFamily="2" charset="-122"/>
                <a:sym typeface="Times New Roman" panose="02020603050405020304" charset="0"/>
              </a:rPr>
              <a:t>不定冠词</a:t>
            </a:r>
            <a:r>
              <a:rPr lang="en-US" altLang="zh-CN" sz="4800" b="1" baseline="0" dirty="0">
                <a:latin typeface="华文琥珀" panose="02010800040101010101" pitchFamily="2" charset="-122"/>
                <a:ea typeface="华文琥珀" panose="02010800040101010101" pitchFamily="2" charset="-122"/>
                <a:sym typeface="Times New Roman" panose="02020603050405020304" charset="0"/>
              </a:rPr>
              <a:t>a,an</a:t>
            </a:r>
            <a:r>
              <a:rPr lang="zh-CN" altLang="en-US" sz="4800" b="1" baseline="0" dirty="0">
                <a:latin typeface="华文琥珀" panose="02010800040101010101" pitchFamily="2" charset="-122"/>
                <a:ea typeface="华文琥珀" panose="02010800040101010101" pitchFamily="2" charset="-122"/>
                <a:sym typeface="Times New Roman" panose="02020603050405020304" charset="0"/>
              </a:rPr>
              <a:t>的口诀：</a:t>
            </a:r>
            <a:endParaRPr lang="zh-CN" altLang="en-US" sz="4800" b="1" baseline="0" dirty="0">
              <a:latin typeface="华文琥珀" panose="02010800040101010101" pitchFamily="2" charset="-122"/>
              <a:ea typeface="华文琥珀" panose="02010800040101010101" pitchFamily="2" charset="-122"/>
              <a:sym typeface="Times New Roman" panose="02020603050405020304" charset="0"/>
            </a:endParaRPr>
          </a:p>
          <a:p>
            <a:pPr eaLnBrk="0" hangingPunct="0"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表示“一个”有两种，</a:t>
            </a:r>
            <a:endParaRPr lang="zh-CN" altLang="en-US" sz="4800" b="1" dirty="0">
              <a:solidFill>
                <a:srgbClr val="000000"/>
              </a:solidFill>
              <a:latin typeface="Georgia" panose="02040502050405020303" pitchFamily="18" charset="0"/>
              <a:ea typeface="宋体" panose="02010600030101010101" pitchFamily="2" charset="-122"/>
              <a:sym typeface="Times New Roman" panose="02020603050405020304" charset="0"/>
            </a:endParaRPr>
          </a:p>
          <a:p>
            <a:pPr eaLnBrk="0" hangingPunct="0">
              <a:buNone/>
            </a:pPr>
            <a:r>
              <a:rPr lang="zh-CN" altLang="en-US" sz="4800" b="1" baseline="0" dirty="0"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它们就是</a:t>
            </a:r>
            <a:r>
              <a:rPr lang="en-US" altLang="zh-CN" sz="4800" b="1" baseline="0" dirty="0"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a</a:t>
            </a:r>
            <a:r>
              <a:rPr lang="zh-CN" altLang="en-US" sz="4800" b="1" baseline="0" dirty="0">
                <a:latin typeface="Calibri" panose="020F0502020204030204" pitchFamily="2"/>
                <a:ea typeface="宋体" panose="02010600030101010101" pitchFamily="2" charset="-122"/>
                <a:sym typeface="Times New Roman" panose="02020603050405020304" charset="0"/>
              </a:rPr>
              <a:t>和</a:t>
            </a:r>
            <a:r>
              <a:rPr lang="en-US" altLang="zh-CN" sz="4800" b="1" baseline="0" dirty="0"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an</a:t>
            </a:r>
            <a:r>
              <a:rPr lang="zh-CN" altLang="en-US" sz="4800" b="1" baseline="0" dirty="0">
                <a:latin typeface="Calibri" panose="020F0502020204030204" pitchFamily="2"/>
                <a:ea typeface="宋体" panose="02010600030101010101" pitchFamily="2" charset="-122"/>
                <a:sym typeface="Times New Roman" panose="02020603050405020304" charset="0"/>
              </a:rPr>
              <a:t>，</a:t>
            </a:r>
            <a:endParaRPr lang="zh-CN" altLang="en-US" sz="4800" b="1" baseline="0" dirty="0">
              <a:latin typeface="Calibri" panose="020F0502020204030204" pitchFamily="2"/>
              <a:ea typeface="宋体" panose="02010600030101010101" pitchFamily="2" charset="-122"/>
              <a:sym typeface="Times New Roman" panose="02020603050405020304" charset="0"/>
            </a:endParaRPr>
          </a:p>
          <a:p>
            <a:pPr eaLnBrk="0" hangingPunct="0">
              <a:buNone/>
            </a:pPr>
            <a:r>
              <a:rPr lang="zh-CN" altLang="en-US" sz="4800" b="1" baseline="0" dirty="0">
                <a:latin typeface="Calibri" panose="020F0502020204030204" pitchFamily="2"/>
                <a:ea typeface="宋体" panose="02010600030101010101" pitchFamily="2" charset="-122"/>
                <a:sym typeface="Times New Roman" panose="02020603050405020304" charset="0"/>
              </a:rPr>
              <a:t>辅音音素前用</a:t>
            </a:r>
            <a:r>
              <a:rPr lang="en-US" altLang="zh-CN" sz="4800" b="1" dirty="0">
                <a:solidFill>
                  <a:srgbClr val="000000"/>
                </a:solidFill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a</a:t>
            </a:r>
            <a:r>
              <a:rPr lang="zh-CN" altLang="en-US" sz="4800" b="1" baseline="0" dirty="0">
                <a:latin typeface="Calibri" panose="020F0502020204030204" pitchFamily="2"/>
                <a:ea typeface="宋体" panose="02010600030101010101" pitchFamily="2" charset="-122"/>
                <a:sym typeface="Times New Roman" panose="02020603050405020304" charset="0"/>
              </a:rPr>
              <a:t>，</a:t>
            </a:r>
            <a:endParaRPr lang="zh-CN" altLang="en-US" sz="4800" b="1" baseline="0" dirty="0">
              <a:latin typeface="Calibri" panose="020F0502020204030204" pitchFamily="2"/>
              <a:ea typeface="宋体" panose="02010600030101010101" pitchFamily="2" charset="-122"/>
              <a:sym typeface="Times New Roman" panose="02020603050405020304" charset="0"/>
            </a:endParaRPr>
          </a:p>
          <a:p>
            <a:pPr eaLnBrk="0" hangingPunct="0">
              <a:buNone/>
            </a:pPr>
            <a:r>
              <a:rPr lang="zh-CN" altLang="en-US" sz="4800" b="1" baseline="0" dirty="0">
                <a:latin typeface="Calibri" panose="020F0502020204030204" pitchFamily="2"/>
                <a:ea typeface="宋体" panose="02010600030101010101" pitchFamily="2" charset="-122"/>
                <a:sym typeface="Times New Roman" panose="02020603050405020304" charset="0"/>
              </a:rPr>
              <a:t>元音音素</a:t>
            </a:r>
            <a:r>
              <a:rPr lang="en-US" altLang="zh-CN" sz="4800" b="1" dirty="0">
                <a:solidFill>
                  <a:srgbClr val="000000"/>
                </a:solidFill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an</a:t>
            </a:r>
            <a:r>
              <a:rPr lang="zh-CN" altLang="en-US" sz="4800" b="1" dirty="0">
                <a:solidFill>
                  <a:srgbClr val="000000"/>
                </a:solidFill>
                <a:latin typeface="Georgia" panose="02040502050405020303" pitchFamily="18" charset="0"/>
                <a:ea typeface="宋体" panose="02010600030101010101" pitchFamily="2" charset="-122"/>
                <a:sym typeface="Times New Roman" panose="02020603050405020304" charset="0"/>
              </a:rPr>
              <a:t>提前。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3"/>
          <p:cNvSpPr/>
          <p:nvPr/>
        </p:nvSpPr>
        <p:spPr>
          <a:xfrm>
            <a:off x="2738438" y="1285875"/>
            <a:ext cx="6500812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Part C</a:t>
            </a:r>
            <a:endParaRPr lang="zh-CN" altLang="en-US" sz="11500" dirty="0">
              <a:solidFill>
                <a:srgbClr val="000000"/>
              </a:solidFill>
              <a:latin typeface="Jokerman" panose="04090605060D06020702" pitchFamily="2" charset="0"/>
              <a:ea typeface="宋体" panose="02010600030101010101" pitchFamily="2" charset="-122"/>
              <a:sym typeface="Jokerman" panose="04090605060D06020702" pitchFamily="2" charset="0"/>
            </a:endParaRPr>
          </a:p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 </a:t>
            </a:r>
            <a:r>
              <a:rPr lang="zh-CN" altLang="en-US" sz="66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可数名词的复数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2969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313" y="2636838"/>
            <a:ext cx="6500812" cy="50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29699"/>
          <p:cNvSpPr txBox="1"/>
          <p:nvPr/>
        </p:nvSpPr>
        <p:spPr>
          <a:xfrm>
            <a:off x="3082925" y="5326063"/>
            <a:ext cx="56784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plural form</a:t>
            </a:r>
            <a:endParaRPr lang="zh-CN" altLang="en-US" sz="4000" b="1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22655"/>
            <a:ext cx="10972800" cy="5395595"/>
          </a:xfrm>
        </p:spPr>
        <p:txBody>
          <a:bodyPr/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car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doll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kite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watch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box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bus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lorry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boy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key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8208" y="657225"/>
            <a:ext cx="121729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car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9951" y="1270635"/>
            <a:ext cx="127381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doll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5808" y="2186940"/>
            <a:ext cx="136969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kite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4851" y="2893695"/>
            <a:ext cx="213741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watch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es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6126" y="4794885"/>
            <a:ext cx="17500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lorr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ies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94680" y="1541780"/>
            <a:ext cx="46196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普通名词普通名词</a:t>
            </a:r>
            <a:r>
              <a:rPr lang="zh-CN" altLang="en-US" sz="3600" dirty="0">
                <a:solidFill>
                  <a:srgbClr val="002060"/>
                </a:solidFill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  <a:sym typeface="Georgia" panose="02040502050405020303" pitchFamily="18" charset="0"/>
              </a:rPr>
              <a:t> 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sss</a:t>
            </a:r>
            <a:endParaRPr lang="zh-CN" altLang="en-US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6165" y="3106420"/>
            <a:ext cx="43732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以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 x sh ch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结尾加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es</a:t>
            </a:r>
            <a:endParaRPr lang="en-US" altLang="zh-CN" sz="3600" dirty="0">
              <a:solidFill>
                <a:srgbClr val="00206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126" y="3538855"/>
            <a:ext cx="1582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box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es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5011" y="4088130"/>
            <a:ext cx="15265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bus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es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0893" y="5501640"/>
            <a:ext cx="12795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boy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28976" y="6106160"/>
            <a:ext cx="126873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key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82590" y="5154930"/>
            <a:ext cx="60998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</a:t>
            </a:r>
            <a:r>
              <a:rPr lang="en-US" altLang="zh-CN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,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 ies </a:t>
            </a:r>
            <a:endParaRPr lang="en-US" altLang="zh-CN" sz="3600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  元音加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y,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元音加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</a:t>
            </a:r>
            <a:r>
              <a:rPr lang="en-US" altLang="zh-CN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 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直接加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s</a:t>
            </a:r>
            <a:endParaRPr lang="en-US" altLang="zh-CN" sz="3600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09600" y="922655"/>
            <a:ext cx="10972800" cy="5395595"/>
          </a:xfrm>
        </p:spPr>
        <p:txBody>
          <a:bodyPr/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piano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photo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tomato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6911" y="761365"/>
            <a:ext cx="165989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piano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1666" y="1468120"/>
            <a:ext cx="176911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photo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6911" y="2174875"/>
            <a:ext cx="240411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tomato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e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</a:t>
            </a:r>
            <a:endParaRPr lang="en-US" altLang="zh-CN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965" y="3219450"/>
            <a:ext cx="90220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新魏" panose="02010800040101010101" charset="-122"/>
                <a:sym typeface="Georgia" panose="02040502050405020303" pitchFamily="18" charset="0"/>
              </a:rPr>
              <a:t>黑人英雄坐在火山下吃土豆西红柿和芒果</a:t>
            </a:r>
            <a:endParaRPr 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华文新魏" panose="02010800040101010101" charset="-122"/>
              <a:sym typeface="Georgia" panose="02040502050405020303" pitchFamily="18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  <a:sym typeface="Georgia" panose="02040502050405020303" pitchFamily="18" charset="0"/>
              </a:rPr>
              <a:t>negro,hero,volcano,potato,tomato,mango</a:t>
            </a:r>
            <a:endParaRPr lang="en-US" altLang="zh-CN" sz="3200" dirty="0">
              <a:solidFill>
                <a:srgbClr val="FF0000"/>
              </a:solidFill>
              <a:latin typeface="Comic Sans MS" panose="030F0702030302020204" charset="0"/>
              <a:ea typeface="楷体" panose="02010609060101010101" charset="-122"/>
              <a:cs typeface="Comic Sans MS" panose="030F0702030302020204" charset="0"/>
              <a:sym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普通名词普通名词</a:t>
            </a:r>
            <a:r>
              <a:rPr lang="zh-CN" altLang="en-US" dirty="0">
                <a:solidFill>
                  <a:srgbClr val="002060"/>
                </a:solidFill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  <a:sym typeface="Georgia" panose="02040502050405020303" pitchFamily="18" charset="0"/>
              </a:rPr>
              <a:t> 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sss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以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 x sh ch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结尾加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es</a:t>
            </a:r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</a:t>
            </a:r>
            <a:r>
              <a:rPr lang="en-US" alt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,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 ies 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元音加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y,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元音加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</a:t>
            </a:r>
            <a:r>
              <a:rPr lang="en-US" alt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 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直接加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s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黑人英雄坐在火山下吃土豆西红柿和芒果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.</a:t>
            </a:r>
            <a:endParaRPr lang="zh-CN" altLang="en-US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  <a:p>
            <a:pPr algn="l">
              <a:buClrTx/>
              <a:buSzTx/>
            </a:pPr>
            <a:r>
              <a:rPr lang="zh-CN" altLang="en-US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（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negro,hero,volcano,potato,tomato,mango</a:t>
            </a:r>
            <a:r>
              <a:rPr lang="zh-CN" altLang="en-US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）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80365"/>
            <a:ext cx="5473065" cy="6791960"/>
          </a:xfrm>
        </p:spPr>
        <p:txBody>
          <a:bodyPr>
            <a:noAutofit/>
          </a:bodyPr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man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woman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child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goose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tooth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foot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mouse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people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sheep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deer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ts val="3520"/>
              </a:lnSpc>
            </a:pPr>
            <a:r>
              <a:rPr lang="en-US" altLang="zh-CN" sz="3600">
                <a:latin typeface="Comic Sans MS" panose="030F0702030302020204" charset="0"/>
                <a:cs typeface="Comic Sans MS" panose="030F0702030302020204" charset="0"/>
              </a:rPr>
              <a:t>fish</a:t>
            </a:r>
            <a:endParaRPr lang="en-US" altLang="zh-CN" sz="36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598" y="5429885"/>
            <a:ext cx="11830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deer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9633" y="808990"/>
            <a:ext cx="158686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women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9951" y="1323340"/>
            <a:ext cx="191897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children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5041" y="1968500"/>
            <a:ext cx="141605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geese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1711" y="2613660"/>
            <a:ext cx="13893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teeth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4723" y="3106420"/>
            <a:ext cx="114236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feet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09951" y="3604895"/>
            <a:ext cx="115697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mice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91841" y="4250055"/>
            <a:ext cx="15494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people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2801" y="4895215"/>
            <a:ext cx="142621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sheep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88348" y="276225"/>
            <a:ext cx="103314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men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91523" y="6075045"/>
            <a:ext cx="10306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fish</a:t>
            </a:r>
            <a:endParaRPr lang="en-US" alt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2105" y="678180"/>
            <a:ext cx="35217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男人，女人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a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 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e</a:t>
            </a:r>
            <a:endParaRPr lang="en-US" altLang="zh-CN" sz="3600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44665" y="1454150"/>
            <a:ext cx="272097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小孩小孩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ren</a:t>
            </a:r>
            <a:endParaRPr lang="zh-CN" altLang="en-US" sz="3600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44665" y="2099310"/>
            <a:ext cx="382905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老鼠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mouse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mice</a:t>
            </a:r>
            <a:endParaRPr lang="en-US" altLang="zh-CN" sz="3600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2665" y="2869565"/>
            <a:ext cx="52793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还有鹅的牙和脚，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oo</a:t>
            </a:r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</a:t>
            </a:r>
            <a:r>
              <a:rPr lang="en-US" altLang="zh-CN" sz="3600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ee</a:t>
            </a:r>
            <a:endParaRPr lang="en-US" altLang="zh-CN" sz="3600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1750" y="3751580"/>
            <a:ext cx="4754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单复同形是人的羊鹿鱼</a:t>
            </a:r>
            <a:endParaRPr lang="zh-CN" altLang="en-US" sz="3600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Box 1"/>
          <p:cNvSpPr/>
          <p:nvPr/>
        </p:nvSpPr>
        <p:spPr>
          <a:xfrm>
            <a:off x="1738313" y="71438"/>
            <a:ext cx="8929687" cy="7570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Exercises: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1). Eight ______(sheep) are in the farm.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2). Tom has two big _____(foot).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3).Betty’s ______(tooth) are very white.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4).Some ______(mouse) are in the hole.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5).Five __________(child) are on the playground.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6).Two ______(woman) are in the street.</a:t>
            </a: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36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</p:txBody>
      </p:sp>
      <p:sp>
        <p:nvSpPr>
          <p:cNvPr id="45059" name="TextBox 2"/>
          <p:cNvSpPr/>
          <p:nvPr/>
        </p:nvSpPr>
        <p:spPr>
          <a:xfrm>
            <a:off x="3595688" y="1071563"/>
            <a:ext cx="2214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sheep</a:t>
            </a:r>
            <a:endParaRPr lang="zh-CN" altLang="en-US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5060" name="TextBox 3"/>
          <p:cNvSpPr/>
          <p:nvPr/>
        </p:nvSpPr>
        <p:spPr>
          <a:xfrm>
            <a:off x="5953125" y="1925638"/>
            <a:ext cx="221456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feet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algn="l"/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5061" name="TextBox 4"/>
          <p:cNvSpPr/>
          <p:nvPr/>
        </p:nvSpPr>
        <p:spPr>
          <a:xfrm>
            <a:off x="4028123" y="2714625"/>
            <a:ext cx="2214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t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eeth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5062" name="TextBox 5"/>
          <p:cNvSpPr/>
          <p:nvPr/>
        </p:nvSpPr>
        <p:spPr>
          <a:xfrm>
            <a:off x="3810000" y="3568700"/>
            <a:ext cx="22145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mice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5063" name="TextBox 6"/>
          <p:cNvSpPr/>
          <p:nvPr/>
        </p:nvSpPr>
        <p:spPr>
          <a:xfrm>
            <a:off x="3595688" y="4357688"/>
            <a:ext cx="2214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children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5064" name="TextBox 7"/>
          <p:cNvSpPr/>
          <p:nvPr/>
        </p:nvSpPr>
        <p:spPr>
          <a:xfrm>
            <a:off x="3316605" y="5938520"/>
            <a:ext cx="22145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women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/>
      <p:bldP spid="45060" grpId="0" bldLvl="0"/>
      <p:bldP spid="45061" grpId="0" bldLvl="0"/>
      <p:bldP spid="45062" grpId="0" bldLvl="0"/>
      <p:bldP spid="45063" grpId="0" bldLvl="0"/>
      <p:bldP spid="4506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67005" y="421005"/>
            <a:ext cx="10972800" cy="2963545"/>
          </a:xfrm>
        </p:spPr>
        <p:txBody>
          <a:bodyPr/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普通名词普通名词</a:t>
            </a:r>
            <a:r>
              <a:rPr lang="zh-CN" altLang="en-US" dirty="0">
                <a:solidFill>
                  <a:srgbClr val="002060"/>
                </a:solidFill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  <a:sym typeface="Georgia" panose="02040502050405020303" pitchFamily="18" charset="0"/>
              </a:rPr>
              <a:t> 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sss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以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s x sh ch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Georgia" panose="02040502050405020303" pitchFamily="18" charset="0"/>
                <a:sym typeface="Georgia" panose="02040502050405020303" pitchFamily="18" charset="0"/>
              </a:rPr>
              <a:t>结尾加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es</a:t>
            </a:r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</a:t>
            </a:r>
            <a:r>
              <a:rPr lang="en-US" alt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,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辅音加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 ies 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元音加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y,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元音加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y </a:t>
            </a:r>
            <a:r>
              <a:rPr lang="en-US" alt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 </a:t>
            </a:r>
            <a:r>
              <a:rPr lang="zh-CN" altLang="en-US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直接加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s</a:t>
            </a:r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r>
              <a:rPr lang="zh-CN" dirty="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黑人英雄坐在火山下吃土豆西红柿和芒果</a:t>
            </a:r>
            <a:r>
              <a:rPr lang="en-US" altLang="zh-CN" dirty="0">
                <a:solidFill>
                  <a:srgbClr val="00206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.</a:t>
            </a:r>
            <a:endParaRPr lang="zh-CN" altLang="en-US" dirty="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  <a:p>
            <a:endParaRPr lang="en-US" altLang="zh-CN" dirty="0">
              <a:solidFill>
                <a:srgbClr val="00206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035" y="3479165"/>
            <a:ext cx="1080833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男人，女人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a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e</a:t>
            </a:r>
            <a:endParaRPr lang="en-US" altLang="zh-CN" sz="3600" dirty="0">
              <a:solidFill>
                <a:srgbClr val="FF000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小孩小孩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ren</a:t>
            </a:r>
            <a:endParaRPr lang="en-US" altLang="zh-CN" sz="3600" dirty="0">
              <a:solidFill>
                <a:srgbClr val="FF000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老鼠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mouse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mice</a:t>
            </a:r>
            <a:endParaRPr lang="en-US" altLang="zh-CN" sz="3600" dirty="0">
              <a:solidFill>
                <a:srgbClr val="FF000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还有鹅的牙和脚，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oo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变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ee(goose-geese)</a:t>
            </a:r>
            <a:endParaRPr lang="en-US" altLang="zh-CN" sz="3600" dirty="0">
              <a:solidFill>
                <a:srgbClr val="FF0000"/>
              </a:solidFill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Georgia" panose="02040502050405020303" pitchFamily="18" charset="0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单复同形是人的羊鹿鱼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(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Georgia" panose="02040502050405020303" pitchFamily="18" charset="0"/>
              </a:rPr>
              <a:t>people-people,deer-deer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Georgia" panose="02040502050405020303" pitchFamily="18" charset="0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Box 1"/>
          <p:cNvSpPr/>
          <p:nvPr/>
        </p:nvSpPr>
        <p:spPr>
          <a:xfrm>
            <a:off x="2471738" y="414020"/>
            <a:ext cx="7786687" cy="5815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文琥珀" panose="02010800040101010101" pitchFamily="2" charset="-122"/>
              </a:rPr>
              <a:t>不可数名词口诀：</a:t>
            </a:r>
            <a:endParaRPr lang="zh-CN" altLang="en-US" sz="6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文琥珀" panose="02010800040101010101" pitchFamily="2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头发面包米肉液，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家务钱财和作业，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食物调料纸天气，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奶酪糖盐和香皂，  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花椰菜莫忘记。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没有复数不可名，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后加</a:t>
            </a:r>
            <a:r>
              <a:rPr lang="en-US" altLang="zh-CN" sz="4400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  <a:sym typeface="Arial" panose="020B0604020202020204" pitchFamily="34" charset="0"/>
              </a:rPr>
              <a:t>s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可不行。</a:t>
            </a:r>
            <a:endParaRPr lang="zh-CN" altLang="en-US" sz="4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0550" y="530225"/>
            <a:ext cx="106978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think we’ve got 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too many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apples.We’ve got 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too much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sugar .</a:t>
            </a:r>
            <a:endParaRPr lang="en-US" altLang="en-US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5335" y="231584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many apples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太多苹果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335" y="313753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many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很多，后加名复 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335" y="394525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much sugar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太多糖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335" y="4709160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much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很多，后加名不 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占位符 49154"/>
          <p:cNvSpPr>
            <a:spLocks noGrp="1"/>
          </p:cNvSpPr>
          <p:nvPr>
            <p:ph idx="4294967295"/>
          </p:nvPr>
        </p:nvSpPr>
        <p:spPr>
          <a:xfrm>
            <a:off x="2407285" y="1600200"/>
            <a:ext cx="9784715" cy="4526280"/>
          </a:xfrm>
        </p:spPr>
        <p:txBody>
          <a:bodyPr vert="horz" wrap="square" anchor="t"/>
          <a:p>
            <a:pPr>
              <a:buNone/>
            </a:pPr>
            <a:r>
              <a:rPr lang="zh-CN" altLang="en-US" sz="3600" b="1" dirty="0">
                <a:latin typeface="Comic Sans MS" panose="030F0702030302020204" charset="0"/>
                <a:cs typeface="Comic Sans MS" panose="030F0702030302020204" charset="0"/>
              </a:rPr>
              <a:t>hair,bread/rice/meat/juice/milk/water.</a:t>
            </a:r>
            <a:r>
              <a:rPr lang="zh-CN" altLang="en-US" sz="3600" dirty="0">
                <a:latin typeface="Comic Sans MS" panose="030F0702030302020204" charset="0"/>
                <a:cs typeface="Comic Sans MS" panose="030F0702030302020204" charset="0"/>
              </a:rPr>
              <a:t>..</a:t>
            </a:r>
            <a:endParaRPr lang="zh-CN" altLang="en-US" sz="3600" dirty="0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buNone/>
            </a:pPr>
            <a:r>
              <a:rPr lang="zh-CN" altLang="en-US" sz="3600" b="1" dirty="0">
                <a:latin typeface="Comic Sans MS" panose="030F0702030302020204" charset="0"/>
                <a:cs typeface="Comic Sans MS" panose="030F0702030302020204" charset="0"/>
              </a:rPr>
              <a:t>housework/money/homework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buNone/>
            </a:pPr>
            <a:r>
              <a:rPr lang="zh-CN" altLang="en-US" sz="3600" b="1" dirty="0">
                <a:latin typeface="Comic Sans MS" panose="030F0702030302020204" charset="0"/>
                <a:cs typeface="Comic Sans MS" panose="030F0702030302020204" charset="0"/>
              </a:rPr>
              <a:t>food/paper/weather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buNone/>
            </a:pPr>
            <a:r>
              <a:rPr lang="zh-CN" altLang="en-US" sz="3600" b="1" dirty="0">
                <a:latin typeface="Comic Sans MS" panose="030F0702030302020204" charset="0"/>
                <a:cs typeface="Comic Sans MS" panose="030F0702030302020204" charset="0"/>
              </a:rPr>
              <a:t>cheese/sugar/salt/soap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  <a:p>
            <a:pPr>
              <a:buNone/>
            </a:pPr>
            <a:r>
              <a:rPr lang="zh-CN" altLang="en-US" sz="3600" b="1" dirty="0">
                <a:latin typeface="Comic Sans MS" panose="030F0702030302020204" charset="0"/>
                <a:cs typeface="Comic Sans MS" panose="030F0702030302020204" charset="0"/>
              </a:rPr>
              <a:t>broccoli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Rectangle 5"/>
          <p:cNvSpPr>
            <a:spLocks noGrp="1"/>
          </p:cNvSpPr>
          <p:nvPr>
            <p:ph type="ctrTitle" idx="4294967295"/>
          </p:nvPr>
        </p:nvSpPr>
        <p:spPr>
          <a:xfrm>
            <a:off x="889635" y="414655"/>
            <a:ext cx="8229600" cy="1143000"/>
          </a:xfrm>
        </p:spPr>
        <p:txBody>
          <a:bodyPr vert="horz" wrap="square" anchor="ctr">
            <a:normAutofit fontScale="90000"/>
          </a:bodyPr>
          <a:p>
            <a:pPr>
              <a:buNone/>
            </a:pPr>
            <a:r>
              <a:rPr lang="zh-CN" altLang="en-US" sz="3600" b="1" kern="12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Arial" panose="020B0604020202020204" pitchFamily="34" charset="0"/>
              </a:rPr>
              <a:t>不可数名词前面一般不直接加</a:t>
            </a:r>
            <a:r>
              <a:rPr lang="en-US" altLang="zh-CN" sz="3600" b="1" kern="1200" dirty="0">
                <a:solidFill>
                  <a:schemeClr val="tx1"/>
                </a:solidFill>
                <a:latin typeface="Comic Sans MS" panose="030F0702030302020204" charset="0"/>
                <a:ea typeface="华文行楷" panose="02010800040101010101" charset="-122"/>
                <a:cs typeface="Comic Sans MS" panose="030F0702030302020204" charset="0"/>
                <a:sym typeface="Arial" panose="020B0604020202020204" pitchFamily="34" charset="0"/>
              </a:rPr>
              <a:t>a</a:t>
            </a:r>
            <a:r>
              <a:rPr lang="zh-CN" altLang="en-US" sz="3600" b="1" kern="12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Arial" panose="020B0604020202020204" pitchFamily="34" charset="0"/>
              </a:rPr>
              <a:t>或</a:t>
            </a:r>
            <a:r>
              <a:rPr lang="en-US" altLang="zh-CN" sz="3600" b="1" kern="1200" dirty="0">
                <a:solidFill>
                  <a:schemeClr val="tx1"/>
                </a:solidFill>
                <a:latin typeface="Comic Sans MS" panose="030F0702030302020204" charset="0"/>
                <a:ea typeface="华文行楷" panose="02010800040101010101" charset="-122"/>
                <a:cs typeface="Comic Sans MS" panose="030F0702030302020204" charset="0"/>
                <a:sym typeface="Arial" panose="020B0604020202020204" pitchFamily="34" charset="0"/>
              </a:rPr>
              <a:t>an</a:t>
            </a:r>
            <a:r>
              <a:rPr lang="zh-CN" altLang="en-US" sz="3600" b="1" kern="12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Arial" panose="020B0604020202020204" pitchFamily="34" charset="0"/>
              </a:rPr>
              <a:t>，但可用不同的量词来搭配</a:t>
            </a:r>
            <a:endParaRPr lang="zh-CN" altLang="en-US" sz="3600" b="1" kern="1200" dirty="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5325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628775"/>
            <a:ext cx="3608387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8" y="1557338"/>
            <a:ext cx="3532187" cy="388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Text Box 8"/>
          <p:cNvSpPr/>
          <p:nvPr/>
        </p:nvSpPr>
        <p:spPr>
          <a:xfrm>
            <a:off x="1049655" y="5764530"/>
            <a:ext cx="52197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 box of milk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不能说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 milk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</a:endParaRPr>
          </a:p>
        </p:txBody>
      </p:sp>
      <p:sp>
        <p:nvSpPr>
          <p:cNvPr id="53255" name="Text Box 9"/>
          <p:cNvSpPr/>
          <p:nvPr/>
        </p:nvSpPr>
        <p:spPr>
          <a:xfrm>
            <a:off x="6101715" y="5649595"/>
            <a:ext cx="5886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 bottle of water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</a:rPr>
              <a:t>不能说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  <a:hlinkClick r:id="" action="ppaction://hlinkshowjump?jump=previousslide"/>
              </a:rPr>
              <a:t>a water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Arial" panose="020B0604020202020204" pitchFamily="34" charset="0"/>
                <a:hlinkClick r:id="" action="ppaction://hlinkshowjump?jump=previousslide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Arial" panose="020B0604020202020204" pitchFamily="34" charset="0"/>
              <a:hlinkClick r:id="" action="ppaction://hlinkshowjump?jump=previoussli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ldLvl="0"/>
      <p:bldP spid="53254" grpId="0" bldLvl="0"/>
      <p:bldP spid="53255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00075"/>
            <a:ext cx="3381375" cy="421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Text Box 5"/>
          <p:cNvSpPr/>
          <p:nvPr/>
        </p:nvSpPr>
        <p:spPr>
          <a:xfrm>
            <a:off x="864870" y="5158105"/>
            <a:ext cx="4620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 glass of orange juice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</p:txBody>
      </p:sp>
      <p:pic>
        <p:nvPicPr>
          <p:cNvPr id="5427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538" y="1125538"/>
            <a:ext cx="4716462" cy="314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Text Box 7"/>
          <p:cNvSpPr/>
          <p:nvPr/>
        </p:nvSpPr>
        <p:spPr>
          <a:xfrm>
            <a:off x="6527800" y="5013325"/>
            <a:ext cx="34559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Georgia" panose="02040502050405020303" pitchFamily="18" charset="0"/>
              </a:rPr>
              <a:t>a cup of tea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ldLvl="0"/>
      <p:bldP spid="54277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63E589A-F0D1-4261-ABD4-297D4E367793}" type="datetime1">
              <a:rPr lang="zh-CN" altLang="en-US"/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25" y="1572895"/>
            <a:ext cx="88963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enough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可名复或者不可名；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多用于否定句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too many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加名复；</a:t>
            </a:r>
            <a:endParaRPr lang="zh-CN" altLang="en-US" sz="32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too much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加名不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any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用于否疑中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have got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有有有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a little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加名不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too many/much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多用于肯定句</a:t>
            </a:r>
            <a:endParaRPr lang="zh-CN" altLang="en-US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6088" y="240665"/>
            <a:ext cx="31705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</a:rPr>
              <a:t>Summary</a:t>
            </a:r>
            <a:endParaRPr lang="en-US" altLang="zh-CN" sz="5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6088" y="240665"/>
            <a:ext cx="31705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</a:rPr>
              <a:t>Summary</a:t>
            </a:r>
            <a:endParaRPr lang="en-US" altLang="zh-CN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7525" y="1572895"/>
            <a:ext cx="88963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  <a:sym typeface="+mn-ea"/>
              </a:rPr>
              <a:t>名词分类：</a:t>
            </a:r>
            <a:endParaRPr lang="zh-CN" sz="3200">
              <a:latin typeface="楷体" panose="02010609060101010101" charset="-122"/>
              <a:ea typeface="楷体" panose="02010609060101010101" charset="-122"/>
              <a:cs typeface="Comic Sans MS" panose="030F0702030302020204" charset="0"/>
              <a:sym typeface="+mn-ea"/>
            </a:endParaRP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    可数名词（</a:t>
            </a:r>
            <a:r>
              <a:rPr lang="en-US" altLang="zh-CN" sz="3200"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a</a:t>
            </a:r>
            <a:r>
              <a:rPr lang="zh-CN" altLang="en-US" sz="3200"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、</a:t>
            </a:r>
            <a:r>
              <a:rPr lang="en-US" altLang="zh-CN" sz="3200">
                <a:latin typeface="Comic Sans MS" panose="030F0702030302020204" charset="0"/>
                <a:ea typeface="楷体" panose="02010609060101010101" charset="-122"/>
                <a:cs typeface="Comic Sans MS" panose="030F0702030302020204" charset="0"/>
              </a:rPr>
              <a:t>an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表一个；名词变复数）</a:t>
            </a:r>
            <a:endParaRPr lang="zh-CN" sz="3200"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Comic Sans MS" panose="030F0702030302020204" charset="0"/>
              </a:rPr>
              <a:t>    不可数名词（量词的使用）</a:t>
            </a:r>
            <a:endParaRPr lang="zh-CN" sz="3200">
              <a:latin typeface="楷体" panose="02010609060101010101" charset="-122"/>
              <a:ea typeface="楷体" panose="0201060906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6000" b="1" baseline="0" dirty="0">
                <a:solidFill>
                  <a:srgbClr val="38619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</a:t>
            </a:r>
            <a:endParaRPr lang="zh-CN" altLang="en-US" sz="6000" b="1" baseline="0" dirty="0">
              <a:solidFill>
                <a:srgbClr val="38619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675" y="487045"/>
            <a:ext cx="452501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I’ve got 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 little 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flour.I haven’t got 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any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flour.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21690" y="2038350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little flour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一点面粉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1690" y="278955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little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一点，后加不可名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690" y="349440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any flour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任何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面粉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1690" y="4234180"/>
            <a:ext cx="5070475" cy="1076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any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任何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，用于否定句，疑问句；后加名词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32770" name="文本框 2"/>
          <p:cNvSpPr txBox="1"/>
          <p:nvPr/>
        </p:nvSpPr>
        <p:spPr>
          <a:xfrm>
            <a:off x="295275" y="987425"/>
            <a:ext cx="868362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en-US" altLang="zh-CN" sz="2800" b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2800" b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990" y="403860"/>
            <a:ext cx="641286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haven’t got 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enough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eggs,</a:t>
            </a:r>
            <a:r>
              <a:rPr lang="en-US" sz="320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either.</a:t>
            </a:r>
            <a:endParaRPr lang="en-US" sz="320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algn="l"/>
            <a:endParaRPr lang="en-US" sz="320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algn="l"/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We haven’t got</a:t>
            </a:r>
            <a:r>
              <a:rPr lang="en-US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enough</a:t>
            </a:r>
            <a:r>
              <a:rPr 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money</a:t>
            </a:r>
            <a:r>
              <a:rPr 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.</a:t>
            </a:r>
            <a:endParaRPr lang="en-US" altLang="en-US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endParaRPr lang="en-US" altLang="en-US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8045" y="2480310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eggs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足够的鸡蛋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8045" y="3324225"/>
            <a:ext cx="5070475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money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足够的钱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045" y="4199890"/>
            <a:ext cx="5070475" cy="1076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足够的，后加可名复或不可名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12445" y="635635"/>
            <a:ext cx="1087247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latin typeface="Comic Sans MS" panose="030F0702030302020204" charset="0"/>
                <a:cs typeface="Comic Sans MS" panose="030F0702030302020204" charset="0"/>
              </a:rPr>
              <a:t>Read and choose the right words.</a:t>
            </a:r>
            <a:r>
              <a:rPr lang="en-US" sz="3200" b="0">
                <a:latin typeface="Comic Sans MS" panose="030F0702030302020204" charset="0"/>
                <a:cs typeface="Comic Sans MS" panose="030F0702030302020204" charset="0"/>
              </a:rPr>
              <a:t>1 I feel ill because l ate too many/too much chocolate this morning.2 I can't buy that because I haven't got enough/too many money.3 Are there too many/too much sandwiches?4 There aren't enough/too much buses in my town.5 I like going to the beach when there aren't too much/too many people.6 There isn't enough/too much juice for everyone.</a:t>
            </a:r>
            <a:endParaRPr lang="zh-CN" altLang="en-US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022465" y="1120775"/>
            <a:ext cx="1872615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椭圆 7"/>
          <p:cNvSpPr/>
          <p:nvPr/>
        </p:nvSpPr>
        <p:spPr>
          <a:xfrm>
            <a:off x="8324850" y="2179955"/>
            <a:ext cx="1457325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2805430" y="3014345"/>
            <a:ext cx="1884680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椭圆 9"/>
          <p:cNvSpPr/>
          <p:nvPr/>
        </p:nvSpPr>
        <p:spPr>
          <a:xfrm>
            <a:off x="3406140" y="3590925"/>
            <a:ext cx="1536065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椭圆 12"/>
          <p:cNvSpPr/>
          <p:nvPr/>
        </p:nvSpPr>
        <p:spPr>
          <a:xfrm>
            <a:off x="1655445" y="4578985"/>
            <a:ext cx="1906905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椭圆 13"/>
          <p:cNvSpPr/>
          <p:nvPr/>
        </p:nvSpPr>
        <p:spPr>
          <a:xfrm>
            <a:off x="3048635" y="5074920"/>
            <a:ext cx="1513840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9969" y="3288911"/>
            <a:ext cx="2808354" cy="43007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7530" y="565150"/>
            <a:ext cx="111804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 b="1">
                <a:latin typeface="Comic Sans MS" panose="030F0702030302020204" charset="0"/>
                <a:cs typeface="Comic Sans MS" panose="030F0702030302020204" charset="0"/>
                <a:sym typeface="+mn-ea"/>
              </a:rPr>
              <a:t>Complete the sentences.</a:t>
            </a:r>
            <a:r>
              <a:rPr lang="en-US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too much ,too many, enough, is,  haven't enough1There aren't </a:t>
            </a:r>
            <a:r>
              <a:rPr lang="en-US" sz="3200" u="sng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enough</a:t>
            </a:r>
            <a:r>
              <a:rPr lang="en-US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sandwiches for us.2There are ________people on this bus.3 Have you got_________time to help me with the cake,Peter?4Oh no!I____________got enough money!5 There___________enough milk for everyone.6 I think we've got__________homework this weekend.</a:t>
            </a:r>
            <a:endParaRPr lang="en-US" altLang="en-US" sz="3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3063" y="2068195"/>
            <a:ext cx="2008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many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8253" y="2590165"/>
            <a:ext cx="2008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7798" y="3562350"/>
            <a:ext cx="2008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haven't 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5863" y="4084320"/>
            <a:ext cx="2008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is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5668" y="4566285"/>
            <a:ext cx="20081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 much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3"/>
          <p:cNvSpPr/>
          <p:nvPr/>
        </p:nvSpPr>
        <p:spPr>
          <a:xfrm>
            <a:off x="2738438" y="1285875"/>
            <a:ext cx="6500812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Part A</a:t>
            </a:r>
            <a:endParaRPr lang="zh-CN" altLang="en-US" sz="11500" dirty="0">
              <a:solidFill>
                <a:srgbClr val="000000"/>
              </a:solidFill>
              <a:latin typeface="Jokerman" panose="04090605060D06020702" pitchFamily="2" charset="0"/>
              <a:ea typeface="宋体" panose="02010600030101010101" pitchFamily="2" charset="-122"/>
              <a:sym typeface="Jokerman" panose="04090605060D06020702" pitchFamily="2" charset="0"/>
            </a:endParaRPr>
          </a:p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 </a:t>
            </a:r>
            <a:r>
              <a:rPr lang="zh-CN" altLang="en-US" sz="88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名词的分类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2253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313" y="2636838"/>
            <a:ext cx="6500812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椭圆 3"/>
          <p:cNvSpPr/>
          <p:nvPr/>
        </p:nvSpPr>
        <p:spPr>
          <a:xfrm>
            <a:off x="1774825" y="476250"/>
            <a:ext cx="9144000" cy="1714500"/>
          </a:xfrm>
          <a:prstGeom prst="ellipse">
            <a:avLst/>
          </a:prstGeom>
          <a:gradFill rotWithShape="1">
            <a:gsLst>
              <a:gs pos="0">
                <a:srgbClr val="FFA5A3">
                  <a:alpha val="100000"/>
                </a:srgbClr>
              </a:gs>
              <a:gs pos="34999">
                <a:srgbClr val="FFBEBE">
                  <a:alpha val="100000"/>
                </a:srgbClr>
              </a:gs>
              <a:gs pos="100000">
                <a:srgbClr val="FFE6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>
              <a:buNone/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名词（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2"/>
                <a:ea typeface="Calibri" panose="020F0502020204030204" pitchFamily="2"/>
                <a:sym typeface="Calibri" panose="020F0502020204030204" pitchFamily="2"/>
              </a:rPr>
              <a:t>noun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）缩写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2"/>
                <a:ea typeface="Calibri" panose="020F0502020204030204" pitchFamily="2"/>
                <a:sym typeface="Calibri" panose="020F0502020204030204" pitchFamily="2"/>
              </a:rPr>
              <a:t>n.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5" name="TextBox 4"/>
          <p:cNvSpPr/>
          <p:nvPr/>
        </p:nvSpPr>
        <p:spPr>
          <a:xfrm>
            <a:off x="2095500" y="4214813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dirty="0">
                <a:solidFill>
                  <a:srgbClr val="464646"/>
                </a:solidFill>
                <a:latin typeface="Calibri" panose="020F0502020204030204" pitchFamily="2"/>
                <a:ea typeface="Calibri" panose="020F0502020204030204" pitchFamily="2"/>
                <a:sym typeface="Calibri" panose="020F0502020204030204" pitchFamily="2"/>
              </a:rPr>
              <a:t>n.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6" name="直接连接符 6"/>
          <p:cNvSpPr/>
          <p:nvPr/>
        </p:nvSpPr>
        <p:spPr>
          <a:xfrm flipV="1">
            <a:off x="2595563" y="4149725"/>
            <a:ext cx="979487" cy="38735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7" name="直接连接符 8"/>
          <p:cNvSpPr/>
          <p:nvPr/>
        </p:nvSpPr>
        <p:spPr>
          <a:xfrm>
            <a:off x="2595563" y="4537075"/>
            <a:ext cx="857250" cy="1106488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8" name="TextBox 9"/>
          <p:cNvSpPr/>
          <p:nvPr/>
        </p:nvSpPr>
        <p:spPr>
          <a:xfrm>
            <a:off x="3287713" y="3786188"/>
            <a:ext cx="38877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  </a:t>
            </a:r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countable</a:t>
            </a:r>
            <a:r>
              <a:rPr lang="en-US" altLang="zh-CN" sz="3600" dirty="0">
                <a:solidFill>
                  <a:srgbClr val="464646"/>
                </a:solidFill>
                <a:latin typeface="Calibri" panose="020F0502020204030204" pitchFamily="2"/>
                <a:ea typeface="Calibri" panose="020F0502020204030204" pitchFamily="2"/>
                <a:sym typeface="Calibri" panose="020F0502020204030204" pitchFamily="2"/>
              </a:rPr>
              <a:t> </a:t>
            </a:r>
            <a:r>
              <a:rPr lang="zh-CN" altLang="en-US" sz="3600" dirty="0">
                <a:solidFill>
                  <a:srgbClr val="464646"/>
                </a:solidFill>
                <a:latin typeface="Calibri" panose="020F0502020204030204" pitchFamily="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n</a:t>
            </a:r>
            <a:r>
              <a:rPr lang="en-US" altLang="zh-CN" sz="3600" dirty="0">
                <a:solidFill>
                  <a:srgbClr val="464646"/>
                </a:solidFill>
                <a:latin typeface="Calibri" panose="020F0502020204030204" pitchFamily="2"/>
                <a:ea typeface="Calibri" panose="020F0502020204030204" pitchFamily="2"/>
                <a:sym typeface="Calibri" panose="020F0502020204030204" pitchFamily="2"/>
              </a:rPr>
              <a:t>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9" name="TextBox 10"/>
          <p:cNvSpPr/>
          <p:nvPr/>
        </p:nvSpPr>
        <p:spPr>
          <a:xfrm>
            <a:off x="3595688" y="5214938"/>
            <a:ext cx="4156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uncountable </a:t>
            </a:r>
            <a:r>
              <a:rPr lang="zh-CN" altLang="en-US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  </a:t>
            </a:r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n.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60" name="直接连接符 12"/>
          <p:cNvSpPr/>
          <p:nvPr/>
        </p:nvSpPr>
        <p:spPr>
          <a:xfrm flipH="1">
            <a:off x="6600825" y="3644900"/>
            <a:ext cx="503238" cy="504825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1" name="直接连接符 16"/>
          <p:cNvSpPr/>
          <p:nvPr/>
        </p:nvSpPr>
        <p:spPr>
          <a:xfrm>
            <a:off x="6600825" y="4149725"/>
            <a:ext cx="503238" cy="574675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2" name="TextBox 20"/>
          <p:cNvSpPr/>
          <p:nvPr/>
        </p:nvSpPr>
        <p:spPr>
          <a:xfrm>
            <a:off x="6881813" y="3286125"/>
            <a:ext cx="37861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solidFill>
                  <a:srgbClr val="464646"/>
                </a:solidFill>
                <a:latin typeface="Calibri" panose="020F0502020204030204" pitchFamily="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singular form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63" name="TextBox 21"/>
          <p:cNvSpPr/>
          <p:nvPr/>
        </p:nvSpPr>
        <p:spPr>
          <a:xfrm>
            <a:off x="6810375" y="4357688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solidFill>
                  <a:srgbClr val="464646"/>
                </a:solidFill>
                <a:latin typeface="Calibri" panose="020F0502020204030204" pitchFamily="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 b="1" i="1" dirty="0">
                <a:solidFill>
                  <a:srgbClr val="464646"/>
                </a:solidFill>
                <a:latin typeface="Georgia" panose="02040502050405020303" pitchFamily="18" charset="0"/>
                <a:ea typeface="宋体" panose="02010600030101010101" pitchFamily="2" charset="-122"/>
                <a:sym typeface="Georgia" panose="02040502050405020303" pitchFamily="18" charset="0"/>
              </a:rPr>
              <a:t>plural form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64" name="椭圆 22"/>
          <p:cNvSpPr/>
          <p:nvPr/>
        </p:nvSpPr>
        <p:spPr>
          <a:xfrm>
            <a:off x="7024688" y="2924175"/>
            <a:ext cx="3643312" cy="25717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4222750" y="29972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可数名词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4727575" y="5951538"/>
            <a:ext cx="3457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不可数名词</a:t>
            </a: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8199438" y="2501900"/>
            <a:ext cx="2219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ea typeface="宋体" panose="02010600030101010101" pitchFamily="2" charset="-122"/>
              </a:rPr>
              <a:t>单数</a:t>
            </a:r>
            <a:endParaRPr lang="zh-CN" altLang="en-US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568" name="文本框 23567"/>
          <p:cNvSpPr txBox="1"/>
          <p:nvPr/>
        </p:nvSpPr>
        <p:spPr>
          <a:xfrm>
            <a:off x="8131175" y="5173663"/>
            <a:ext cx="2219325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ea typeface="宋体" panose="02010600030101010101" pitchFamily="2" charset="-122"/>
              </a:rPr>
              <a:t>复数</a:t>
            </a:r>
            <a:endParaRPr lang="zh-CN" altLang="en-US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/>
      <p:bldP spid="23558" grpId="0" bldLvl="0"/>
      <p:bldP spid="23559" grpId="0" bldLvl="0"/>
      <p:bldP spid="23562" grpId="0" bldLvl="0"/>
      <p:bldP spid="23563" grpId="0" bldLvl="0"/>
      <p:bldP spid="2356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3"/>
          <p:cNvSpPr/>
          <p:nvPr/>
        </p:nvSpPr>
        <p:spPr>
          <a:xfrm>
            <a:off x="2738438" y="1285875"/>
            <a:ext cx="6500812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Part B</a:t>
            </a:r>
            <a:endParaRPr lang="zh-CN" altLang="en-US" sz="11500" dirty="0">
              <a:solidFill>
                <a:srgbClr val="000000"/>
              </a:solidFill>
              <a:latin typeface="Jokerman" panose="04090605060D06020702" pitchFamily="2" charset="0"/>
              <a:ea typeface="宋体" panose="02010600030101010101" pitchFamily="2" charset="-122"/>
              <a:sym typeface="Jokerman" panose="04090605060D06020702" pitchFamily="2" charset="0"/>
            </a:endParaRPr>
          </a:p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 </a:t>
            </a:r>
            <a:r>
              <a:rPr lang="zh-CN" altLang="en-US" sz="54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不定冠词 </a:t>
            </a:r>
            <a:r>
              <a:rPr lang="en-US" altLang="zh-CN" sz="5400" b="1" dirty="0">
                <a:solidFill>
                  <a:srgbClr val="FF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a</a:t>
            </a:r>
            <a:r>
              <a:rPr lang="en-US" altLang="zh-CN" sz="54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,</a:t>
            </a:r>
            <a:r>
              <a:rPr lang="en-US" altLang="zh-CN" sz="5400" b="1" dirty="0">
                <a:solidFill>
                  <a:srgbClr val="FF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an</a:t>
            </a:r>
            <a:r>
              <a:rPr lang="en-US" altLang="zh-CN" sz="54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  </a:t>
            </a:r>
            <a:r>
              <a:rPr lang="zh-CN" altLang="en-US" sz="5400" b="1" dirty="0">
                <a:solidFill>
                  <a:srgbClr val="000000"/>
                </a:solidFill>
                <a:latin typeface="Jokerman" panose="04090605060D06020702" pitchFamily="2" charset="0"/>
                <a:ea typeface="宋体" panose="02010600030101010101" pitchFamily="2" charset="-122"/>
                <a:sym typeface="Jokerman" panose="04090605060D06020702" pitchFamily="2" charset="0"/>
              </a:rPr>
              <a:t>用法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2457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313" y="2636838"/>
            <a:ext cx="6500812" cy="50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4175125" y="5275263"/>
            <a:ext cx="55483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singular form</a:t>
            </a:r>
            <a:endParaRPr lang="zh-CN" altLang="en-US" sz="3600" b="1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2796</Words>
  <Application>WPS 演示</Application>
  <PresentationFormat>宽屏</PresentationFormat>
  <Paragraphs>294</Paragraphs>
  <Slides>25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6" baseType="lpstr">
      <vt:lpstr>Arial</vt:lpstr>
      <vt:lpstr>宋体</vt:lpstr>
      <vt:lpstr>Wingdings</vt:lpstr>
      <vt:lpstr>Comic Sans MS</vt:lpstr>
      <vt:lpstr>汉仪小麦体简</vt:lpstr>
      <vt:lpstr>楷体</vt:lpstr>
      <vt:lpstr>等线</vt:lpstr>
      <vt:lpstr>微软雅黑</vt:lpstr>
      <vt:lpstr>Arial Unicode MS</vt:lpstr>
      <vt:lpstr>等线 Light</vt:lpstr>
      <vt:lpstr>Calibri</vt:lpstr>
      <vt:lpstr>Georgia</vt:lpstr>
      <vt:lpstr>GWIPA</vt:lpstr>
      <vt:lpstr>Gabriola</vt:lpstr>
      <vt:lpstr>Candara Light</vt:lpstr>
      <vt:lpstr>HoloLens MDL2 Assets</vt:lpstr>
      <vt:lpstr>Consolas</vt:lpstr>
      <vt:lpstr>黑体</vt:lpstr>
      <vt:lpstr>Courier New</vt:lpstr>
      <vt:lpstr>Franklin Gothic Medium</vt:lpstr>
      <vt:lpstr>Constantia</vt:lpstr>
      <vt:lpstr>Ebrima</vt:lpstr>
      <vt:lpstr>Corbel Light</vt:lpstr>
      <vt:lpstr>Jokerman</vt:lpstr>
      <vt:lpstr>Calibri</vt:lpstr>
      <vt:lpstr>华文琥珀</vt:lpstr>
      <vt:lpstr>Times New Roman</vt:lpstr>
      <vt:lpstr>华文新魏</vt:lpstr>
      <vt:lpstr>华文行楷</vt:lpstr>
      <vt:lpstr>Gadugi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2.不可数名词前面一般不直接加a或an，但可用不同的量词来搭配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WPS_1592834657</cp:lastModifiedBy>
  <cp:revision>18</cp:revision>
  <dcterms:created xsi:type="dcterms:W3CDTF">2017-07-18T14:34:00Z</dcterms:created>
  <dcterms:modified xsi:type="dcterms:W3CDTF">2020-12-03T06:23:16Z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