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73" r:id="rId6"/>
    <p:sldId id="268" r:id="rId7"/>
    <p:sldId id="269" r:id="rId8"/>
    <p:sldId id="259" r:id="rId9"/>
    <p:sldId id="274" r:id="rId10"/>
    <p:sldId id="275" r:id="rId11"/>
    <p:sldId id="27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BCE4FE"/>
    <a:srgbClr val="B1D9F2"/>
    <a:srgbClr val="B7DF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09" autoAdjust="0"/>
    <p:restoredTop sz="94660"/>
  </p:normalViewPr>
  <p:slideViewPr>
    <p:cSldViewPr snapToGrid="0" showGuides="1">
      <p:cViewPr>
        <p:scale>
          <a:sx n="33" d="100"/>
          <a:sy n="33" d="100"/>
        </p:scale>
        <p:origin x="2250" y="924"/>
      </p:cViewPr>
      <p:guideLst>
        <p:guide orient="horz" pos="211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C59172-1BCF-44C7-9E8F-A8336FBEE1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A0FEDA-031D-41E0-AD33-A950B2B3ECA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食物，美味的食物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203175-8996-4AE9-B2A2-A88F38BC5F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1D96C-BA40-4A5F-94E2-39324F3E28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1D96C-BA40-4A5F-94E2-39324F3E28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1D96C-BA40-4A5F-94E2-39324F3E28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2C8B1F-2F44-4C6D-B7D7-1C763FC143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2" r="20874" b="-215"/>
          <a:stretch>
            <a:fillRect/>
          </a:stretch>
        </p:blipFill>
        <p:spPr>
          <a:xfrm>
            <a:off x="0" y="0"/>
            <a:ext cx="12192000" cy="6872749"/>
          </a:xfrm>
          <a:prstGeom prst="rect">
            <a:avLst/>
          </a:prstGeom>
        </p:spPr>
      </p:pic>
      <p:pic>
        <p:nvPicPr>
          <p:cNvPr id="8" name="图片 7" descr="大桥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53955" y="150495"/>
            <a:ext cx="1913890" cy="5245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1E4EAD-B5A7-4177-9F22-392F8E5784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BE7B1B-E71F-4CC9-B626-E2466BC70F15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71011" y="365125"/>
            <a:ext cx="11238271" cy="5991225"/>
          </a:xfrm>
          <a:prstGeom prst="rect">
            <a:avLst/>
          </a:prstGeom>
          <a:noFill/>
          <a:ln w="57150">
            <a:solidFill>
              <a:srgbClr val="BCE4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大桥Logo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0053955" y="150495"/>
            <a:ext cx="1913890" cy="52451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tags" Target="../tags/tag4.xml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_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782432" y="2339207"/>
            <a:ext cx="7787640" cy="1004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en-US" altLang="zh-CN" sz="5400" b="1" baseline="0" dirty="0">
                <a:solidFill>
                  <a:srgbClr val="38619F"/>
                </a:solidFill>
                <a:latin typeface="Comic Sans MS" panose="030F0702030302020204" charset="0"/>
                <a:ea typeface="汉仪小麦体简" panose="00020600040101010101" pitchFamily="18" charset="-122"/>
                <a:cs typeface="Comic Sans MS" panose="030F0702030302020204" charset="0"/>
              </a:rPr>
              <a:t>Food, glorious food.</a:t>
            </a:r>
            <a:endParaRPr lang="en-US" altLang="zh-CN" sz="5400" b="1" baseline="0" dirty="0">
              <a:solidFill>
                <a:srgbClr val="38619F"/>
              </a:solidFill>
              <a:latin typeface="Comic Sans MS" panose="030F0702030302020204" charset="0"/>
              <a:ea typeface="汉仪小麦体简" panose="00020600040101010101" pitchFamily="18" charset="-122"/>
              <a:cs typeface="Comic Sans MS" panose="030F0702030302020204" charset="0"/>
            </a:endParaRPr>
          </a:p>
        </p:txBody>
      </p:sp>
      <p:sp>
        <p:nvSpPr>
          <p:cNvPr id="10" name="PA_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58235" y="3495764"/>
            <a:ext cx="7787640" cy="56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en-US" altLang="zh-CN" sz="280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——</a:t>
            </a:r>
            <a:r>
              <a:rPr lang="zh-CN" altLang="en-US" sz="280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　</a:t>
            </a:r>
            <a:r>
              <a:rPr lang="en-US" altLang="zh-CN" sz="280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U4 H1-2</a:t>
            </a:r>
            <a:r>
              <a:rPr lang="zh-CN" altLang="en-US" sz="280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　</a:t>
            </a:r>
            <a:r>
              <a:rPr lang="en-US" altLang="zh-CN" sz="280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——</a:t>
            </a:r>
            <a:endParaRPr lang="en-US" altLang="zh-CN" sz="2800" baseline="0" dirty="0">
              <a:solidFill>
                <a:schemeClr val="tx1">
                  <a:lumMod val="85000"/>
                  <a:lumOff val="1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1232" r="79141"/>
          <a:stretch>
            <a:fillRect/>
          </a:stretch>
        </p:blipFill>
        <p:spPr>
          <a:xfrm>
            <a:off x="0" y="832182"/>
            <a:ext cx="3629025" cy="6363762"/>
          </a:xfrm>
          <a:prstGeom prst="rect">
            <a:avLst/>
          </a:prstGeom>
        </p:spPr>
      </p:pic>
      <p:pic>
        <p:nvPicPr>
          <p:cNvPr id="23553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rot="-5400000">
            <a:off x="5076190" y="-299085"/>
            <a:ext cx="5701665" cy="759079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568643" y="393700"/>
            <a:ext cx="382587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360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Where are they?</a:t>
            </a:r>
            <a:endParaRPr lang="en-US" altLang="zh-CN" sz="3600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2290" name="文本框 1"/>
          <p:cNvSpPr txBox="1"/>
          <p:nvPr/>
        </p:nvSpPr>
        <p:spPr>
          <a:xfrm>
            <a:off x="861060" y="1374775"/>
            <a:ext cx="2961640" cy="107632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r>
              <a:rPr lang="en-US" altLang="zh-CN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ar</a:t>
            </a:r>
            <a:r>
              <a:rPr lang="en-US" altLang="zh-CN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te T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</a:t>
            </a:r>
            <a:r>
              <a:rPr lang="en-US" altLang="zh-CN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i</a:t>
            </a:r>
            <a:r>
              <a:rPr lang="en-US" altLang="zh-CN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n</a:t>
            </a:r>
            <a:endParaRPr lang="en-US" altLang="zh-CN" sz="320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法国苹果蛋挞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643" y="4204597"/>
            <a:ext cx="2834257" cy="283425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4345" y="335915"/>
            <a:ext cx="1116711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TEACHER:</a:t>
            </a:r>
            <a:r>
              <a:rPr lang="zh-CN" altLang="en-US" sz="28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As part of our international food project, we'll make Tarte Tatin next Wednesday afternoon.</a:t>
            </a:r>
            <a:endParaRPr lang="zh-CN" altLang="en-US" sz="280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DAN: </a:t>
            </a:r>
            <a:r>
              <a:rPr lang="zh-CN" altLang="en-US" sz="28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What'll we make?</a:t>
            </a:r>
            <a:endParaRPr lang="zh-CN" altLang="en-US" sz="2800">
              <a:solidFill>
                <a:schemeClr val="tx1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SHARI:</a:t>
            </a:r>
            <a:r>
              <a:rPr lang="zh-CN" altLang="en-US" sz="2800"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Tarte Tatin. That's apple cake in French.</a:t>
            </a:r>
            <a:endParaRPr lang="zh-CN" altLang="en-US" sz="2800">
              <a:solidFill>
                <a:schemeClr val="tx1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DAN:</a:t>
            </a:r>
            <a:r>
              <a:rPr lang="zh-CN" altLang="en-US" sz="2800"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Oh, OK.</a:t>
            </a:r>
            <a:endParaRPr lang="zh-CN" altLang="en-US" sz="2800">
              <a:solidFill>
                <a:schemeClr val="tx1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TEACHER:</a:t>
            </a:r>
            <a:r>
              <a:rPr lang="zh-CN" altLang="en-US" sz="2800"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So, decide in your groups: who's going to bring the apples, the flour and the sugar.  You'll need to bring enough apples to cover the base ...</a:t>
            </a:r>
            <a:endParaRPr lang="zh-CN" altLang="en-US" sz="2800">
              <a:solidFill>
                <a:schemeClr val="tx1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4525" y="3968750"/>
            <a:ext cx="1402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as</a:t>
            </a:r>
            <a:r>
              <a:rPr lang="zh-CN" altLang="en-US" sz="32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作为</a:t>
            </a:r>
            <a:endParaRPr lang="zh-CN" altLang="en-US" sz="3200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4525" y="4552315"/>
            <a:ext cx="37731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in French  用法语说</a:t>
            </a:r>
            <a:endParaRPr lang="en-US" altLang="zh-CN" sz="3200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4525" y="5135880"/>
            <a:ext cx="24841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decide  </a:t>
            </a:r>
            <a:r>
              <a:rPr lang="zh-CN" altLang="en-US" sz="32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决定</a:t>
            </a:r>
            <a:endParaRPr lang="zh-CN" altLang="en-US" sz="3200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02910" y="3523615"/>
            <a:ext cx="49129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in your group  </a:t>
            </a:r>
            <a:r>
              <a:rPr lang="zh-CN" altLang="en-US" sz="32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在你们组里</a:t>
            </a:r>
            <a:endParaRPr lang="zh-CN" altLang="en-US" sz="3200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633085" y="4552315"/>
            <a:ext cx="22771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cover  </a:t>
            </a:r>
            <a:r>
              <a:rPr lang="zh-CN" altLang="en-US" sz="32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覆盖</a:t>
            </a:r>
            <a:endParaRPr lang="zh-CN" altLang="en-US" sz="3200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2920" y="5654040"/>
            <a:ext cx="48044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decide to do  </a:t>
            </a:r>
            <a:r>
              <a:rPr lang="zh-CN" altLang="en-US" sz="32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决定做某事</a:t>
            </a:r>
            <a:endParaRPr lang="zh-CN" altLang="en-US" sz="3200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140960" y="5070475"/>
            <a:ext cx="451167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be cover with  </a:t>
            </a:r>
            <a:r>
              <a:rPr lang="zh-CN" altLang="en-US" sz="32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被</a:t>
            </a:r>
            <a:r>
              <a:rPr lang="en-US" altLang="zh-CN" sz="32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...</a:t>
            </a:r>
            <a:r>
              <a:rPr lang="zh-CN" altLang="en-US" sz="32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覆盖</a:t>
            </a:r>
            <a:endParaRPr lang="zh-CN" altLang="en-US" sz="3200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502910" y="4107180"/>
            <a:ext cx="295656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enough  </a:t>
            </a:r>
            <a:r>
              <a:rPr lang="zh-CN" altLang="en-US" sz="32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足够的</a:t>
            </a:r>
            <a:endParaRPr lang="zh-CN" altLang="en-US" sz="3200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5" t="9116" r="34602" b="63989"/>
          <a:stretch>
            <a:fillRect/>
          </a:stretch>
        </p:blipFill>
        <p:spPr>
          <a:xfrm>
            <a:off x="9782719" y="635788"/>
            <a:ext cx="2409372" cy="1844470"/>
          </a:xfrm>
          <a:prstGeom prst="rect">
            <a:avLst/>
          </a:prstGeom>
        </p:spPr>
      </p:pic>
      <p:sp>
        <p:nvSpPr>
          <p:cNvPr id="32769" name="文本框 1"/>
          <p:cNvSpPr txBox="1"/>
          <p:nvPr/>
        </p:nvSpPr>
        <p:spPr>
          <a:xfrm>
            <a:off x="400050" y="309563"/>
            <a:ext cx="45529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Language points:</a:t>
            </a:r>
            <a:endParaRPr lang="en-US" altLang="zh-CN" sz="2800" b="1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32770" name="文本框 2"/>
          <p:cNvSpPr txBox="1"/>
          <p:nvPr/>
        </p:nvSpPr>
        <p:spPr>
          <a:xfrm>
            <a:off x="295275" y="987425"/>
            <a:ext cx="8683625" cy="952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endParaRPr lang="en-US" altLang="zh-CN" sz="2800" b="1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endParaRPr lang="en-US" altLang="zh-CN" sz="2800" b="1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32771" name="文本框 3"/>
          <p:cNvSpPr txBox="1"/>
          <p:nvPr/>
        </p:nvSpPr>
        <p:spPr>
          <a:xfrm>
            <a:off x="862013" y="1089025"/>
            <a:ext cx="3043237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>
                <a:latin typeface="Comic Sans MS" panose="030F0702030302020204" charset="0"/>
                <a:ea typeface="宋体" panose="02010600030101010101" pitchFamily="2" charset="-122"/>
              </a:rPr>
              <a:t>足够的水</a:t>
            </a:r>
            <a:endParaRPr lang="zh-CN" altLang="en-US" sz="3200">
              <a:latin typeface="Comic Sans MS" panose="030F070203030202020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Comic Sans MS" panose="030F0702030302020204" charset="0"/>
                <a:ea typeface="宋体" panose="02010600030101010101" pitchFamily="2" charset="-122"/>
              </a:rPr>
              <a:t>足够的牛奶</a:t>
            </a:r>
            <a:endParaRPr lang="zh-CN" altLang="en-US" sz="3200">
              <a:latin typeface="Comic Sans MS" panose="030F070203030202020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Comic Sans MS" panose="030F0702030302020204" charset="0"/>
                <a:ea typeface="宋体" panose="02010600030101010101" pitchFamily="2" charset="-122"/>
              </a:rPr>
              <a:t>足够的苹果</a:t>
            </a:r>
            <a:endParaRPr lang="zh-CN" altLang="en-US" sz="3200">
              <a:latin typeface="Comic Sans MS" panose="030F070203030202020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Comic Sans MS" panose="030F0702030302020204" charset="0"/>
                <a:ea typeface="宋体" panose="02010600030101010101" pitchFamily="2" charset="-122"/>
              </a:rPr>
              <a:t>足够的书</a:t>
            </a:r>
            <a:endParaRPr lang="zh-CN" altLang="en-US" sz="3200">
              <a:latin typeface="Comic Sans MS" panose="030F070203030202020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Comic Sans MS" panose="030F0702030302020204" charset="0"/>
                <a:ea typeface="宋体" panose="02010600030101010101" pitchFamily="2" charset="-122"/>
              </a:rPr>
              <a:t>足够的鸡蛋</a:t>
            </a:r>
            <a:endParaRPr lang="zh-CN" altLang="en-US" sz="3200">
              <a:latin typeface="Comic Sans MS" panose="030F070203030202020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05238" y="1089025"/>
            <a:ext cx="3576637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enough 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water</a:t>
            </a:r>
            <a:endParaRPr lang="en-US" altLang="zh-CN" sz="320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enough 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milk</a:t>
            </a:r>
            <a:endParaRPr lang="en-US" altLang="zh-CN" sz="320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enough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apples</a:t>
            </a:r>
            <a:endParaRPr lang="en-US" altLang="zh-CN" sz="320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enough 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books</a:t>
            </a:r>
            <a:endParaRPr lang="en-US" altLang="zh-CN" sz="320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enough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eggs</a:t>
            </a:r>
            <a:endParaRPr lang="en-US" altLang="zh-CN" sz="320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2013" y="5221288"/>
            <a:ext cx="6230937" cy="5826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enough </a:t>
            </a:r>
            <a:r>
              <a:rPr lang="zh-CN" altLang="en-US" sz="32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后加名词（名复或名不）</a:t>
            </a:r>
            <a:endParaRPr lang="zh-CN" altLang="en-US" sz="320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3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13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5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25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9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39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2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charRg st="52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5" t="9116" r="34602" b="63989"/>
          <a:stretch>
            <a:fillRect/>
          </a:stretch>
        </p:blipFill>
        <p:spPr>
          <a:xfrm>
            <a:off x="9782719" y="635788"/>
            <a:ext cx="2409372" cy="18444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99110" y="3640455"/>
            <a:ext cx="1119314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NARRATOR:</a:t>
            </a:r>
            <a:r>
              <a:rPr lang="zh-CN" altLang="en-US" sz="2800"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It's Wednesday afternoon.</a:t>
            </a:r>
            <a:endParaRPr lang="zh-CN" altLang="en-US" sz="2800">
              <a:solidFill>
                <a:schemeClr val="tx1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SHARI:</a:t>
            </a:r>
            <a:r>
              <a:rPr lang="zh-CN" altLang="en-US" sz="2800"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OK, let's see what we've got. I've got a big bag of apples.</a:t>
            </a:r>
            <a:endParaRPr lang="zh-CN" altLang="en-US" sz="2800">
              <a:solidFill>
                <a:schemeClr val="tx1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DAN:</a:t>
            </a:r>
            <a:r>
              <a:rPr lang="zh-CN" altLang="en-US" sz="2800"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And I've got two bags. I think we've got too many apples.</a:t>
            </a:r>
            <a:endParaRPr lang="zh-CN" altLang="en-US" sz="2800">
              <a:solidFill>
                <a:schemeClr val="tx1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ALVIN:</a:t>
            </a:r>
            <a:r>
              <a:rPr lang="zh-CN" altLang="en-US" sz="2800"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Look, we've got three kilos of sugar too.We've got too much!</a:t>
            </a:r>
            <a:endParaRPr lang="zh-CN" altLang="en-US" sz="2800">
              <a:solidFill>
                <a:schemeClr val="tx1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DAN:</a:t>
            </a:r>
            <a:r>
              <a:rPr lang="zh-CN" altLang="en-US" sz="2800"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Have we got enough flour? I've got a little.</a:t>
            </a:r>
            <a:endParaRPr lang="zh-CN" altLang="en-US" sz="2800">
              <a:solidFill>
                <a:schemeClr val="tx1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9110" y="433070"/>
            <a:ext cx="35763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let's see </a:t>
            </a:r>
            <a:r>
              <a:rPr lang="zh-CN" altLang="en-US" sz="32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我们看看</a:t>
            </a:r>
            <a:endParaRPr lang="zh-CN" altLang="en-US" sz="3200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8645" y="1129030"/>
            <a:ext cx="64636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too many </a:t>
            </a:r>
            <a:r>
              <a:rPr lang="zh-CN" altLang="en-US" sz="32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太多（加可数名词复数）</a:t>
            </a:r>
            <a:endParaRPr lang="zh-CN" altLang="en-US" sz="3200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0405" y="1712595"/>
            <a:ext cx="19735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kilos </a:t>
            </a:r>
            <a:r>
              <a:rPr lang="zh-CN" altLang="en-US" sz="32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千克</a:t>
            </a:r>
            <a:endParaRPr lang="zh-CN" altLang="en-US" sz="3200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0405" y="2296160"/>
            <a:ext cx="608012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too much </a:t>
            </a:r>
            <a:r>
              <a:rPr lang="zh-CN" altLang="en-US" sz="32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太多（加不可数名词）</a:t>
            </a:r>
            <a:endParaRPr lang="zh-CN" altLang="en-US" sz="3200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2800" y="2879725"/>
            <a:ext cx="22675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a little</a:t>
            </a:r>
            <a:r>
              <a:rPr lang="zh-CN" altLang="en-US" sz="32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一点</a:t>
            </a:r>
            <a:endParaRPr lang="zh-CN" altLang="en-US" sz="3200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9969" y="3288911"/>
            <a:ext cx="2808354" cy="430079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8160" y="334010"/>
            <a:ext cx="1167384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SHARI:</a:t>
            </a:r>
            <a:r>
              <a:rPr lang="zh-CN" altLang="en-US" sz="2800"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Er, I haven't got any flour.</a:t>
            </a:r>
            <a:endParaRPr lang="zh-CN" altLang="en-US" sz="2800">
              <a:solidFill>
                <a:schemeClr val="tx1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ALVIN:</a:t>
            </a:r>
            <a:r>
              <a:rPr lang="zh-CN" altLang="en-US" sz="2800"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I haven't got any flour either.</a:t>
            </a:r>
            <a:endParaRPr lang="zh-CN" altLang="en-US" sz="2800">
              <a:solidFill>
                <a:schemeClr val="tx1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DAN:</a:t>
            </a:r>
            <a:r>
              <a:rPr lang="zh-CN" altLang="en-US" sz="2800"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Oh, dear. We haven't got enough flour.</a:t>
            </a:r>
            <a:endParaRPr lang="zh-CN" altLang="en-US" sz="2800">
              <a:solidFill>
                <a:schemeClr val="tx1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ALVIN:</a:t>
            </a:r>
            <a:r>
              <a:rPr lang="zh-CN" altLang="en-US" sz="2800"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There's only one egg, so we haven't got enough eggs either.</a:t>
            </a:r>
            <a:endParaRPr lang="zh-CN" altLang="en-US" sz="2800">
              <a:solidFill>
                <a:schemeClr val="tx1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SHARI:</a:t>
            </a:r>
            <a:r>
              <a:rPr lang="zh-CN" altLang="en-US" sz="2800"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We've got too much sugar and too many apples. We haven't got enough flour or eggs. What shall we do?</a:t>
            </a:r>
            <a:endParaRPr lang="zh-CN" altLang="en-US" sz="2800">
              <a:solidFill>
                <a:schemeClr val="tx1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DAN:</a:t>
            </a:r>
            <a:r>
              <a:rPr lang="zh-CN" altLang="en-US" sz="2800"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Well, we can't make anything for the international food project, but we can write about it in our ezine.</a:t>
            </a:r>
            <a:endParaRPr lang="zh-CN" altLang="en-US" sz="2800">
              <a:solidFill>
                <a:schemeClr val="tx1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11580" y="3804920"/>
            <a:ext cx="874585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not...any=no </a:t>
            </a:r>
            <a:r>
              <a:rPr lang="en-US" altLang="zh-CN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  </a:t>
            </a:r>
            <a:r>
              <a:rPr lang="zh-CN" altLang="en-US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没有</a:t>
            </a:r>
            <a:endParaRPr lang="zh-CN" altLang="en-US" sz="28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zh-CN" altLang="en-US" sz="28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I haven't got any flour</a:t>
            </a:r>
            <a:r>
              <a:rPr lang="en-US" altLang="zh-CN" sz="28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.=I have got no flour.</a:t>
            </a:r>
            <a:endParaRPr lang="en-US" altLang="zh-CN" sz="28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83030" y="4758055"/>
            <a:ext cx="87458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8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either </a:t>
            </a:r>
            <a:r>
              <a:rPr lang="zh-CN" altLang="en-US" sz="28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也（用于否定句）</a:t>
            </a:r>
            <a:endParaRPr lang="zh-CN" altLang="en-US" sz="28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83030" y="5367655"/>
            <a:ext cx="87458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8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can't make anything </a:t>
            </a:r>
            <a:r>
              <a:rPr lang="zh-CN" altLang="en-US" sz="28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不能做任何食物</a:t>
            </a:r>
            <a:endParaRPr lang="zh-CN" altLang="en-US" sz="28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5" t="9116" r="34602" b="63989"/>
          <a:stretch>
            <a:fillRect/>
          </a:stretch>
        </p:blipFill>
        <p:spPr>
          <a:xfrm>
            <a:off x="9782719" y="635788"/>
            <a:ext cx="2409372" cy="18444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96633" y="419100"/>
            <a:ext cx="9056687" cy="5801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3425"/>
              </a:lnSpc>
            </a:pPr>
            <a:r>
              <a:rPr lang="en-US" altLang="zh-CN" sz="28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Read and order the words.</a:t>
            </a:r>
            <a:endParaRPr lang="en-US" altLang="zh-CN" sz="280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lnSpc>
                <a:spcPts val="3425"/>
              </a:lnSpc>
            </a:pPr>
            <a:r>
              <a:rPr lang="en-US" altLang="zh-CN" sz="28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1.got /apples./a/bag/Shari's/of/big</a:t>
            </a:r>
            <a:endParaRPr lang="en-US" altLang="zh-CN" sz="280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lnSpc>
                <a:spcPts val="3425"/>
              </a:lnSpc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Shari's got a big bag of apples.</a:t>
            </a:r>
            <a:endParaRPr lang="en-US" altLang="zh-CN" sz="280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lnSpc>
                <a:spcPts val="3425"/>
              </a:lnSpc>
            </a:pPr>
            <a:r>
              <a:rPr lang="en-US" altLang="zh-CN" sz="28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2.many/They've/apples./too/got</a:t>
            </a:r>
            <a:endParaRPr lang="en-US" altLang="zh-CN" sz="280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lnSpc>
                <a:spcPts val="3425"/>
              </a:lnSpc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They've got too many apples.</a:t>
            </a:r>
            <a:endParaRPr lang="en-US" altLang="zh-CN" sz="280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lnSpc>
                <a:spcPts val="3425"/>
              </a:lnSpc>
            </a:pPr>
            <a:r>
              <a:rPr lang="en-US" altLang="zh-CN" sz="28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3.a/They've/flour./little/got</a:t>
            </a:r>
            <a:endParaRPr lang="en-US" altLang="zh-CN" sz="280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lnSpc>
                <a:spcPts val="3425"/>
              </a:lnSpc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They've got a little flour.</a:t>
            </a:r>
            <a:endParaRPr lang="en-US" altLang="zh-CN" sz="280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lnSpc>
                <a:spcPts val="3425"/>
              </a:lnSpc>
            </a:pPr>
            <a:r>
              <a:rPr lang="en-US" altLang="zh-CN" sz="28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4.haven't/flour./got/We/enough</a:t>
            </a:r>
            <a:endParaRPr lang="en-US" altLang="zh-CN" sz="280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lnSpc>
                <a:spcPts val="3425"/>
              </a:lnSpc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We haven't got enough flour.</a:t>
            </a:r>
            <a:endParaRPr lang="en-US" altLang="zh-CN" sz="280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lnSpc>
                <a:spcPts val="3425"/>
              </a:lnSpc>
            </a:pPr>
            <a:r>
              <a:rPr lang="en-US" altLang="zh-CN" sz="28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5.one/only/got/They've/egg.</a:t>
            </a:r>
            <a:endParaRPr lang="en-US" altLang="zh-CN" sz="280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lnSpc>
                <a:spcPts val="3425"/>
              </a:lnSpc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They've got only one egg.</a:t>
            </a:r>
            <a:endParaRPr lang="en-US" altLang="zh-CN" sz="280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lnSpc>
                <a:spcPts val="3425"/>
              </a:lnSpc>
            </a:pPr>
            <a:r>
              <a:rPr lang="en-US" altLang="zh-CN" sz="280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6.flour or/enough/haven't/They/eggs./got</a:t>
            </a:r>
            <a:endParaRPr lang="en-US" altLang="zh-CN" sz="280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lnSpc>
                <a:spcPts val="3425"/>
              </a:lnSpc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They haven't got enough flour or eggs.</a:t>
            </a:r>
            <a:endParaRPr lang="en-US" altLang="zh-CN" sz="280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62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charRg st="62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charRg st="62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26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charRg st="126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charRg st="126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85" end="2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charRg st="185" end="2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charRg st="185" end="2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44" end="2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charRg st="244" end="27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charRg st="244" end="2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301" end="3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charRg st="301" end="3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charRg st="301" end="3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368" end="4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charRg st="368" end="4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charRg st="368" end="4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5" t="9116" r="34602" b="63989"/>
          <a:stretch>
            <a:fillRect/>
          </a:stretch>
        </p:blipFill>
        <p:spPr>
          <a:xfrm>
            <a:off x="9782719" y="635788"/>
            <a:ext cx="2409372" cy="1844470"/>
          </a:xfrm>
          <a:prstGeom prst="rect">
            <a:avLst/>
          </a:prstGeom>
        </p:spPr>
      </p:pic>
      <p:sp>
        <p:nvSpPr>
          <p:cNvPr id="54273" name="内容占位符 2"/>
          <p:cNvSpPr>
            <a:spLocks noGrp="1"/>
          </p:cNvSpPr>
          <p:nvPr>
            <p:ph idx="1"/>
          </p:nvPr>
        </p:nvSpPr>
        <p:spPr>
          <a:xfrm>
            <a:off x="433070" y="199390"/>
            <a:ext cx="11325860" cy="6748145"/>
          </a:xfrm>
        </p:spPr>
        <p:txBody>
          <a:bodyPr vert="horz" lIns="91440" tIns="45720" rIns="91440" bIns="45720" anchor="t">
            <a:normAutofit fontScale="90000" lnSpcReduction="10000"/>
          </a:bodyPr>
          <a:p>
            <a:r>
              <a:rPr lang="en-US" altLang="zh-CN" sz="40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Summary</a:t>
            </a:r>
            <a:endParaRPr lang="en-US" altLang="zh-CN" sz="4000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zh-CN" altLang="en-US">
                <a:latin typeface="Comic Sans MS" panose="030F0702030302020204" charset="0"/>
                <a:cs typeface="Comic Sans MS" panose="030F0702030302020204" charset="0"/>
              </a:rPr>
              <a:t>一</a:t>
            </a:r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.Words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international 国际的  project项目，课题 decide 决定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flour面粉   sugar 食用糖   group组，群  enough足够的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cover覆盖   either 也（否定句）;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zh-CN" altLang="en-US">
                <a:latin typeface="Comic Sans MS" panose="030F0702030302020204" charset="0"/>
                <a:cs typeface="Comic Sans MS" panose="030F0702030302020204" charset="0"/>
              </a:rPr>
              <a:t>二</a:t>
            </a:r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.Phrases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International food project 国际食物项目 next Wednesday afternoon 下周三下午   in French 用法语   need to do需要做某事  too many 太多too much 太多  a little 一点  write about 写关于...的</a:t>
            </a:r>
            <a:r>
              <a:rPr lang="zh-CN" altLang="en-US">
                <a:latin typeface="Comic Sans MS" panose="030F0702030302020204" charset="0"/>
                <a:cs typeface="Comic Sans MS" panose="030F0702030302020204" charset="0"/>
              </a:rPr>
              <a:t>；</a:t>
            </a:r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be covered with</a:t>
            </a:r>
            <a:r>
              <a:rPr lang="zh-CN" altLang="en-US">
                <a:latin typeface="Comic Sans MS" panose="030F0702030302020204" charset="0"/>
                <a:cs typeface="Comic Sans MS" panose="030F0702030302020204" charset="0"/>
              </a:rPr>
              <a:t>被覆盖；</a:t>
            </a:r>
            <a:endParaRPr lang="zh-CN" altLang="en-US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zh-CN" altLang="en-US">
                <a:latin typeface="Comic Sans MS" panose="030F0702030302020204" charset="0"/>
                <a:cs typeface="Comic Sans MS" panose="030F0702030302020204" charset="0"/>
              </a:rPr>
              <a:t>三</a:t>
            </a:r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.Grammar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enough 加</a:t>
            </a:r>
            <a:r>
              <a:rPr lang="zh-CN" altLang="en-US">
                <a:latin typeface="Comic Sans MS" panose="030F0702030302020204" charset="0"/>
                <a:cs typeface="Comic Sans MS" panose="030F0702030302020204" charset="0"/>
              </a:rPr>
              <a:t>可名复或者不可名；</a:t>
            </a:r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 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 too many 加名复</a:t>
            </a:r>
            <a:r>
              <a:rPr lang="zh-CN" altLang="en-US">
                <a:latin typeface="Comic Sans MS" panose="030F0702030302020204" charset="0"/>
                <a:cs typeface="Comic Sans MS" panose="030F0702030302020204" charset="0"/>
              </a:rPr>
              <a:t>；</a:t>
            </a:r>
            <a:endParaRPr lang="zh-CN" altLang="en-US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too much 加名不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any，anything 用于否定句 </a:t>
            </a:r>
            <a:endParaRPr lang="zh-CN" altLang="en-US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have got </a:t>
            </a:r>
            <a:r>
              <a:rPr lang="zh-CN" altLang="en-US">
                <a:latin typeface="Comic Sans MS" panose="030F0702030302020204" charset="0"/>
                <a:cs typeface="Comic Sans MS" panose="030F0702030302020204" charset="0"/>
              </a:rPr>
              <a:t>的用法</a:t>
            </a:r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 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  <a:p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_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782432" y="2339207"/>
            <a:ext cx="778764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en-US" altLang="zh-CN" sz="6000" b="1" baseline="0" dirty="0">
                <a:solidFill>
                  <a:srgbClr val="38619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THANK YOU</a:t>
            </a:r>
            <a:endParaRPr lang="zh-CN" altLang="en-US" sz="6000" b="1" baseline="0" dirty="0">
              <a:solidFill>
                <a:srgbClr val="38619F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KSO_WM_UNIT_PLACING_PICTURE_USER_VIEWPORT" val="{&quot;height&quot;:10021.672440944882,&quot;width&quot;:5715}"/>
</p:tagLst>
</file>

<file path=ppt/tags/tag4.xml><?xml version="1.0" encoding="utf-8"?>
<p:tagLst xmlns:p="http://schemas.openxmlformats.org/presentationml/2006/main">
  <p:tag name="KSO_WM_UNIT_PLACING_PICTURE_USER_VIEWPORT" val="{&quot;height&quot;:14325,&quot;width&quot;:10760}"/>
</p:tagLst>
</file>

<file path=ppt/tags/tag5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2269</Words>
  <Application>WPS 演示</Application>
  <PresentationFormat>宽屏</PresentationFormat>
  <Paragraphs>110</Paragraphs>
  <Slides>9</Slides>
  <Notes>8</Notes>
  <HiddenSlides>0</HiddenSlides>
  <MMClips>1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32" baseType="lpstr">
      <vt:lpstr>Arial</vt:lpstr>
      <vt:lpstr>宋体</vt:lpstr>
      <vt:lpstr>Wingdings</vt:lpstr>
      <vt:lpstr>Comic Sans MS</vt:lpstr>
      <vt:lpstr>汉仪小麦体简</vt:lpstr>
      <vt:lpstr>微软雅黑</vt:lpstr>
      <vt:lpstr>Segoe UI Semilight</vt:lpstr>
      <vt:lpstr>隶书</vt:lpstr>
      <vt:lpstr>Open Sans</vt:lpstr>
      <vt:lpstr>Calibri</vt:lpstr>
      <vt:lpstr>等线</vt:lpstr>
      <vt:lpstr>Arial Unicode MS</vt:lpstr>
      <vt:lpstr>等线 Light</vt:lpstr>
      <vt:lpstr>Open Sans Extrabold</vt:lpstr>
      <vt:lpstr>Segoe Print</vt:lpstr>
      <vt:lpstr>Yu Gothic UI Semibold</vt:lpstr>
      <vt:lpstr>汉仪细圆简</vt:lpstr>
      <vt:lpstr>黑体</vt:lpstr>
      <vt:lpstr>Cambria Math</vt:lpstr>
      <vt:lpstr>Consolas</vt:lpstr>
      <vt:lpstr>Georgia</vt:lpstr>
      <vt:lpstr>楷体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WPS_1592834657</cp:lastModifiedBy>
  <cp:revision>10</cp:revision>
  <dcterms:created xsi:type="dcterms:W3CDTF">2017-07-18T14:34:00Z</dcterms:created>
  <dcterms:modified xsi:type="dcterms:W3CDTF">2020-11-26T08:59:41Z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