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3" r:id="rId3"/>
    <p:sldId id="436" r:id="rId5"/>
    <p:sldId id="437" r:id="rId6"/>
    <p:sldId id="403" r:id="rId7"/>
    <p:sldId id="332" r:id="rId8"/>
    <p:sldId id="401" r:id="rId9"/>
    <p:sldId id="438" r:id="rId10"/>
    <p:sldId id="439" r:id="rId11"/>
    <p:sldId id="414" r:id="rId12"/>
    <p:sldId id="415" r:id="rId13"/>
    <p:sldId id="416" r:id="rId14"/>
    <p:sldId id="433" r:id="rId15"/>
    <p:sldId id="440" r:id="rId16"/>
    <p:sldId id="40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5" clrIdx="0"/>
  <p:cmAuthor id="2" name="作者" initials="作" lastIdx="0" clrIdx="1"/>
  <p:cmAuthor id="3" name="微软用户" initials="微"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1EE0DA"/>
    <a:srgbClr val="D925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7" name="图片 6"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7" name="图片 6"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7" name="图片 6"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7" name="图片 6"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7" name="图片 6"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8" name="图片 7"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椭圆 9"/>
          <p:cNvSpPr/>
          <p:nvPr userDrawn="1"/>
        </p:nvSpPr>
        <p:spPr>
          <a:xfrm>
            <a:off x="2860593" y="495300"/>
            <a:ext cx="517607" cy="517607"/>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3227469" y="223877"/>
            <a:ext cx="622300" cy="622300"/>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4929339" y="293647"/>
            <a:ext cx="403307" cy="403307"/>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7040319" y="495300"/>
            <a:ext cx="292101" cy="292101"/>
          </a:xfrm>
          <a:prstGeom prst="ellipse">
            <a:avLst/>
          </a:prstGeom>
          <a:solidFill>
            <a:srgbClr val="AFC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3650091" y="641352"/>
            <a:ext cx="315952" cy="315952"/>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6674927" y="477795"/>
            <a:ext cx="517607" cy="517607"/>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1084428" y="696953"/>
            <a:ext cx="298448" cy="298448"/>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10912393" y="439696"/>
            <a:ext cx="517607" cy="517607"/>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8629373" y="477795"/>
            <a:ext cx="219160" cy="21916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8846135" y="413521"/>
            <a:ext cx="163556" cy="163556"/>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8832573" y="680995"/>
            <a:ext cx="219160" cy="21916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5561148" y="1216975"/>
            <a:ext cx="534852" cy="534852"/>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rotWithShape="1">
          <a:blip r:embed="rId2">
            <a:extLst>
              <a:ext uri="{28A0092B-C50C-407E-A947-70E740481C1C}">
                <a14:useLocalDpi xmlns:a14="http://schemas.microsoft.com/office/drawing/2010/main" val="0"/>
              </a:ext>
            </a:extLst>
          </a:blip>
          <a:srcRect t="16751" b="10439"/>
          <a:stretch>
            <a:fillRect/>
          </a:stretch>
        </p:blipFill>
        <p:spPr>
          <a:xfrm>
            <a:off x="0" y="3314700"/>
            <a:ext cx="12192000" cy="3543300"/>
          </a:xfrm>
          <a:prstGeom prst="rect">
            <a:avLst/>
          </a:prstGeom>
        </p:spPr>
      </p:pic>
      <p:pic>
        <p:nvPicPr>
          <p:cNvPr id="7" name="图片 6" descr="图片1"/>
          <p:cNvPicPr>
            <a:picLocks noChangeAspect="1"/>
          </p:cNvPicPr>
          <p:nvPr userDrawn="1"/>
        </p:nvPicPr>
        <p:blipFill>
          <a:blip r:embed="rId3"/>
          <a:stretch>
            <a:fillRect/>
          </a:stretch>
        </p:blipFill>
        <p:spPr>
          <a:xfrm>
            <a:off x="9505527" y="131233"/>
            <a:ext cx="2551853" cy="699347"/>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椭圆 5"/>
          <p:cNvSpPr/>
          <p:nvPr userDrawn="1"/>
        </p:nvSpPr>
        <p:spPr>
          <a:xfrm>
            <a:off x="2860593" y="495300"/>
            <a:ext cx="517607" cy="517607"/>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227469" y="223877"/>
            <a:ext cx="622300" cy="622300"/>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4929339" y="293647"/>
            <a:ext cx="403307" cy="403307"/>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7040319" y="495300"/>
            <a:ext cx="292101" cy="292101"/>
          </a:xfrm>
          <a:prstGeom prst="ellipse">
            <a:avLst/>
          </a:prstGeom>
          <a:solidFill>
            <a:srgbClr val="AFC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3650091" y="641352"/>
            <a:ext cx="315952" cy="315952"/>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6674927" y="477795"/>
            <a:ext cx="517607" cy="517607"/>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084428" y="696953"/>
            <a:ext cx="298448" cy="298448"/>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0912393" y="439696"/>
            <a:ext cx="517607" cy="517607"/>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29373" y="477795"/>
            <a:ext cx="219160" cy="21916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8846135" y="413521"/>
            <a:ext cx="163556" cy="163556"/>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8832573" y="680995"/>
            <a:ext cx="219160" cy="21916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5561148" y="1216975"/>
            <a:ext cx="534852" cy="534852"/>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91269" y="5084361"/>
            <a:ext cx="2510131" cy="1789383"/>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600" y="5883144"/>
            <a:ext cx="2292959" cy="974855"/>
          </a:xfrm>
          <a:prstGeom prst="rect">
            <a:avLst/>
          </a:prstGeom>
        </p:spPr>
      </p:pic>
      <p:pic>
        <p:nvPicPr>
          <p:cNvPr id="21" name="图片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07607" y="0"/>
            <a:ext cx="3803185" cy="6858000"/>
          </a:xfrm>
          <a:prstGeom prst="rect">
            <a:avLst/>
          </a:prstGeom>
        </p:spPr>
      </p:pic>
      <p:pic>
        <p:nvPicPr>
          <p:cNvPr id="22" name="图片 2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77652" y="5918849"/>
            <a:ext cx="2391539" cy="954895"/>
          </a:xfrm>
          <a:prstGeom prst="rect">
            <a:avLst/>
          </a:prstGeom>
        </p:spPr>
      </p:pic>
      <p:pic>
        <p:nvPicPr>
          <p:cNvPr id="2" name="图片 1" descr="图片1"/>
          <p:cNvPicPr>
            <a:picLocks noChangeAspect="1"/>
          </p:cNvPicPr>
          <p:nvPr userDrawn="1"/>
        </p:nvPicPr>
        <p:blipFill>
          <a:blip r:embed="rId6"/>
          <a:stretch>
            <a:fillRect/>
          </a:stretch>
        </p:blipFill>
        <p:spPr>
          <a:xfrm>
            <a:off x="219287" y="237067"/>
            <a:ext cx="2551853" cy="699347"/>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E66AAB8-B394-4FEB-BF69-4B9302AFD4B2}" type="slidenum">
              <a:rPr lang="zh-CN" altLang="en-US" smtClean="0"/>
            </a:fld>
            <a:endParaRPr lang="zh-CN" altLang="en-US"/>
          </a:p>
        </p:txBody>
      </p:sp>
      <p:sp>
        <p:nvSpPr>
          <p:cNvPr id="5" name="椭圆 4"/>
          <p:cNvSpPr/>
          <p:nvPr userDrawn="1"/>
        </p:nvSpPr>
        <p:spPr>
          <a:xfrm>
            <a:off x="2860593" y="495300"/>
            <a:ext cx="517607" cy="517607"/>
          </a:xfrm>
          <a:prstGeom prst="ellipse">
            <a:avLst/>
          </a:prstGeom>
          <a:solidFill>
            <a:srgbClr val="FAD194">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3227469" y="223877"/>
            <a:ext cx="622300" cy="622300"/>
          </a:xfrm>
          <a:prstGeom prst="ellipse">
            <a:avLst/>
          </a:prstGeom>
          <a:solidFill>
            <a:srgbClr val="AFCFBD">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4929339" y="293647"/>
            <a:ext cx="403307" cy="403307"/>
          </a:xfrm>
          <a:prstGeom prst="ellipse">
            <a:avLst/>
          </a:prstGeom>
          <a:solidFill>
            <a:srgbClr val="FAD1DC">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7040319" y="495300"/>
            <a:ext cx="292101" cy="292101"/>
          </a:xfrm>
          <a:prstGeom prst="ellipse">
            <a:avLst/>
          </a:prstGeom>
          <a:solidFill>
            <a:srgbClr val="AFCFBD">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3650091" y="641352"/>
            <a:ext cx="315952" cy="315952"/>
          </a:xfrm>
          <a:prstGeom prst="ellipse">
            <a:avLst/>
          </a:prstGeom>
          <a:solidFill>
            <a:srgbClr val="D2B297">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6674927" y="477795"/>
            <a:ext cx="517607" cy="517607"/>
          </a:xfrm>
          <a:prstGeom prst="ellipse">
            <a:avLst/>
          </a:prstGeom>
          <a:solidFill>
            <a:srgbClr val="CCE1DE">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1084428" y="696953"/>
            <a:ext cx="298448" cy="298448"/>
          </a:xfrm>
          <a:prstGeom prst="ellipse">
            <a:avLst/>
          </a:prstGeom>
          <a:solidFill>
            <a:srgbClr val="D1C9E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0912393" y="439696"/>
            <a:ext cx="517607" cy="517607"/>
          </a:xfrm>
          <a:prstGeom prst="ellipse">
            <a:avLst/>
          </a:prstGeom>
          <a:solidFill>
            <a:srgbClr val="FAD1D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8629373" y="477795"/>
            <a:ext cx="219160" cy="219160"/>
          </a:xfrm>
          <a:prstGeom prst="ellipse">
            <a:avLst/>
          </a:prstGeom>
          <a:solidFill>
            <a:srgbClr val="FAD194">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846135" y="413521"/>
            <a:ext cx="163556" cy="163556"/>
          </a:xfrm>
          <a:prstGeom prst="ellipse">
            <a:avLst/>
          </a:prstGeom>
          <a:solidFill>
            <a:srgbClr val="FCC6B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8832573" y="680995"/>
            <a:ext cx="219160" cy="219160"/>
          </a:xfrm>
          <a:prstGeom prst="ellipse">
            <a:avLst/>
          </a:prstGeom>
          <a:solidFill>
            <a:srgbClr val="D1C9E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5561148" y="1216975"/>
            <a:ext cx="534852" cy="534852"/>
          </a:xfrm>
          <a:prstGeom prst="ellipse">
            <a:avLst/>
          </a:prstGeom>
          <a:solidFill>
            <a:srgbClr val="FCC6B7">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rot="-1680000">
            <a:off x="196399" y="-107215"/>
            <a:ext cx="80165" cy="942911"/>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rot="-1680000">
            <a:off x="682287" y="-362575"/>
            <a:ext cx="48000" cy="731232"/>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2">
            <a:extLst>
              <a:ext uri="{28A0092B-C50C-407E-A947-70E740481C1C}">
                <a14:useLocalDpi xmlns:a14="http://schemas.microsoft.com/office/drawing/2010/main" val="0"/>
              </a:ext>
            </a:extLst>
          </a:blip>
          <a:srcRect t="73642" r="34062" b="10439"/>
          <a:stretch>
            <a:fillRect/>
          </a:stretch>
        </p:blipFill>
        <p:spPr>
          <a:xfrm>
            <a:off x="-1" y="6148567"/>
            <a:ext cx="9588500" cy="709435"/>
          </a:xfrm>
          <a:prstGeom prst="rect">
            <a:avLst/>
          </a:prstGeom>
        </p:spPr>
      </p:pic>
      <p:pic>
        <p:nvPicPr>
          <p:cNvPr id="20" name="图片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43999" y="6305764"/>
            <a:ext cx="1460500" cy="583149"/>
          </a:xfrm>
          <a:prstGeom prst="rect">
            <a:avLst/>
          </a:prstGeom>
        </p:spPr>
      </p:pic>
      <p:pic>
        <p:nvPicPr>
          <p:cNvPr id="21" name="图片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08927" y="5613399"/>
            <a:ext cx="1683073" cy="1275513"/>
          </a:xfrm>
          <a:prstGeom prst="rect">
            <a:avLst/>
          </a:prstGeom>
        </p:spPr>
      </p:pic>
      <p:pic>
        <p:nvPicPr>
          <p:cNvPr id="22" name="图片 2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9928532">
            <a:off x="-53928" y="381836"/>
            <a:ext cx="972504" cy="951051"/>
          </a:xfrm>
          <a:prstGeom prst="rect">
            <a:avLst/>
          </a:prstGeom>
        </p:spPr>
      </p:pic>
      <p:pic>
        <p:nvPicPr>
          <p:cNvPr id="23" name="图片 2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9928532">
            <a:off x="570556" y="70357"/>
            <a:ext cx="572228" cy="559605"/>
          </a:xfrm>
          <a:prstGeom prst="rect">
            <a:avLst/>
          </a:prstGeom>
        </p:spPr>
      </p:pic>
      <p:pic>
        <p:nvPicPr>
          <p:cNvPr id="24" name="图片 23" descr="图片1"/>
          <p:cNvPicPr>
            <a:picLocks noChangeAspect="1"/>
          </p:cNvPicPr>
          <p:nvPr userDrawn="1"/>
        </p:nvPicPr>
        <p:blipFill>
          <a:blip r:embed="rId7"/>
          <a:stretch>
            <a:fillRect/>
          </a:stretch>
        </p:blipFill>
        <p:spPr>
          <a:xfrm>
            <a:off x="9505527" y="131233"/>
            <a:ext cx="2551853" cy="6993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2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8" name="图片 7"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5933D16-1A11-400B-A8CC-34FD56FEFD5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66AAB8-B394-4FEB-BF69-4B9302AFD4B2}" type="slidenum">
              <a:rPr lang="zh-CN" altLang="en-US" smtClean="0"/>
            </a:fld>
            <a:endParaRPr lang="zh-CN" altLang="en-US"/>
          </a:p>
        </p:txBody>
      </p:sp>
      <p:pic>
        <p:nvPicPr>
          <p:cNvPr id="8" name="图片 7" descr="图片1"/>
          <p:cNvPicPr>
            <a:picLocks noChangeAspect="1"/>
          </p:cNvPicPr>
          <p:nvPr userDrawn="1"/>
        </p:nvPicPr>
        <p:blipFill>
          <a:blip r:embed="rId2"/>
          <a:stretch>
            <a:fillRect/>
          </a:stretch>
        </p:blipFill>
        <p:spPr>
          <a:xfrm>
            <a:off x="9505527" y="131233"/>
            <a:ext cx="2551853" cy="699347"/>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2E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933D16-1A11-400B-A8CC-34FD56FEFD51}" type="datetimeFigureOut">
              <a:rPr lang="zh-CN" altLang="en-US" smtClean="0"/>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66AAB8-B394-4FEB-BF69-4B9302AFD4B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2860593" y="495300"/>
            <a:ext cx="517607" cy="517607"/>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椭圆 11"/>
          <p:cNvSpPr/>
          <p:nvPr/>
        </p:nvSpPr>
        <p:spPr>
          <a:xfrm>
            <a:off x="3227469" y="223877"/>
            <a:ext cx="622300" cy="622300"/>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椭圆 12"/>
          <p:cNvSpPr/>
          <p:nvPr/>
        </p:nvSpPr>
        <p:spPr>
          <a:xfrm>
            <a:off x="4929339" y="293647"/>
            <a:ext cx="403307" cy="403307"/>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椭圆 13"/>
          <p:cNvSpPr/>
          <p:nvPr/>
        </p:nvSpPr>
        <p:spPr>
          <a:xfrm>
            <a:off x="7040319" y="495300"/>
            <a:ext cx="292101" cy="292101"/>
          </a:xfrm>
          <a:prstGeom prst="ellipse">
            <a:avLst/>
          </a:prstGeom>
          <a:solidFill>
            <a:srgbClr val="AFCFBD">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5" name="椭圆 14"/>
          <p:cNvSpPr/>
          <p:nvPr/>
        </p:nvSpPr>
        <p:spPr>
          <a:xfrm>
            <a:off x="3650091" y="641352"/>
            <a:ext cx="315952" cy="315952"/>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椭圆 15"/>
          <p:cNvSpPr/>
          <p:nvPr/>
        </p:nvSpPr>
        <p:spPr>
          <a:xfrm>
            <a:off x="6674927" y="477795"/>
            <a:ext cx="517607" cy="517607"/>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椭圆 16"/>
          <p:cNvSpPr/>
          <p:nvPr/>
        </p:nvSpPr>
        <p:spPr>
          <a:xfrm>
            <a:off x="1084428" y="696953"/>
            <a:ext cx="298448" cy="298448"/>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8" name="椭圆 17"/>
          <p:cNvSpPr/>
          <p:nvPr/>
        </p:nvSpPr>
        <p:spPr>
          <a:xfrm>
            <a:off x="10912393" y="439696"/>
            <a:ext cx="517607" cy="517607"/>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9" name="椭圆 18"/>
          <p:cNvSpPr/>
          <p:nvPr/>
        </p:nvSpPr>
        <p:spPr>
          <a:xfrm>
            <a:off x="8629373" y="477795"/>
            <a:ext cx="219160" cy="21916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0" name="椭圆 19"/>
          <p:cNvSpPr/>
          <p:nvPr/>
        </p:nvSpPr>
        <p:spPr>
          <a:xfrm>
            <a:off x="8846135" y="413521"/>
            <a:ext cx="163556" cy="163556"/>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1" name="椭圆 20"/>
          <p:cNvSpPr/>
          <p:nvPr/>
        </p:nvSpPr>
        <p:spPr>
          <a:xfrm>
            <a:off x="8832573" y="680995"/>
            <a:ext cx="219160" cy="21916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2" name="椭圆 21"/>
          <p:cNvSpPr/>
          <p:nvPr/>
        </p:nvSpPr>
        <p:spPr>
          <a:xfrm>
            <a:off x="5561148" y="1216975"/>
            <a:ext cx="534852" cy="534852"/>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83524" y="-1110577"/>
            <a:ext cx="2857361" cy="5027857"/>
          </a:xfrm>
          <a:prstGeom prst="rect">
            <a:avLst/>
          </a:prstGeom>
        </p:spPr>
      </p:pic>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16751"/>
          <a:stretch>
            <a:fillRect/>
          </a:stretch>
        </p:blipFill>
        <p:spPr>
          <a:xfrm>
            <a:off x="0" y="2806700"/>
            <a:ext cx="12192000" cy="405130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099" y="1"/>
            <a:ext cx="2737397" cy="685800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19148" b="13737"/>
          <a:stretch>
            <a:fillRect/>
          </a:stretch>
        </p:blipFill>
        <p:spPr>
          <a:xfrm rot="21422484">
            <a:off x="2916331" y="4953363"/>
            <a:ext cx="5468716" cy="1465024"/>
          </a:xfrm>
          <a:prstGeom prst="rect">
            <a:avLst/>
          </a:prstGeom>
        </p:spPr>
      </p:pic>
      <p:sp>
        <p:nvSpPr>
          <p:cNvPr id="3" name="文本框 2"/>
          <p:cNvSpPr txBox="1"/>
          <p:nvPr/>
        </p:nvSpPr>
        <p:spPr>
          <a:xfrm>
            <a:off x="1148715" y="1522730"/>
            <a:ext cx="7480935" cy="2555240"/>
          </a:xfrm>
          <a:prstGeom prst="rect">
            <a:avLst/>
          </a:prstGeom>
          <a:noFill/>
        </p:spPr>
        <p:txBody>
          <a:bodyPr wrap="square" rtlCol="0">
            <a:spAutoFit/>
          </a:bodyPr>
          <a:lstStyle/>
          <a:p>
            <a:r>
              <a:rPr lang="en-US" sz="5335" b="1" i="1" dirty="0" smtClean="0">
                <a:blipFill>
                  <a:blip r:embed="rId5"/>
                  <a:stretch>
                    <a:fillRect/>
                  </a:stretch>
                </a:blipFill>
                <a:latin typeface="Georgia" panose="02040502050405020303" pitchFamily="18" charset="0"/>
                <a:cs typeface="Georgia" panose="02040502050405020303" pitchFamily="18" charset="0"/>
              </a:rPr>
              <a:t>               </a:t>
            </a:r>
            <a:r>
              <a:rPr lang="en-US" sz="5335" b="1" dirty="0" smtClean="0">
                <a:solidFill>
                  <a:schemeClr val="tx1"/>
                </a:solidFill>
                <a:effectLst>
                  <a:outerShdw blurRad="38100" dist="19050" dir="2700000" algn="tl" rotWithShape="0">
                    <a:schemeClr val="dk1">
                      <a:alpha val="40000"/>
                    </a:schemeClr>
                  </a:outerShdw>
                </a:effectLst>
                <a:latin typeface="Comic Sans MS" panose="030F0702030302020204" pitchFamily="2" charset="0"/>
                <a:cs typeface="Comic Sans MS" panose="030F0702030302020204" pitchFamily="2" charset="0"/>
              </a:rPr>
              <a:t>KB6 U3 </a:t>
            </a:r>
            <a:endParaRPr lang="en-US" sz="5335" b="1" dirty="0" smtClean="0">
              <a:solidFill>
                <a:schemeClr val="tx1"/>
              </a:solidFill>
              <a:effectLst>
                <a:outerShdw blurRad="38100" dist="19050" dir="2700000" algn="tl" rotWithShape="0">
                  <a:schemeClr val="dk1">
                    <a:alpha val="40000"/>
                  </a:schemeClr>
                </a:outerShdw>
              </a:effectLst>
              <a:latin typeface="Comic Sans MS" panose="030F0702030302020204" pitchFamily="2" charset="0"/>
              <a:cs typeface="Comic Sans MS" panose="030F0702030302020204" pitchFamily="2" charset="0"/>
            </a:endParaRPr>
          </a:p>
          <a:p>
            <a:r>
              <a:rPr lang="en-US" sz="5335" b="1" dirty="0" smtClean="0">
                <a:solidFill>
                  <a:schemeClr val="tx1"/>
                </a:solidFill>
                <a:effectLst>
                  <a:outerShdw blurRad="38100" dist="19050" dir="2700000" algn="tl" rotWithShape="0">
                    <a:schemeClr val="dk1">
                      <a:alpha val="40000"/>
                    </a:schemeClr>
                  </a:outerShdw>
                </a:effectLst>
                <a:latin typeface="Comic Sans MS" panose="030F0702030302020204" pitchFamily="2" charset="0"/>
                <a:cs typeface="Comic Sans MS" panose="030F0702030302020204" pitchFamily="2" charset="0"/>
              </a:rPr>
              <a:t>   The great outdoors</a:t>
            </a:r>
            <a:endParaRPr lang="en-US" sz="5335" b="1" dirty="0" smtClean="0">
              <a:blipFill>
                <a:blip r:embed="rId5"/>
                <a:stretch>
                  <a:fillRect/>
                </a:stretch>
              </a:blipFill>
              <a:latin typeface="Comic Sans MS" panose="030F0702030302020204" pitchFamily="2" charset="0"/>
              <a:cs typeface="Comic Sans MS" panose="030F0702030302020204" pitchFamily="2" charset="0"/>
            </a:endParaRPr>
          </a:p>
          <a:p>
            <a:r>
              <a:rPr lang="en-US" sz="5335" b="1" dirty="0" smtClean="0">
                <a:blipFill>
                  <a:blip r:embed="rId5"/>
                  <a:stretch>
                    <a:fillRect/>
                  </a:stretch>
                </a:blipFill>
                <a:latin typeface="Comic Sans MS" panose="030F0702030302020204" pitchFamily="2" charset="0"/>
                <a:cs typeface="Comic Sans MS" panose="030F0702030302020204" pitchFamily="2" charset="0"/>
              </a:rPr>
              <a:t>              </a:t>
            </a:r>
            <a:r>
              <a:rPr lang="en-US" sz="5335" b="1" dirty="0" smtClean="0">
                <a:solidFill>
                  <a:schemeClr val="tx1"/>
                </a:solidFill>
                <a:effectLst>
                  <a:outerShdw blurRad="38100" dist="19050" dir="2700000" algn="tl" rotWithShape="0">
                    <a:schemeClr val="dk1">
                      <a:alpha val="40000"/>
                    </a:schemeClr>
                  </a:outerShdw>
                </a:effectLst>
                <a:latin typeface="Comic Sans MS" panose="030F0702030302020204" pitchFamily="2" charset="0"/>
                <a:cs typeface="Comic Sans MS" panose="030F0702030302020204" pitchFamily="2" charset="0"/>
              </a:rPr>
              <a:t>H5-6</a:t>
            </a:r>
            <a:endParaRPr lang="en-US" sz="5335" b="1" dirty="0" smtClean="0">
              <a:solidFill>
                <a:schemeClr val="tx1"/>
              </a:solidFill>
              <a:effectLst>
                <a:outerShdw blurRad="38100" dist="19050" dir="2700000" algn="tl" rotWithShape="0">
                  <a:schemeClr val="dk1">
                    <a:alpha val="40000"/>
                  </a:schemeClr>
                </a:outerShdw>
              </a:effectLst>
              <a:latin typeface="Comic Sans MS" panose="030F0702030302020204" pitchFamily="2" charset="0"/>
              <a:cs typeface="Comic Sans MS" panose="030F0702030302020204" pitchFamily="2" charset="0"/>
            </a:endParaRPr>
          </a:p>
        </p:txBody>
      </p:sp>
    </p:spTree>
    <p:custDataLst>
      <p:tags r:id="rId6"/>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600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0" presetClass="path" presetSubtype="0" accel="50000" decel="50000" fill="hold" nodeType="withEffect">
                                  <p:stCondLst>
                                    <p:cond delay="0"/>
                                  </p:stCondLst>
                                  <p:childTnLst>
                                    <p:animMotion origin="layout" path="M -1.11111E-6 3.7037E-7 L -0.13767 0.10926 L -0.27552 -0.00185 L -0.40035 0.1 L -0.52031 0.00185 L -0.6526 0.1037 L -0.78594 0.00926 L -0.92465 0.10556 " pathEditMode="relative" rAng="0" ptsTypes="AAAAAAAA">
                                      <p:cBhvr>
                                        <p:cTn id="26" dur="6000" spd="-100000" fill="hold"/>
                                        <p:tgtEl>
                                          <p:spTgt spid="6"/>
                                        </p:tgtEl>
                                        <p:attrNameLst>
                                          <p:attrName>ppt_x</p:attrName>
                                          <p:attrName>ppt_y</p:attrName>
                                        </p:attrNameLst>
                                      </p:cBhvr>
                                      <p:rCtr x="-46233" y="5370"/>
                                    </p:animMotion>
                                  </p:childTnLst>
                                </p:cTn>
                              </p:par>
                              <p:par>
                                <p:cTn id="27" presetID="10" presetClass="entr" presetSubtype="0" fill="hold" grpId="0" nodeType="with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26" presetClass="emph" presetSubtype="0" repeatCount="10000" fill="hold" grpId="1" nodeType="withEffect">
                                  <p:stCondLst>
                                    <p:cond delay="1000"/>
                                  </p:stCondLst>
                                  <p:childTnLst>
                                    <p:animEffect transition="out" filter="fade">
                                      <p:cBhvr>
                                        <p:cTn id="64" dur="500" tmFilter="0, 0; .2, .5; .8, .5; 1, 0"/>
                                        <p:tgtEl>
                                          <p:spTgt spid="11"/>
                                        </p:tgtEl>
                                      </p:cBhvr>
                                    </p:animEffect>
                                    <p:animScale>
                                      <p:cBhvr>
                                        <p:cTn id="65" dur="250" autoRev="1" fill="hold"/>
                                        <p:tgtEl>
                                          <p:spTgt spid="11"/>
                                        </p:tgtEl>
                                      </p:cBhvr>
                                      <p:by x="105000" y="105000"/>
                                    </p:animScale>
                                  </p:childTnLst>
                                </p:cTn>
                              </p:par>
                              <p:par>
                                <p:cTn id="66" presetID="26" presetClass="emph" presetSubtype="0" repeatCount="10000" fill="hold" grpId="1" nodeType="withEffect">
                                  <p:stCondLst>
                                    <p:cond delay="1500"/>
                                  </p:stCondLst>
                                  <p:childTnLst>
                                    <p:animEffect transition="out" filter="fade">
                                      <p:cBhvr>
                                        <p:cTn id="67" dur="500" tmFilter="0, 0; .2, .5; .8, .5; 1, 0"/>
                                        <p:tgtEl>
                                          <p:spTgt spid="12"/>
                                        </p:tgtEl>
                                      </p:cBhvr>
                                    </p:animEffect>
                                    <p:animScale>
                                      <p:cBhvr>
                                        <p:cTn id="68" dur="250" autoRev="1" fill="hold"/>
                                        <p:tgtEl>
                                          <p:spTgt spid="12"/>
                                        </p:tgtEl>
                                      </p:cBhvr>
                                      <p:by x="105000" y="105000"/>
                                    </p:animScale>
                                  </p:childTnLst>
                                </p:cTn>
                              </p:par>
                              <p:par>
                                <p:cTn id="69" presetID="26" presetClass="emph" presetSubtype="0" repeatCount="10000" fill="hold" grpId="1" nodeType="withEffect">
                                  <p:stCondLst>
                                    <p:cond delay="1000"/>
                                  </p:stCondLst>
                                  <p:childTnLst>
                                    <p:animEffect transition="out" filter="fade">
                                      <p:cBhvr>
                                        <p:cTn id="70" dur="500" tmFilter="0, 0; .2, .5; .8, .5; 1, 0"/>
                                        <p:tgtEl>
                                          <p:spTgt spid="13"/>
                                        </p:tgtEl>
                                      </p:cBhvr>
                                    </p:animEffect>
                                    <p:animScale>
                                      <p:cBhvr>
                                        <p:cTn id="71" dur="250" autoRev="1" fill="hold"/>
                                        <p:tgtEl>
                                          <p:spTgt spid="13"/>
                                        </p:tgtEl>
                                      </p:cBhvr>
                                      <p:by x="105000" y="105000"/>
                                    </p:animScale>
                                  </p:childTnLst>
                                </p:cTn>
                              </p:par>
                              <p:par>
                                <p:cTn id="72" presetID="26" presetClass="emph" presetSubtype="0" repeatCount="10000" fill="hold" grpId="1" nodeType="withEffect">
                                  <p:stCondLst>
                                    <p:cond delay="1250"/>
                                  </p:stCondLst>
                                  <p:childTnLst>
                                    <p:animEffect transition="out" filter="fade">
                                      <p:cBhvr>
                                        <p:cTn id="73" dur="500" tmFilter="0, 0; .2, .5; .8, .5; 1, 0"/>
                                        <p:tgtEl>
                                          <p:spTgt spid="14"/>
                                        </p:tgtEl>
                                      </p:cBhvr>
                                    </p:animEffect>
                                    <p:animScale>
                                      <p:cBhvr>
                                        <p:cTn id="74" dur="250" autoRev="1" fill="hold"/>
                                        <p:tgtEl>
                                          <p:spTgt spid="14"/>
                                        </p:tgtEl>
                                      </p:cBhvr>
                                      <p:by x="105000" y="105000"/>
                                    </p:animScale>
                                  </p:childTnLst>
                                </p:cTn>
                              </p:par>
                              <p:par>
                                <p:cTn id="75" presetID="26" presetClass="emph" presetSubtype="0" repeatCount="10000" fill="hold" grpId="1" nodeType="withEffect">
                                  <p:stCondLst>
                                    <p:cond delay="1000"/>
                                  </p:stCondLst>
                                  <p:childTnLst>
                                    <p:animEffect transition="out" filter="fade">
                                      <p:cBhvr>
                                        <p:cTn id="76" dur="500" tmFilter="0, 0; .2, .5; .8, .5; 1, 0"/>
                                        <p:tgtEl>
                                          <p:spTgt spid="15"/>
                                        </p:tgtEl>
                                      </p:cBhvr>
                                    </p:animEffect>
                                    <p:animScale>
                                      <p:cBhvr>
                                        <p:cTn id="77" dur="250" autoRev="1" fill="hold"/>
                                        <p:tgtEl>
                                          <p:spTgt spid="15"/>
                                        </p:tgtEl>
                                      </p:cBhvr>
                                      <p:by x="105000" y="105000"/>
                                    </p:animScale>
                                  </p:childTnLst>
                                </p:cTn>
                              </p:par>
                              <p:par>
                                <p:cTn id="78" presetID="26" presetClass="emph" presetSubtype="0" repeatCount="10000" fill="hold" grpId="1" nodeType="withEffect">
                                  <p:stCondLst>
                                    <p:cond delay="1000"/>
                                  </p:stCondLst>
                                  <p:childTnLst>
                                    <p:animEffect transition="out" filter="fade">
                                      <p:cBhvr>
                                        <p:cTn id="79" dur="500" tmFilter="0, 0; .2, .5; .8, .5; 1, 0"/>
                                        <p:tgtEl>
                                          <p:spTgt spid="16"/>
                                        </p:tgtEl>
                                      </p:cBhvr>
                                    </p:animEffect>
                                    <p:animScale>
                                      <p:cBhvr>
                                        <p:cTn id="80" dur="250" autoRev="1" fill="hold"/>
                                        <p:tgtEl>
                                          <p:spTgt spid="16"/>
                                        </p:tgtEl>
                                      </p:cBhvr>
                                      <p:by x="105000" y="105000"/>
                                    </p:animScale>
                                  </p:childTnLst>
                                </p:cTn>
                              </p:par>
                              <p:par>
                                <p:cTn id="81" presetID="26" presetClass="emph" presetSubtype="0" repeatCount="10000" fill="hold" grpId="1" nodeType="withEffect">
                                  <p:stCondLst>
                                    <p:cond delay="1250"/>
                                  </p:stCondLst>
                                  <p:childTnLst>
                                    <p:animEffect transition="out" filter="fade">
                                      <p:cBhvr>
                                        <p:cTn id="82" dur="500" tmFilter="0, 0; .2, .5; .8, .5; 1, 0"/>
                                        <p:tgtEl>
                                          <p:spTgt spid="17"/>
                                        </p:tgtEl>
                                      </p:cBhvr>
                                    </p:animEffect>
                                    <p:animScale>
                                      <p:cBhvr>
                                        <p:cTn id="83" dur="250" autoRev="1" fill="hold"/>
                                        <p:tgtEl>
                                          <p:spTgt spid="17"/>
                                        </p:tgtEl>
                                      </p:cBhvr>
                                      <p:by x="105000" y="105000"/>
                                    </p:animScale>
                                  </p:childTnLst>
                                </p:cTn>
                              </p:par>
                              <p:par>
                                <p:cTn id="84" presetID="26" presetClass="emph" presetSubtype="0" repeatCount="10000" fill="hold" grpId="1" nodeType="withEffect">
                                  <p:stCondLst>
                                    <p:cond delay="1000"/>
                                  </p:stCondLst>
                                  <p:childTnLst>
                                    <p:animEffect transition="out" filter="fade">
                                      <p:cBhvr>
                                        <p:cTn id="85" dur="500" tmFilter="0, 0; .2, .5; .8, .5; 1, 0"/>
                                        <p:tgtEl>
                                          <p:spTgt spid="18"/>
                                        </p:tgtEl>
                                      </p:cBhvr>
                                    </p:animEffect>
                                    <p:animScale>
                                      <p:cBhvr>
                                        <p:cTn id="86" dur="250" autoRev="1" fill="hold"/>
                                        <p:tgtEl>
                                          <p:spTgt spid="18"/>
                                        </p:tgtEl>
                                      </p:cBhvr>
                                      <p:by x="105000" y="105000"/>
                                    </p:animScale>
                                  </p:childTnLst>
                                </p:cTn>
                              </p:par>
                              <p:par>
                                <p:cTn id="87" presetID="26" presetClass="emph" presetSubtype="0" repeatCount="10000" fill="hold" grpId="1" nodeType="withEffect">
                                  <p:stCondLst>
                                    <p:cond delay="1500"/>
                                  </p:stCondLst>
                                  <p:childTnLst>
                                    <p:animEffect transition="out" filter="fade">
                                      <p:cBhvr>
                                        <p:cTn id="88" dur="500" tmFilter="0, 0; .2, .5; .8, .5; 1, 0"/>
                                        <p:tgtEl>
                                          <p:spTgt spid="19"/>
                                        </p:tgtEl>
                                      </p:cBhvr>
                                    </p:animEffect>
                                    <p:animScale>
                                      <p:cBhvr>
                                        <p:cTn id="89" dur="250" autoRev="1" fill="hold"/>
                                        <p:tgtEl>
                                          <p:spTgt spid="19"/>
                                        </p:tgtEl>
                                      </p:cBhvr>
                                      <p:by x="105000" y="105000"/>
                                    </p:animScale>
                                  </p:childTnLst>
                                </p:cTn>
                              </p:par>
                              <p:par>
                                <p:cTn id="90" presetID="26" presetClass="emph" presetSubtype="0" repeatCount="10000" fill="hold" grpId="1" nodeType="withEffect">
                                  <p:stCondLst>
                                    <p:cond delay="1000"/>
                                  </p:stCondLst>
                                  <p:childTnLst>
                                    <p:animEffect transition="out" filter="fade">
                                      <p:cBhvr>
                                        <p:cTn id="91" dur="500" tmFilter="0, 0; .2, .5; .8, .5; 1, 0"/>
                                        <p:tgtEl>
                                          <p:spTgt spid="20"/>
                                        </p:tgtEl>
                                      </p:cBhvr>
                                    </p:animEffect>
                                    <p:animScale>
                                      <p:cBhvr>
                                        <p:cTn id="92" dur="250" autoRev="1" fill="hold"/>
                                        <p:tgtEl>
                                          <p:spTgt spid="20"/>
                                        </p:tgtEl>
                                      </p:cBhvr>
                                      <p:by x="105000" y="105000"/>
                                    </p:animScale>
                                  </p:childTnLst>
                                </p:cTn>
                              </p:par>
                              <p:par>
                                <p:cTn id="93" presetID="26" presetClass="emph" presetSubtype="0" repeatCount="10000" fill="hold" grpId="1" nodeType="withEffect">
                                  <p:stCondLst>
                                    <p:cond delay="1250"/>
                                  </p:stCondLst>
                                  <p:childTnLst>
                                    <p:animEffect transition="out" filter="fade">
                                      <p:cBhvr>
                                        <p:cTn id="94" dur="500" tmFilter="0, 0; .2, .5; .8, .5; 1, 0"/>
                                        <p:tgtEl>
                                          <p:spTgt spid="21"/>
                                        </p:tgtEl>
                                      </p:cBhvr>
                                    </p:animEffect>
                                    <p:animScale>
                                      <p:cBhvr>
                                        <p:cTn id="95" dur="250" autoRev="1" fill="hold"/>
                                        <p:tgtEl>
                                          <p:spTgt spid="21"/>
                                        </p:tgtEl>
                                      </p:cBhvr>
                                      <p:by x="105000" y="105000"/>
                                    </p:animScale>
                                  </p:childTnLst>
                                </p:cTn>
                              </p:par>
                              <p:par>
                                <p:cTn id="96" presetID="26" presetClass="emph" presetSubtype="0" repeatCount="10000" fill="hold" grpId="1" nodeType="withEffect">
                                  <p:stCondLst>
                                    <p:cond delay="1000"/>
                                  </p:stCondLst>
                                  <p:childTnLst>
                                    <p:animEffect transition="out" filter="fade">
                                      <p:cBhvr>
                                        <p:cTn id="97" dur="500" tmFilter="0, 0; .2, .5; .8, .5; 1, 0"/>
                                        <p:tgtEl>
                                          <p:spTgt spid="22"/>
                                        </p:tgtEl>
                                      </p:cBhvr>
                                    </p:animEffect>
                                    <p:animScale>
                                      <p:cBhvr>
                                        <p:cTn id="98"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0660" y="1265555"/>
            <a:ext cx="10989310" cy="2061210"/>
          </a:xfrm>
          <a:prstGeom prst="rect">
            <a:avLst/>
          </a:prstGeom>
          <a:noFill/>
        </p:spPr>
        <p:txBody>
          <a:bodyPr wrap="none" rtlCol="0" anchor="t">
            <a:spAutoFit/>
          </a:bodyPr>
          <a:p>
            <a:r>
              <a:rPr lang="en-US" altLang="zh-CN" sz="3200" dirty="0">
                <a:latin typeface="Comic Sans MS" panose="030F0702030302020204" pitchFamily="2" charset="0"/>
                <a:ea typeface="微软雅黑" panose="020B0503020204020204" charset="-122"/>
                <a:cs typeface="Comic Sans MS" panose="030F0702030302020204" pitchFamily="2" charset="0"/>
                <a:sym typeface="+mn-ea"/>
              </a:rPr>
              <a:t>In 1979 he started an expedition around the world which</a:t>
            </a:r>
            <a:endParaRPr lang="en-US" altLang="zh-CN" sz="3200" dirty="0">
              <a:latin typeface="Comic Sans MS" panose="030F0702030302020204" pitchFamily="2" charset="0"/>
              <a:ea typeface="微软雅黑" panose="020B0503020204020204" charset="-122"/>
              <a:cs typeface="Comic Sans MS" panose="030F0702030302020204" pitchFamily="2" charset="0"/>
              <a:sym typeface="+mn-ea"/>
            </a:endParaRPr>
          </a:p>
          <a:p>
            <a:r>
              <a:rPr lang="en-US" altLang="zh-CN" sz="3200" dirty="0">
                <a:latin typeface="Comic Sans MS" panose="030F0702030302020204" pitchFamily="2" charset="0"/>
                <a:ea typeface="微软雅黑" panose="020B0503020204020204" charset="-122"/>
                <a:cs typeface="Comic Sans MS" panose="030F0702030302020204" pitchFamily="2" charset="0"/>
                <a:sym typeface="+mn-ea"/>
              </a:rPr>
              <a:t> took three years to finish. He and his team went to </a:t>
            </a:r>
            <a:endParaRPr lang="en-US" altLang="zh-CN" sz="3200" dirty="0">
              <a:latin typeface="Comic Sans MS" panose="030F0702030302020204" pitchFamily="2" charset="0"/>
              <a:ea typeface="微软雅黑" panose="020B0503020204020204" charset="-122"/>
              <a:cs typeface="Comic Sans MS" panose="030F0702030302020204" pitchFamily="2" charset="0"/>
              <a:sym typeface="+mn-ea"/>
            </a:endParaRPr>
          </a:p>
          <a:p>
            <a:r>
              <a:rPr lang="en-US" altLang="zh-CN" sz="3200" dirty="0">
                <a:latin typeface="Comic Sans MS" panose="030F0702030302020204" pitchFamily="2" charset="0"/>
                <a:ea typeface="微软雅黑" panose="020B0503020204020204" charset="-122"/>
                <a:cs typeface="Comic Sans MS" panose="030F0702030302020204" pitchFamily="2" charset="0"/>
                <a:sym typeface="+mn-ea"/>
              </a:rPr>
              <a:t>both the North and South Poles-an adventure of </a:t>
            </a:r>
            <a:endParaRPr lang="en-US" altLang="zh-CN" sz="3200" dirty="0">
              <a:latin typeface="Comic Sans MS" panose="030F0702030302020204" pitchFamily="2" charset="0"/>
              <a:ea typeface="微软雅黑" panose="020B0503020204020204" charset="-122"/>
              <a:cs typeface="Comic Sans MS" panose="030F0702030302020204" pitchFamily="2" charset="0"/>
              <a:sym typeface="+mn-ea"/>
            </a:endParaRPr>
          </a:p>
          <a:p>
            <a:r>
              <a:rPr lang="en-US" altLang="zh-CN" sz="3200" dirty="0">
                <a:latin typeface="Comic Sans MS" panose="030F0702030302020204" pitchFamily="2" charset="0"/>
                <a:ea typeface="微软雅黑" panose="020B0503020204020204" charset="-122"/>
                <a:cs typeface="Comic Sans MS" panose="030F0702030302020204" pitchFamily="2" charset="0"/>
                <a:sym typeface="+mn-ea"/>
              </a:rPr>
              <a:t>more than 83,000 km.</a:t>
            </a:r>
            <a:endParaRPr lang="en-US" altLang="zh-CN" sz="3200" dirty="0">
              <a:latin typeface="Comic Sans MS" panose="030F0702030302020204" pitchFamily="2" charset="0"/>
              <a:ea typeface="微软雅黑" panose="020B0503020204020204" charset="-122"/>
              <a:cs typeface="Comic Sans MS" panose="030F0702030302020204" pitchFamily="2" charset="0"/>
              <a:sym typeface="+mn-ea"/>
            </a:endParaRPr>
          </a:p>
        </p:txBody>
      </p:sp>
      <p:sp>
        <p:nvSpPr>
          <p:cNvPr id="5" name="文本框 4"/>
          <p:cNvSpPr txBox="1"/>
          <p:nvPr/>
        </p:nvSpPr>
        <p:spPr>
          <a:xfrm>
            <a:off x="283210" y="332676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around the world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环绕世界</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3" name="文本框 2"/>
          <p:cNvSpPr txBox="1"/>
          <p:nvPr/>
        </p:nvSpPr>
        <p:spPr>
          <a:xfrm>
            <a:off x="272415" y="4491990"/>
            <a:ext cx="6328410" cy="1014730"/>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both the North and South Poles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南北两个极点</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97205" y="789305"/>
            <a:ext cx="11417935" cy="2676525"/>
          </a:xfrm>
          <a:prstGeom prst="rect">
            <a:avLst/>
          </a:prstGeom>
          <a:noFill/>
        </p:spPr>
        <p:txBody>
          <a:bodyPr wrap="square" rtlCol="0" anchor="t">
            <a:spAutoFit/>
          </a:bodyPr>
          <a:p>
            <a:r>
              <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rPr>
              <a:t>Another difficult expedition was when he tried to walk across </a:t>
            </a:r>
            <a:endPar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rPr>
              <a:t>Antarctica in 1993 with Dr Stroud. On this expedition, </a:t>
            </a:r>
            <a:endPar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rPr>
              <a:t>they didn’t carry rucksacks on their backs. They pulled sledges</a:t>
            </a:r>
            <a:endPar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rPr>
              <a:t> which weighed 225 kg because they were carrying all the things </a:t>
            </a:r>
            <a:endPar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rPr>
              <a:t>which they needed to camp. They had special clothes, tents, </a:t>
            </a:r>
            <a:endPar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rPr>
              <a:t>sleeping bags and torches (or flashlights)  to see in the dark.</a:t>
            </a:r>
            <a:endParaRPr lang="en-US" altLang="zh-CN" sz="2800" dirty="0">
              <a:latin typeface="Comic Sans MS" panose="030F0702030302020204" pitchFamily="2" charset="0"/>
              <a:ea typeface="宋体" panose="02010600030101010101" pitchFamily="2" charset="-122"/>
              <a:cs typeface="Comic Sans MS" panose="030F0702030302020204" pitchFamily="2" charset="0"/>
              <a:sym typeface="+mn-ea"/>
            </a:endParaRPr>
          </a:p>
        </p:txBody>
      </p:sp>
      <p:sp>
        <p:nvSpPr>
          <p:cNvPr id="5" name="文本框 4"/>
          <p:cNvSpPr txBox="1"/>
          <p:nvPr/>
        </p:nvSpPr>
        <p:spPr>
          <a:xfrm>
            <a:off x="497205" y="346583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try to do </a:t>
            </a:r>
            <a:r>
              <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努力做某事</a:t>
            </a:r>
            <a:endPar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4" name="文本框 3"/>
          <p:cNvSpPr txBox="1"/>
          <p:nvPr/>
        </p:nvSpPr>
        <p:spPr>
          <a:xfrm>
            <a:off x="497205" y="414274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walk across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步行穿过</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6" name="文本框 5"/>
          <p:cNvSpPr txBox="1"/>
          <p:nvPr/>
        </p:nvSpPr>
        <p:spPr>
          <a:xfrm>
            <a:off x="497205" y="472630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rucksack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帆布包</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7" name="文本框 6"/>
          <p:cNvSpPr txBox="1"/>
          <p:nvPr/>
        </p:nvSpPr>
        <p:spPr>
          <a:xfrm>
            <a:off x="497205" y="530987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pull sledge </a:t>
            </a:r>
            <a:r>
              <a:rPr lang="zh-CN" altLang="en-US" sz="32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拉</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雪橇</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8" name="文本框 7"/>
          <p:cNvSpPr txBox="1"/>
          <p:nvPr/>
        </p:nvSpPr>
        <p:spPr>
          <a:xfrm>
            <a:off x="497205" y="577278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camp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露营</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9" name="文本框 8"/>
          <p:cNvSpPr txBox="1"/>
          <p:nvPr/>
        </p:nvSpPr>
        <p:spPr>
          <a:xfrm>
            <a:off x="5956300" y="3465830"/>
            <a:ext cx="245681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tents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帐篷</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0" name="文本框 9"/>
          <p:cNvSpPr txBox="1"/>
          <p:nvPr/>
        </p:nvSpPr>
        <p:spPr>
          <a:xfrm>
            <a:off x="5956300" y="4142740"/>
            <a:ext cx="3662680"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sleeping bags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睡袋</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1" name="文本框 10"/>
          <p:cNvSpPr txBox="1"/>
          <p:nvPr/>
        </p:nvSpPr>
        <p:spPr>
          <a:xfrm>
            <a:off x="5956300" y="4726305"/>
            <a:ext cx="406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torch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火把；手电筒</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2" name="文本框 11"/>
          <p:cNvSpPr txBox="1"/>
          <p:nvPr/>
        </p:nvSpPr>
        <p:spPr>
          <a:xfrm>
            <a:off x="5956300" y="5309870"/>
            <a:ext cx="335597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flashlight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手电筒</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3" name="文本框 12"/>
          <p:cNvSpPr txBox="1"/>
          <p:nvPr/>
        </p:nvSpPr>
        <p:spPr>
          <a:xfrm>
            <a:off x="5956300" y="5893435"/>
            <a:ext cx="420306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in the dark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在黑暗中</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P spid="8" grpId="0"/>
      <p:bldP spid="9"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323975" y="-317"/>
            <a:ext cx="3170555" cy="922020"/>
          </a:xfrm>
          <a:prstGeom prst="rect">
            <a:avLst/>
          </a:prstGeom>
          <a:noFill/>
          <a:ln>
            <a:noFill/>
          </a:ln>
        </p:spPr>
        <p:txBody>
          <a:bodyPr wrap="none" rtlCol="0" anchor="t">
            <a:spAutoFit/>
          </a:bodyPr>
          <a:p>
            <a:pPr algn="ctr" fontAlgn="base"/>
            <a:r>
              <a:rPr lang="en-US" altLang="zh-CN" sz="5400" b="1" strike="noStrike" noProof="1">
                <a:solidFill>
                  <a:schemeClr val="tx1"/>
                </a:solidFill>
                <a:effectLst>
                  <a:outerShdw blurRad="38100" dist="19050" dir="2700000" algn="tl" rotWithShape="0">
                    <a:schemeClr val="dk1">
                      <a:alpha val="40000"/>
                    </a:schemeClr>
                  </a:outerShdw>
                </a:effectLst>
                <a:latin typeface="Comic Sans MS" panose="030F0702030302020204" pitchFamily="2" charset="0"/>
                <a:ea typeface="宋体" panose="02010600030101010101" pitchFamily="2" charset="-122"/>
                <a:cs typeface="Comic Sans MS" panose="030F0702030302020204" pitchFamily="2" charset="0"/>
              </a:rPr>
              <a:t>Summary</a:t>
            </a:r>
            <a:endParaRPr lang="en-US" altLang="zh-CN" sz="5400" b="1" strike="noStrike" noProof="1">
              <a:solidFill>
                <a:schemeClr val="tx1"/>
              </a:solidFill>
              <a:effectLst>
                <a:outerShdw blurRad="38100" dist="19050" dir="2700000" algn="tl" rotWithShape="0">
                  <a:schemeClr val="dk1">
                    <a:alpha val="40000"/>
                  </a:schemeClr>
                </a:outerShdw>
              </a:effectLst>
              <a:latin typeface="Comic Sans MS" panose="030F0702030302020204" pitchFamily="2" charset="0"/>
              <a:ea typeface="宋体" panose="02010600030101010101" pitchFamily="2" charset="-122"/>
              <a:cs typeface="Comic Sans MS" panose="030F0702030302020204" pitchFamily="2" charset="0"/>
            </a:endParaRPr>
          </a:p>
        </p:txBody>
      </p:sp>
      <p:sp>
        <p:nvSpPr>
          <p:cNvPr id="3" name="文本框 2"/>
          <p:cNvSpPr txBox="1"/>
          <p:nvPr/>
        </p:nvSpPr>
        <p:spPr>
          <a:xfrm>
            <a:off x="296545" y="922020"/>
            <a:ext cx="11619865" cy="4523105"/>
          </a:xfrm>
          <a:prstGeom prst="rect">
            <a:avLst/>
          </a:prstGeom>
          <a:noFill/>
        </p:spPr>
        <p:txBody>
          <a:bodyPr wrap="square" rtlCol="0" anchor="t">
            <a:spAutoFit/>
          </a:bodyPr>
          <a:p>
            <a:r>
              <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sym typeface="+mn-ea"/>
              </a:rPr>
              <a:t>1.Words:</a:t>
            </a:r>
            <a:endPar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endParaRPr>
          </a:p>
          <a:p>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travel</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旅行；</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east</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东方；</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include</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包括；</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explorer</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探险家；</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leave</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离开；</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Italy</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意大利；</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European</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欧洲人；</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with</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和</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一起；</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journey</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长途旅行；</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mostly </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大多数地；</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visit</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参观拜访；</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copy</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效仿；</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west</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西方</a:t>
            </a:r>
            <a:endParaRPr lang="zh-CN" altLang="zh-CN" sz="2800">
              <a:latin typeface="Comic Sans MS" panose="030F0702030302020204" pitchFamily="2" charset="0"/>
              <a:ea typeface="宋体" panose="02010600030101010101" pitchFamily="2" charset="-122"/>
              <a:cs typeface="Comic Sans MS" panose="030F0702030302020204" pitchFamily="2" charset="0"/>
            </a:endParaRPr>
          </a:p>
          <a:p>
            <a:pPr algn="l">
              <a:buClrTx/>
              <a:buSzTx/>
              <a:buFontTx/>
            </a:pPr>
            <a:r>
              <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sym typeface="+mn-ea"/>
              </a:rPr>
              <a:t>2.Phrases:</a:t>
            </a:r>
            <a:endPar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travel to 到某处旅行；because of因为...;lots of 很多；</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leave s</a:t>
            </a:r>
            <a:r>
              <a:rPr lang="en-US" altLang="zh-CN" sz="2800">
                <a:latin typeface="Comic Sans MS" panose="030F0702030302020204" pitchFamily="2" charset="0"/>
                <a:ea typeface="宋体" panose="02010600030101010101" pitchFamily="2" charset="-122"/>
                <a:cs typeface="Comic Sans MS" panose="030F0702030302020204" pitchFamily="2" charset="0"/>
                <a:sym typeface="+mn-ea"/>
              </a:rPr>
              <a:t>p</a:t>
            </a:r>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.离开某地；leave for 离开某处到某处；</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make a journey 进行一次旅行；come back 回来；go to 去某地；</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go through/across 经过；back to 返回；by sea乘船；</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get back home 回家；bring back 带回</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323975" y="-317"/>
            <a:ext cx="3170555" cy="922020"/>
          </a:xfrm>
          <a:prstGeom prst="rect">
            <a:avLst/>
          </a:prstGeom>
          <a:noFill/>
          <a:ln>
            <a:noFill/>
          </a:ln>
        </p:spPr>
        <p:txBody>
          <a:bodyPr wrap="none" rtlCol="0" anchor="t">
            <a:spAutoFit/>
          </a:bodyPr>
          <a:p>
            <a:pPr algn="ctr" fontAlgn="base"/>
            <a:r>
              <a:rPr lang="en-US" altLang="zh-CN" sz="5400" b="1" strike="noStrike" noProof="1">
                <a:solidFill>
                  <a:schemeClr val="tx1"/>
                </a:solidFill>
                <a:effectLst>
                  <a:outerShdw blurRad="38100" dist="19050" dir="2700000" algn="tl" rotWithShape="0">
                    <a:schemeClr val="dk1">
                      <a:alpha val="40000"/>
                    </a:schemeClr>
                  </a:outerShdw>
                </a:effectLst>
                <a:latin typeface="Comic Sans MS" panose="030F0702030302020204" pitchFamily="2" charset="0"/>
                <a:ea typeface="宋体" panose="02010600030101010101" pitchFamily="2" charset="-122"/>
                <a:cs typeface="Comic Sans MS" panose="030F0702030302020204" pitchFamily="2" charset="0"/>
              </a:rPr>
              <a:t>Summary</a:t>
            </a:r>
            <a:endParaRPr lang="en-US" altLang="zh-CN" sz="5400" b="1" strike="noStrike" noProof="1">
              <a:solidFill>
                <a:schemeClr val="tx1"/>
              </a:solidFill>
              <a:effectLst>
                <a:outerShdw blurRad="38100" dist="19050" dir="2700000" algn="tl" rotWithShape="0">
                  <a:schemeClr val="dk1">
                    <a:alpha val="40000"/>
                  </a:schemeClr>
                </a:outerShdw>
              </a:effectLst>
              <a:latin typeface="Comic Sans MS" panose="030F0702030302020204" pitchFamily="2" charset="0"/>
              <a:ea typeface="宋体" panose="02010600030101010101" pitchFamily="2" charset="-122"/>
              <a:cs typeface="Comic Sans MS" panose="030F0702030302020204" pitchFamily="2" charset="0"/>
            </a:endParaRPr>
          </a:p>
        </p:txBody>
      </p:sp>
      <p:sp>
        <p:nvSpPr>
          <p:cNvPr id="3" name="文本框 2"/>
          <p:cNvSpPr txBox="1"/>
          <p:nvPr/>
        </p:nvSpPr>
        <p:spPr>
          <a:xfrm>
            <a:off x="296545" y="922020"/>
            <a:ext cx="11619865" cy="4092575"/>
          </a:xfrm>
          <a:prstGeom prst="rect">
            <a:avLst/>
          </a:prstGeom>
          <a:noFill/>
        </p:spPr>
        <p:txBody>
          <a:bodyPr wrap="square" rtlCol="0" anchor="t">
            <a:spAutoFit/>
          </a:bodyPr>
          <a:p>
            <a:r>
              <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sym typeface="+mn-ea"/>
              </a:rPr>
              <a:t>1.Words:</a:t>
            </a:r>
            <a:endPar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describe 描述；expedition 征程；finish完成；both两者都；</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rucksack帆布背包；tent 帐篷；pull 拉；sledge 雪橇；weigh重达；special特殊的；sleeping bag 睡袋；torch(flashlight); north 北方；south 南方；camp 露营。</a:t>
            </a:r>
            <a:endParaRPr lang="zh-CN" altLang="zh-CN" sz="2800">
              <a:latin typeface="Comic Sans MS" panose="030F0702030302020204" pitchFamily="2" charset="0"/>
              <a:ea typeface="宋体" panose="02010600030101010101" pitchFamily="2" charset="-122"/>
              <a:cs typeface="Comic Sans MS" panose="030F0702030302020204" pitchFamily="2" charset="0"/>
            </a:endParaRPr>
          </a:p>
          <a:p>
            <a:pPr algn="l">
              <a:buClrTx/>
              <a:buSzTx/>
              <a:buFontTx/>
            </a:pPr>
            <a:r>
              <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sym typeface="+mn-ea"/>
              </a:rPr>
              <a:t>2.Phrases:</a:t>
            </a:r>
            <a:endParaRPr lang="en-US" altLang="zh-CN" sz="3200" b="1">
              <a:solidFill>
                <a:srgbClr val="FF0000"/>
              </a:solidFill>
              <a:latin typeface="Comic Sans MS" panose="030F0702030302020204" pitchFamily="2" charset="0"/>
              <a:ea typeface="宋体" panose="02010600030101010101" pitchFamily="2" charset="-122"/>
              <a:cs typeface="Comic Sans MS" panose="030F0702030302020204" pitchFamily="2" charset="0"/>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describe... as...把...描述成...;more than 多余...;around the world 环游世界的，全世界的；an adventure of 一场...的探险；try to 努力做...;</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a:p>
            <a:r>
              <a:rPr lang="zh-CN" altLang="zh-CN" sz="2800">
                <a:latin typeface="Comic Sans MS" panose="030F0702030302020204" pitchFamily="2" charset="0"/>
                <a:ea typeface="宋体" panose="02010600030101010101" pitchFamily="2" charset="-122"/>
                <a:cs typeface="Comic Sans MS" panose="030F0702030302020204" pitchFamily="2" charset="0"/>
                <a:sym typeface="+mn-ea"/>
              </a:rPr>
              <a:t>need to do 需要做...;in the dark 在黑暗中 </a:t>
            </a:r>
            <a:endParaRPr lang="zh-CN" altLang="zh-CN" sz="2800">
              <a:latin typeface="Comic Sans MS" panose="030F0702030302020204" pitchFamily="2" charset="0"/>
              <a:ea typeface="宋体" panose="02010600030101010101" pitchFamily="2" charset="-122"/>
              <a:cs typeface="Comic Sans MS" panose="030F0702030302020204" pitchFamily="2" charset="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727518" y="2394585"/>
            <a:ext cx="4680585" cy="1445260"/>
          </a:xfrm>
          <a:prstGeom prst="rect">
            <a:avLst/>
          </a:prstGeom>
          <a:noFill/>
          <a:ln>
            <a:noFill/>
          </a:ln>
        </p:spPr>
        <p:txBody>
          <a:bodyPr wrap="none" rtlCol="0" anchor="t">
            <a:spAutoFit/>
          </a:bodyPr>
          <a:p>
            <a:pPr algn="ctr"/>
            <a:r>
              <a:rPr lang="en-US" altLang="zh-CN" sz="8800" b="1">
                <a:ln w="6600">
                  <a:solidFill>
                    <a:schemeClr val="accent2"/>
                  </a:solidFill>
                  <a:prstDash val="solid"/>
                </a:ln>
                <a:solidFill>
                  <a:srgbClr val="FFFFFF"/>
                </a:solidFill>
                <a:effectLst>
                  <a:outerShdw dist="38100" dir="2700000" algn="tl" rotWithShape="0">
                    <a:schemeClr val="accent2"/>
                  </a:outerShdw>
                </a:effectLst>
                <a:latin typeface="Comic Sans MS" panose="030F0702030302020204" pitchFamily="2" charset="0"/>
                <a:cs typeface="Comic Sans MS" panose="030F0702030302020204" pitchFamily="2" charset="0"/>
              </a:rPr>
              <a:t>Goodbye</a:t>
            </a:r>
            <a:endParaRPr lang="en-US" altLang="zh-CN" sz="8800" b="1">
              <a:ln w="6600">
                <a:solidFill>
                  <a:schemeClr val="accent2"/>
                </a:solidFill>
                <a:prstDash val="solid"/>
              </a:ln>
              <a:solidFill>
                <a:srgbClr val="FFFFFF"/>
              </a:solidFill>
              <a:effectLst>
                <a:outerShdw dist="38100" dir="2700000" algn="tl" rotWithShape="0">
                  <a:schemeClr val="accent2"/>
                </a:outerShdw>
              </a:effectLst>
              <a:latin typeface="Comic Sans MS" panose="030F0702030302020204" pitchFamily="2" charset="0"/>
              <a:cs typeface="Comic Sans MS" panose="030F0702030302020204"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图片 1"/>
          <p:cNvPicPr>
            <a:picLocks noChangeAspect="1"/>
          </p:cNvPicPr>
          <p:nvPr/>
        </p:nvPicPr>
        <p:blipFill>
          <a:blip r:embed="rId1"/>
          <a:stretch>
            <a:fillRect/>
          </a:stretch>
        </p:blipFill>
        <p:spPr>
          <a:xfrm>
            <a:off x="1170623" y="0"/>
            <a:ext cx="2605087" cy="2974975"/>
          </a:xfrm>
          <a:prstGeom prst="rect">
            <a:avLst/>
          </a:prstGeom>
          <a:noFill/>
          <a:ln w="9525">
            <a:noFill/>
          </a:ln>
        </p:spPr>
      </p:pic>
      <p:sp>
        <p:nvSpPr>
          <p:cNvPr id="3" name="矩形 2"/>
          <p:cNvSpPr/>
          <p:nvPr/>
        </p:nvSpPr>
        <p:spPr>
          <a:xfrm>
            <a:off x="4249420" y="219710"/>
            <a:ext cx="4506913" cy="9032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altLang="zh-CN" sz="3200" strike="noStrike" noProof="1">
                <a:solidFill>
                  <a:srgbClr val="C00000"/>
                </a:solidFill>
                <a:latin typeface="Comic Sans MS" panose="030F0702030302020204" pitchFamily="2" charset="0"/>
                <a:cs typeface="Comic Sans MS" panose="030F0702030302020204" pitchFamily="2" charset="0"/>
              </a:rPr>
              <a:t>Marco Polo</a:t>
            </a:r>
            <a:endParaRPr lang="en-US" altLang="zh-CN" sz="3200" strike="noStrike" noProof="1">
              <a:solidFill>
                <a:srgbClr val="C00000"/>
              </a:solidFill>
              <a:latin typeface="Comic Sans MS" panose="030F0702030302020204" pitchFamily="2" charset="0"/>
              <a:cs typeface="Comic Sans MS" panose="030F0702030302020204" pitchFamily="2" charset="0"/>
            </a:endParaRPr>
          </a:p>
          <a:p>
            <a:pPr algn="ctr" fontAlgn="base"/>
            <a:r>
              <a:rPr lang="en-US" altLang="zh-CN" sz="3200" strike="noStrike" noProof="1">
                <a:solidFill>
                  <a:srgbClr val="C00000"/>
                </a:solidFill>
                <a:latin typeface="Comic Sans MS" panose="030F0702030302020204" pitchFamily="2" charset="0"/>
                <a:cs typeface="Comic Sans MS" panose="030F0702030302020204" pitchFamily="2" charset="0"/>
              </a:rPr>
              <a:t>/mɑːkəʊ ˈpəʊləʊ/</a:t>
            </a:r>
            <a:endParaRPr lang="en-US" altLang="zh-CN" sz="3200" strike="noStrike" noProof="1">
              <a:solidFill>
                <a:srgbClr val="C00000"/>
              </a:solidFill>
              <a:latin typeface="Comic Sans MS" panose="030F0702030302020204" pitchFamily="2" charset="0"/>
              <a:cs typeface="Comic Sans MS" panose="030F0702030302020204" pitchFamily="2" charset="0"/>
            </a:endParaRPr>
          </a:p>
        </p:txBody>
      </p:sp>
      <p:sp>
        <p:nvSpPr>
          <p:cNvPr id="4" name="矩形 3"/>
          <p:cNvSpPr/>
          <p:nvPr/>
        </p:nvSpPr>
        <p:spPr>
          <a:xfrm>
            <a:off x="4133850" y="1658938"/>
            <a:ext cx="4506913" cy="55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altLang="zh-CN" sz="3600" strike="noStrike" noProof="1">
                <a:solidFill>
                  <a:srgbClr val="C00000"/>
                </a:solidFill>
                <a:latin typeface="Comic Sans MS" panose="030F0702030302020204" pitchFamily="2" charset="0"/>
                <a:cs typeface="Comic Sans MS" panose="030F0702030302020204" pitchFamily="2" charset="0"/>
              </a:rPr>
              <a:t>an </a:t>
            </a:r>
            <a:r>
              <a:rPr lang="en-US" altLang="zh-CN" sz="3600" strike="noStrike" noProof="1">
                <a:solidFill>
                  <a:schemeClr val="tx1">
                    <a:lumMod val="95000"/>
                    <a:lumOff val="5000"/>
                  </a:schemeClr>
                </a:solidFill>
                <a:latin typeface="Comic Sans MS" panose="030F0702030302020204" pitchFamily="2" charset="0"/>
                <a:cs typeface="Comic Sans MS" panose="030F0702030302020204" pitchFamily="2" charset="0"/>
              </a:rPr>
              <a:t>e</a:t>
            </a:r>
            <a:r>
              <a:rPr lang="en-US" altLang="zh-CN" sz="3600" strike="noStrike" noProof="1">
                <a:solidFill>
                  <a:srgbClr val="C00000"/>
                </a:solidFill>
                <a:latin typeface="Comic Sans MS" panose="030F0702030302020204" pitchFamily="2" charset="0"/>
                <a:cs typeface="Comic Sans MS" panose="030F0702030302020204" pitchFamily="2" charset="0"/>
              </a:rPr>
              <a:t>xpl</a:t>
            </a:r>
            <a:r>
              <a:rPr lang="en-US" altLang="zh-CN" sz="3600" strike="noStrike" noProof="1">
                <a:solidFill>
                  <a:schemeClr val="tx1">
                    <a:lumMod val="95000"/>
                    <a:lumOff val="5000"/>
                  </a:schemeClr>
                </a:solidFill>
                <a:latin typeface="Comic Sans MS" panose="030F0702030302020204" pitchFamily="2" charset="0"/>
                <a:cs typeface="Comic Sans MS" panose="030F0702030302020204" pitchFamily="2" charset="0"/>
              </a:rPr>
              <a:t>or</a:t>
            </a:r>
            <a:r>
              <a:rPr lang="en-US" altLang="zh-CN" sz="3600" strike="noStrike" noProof="1">
                <a:solidFill>
                  <a:schemeClr val="accent6"/>
                </a:solidFill>
                <a:latin typeface="Comic Sans MS" panose="030F0702030302020204" pitchFamily="2" charset="0"/>
                <a:cs typeface="Comic Sans MS" panose="030F0702030302020204" pitchFamily="2" charset="0"/>
              </a:rPr>
              <a:t>er</a:t>
            </a:r>
            <a:r>
              <a:rPr lang="en-US" altLang="zh-CN" sz="2800" strike="noStrike" noProof="1">
                <a:solidFill>
                  <a:srgbClr val="C00000"/>
                </a:solidFill>
              </a:rPr>
              <a:t> </a:t>
            </a:r>
            <a:endParaRPr lang="en-US" altLang="zh-CN" sz="2800" strike="noStrike" noProof="1">
              <a:solidFill>
                <a:srgbClr val="C00000"/>
              </a:solidFill>
            </a:endParaRPr>
          </a:p>
        </p:txBody>
      </p:sp>
      <p:sp>
        <p:nvSpPr>
          <p:cNvPr id="5" name="文本框 4"/>
          <p:cNvSpPr txBox="1"/>
          <p:nvPr/>
        </p:nvSpPr>
        <p:spPr>
          <a:xfrm>
            <a:off x="0" y="2859405"/>
            <a:ext cx="12192000" cy="415417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chor="t">
            <a:spAutoFit/>
          </a:bodyPr>
          <a:p>
            <a:r>
              <a:rPr lang="zh-CN" altLang="en-US" sz="2400" noProof="1">
                <a:latin typeface="楷体" panose="02010609060101010101" charset="-122"/>
                <a:ea typeface="楷体" panose="02010609060101010101" charset="-122"/>
                <a:cs typeface="楷体" panose="02010609060101010101" charset="-122"/>
              </a:rPr>
              <a:t>马可·波罗，13世纪意大利的旅行家和商人。17岁时跟随父亲和叔叔，沿陆上丝绸之路前来东方，经两河流域、伊朗高原、帕米尔高原，历时四年，在1275年到达元朝大都（今北京）。他在中国游历了17年，并曾担任了元朝官员，访问当时中国的许多地方，到过云南和东南沿海地区。 1289年波斯国王阿鲁浑的元妃去世，阿鲁浑派出三位专使来元廷求婚。忽必烈选定阔阔真为元室公主，马可波罗趁机向忽必烈大汗请求参与护送任务，在完成使命后，他们可以并顺路归国。 1292年春，马可波罗随三使者护送阔阔真公主从泉州起航出海到波斯成婚。1295年马可波罗一家回到意大利。 回意大利后，马可·波罗在一次海战中被俘，在狱中他口述了大量有关中国的故事，其狱友鲁斯蒂谦写下著名的《马可·波罗游记》。 《马可·波罗游记》记述了他在东方最富有的国家——中国的见闻，激起了欧洲人对东方的热烈向往，对以后新航路的开辟产生了巨大的影响。 同时也是研究我国元朝历史和地理的重要史籍。</a:t>
            </a:r>
            <a:endParaRPr lang="zh-CN" altLang="en-US" sz="2400" noProof="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图片 1"/>
          <p:cNvPicPr>
            <a:picLocks noChangeAspect="1"/>
          </p:cNvPicPr>
          <p:nvPr/>
        </p:nvPicPr>
        <p:blipFill>
          <a:blip r:embed="rId1"/>
          <a:srcRect t="5403" b="4897"/>
          <a:stretch>
            <a:fillRect/>
          </a:stretch>
        </p:blipFill>
        <p:spPr>
          <a:xfrm>
            <a:off x="1517650" y="25400"/>
            <a:ext cx="9156700" cy="6092825"/>
          </a:xfrm>
          <a:prstGeom prst="rect">
            <a:avLst/>
          </a:prstGeom>
          <a:noFill/>
          <a:ln w="9525">
            <a:noFill/>
          </a:ln>
        </p:spPr>
      </p:pic>
      <p:sp>
        <p:nvSpPr>
          <p:cNvPr id="4" name="矩形 3"/>
          <p:cNvSpPr/>
          <p:nvPr/>
        </p:nvSpPr>
        <p:spPr>
          <a:xfrm>
            <a:off x="2801938" y="2128838"/>
            <a:ext cx="4508500" cy="55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altLang="zh-CN" sz="2800" strike="noStrike" noProof="1">
                <a:solidFill>
                  <a:srgbClr val="C00000"/>
                </a:solidFill>
                <a:latin typeface="Comic Sans MS" panose="030F0702030302020204" pitchFamily="2" charset="0"/>
                <a:cs typeface="Comic Sans MS" panose="030F0702030302020204" pitchFamily="2" charset="0"/>
              </a:rPr>
              <a:t>go through the mountains</a:t>
            </a:r>
            <a:r>
              <a:rPr lang="en-US" altLang="zh-CN" sz="2800" strike="noStrike" noProof="1">
                <a:solidFill>
                  <a:srgbClr val="C00000"/>
                </a:solidFill>
              </a:rPr>
              <a:t> </a:t>
            </a:r>
            <a:endParaRPr lang="en-US" altLang="zh-CN" sz="2800" strike="noStrike" noProof="1">
              <a:solidFill>
                <a:srgbClr val="C00000"/>
              </a:solidFill>
            </a:endParaRPr>
          </a:p>
        </p:txBody>
      </p:sp>
      <p:sp>
        <p:nvSpPr>
          <p:cNvPr id="3" name="矩形 2"/>
          <p:cNvSpPr/>
          <p:nvPr/>
        </p:nvSpPr>
        <p:spPr>
          <a:xfrm>
            <a:off x="4508500" y="986155"/>
            <a:ext cx="2093595" cy="55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buClrTx/>
              <a:buSzTx/>
              <a:buFontTx/>
            </a:pPr>
            <a:r>
              <a:rPr lang="en-US" altLang="zh-CN" sz="2800" strike="noStrike" noProof="1">
                <a:solidFill>
                  <a:srgbClr val="C00000"/>
                </a:solidFill>
                <a:latin typeface="Comic Sans MS" panose="030F0702030302020204" pitchFamily="2" charset="0"/>
                <a:cs typeface="Comic Sans MS" panose="030F0702030302020204" pitchFamily="2" charset="0"/>
              </a:rPr>
              <a:t>go across </a:t>
            </a:r>
            <a:endParaRPr lang="en-US" altLang="zh-CN" sz="2800" strike="noStrike" noProof="1">
              <a:solidFill>
                <a:srgbClr val="C00000"/>
              </a:solidFill>
              <a:latin typeface="Comic Sans MS" panose="030F0702030302020204" pitchFamily="2" charset="0"/>
              <a:cs typeface="Comic Sans MS" panose="030F0702030302020204" pitchFamily="2" charset="0"/>
            </a:endParaRPr>
          </a:p>
        </p:txBody>
      </p:sp>
      <p:sp>
        <p:nvSpPr>
          <p:cNvPr id="5" name="矩形 4"/>
          <p:cNvSpPr/>
          <p:nvPr/>
        </p:nvSpPr>
        <p:spPr>
          <a:xfrm>
            <a:off x="4681538" y="312738"/>
            <a:ext cx="4506913" cy="55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altLang="zh-CN" sz="2800" strike="noStrike" noProof="1">
                <a:solidFill>
                  <a:srgbClr val="C00000"/>
                </a:solidFill>
                <a:latin typeface="Comic Sans MS" panose="030F0702030302020204" pitchFamily="2" charset="0"/>
                <a:cs typeface="Comic Sans MS" panose="030F0702030302020204" pitchFamily="2" charset="0"/>
              </a:rPr>
              <a:t>travel mostly over land </a:t>
            </a:r>
            <a:endParaRPr lang="en-US" altLang="zh-CN" sz="2800" strike="noStrike" noProof="1">
              <a:solidFill>
                <a:srgbClr val="C00000"/>
              </a:solidFill>
              <a:latin typeface="Comic Sans MS" panose="030F0702030302020204" pitchFamily="2" charset="0"/>
              <a:cs typeface="Comic Sans MS" panose="030F0702030302020204" pitchFamily="2" charset="0"/>
            </a:endParaRPr>
          </a:p>
        </p:txBody>
      </p:sp>
      <p:sp>
        <p:nvSpPr>
          <p:cNvPr id="6" name="矩形 5"/>
          <p:cNvSpPr/>
          <p:nvPr/>
        </p:nvSpPr>
        <p:spPr>
          <a:xfrm>
            <a:off x="3356928" y="4488180"/>
            <a:ext cx="4506913" cy="55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altLang="zh-CN" sz="2800" strike="noStrike" noProof="1">
                <a:solidFill>
                  <a:srgbClr val="C00000"/>
                </a:solidFill>
                <a:latin typeface="Comic Sans MS" panose="030F0702030302020204" pitchFamily="2" charset="0"/>
                <a:cs typeface="Comic Sans MS" panose="030F0702030302020204" pitchFamily="2" charset="0"/>
              </a:rPr>
              <a:t>travel more by sea </a:t>
            </a:r>
            <a:endParaRPr lang="en-US" altLang="zh-CN" sz="2800" strike="noStrike" noProof="1">
              <a:solidFill>
                <a:srgbClr val="C00000"/>
              </a:solidFill>
              <a:latin typeface="Comic Sans MS" panose="030F0702030302020204" pitchFamily="2" charset="0"/>
              <a:cs typeface="Comic Sans MS" panose="030F0702030302020204" pitchFamily="2" charset="0"/>
            </a:endParaRPr>
          </a:p>
        </p:txBody>
      </p:sp>
      <p:sp>
        <p:nvSpPr>
          <p:cNvPr id="7" name="文本框 6"/>
          <p:cNvSpPr txBox="1"/>
          <p:nvPr/>
        </p:nvSpPr>
        <p:spPr>
          <a:xfrm>
            <a:off x="7607300" y="5670550"/>
            <a:ext cx="2540000" cy="583565"/>
          </a:xfrm>
          <a:prstGeom prst="rect">
            <a:avLst/>
          </a:prstGeom>
          <a:solidFill>
            <a:srgbClr val="FFFF00"/>
          </a:solidFill>
          <a:ln w="9525">
            <a:noFill/>
          </a:ln>
        </p:spPr>
        <p:txBody>
          <a:bodyPr wrap="square" anchor="t">
            <a:spAutoFit/>
          </a:bodyPr>
          <a:p>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srɪ ˈlaŋkə</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P spid="5" grpId="0" bldLvl="0" animBg="1"/>
      <p:bldP spid="6" grpId="0" bldLvl="0" animBg="1"/>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2415" y="346075"/>
            <a:ext cx="10860405" cy="2553335"/>
          </a:xfrm>
          <a:prstGeom prst="rect">
            <a:avLst/>
          </a:prstGeom>
          <a:noFill/>
        </p:spPr>
        <p:txBody>
          <a:bodyPr wrap="square" rtlCol="0" anchor="t">
            <a:spAutoFit/>
          </a:bodyPr>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Marco polo</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endParaRPr>
          </a:p>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Marco polo was not the first European to travel east to China, but he is the most famous because of his books. Lots of people have read these, including the explorer Christopher Columbus. </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endParaRPr>
          </a:p>
        </p:txBody>
      </p:sp>
      <p:sp>
        <p:nvSpPr>
          <p:cNvPr id="3" name="文本框 2"/>
          <p:cNvSpPr txBox="1"/>
          <p:nvPr/>
        </p:nvSpPr>
        <p:spPr>
          <a:xfrm>
            <a:off x="272415" y="306324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travel east to  </a:t>
            </a:r>
            <a:r>
              <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向东旅行到达</a:t>
            </a:r>
            <a:r>
              <a:rPr lang="en-US" alt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a:t>
            </a:r>
            <a:endParaRPr lang="en-US" alt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4" name="文本框 3"/>
          <p:cNvSpPr txBox="1"/>
          <p:nvPr/>
        </p:nvSpPr>
        <p:spPr>
          <a:xfrm>
            <a:off x="272415" y="381444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the most famous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最出名的</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6" name="文本框 5"/>
          <p:cNvSpPr txBox="1"/>
          <p:nvPr/>
        </p:nvSpPr>
        <p:spPr>
          <a:xfrm>
            <a:off x="272415" y="456565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because of </a:t>
            </a:r>
            <a:r>
              <a:rPr lang="zh-CN" sz="32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由于</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7" name="文本框 6"/>
          <p:cNvSpPr txBox="1"/>
          <p:nvPr/>
        </p:nvSpPr>
        <p:spPr>
          <a:xfrm>
            <a:off x="272415" y="523303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including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包括</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8" name="文本框 7"/>
          <p:cNvSpPr txBox="1"/>
          <p:nvPr/>
        </p:nvSpPr>
        <p:spPr>
          <a:xfrm>
            <a:off x="356870" y="5930900"/>
            <a:ext cx="764095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Christopher Columbus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克里斯多弗</a:t>
            </a:r>
            <a:r>
              <a:rPr lang="en-US" alt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a:t>
            </a:r>
            <a:r>
              <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哥伦布</a:t>
            </a:r>
            <a:endPar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035" y="1142365"/>
            <a:ext cx="11784965" cy="2553335"/>
          </a:xfrm>
          <a:prstGeom prst="rect">
            <a:avLst/>
          </a:prstGeom>
          <a:noFill/>
        </p:spPr>
        <p:txBody>
          <a:bodyPr wrap="square" rtlCol="0" anchor="t">
            <a:spAutoFit/>
          </a:bodyPr>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Marco left Italy in 1271 with his father and uncle, who were making their second journey to China. He went with them and only came back 24 years later. When they went to China they travelled mostly over land, going through mountains and across the Gobi Desert. </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endParaRPr>
          </a:p>
        </p:txBody>
      </p:sp>
      <p:sp>
        <p:nvSpPr>
          <p:cNvPr id="4" name="文本框 3"/>
          <p:cNvSpPr txBox="1"/>
          <p:nvPr/>
        </p:nvSpPr>
        <p:spPr>
          <a:xfrm>
            <a:off x="272415" y="381444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left  leave</a:t>
            </a:r>
            <a:r>
              <a:rPr lang="zh-CN" altLang="en-US" sz="32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的过去式，离开</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5" name="文本框 4"/>
          <p:cNvSpPr txBox="1"/>
          <p:nvPr/>
        </p:nvSpPr>
        <p:spPr>
          <a:xfrm>
            <a:off x="272415" y="4491990"/>
            <a:ext cx="5334635" cy="1014730"/>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make their second journey </a:t>
            </a:r>
            <a:endPar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endParaRPr>
          </a:p>
          <a:p>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进行他们的</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第二次旅行</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2" name="文本框 11"/>
          <p:cNvSpPr txBox="1"/>
          <p:nvPr/>
        </p:nvSpPr>
        <p:spPr>
          <a:xfrm>
            <a:off x="272415" y="5435600"/>
            <a:ext cx="5651500"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came back  </a:t>
            </a:r>
            <a:r>
              <a:rPr lang="en-US" alt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a:t>
            </a:r>
            <a:r>
              <a:rPr lang="en-US" altLang="zh-CN" sz="32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come-came</a:t>
            </a:r>
            <a:r>
              <a:rPr lang="en-US" alt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a:t>
            </a:r>
            <a:r>
              <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回来</a:t>
            </a:r>
            <a:endPar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3" name="文本框 12"/>
          <p:cNvSpPr txBox="1"/>
          <p:nvPr/>
        </p:nvSpPr>
        <p:spPr>
          <a:xfrm>
            <a:off x="356870" y="6019165"/>
            <a:ext cx="7376160"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trvel mostly over land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主要通过陆路旅行</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14" name="文本框 13"/>
          <p:cNvSpPr txBox="1"/>
          <p:nvPr/>
        </p:nvSpPr>
        <p:spPr>
          <a:xfrm>
            <a:off x="6008370" y="3561080"/>
            <a:ext cx="608520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go through mountains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穿过山脉</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550" y="1060450"/>
            <a:ext cx="12026900" cy="2061210"/>
          </a:xfrm>
          <a:prstGeom prst="rect">
            <a:avLst/>
          </a:prstGeom>
          <a:noFill/>
        </p:spPr>
        <p:txBody>
          <a:bodyPr wrap="none" rtlCol="0" anchor="t">
            <a:spAutoFit/>
          </a:bodyPr>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When he came west, back to Europe, he travelled more by sea. </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He visited India and Sri Lanka before he got back home. </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He brought back lots of stories and the idea of paper money, </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rPr>
              <a:t>which people later copied.</a:t>
            </a:r>
            <a:endParaRPr lang="en-US" altLang="zh-CN" sz="3200">
              <a:solidFill>
                <a:srgbClr val="000000"/>
              </a:solidFill>
              <a:latin typeface="Comic Sans MS" panose="030F0702030302020204" pitchFamily="2" charset="0"/>
              <a:ea typeface="宋体" panose="02010600030101010101" pitchFamily="2" charset="-122"/>
              <a:cs typeface="Comic Sans MS" panose="030F0702030302020204" pitchFamily="2" charset="0"/>
              <a:sym typeface="+mn-ea"/>
            </a:endParaRPr>
          </a:p>
        </p:txBody>
      </p:sp>
      <p:sp>
        <p:nvSpPr>
          <p:cNvPr id="4" name="文本框 3"/>
          <p:cNvSpPr txBox="1"/>
          <p:nvPr/>
        </p:nvSpPr>
        <p:spPr>
          <a:xfrm>
            <a:off x="262255" y="320103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came west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回到西方</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3" name="文本框 2"/>
          <p:cNvSpPr txBox="1"/>
          <p:nvPr/>
        </p:nvSpPr>
        <p:spPr>
          <a:xfrm>
            <a:off x="272415" y="3814445"/>
            <a:ext cx="3745230" cy="1014730"/>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travel more by sea </a:t>
            </a:r>
            <a:endPar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endParaRPr>
          </a:p>
          <a:p>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主要通过海运旅行</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5" name="文本框 4"/>
          <p:cNvSpPr txBox="1"/>
          <p:nvPr/>
        </p:nvSpPr>
        <p:spPr>
          <a:xfrm>
            <a:off x="420370" y="4829175"/>
            <a:ext cx="3387090"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bring back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带回</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6" name="文本框 5"/>
          <p:cNvSpPr txBox="1"/>
          <p:nvPr/>
        </p:nvSpPr>
        <p:spPr>
          <a:xfrm>
            <a:off x="156210" y="552894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the idea of </a:t>
            </a:r>
            <a:r>
              <a:rPr lang="en-US" alt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a:t>
            </a:r>
            <a:r>
              <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的主意</a:t>
            </a:r>
            <a:endPar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7" name="文本框 6"/>
          <p:cNvSpPr txBox="1"/>
          <p:nvPr/>
        </p:nvSpPr>
        <p:spPr>
          <a:xfrm>
            <a:off x="5055870" y="3296285"/>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paper money</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纸币</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8" name="文本框 7"/>
          <p:cNvSpPr txBox="1"/>
          <p:nvPr/>
        </p:nvSpPr>
        <p:spPr>
          <a:xfrm>
            <a:off x="5055870" y="395224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copy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复制，抄袭</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542821" y="10794"/>
            <a:ext cx="6297295" cy="645160"/>
          </a:xfrm>
          <a:prstGeom prst="rect">
            <a:avLst/>
          </a:prstGeom>
          <a:noFill/>
        </p:spPr>
        <p:txBody>
          <a:bodyPr wrap="none">
            <a:spAutoFit/>
          </a:bodyPr>
          <a:p>
            <a:pPr algn="l" eaLnBrk="1" fontAlgn="base" hangingPunct="1">
              <a:defRPr/>
            </a:pPr>
            <a:r>
              <a:rPr lang="en-US" sz="3600" b="1" strike="noStrike" noProof="1" dirty="0" smtClean="0">
                <a:ln/>
                <a:solidFill>
                  <a:srgbClr val="FF0000"/>
                </a:solidFill>
                <a:effectLst>
                  <a:outerShdw blurRad="38100" dist="19050" dir="2700000" algn="tl" rotWithShape="0">
                    <a:schemeClr val="dk1">
                      <a:alpha val="40000"/>
                    </a:schemeClr>
                  </a:outerShdw>
                </a:effectLst>
                <a:latin typeface="Comic Sans MS" panose="030F0702030302020204" pitchFamily="2" charset="0"/>
                <a:ea typeface="宋体" panose="02010600030101010101" pitchFamily="2" charset="-122"/>
                <a:cs typeface="Comic Sans MS" panose="030F0702030302020204" pitchFamily="2" charset="0"/>
                <a:sym typeface="+mn-ea"/>
              </a:rPr>
              <a:t>Read P1 and tell “T” or “F”</a:t>
            </a:r>
            <a:endParaRPr lang="en-US" sz="3600" b="1" strike="noStrike" noProof="1" dirty="0" smtClean="0">
              <a:ln/>
              <a:solidFill>
                <a:srgbClr val="FF0000"/>
              </a:solidFill>
              <a:effectLst>
                <a:outerShdw blurRad="38100" dist="19050" dir="2700000" algn="tl" rotWithShape="0">
                  <a:schemeClr val="dk1">
                    <a:alpha val="40000"/>
                  </a:schemeClr>
                </a:outerShdw>
              </a:effectLst>
              <a:latin typeface="Comic Sans MS" panose="030F0702030302020204" pitchFamily="2" charset="0"/>
              <a:ea typeface="宋体" panose="02010600030101010101" pitchFamily="2" charset="-122"/>
              <a:cs typeface="Comic Sans MS" panose="030F0702030302020204" pitchFamily="2" charset="0"/>
              <a:sym typeface="+mn-ea"/>
            </a:endParaRPr>
          </a:p>
        </p:txBody>
      </p:sp>
      <p:sp>
        <p:nvSpPr>
          <p:cNvPr id="44035" name="文本框 99"/>
          <p:cNvSpPr txBox="1"/>
          <p:nvPr/>
        </p:nvSpPr>
        <p:spPr>
          <a:xfrm>
            <a:off x="262255" y="1388745"/>
            <a:ext cx="11195685" cy="4782820"/>
          </a:xfrm>
          <a:prstGeom prst="rect">
            <a:avLst/>
          </a:prstGeom>
          <a:noFill/>
          <a:ln w="9525">
            <a:noFill/>
          </a:ln>
        </p:spPr>
        <p:txBody>
          <a:bodyPr wrap="square" anchor="t">
            <a:spAutoFit/>
          </a:bodyPr>
          <a:p>
            <a:pPr>
              <a:lnSpc>
                <a:spcPts val="4065"/>
              </a:lnSpc>
            </a:pPr>
            <a:r>
              <a:rPr lang="en-US" altLang="zh-CN" sz="3200">
                <a:latin typeface="Comic Sans MS" panose="030F0702030302020204" pitchFamily="2" charset="0"/>
                <a:ea typeface="宋体" panose="02010600030101010101" pitchFamily="2" charset="-122"/>
                <a:cs typeface="Comic Sans MS" panose="030F0702030302020204" pitchFamily="2" charset="0"/>
              </a:rPr>
              <a:t>1.</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Marco polo was the first European to travel east to </a:t>
            </a:r>
            <a:r>
              <a:rPr lang="en-US" altLang="zh-CN" sz="3200">
                <a:latin typeface="Comic Sans MS" panose="030F0702030302020204" pitchFamily="2" charset="0"/>
                <a:ea typeface="宋体" panose="02010600030101010101" pitchFamily="2" charset="-122"/>
                <a:cs typeface="Comic Sans MS" panose="030F0702030302020204" pitchFamily="2" charset="0"/>
              </a:rPr>
              <a:t>Australia</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a:t>
            </a:r>
            <a:r>
              <a:rPr lang="en-US" altLang="zh-CN" sz="3200">
                <a:latin typeface="Comic Sans MS" panose="030F0702030302020204" pitchFamily="2" charset="0"/>
                <a:ea typeface="宋体" panose="02010600030101010101" pitchFamily="2" charset="-122"/>
                <a:cs typeface="Comic Sans MS" panose="030F0702030302020204" pitchFamily="2" charset="0"/>
              </a:rPr>
              <a:t>.</a:t>
            </a:r>
            <a:endParaRPr lang="en-US" altLang="zh-CN" sz="3200">
              <a:latin typeface="Comic Sans MS" panose="030F0702030302020204" pitchFamily="2" charset="0"/>
              <a:ea typeface="宋体" panose="02010600030101010101" pitchFamily="2" charset="-122"/>
              <a:cs typeface="Comic Sans MS" panose="030F0702030302020204" pitchFamily="2" charset="0"/>
            </a:endParaRPr>
          </a:p>
          <a:p>
            <a:pPr>
              <a:lnSpc>
                <a:spcPts val="4065"/>
              </a:lnSpc>
            </a:pPr>
            <a:r>
              <a:rPr lang="en-US" altLang="zh-CN" sz="3200">
                <a:latin typeface="Comic Sans MS" panose="030F0702030302020204" pitchFamily="2" charset="0"/>
                <a:ea typeface="宋体" panose="02010600030101010101" pitchFamily="2" charset="-122"/>
                <a:cs typeface="Comic Sans MS" panose="030F0702030302020204" pitchFamily="2" charset="0"/>
              </a:rPr>
              <a:t>2.H</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e is the most famous </a:t>
            </a:r>
            <a:r>
              <a:rPr lang="zh-CN" altLang="zh-CN" sz="3200">
                <a:solidFill>
                  <a:srgbClr val="FF0000"/>
                </a:solidFill>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because of </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his books. </a:t>
            </a:r>
            <a:endPar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endParaRPr>
          </a:p>
          <a:p>
            <a:pPr>
              <a:lnSpc>
                <a:spcPts val="4065"/>
              </a:lnSpc>
            </a:pPr>
            <a:r>
              <a:rPr lang="en-US" altLang="zh-CN" sz="3200">
                <a:latin typeface="Comic Sans MS" panose="030F0702030302020204" pitchFamily="2" charset="0"/>
                <a:ea typeface="宋体" panose="02010600030101010101" pitchFamily="2" charset="-122"/>
                <a:cs typeface="Comic Sans MS" panose="030F0702030302020204" pitchFamily="2" charset="0"/>
              </a:rPr>
              <a:t>3.</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Marco left Italy in 1271 with his </a:t>
            </a:r>
            <a:r>
              <a:rPr lang="en-US" altLang="zh-CN" sz="3200">
                <a:latin typeface="Comic Sans MS" panose="030F0702030302020204" pitchFamily="2" charset="0"/>
                <a:ea typeface="宋体" panose="02010600030101010101" pitchFamily="2" charset="-122"/>
                <a:cs typeface="Comic Sans MS" panose="030F0702030302020204" pitchFamily="2" charset="0"/>
              </a:rPr>
              <a:t>parents.</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a:t>
            </a:r>
            <a:endPar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endParaRPr>
          </a:p>
          <a:p>
            <a:pPr>
              <a:lnSpc>
                <a:spcPts val="4065"/>
              </a:lnSpc>
            </a:pPr>
            <a:r>
              <a:rPr lang="en-US" altLang="zh-CN" sz="3200">
                <a:latin typeface="Comic Sans MS" panose="030F0702030302020204" pitchFamily="2" charset="0"/>
                <a:ea typeface="宋体" panose="02010600030101010101" pitchFamily="2" charset="-122"/>
                <a:cs typeface="Comic Sans MS" panose="030F0702030302020204" pitchFamily="2" charset="0"/>
              </a:rPr>
              <a:t>4.He </a:t>
            </a:r>
            <a:r>
              <a:rPr lang="zh-CN" altLang="zh-CN" sz="3200">
                <a:solidFill>
                  <a:srgbClr val="FF0000"/>
                </a:solidFill>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came back</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24 years later. </a:t>
            </a:r>
            <a:endPar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endParaRPr>
          </a:p>
          <a:p>
            <a:pPr>
              <a:lnSpc>
                <a:spcPts val="4065"/>
              </a:lnSpc>
            </a:pPr>
            <a:r>
              <a:rPr lang="en-US" altLang="zh-CN" sz="3200">
                <a:latin typeface="Comic Sans MS" panose="030F0702030302020204" pitchFamily="2" charset="0"/>
                <a:ea typeface="宋体" panose="02010600030101010101" pitchFamily="2" charset="-122"/>
                <a:cs typeface="Comic Sans MS" panose="030F0702030302020204" pitchFamily="2" charset="0"/>
              </a:rPr>
              <a:t>5.</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When he </a:t>
            </a:r>
            <a:r>
              <a:rPr lang="zh-CN" altLang="zh-CN" sz="3200">
                <a:solidFill>
                  <a:srgbClr val="FF0000"/>
                </a:solidFill>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came back to</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Europe, he travelled more by </a:t>
            </a:r>
            <a:r>
              <a:rPr lang="en-US" altLang="zh-CN" sz="3200">
                <a:latin typeface="Comic Sans MS" panose="030F0702030302020204" pitchFamily="2" charset="0"/>
                <a:ea typeface="宋体" panose="02010600030101010101" pitchFamily="2" charset="-122"/>
                <a:cs typeface="Comic Sans MS" panose="030F0702030302020204" pitchFamily="2" charset="0"/>
              </a:rPr>
              <a:t>ship</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a:t>
            </a:r>
            <a:endPar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endParaRPr>
          </a:p>
          <a:p>
            <a:pPr>
              <a:lnSpc>
                <a:spcPts val="4065"/>
              </a:lnSpc>
            </a:pPr>
            <a:r>
              <a:rPr lang="en-US" altLang="zh-CN" sz="3200">
                <a:latin typeface="Comic Sans MS" panose="030F0702030302020204" pitchFamily="2" charset="0"/>
                <a:ea typeface="宋体" panose="02010600030101010101" pitchFamily="2" charset="-122"/>
                <a:cs typeface="Comic Sans MS" panose="030F0702030302020204" pitchFamily="2" charset="0"/>
              </a:rPr>
              <a:t>6.</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He visited India and Sri Lanka before he </a:t>
            </a:r>
            <a:r>
              <a:rPr lang="zh-CN" altLang="zh-CN" sz="3200">
                <a:solidFill>
                  <a:srgbClr val="FF0000"/>
                </a:solidFill>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got </a:t>
            </a:r>
            <a:r>
              <a:rPr lang="en-US" altLang="zh-CN" sz="3200">
                <a:solidFill>
                  <a:srgbClr val="FF0000"/>
                </a:solidFill>
                <a:latin typeface="Comic Sans MS" panose="030F0702030302020204" pitchFamily="2" charset="0"/>
                <a:ea typeface="宋体" panose="02010600030101010101" pitchFamily="2" charset="-122"/>
                <a:cs typeface="Comic Sans MS" panose="030F0702030302020204" pitchFamily="2" charset="0"/>
              </a:rPr>
              <a:t>to </a:t>
            </a:r>
            <a:r>
              <a:rPr lang="en-US" altLang="zh-CN" sz="3200">
                <a:latin typeface="Comic Sans MS" panose="030F0702030302020204" pitchFamily="2" charset="0"/>
                <a:ea typeface="宋体" panose="02010600030101010101" pitchFamily="2" charset="-122"/>
                <a:cs typeface="Comic Sans MS" panose="030F0702030302020204" pitchFamily="2" charset="0"/>
              </a:rPr>
              <a:t>China</a:t>
            </a:r>
            <a:r>
              <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rPr>
              <a:t>. </a:t>
            </a:r>
            <a:endParaRPr lang="zh-CN" altLang="zh-CN" sz="3200">
              <a:latin typeface="Comic Sans MS" panose="030F0702030302020204" pitchFamily="2" charset="0"/>
              <a:ea typeface="宋体" panose="02010600030101010101" pitchFamily="2" charset="-122"/>
              <a:cs typeface="Comic Sans MS" panose="030F0702030302020204" pitchFamily="2" charset="0"/>
              <a:sym typeface="宋体" panose="02010600030101010101" pitchFamily="2" charset="-122"/>
            </a:endParaRPr>
          </a:p>
          <a:p>
            <a:pPr>
              <a:lnSpc>
                <a:spcPts val="4065"/>
              </a:lnSpc>
            </a:pPr>
            <a:r>
              <a:rPr lang="zh-CN" altLang="zh-CN" sz="3200" b="1">
                <a:latin typeface="Georgia" panose="02040502050405020303" pitchFamily="18" charset="0"/>
                <a:ea typeface="宋体" panose="02010600030101010101" pitchFamily="2" charset="-122"/>
                <a:sym typeface="宋体" panose="02010600030101010101" pitchFamily="2" charset="-122"/>
              </a:rPr>
              <a:t> </a:t>
            </a:r>
            <a:endParaRPr lang="zh-CN" altLang="zh-CN" sz="3200" b="1">
              <a:latin typeface="Georgia" panose="02040502050405020303" pitchFamily="18" charset="0"/>
              <a:ea typeface="宋体" panose="02010600030101010101" pitchFamily="2" charset="-122"/>
              <a:sym typeface="宋体" panose="02010600030101010101" pitchFamily="2" charset="-122"/>
            </a:endParaRPr>
          </a:p>
        </p:txBody>
      </p:sp>
      <p:sp>
        <p:nvSpPr>
          <p:cNvPr id="6" name="文本框 5"/>
          <p:cNvSpPr txBox="1"/>
          <p:nvPr/>
        </p:nvSpPr>
        <p:spPr>
          <a:xfrm>
            <a:off x="2429828" y="1953578"/>
            <a:ext cx="1227137" cy="583565"/>
          </a:xfrm>
          <a:prstGeom prst="rect">
            <a:avLst/>
          </a:prstGeom>
          <a:noFill/>
          <a:ln w="9525">
            <a:noFill/>
          </a:ln>
        </p:spPr>
        <p:txBody>
          <a:bodyPr wrap="square" anchor="t">
            <a:spAutoFit/>
          </a:bodyPr>
          <a:p>
            <a:r>
              <a:rPr lang="en-US" altLang="zh-CN" sz="3200" i="1" dirty="0">
                <a:solidFill>
                  <a:srgbClr val="FF0000"/>
                </a:solidFill>
                <a:latin typeface="Georgia" panose="02040502050405020303" pitchFamily="18" charset="0"/>
                <a:ea typeface="宋体" panose="02010600030101010101" pitchFamily="2" charset="-122"/>
              </a:rPr>
              <a:t>F</a:t>
            </a:r>
            <a:endParaRPr lang="en-US" altLang="zh-CN" sz="3200" i="1" dirty="0">
              <a:latin typeface="Georgia" panose="02040502050405020303" pitchFamily="18" charset="0"/>
              <a:ea typeface="宋体" panose="02010600030101010101" pitchFamily="2" charset="-122"/>
            </a:endParaRPr>
          </a:p>
        </p:txBody>
      </p:sp>
      <p:sp>
        <p:nvSpPr>
          <p:cNvPr id="7" name="文本框 6"/>
          <p:cNvSpPr txBox="1"/>
          <p:nvPr/>
        </p:nvSpPr>
        <p:spPr>
          <a:xfrm>
            <a:off x="9317038" y="2537143"/>
            <a:ext cx="1227137" cy="583565"/>
          </a:xfrm>
          <a:prstGeom prst="rect">
            <a:avLst/>
          </a:prstGeom>
          <a:noFill/>
          <a:ln w="9525">
            <a:noFill/>
          </a:ln>
        </p:spPr>
        <p:txBody>
          <a:bodyPr wrap="square" anchor="t">
            <a:spAutoFit/>
          </a:bodyPr>
          <a:p>
            <a:r>
              <a:rPr lang="en-US" altLang="zh-CN" sz="3200" i="1" dirty="0">
                <a:solidFill>
                  <a:srgbClr val="FF0000"/>
                </a:solidFill>
                <a:latin typeface="Georgia" panose="02040502050405020303" pitchFamily="18" charset="0"/>
                <a:ea typeface="宋体" panose="02010600030101010101" pitchFamily="2" charset="-122"/>
              </a:rPr>
              <a:t>T</a:t>
            </a:r>
            <a:endParaRPr lang="en-US" altLang="zh-CN" sz="3200" i="1" dirty="0">
              <a:latin typeface="Georgia" panose="02040502050405020303" pitchFamily="18" charset="0"/>
              <a:ea typeface="宋体" panose="02010600030101010101" pitchFamily="2" charset="-122"/>
            </a:endParaRPr>
          </a:p>
        </p:txBody>
      </p:sp>
      <p:sp>
        <p:nvSpPr>
          <p:cNvPr id="8" name="文本框 7"/>
          <p:cNvSpPr txBox="1"/>
          <p:nvPr/>
        </p:nvSpPr>
        <p:spPr>
          <a:xfrm>
            <a:off x="8608060" y="2962593"/>
            <a:ext cx="1227138" cy="583565"/>
          </a:xfrm>
          <a:prstGeom prst="rect">
            <a:avLst/>
          </a:prstGeom>
          <a:noFill/>
          <a:ln w="9525">
            <a:noFill/>
          </a:ln>
        </p:spPr>
        <p:txBody>
          <a:bodyPr wrap="square" anchor="t">
            <a:spAutoFit/>
          </a:bodyPr>
          <a:p>
            <a:r>
              <a:rPr lang="en-US" altLang="zh-CN" sz="3200" i="1" dirty="0">
                <a:solidFill>
                  <a:srgbClr val="FF0000"/>
                </a:solidFill>
                <a:latin typeface="Georgia" panose="02040502050405020303" pitchFamily="18" charset="0"/>
                <a:ea typeface="宋体" panose="02010600030101010101" pitchFamily="2" charset="-122"/>
              </a:rPr>
              <a:t>F</a:t>
            </a:r>
            <a:endParaRPr lang="en-US" altLang="zh-CN" sz="3200" i="1" dirty="0">
              <a:latin typeface="Georgia" panose="02040502050405020303" pitchFamily="18" charset="0"/>
              <a:ea typeface="宋体" panose="02010600030101010101" pitchFamily="2" charset="-122"/>
            </a:endParaRPr>
          </a:p>
        </p:txBody>
      </p:sp>
      <p:sp>
        <p:nvSpPr>
          <p:cNvPr id="11" name="文本框 10"/>
          <p:cNvSpPr txBox="1"/>
          <p:nvPr/>
        </p:nvSpPr>
        <p:spPr>
          <a:xfrm>
            <a:off x="6430645" y="3546475"/>
            <a:ext cx="1227138" cy="583565"/>
          </a:xfrm>
          <a:prstGeom prst="rect">
            <a:avLst/>
          </a:prstGeom>
          <a:noFill/>
          <a:ln w="9525">
            <a:noFill/>
          </a:ln>
        </p:spPr>
        <p:txBody>
          <a:bodyPr wrap="square" anchor="t">
            <a:spAutoFit/>
          </a:bodyPr>
          <a:p>
            <a:r>
              <a:rPr lang="en-US" altLang="zh-CN" sz="3200" i="1" dirty="0">
                <a:solidFill>
                  <a:srgbClr val="FF0000"/>
                </a:solidFill>
                <a:latin typeface="Georgia" panose="02040502050405020303" pitchFamily="18" charset="0"/>
                <a:ea typeface="宋体" panose="02010600030101010101" pitchFamily="2" charset="-122"/>
              </a:rPr>
              <a:t>T</a:t>
            </a:r>
            <a:endParaRPr lang="en-US" altLang="zh-CN" sz="3200" i="1" dirty="0">
              <a:latin typeface="Georgia" panose="02040502050405020303" pitchFamily="18" charset="0"/>
              <a:ea typeface="宋体" panose="02010600030101010101" pitchFamily="2" charset="-122"/>
            </a:endParaRPr>
          </a:p>
        </p:txBody>
      </p:sp>
      <p:sp>
        <p:nvSpPr>
          <p:cNvPr id="12" name="文本框 11"/>
          <p:cNvSpPr txBox="1"/>
          <p:nvPr/>
        </p:nvSpPr>
        <p:spPr>
          <a:xfrm>
            <a:off x="1543050" y="4475480"/>
            <a:ext cx="1228725" cy="583565"/>
          </a:xfrm>
          <a:prstGeom prst="rect">
            <a:avLst/>
          </a:prstGeom>
          <a:noFill/>
          <a:ln w="9525">
            <a:noFill/>
          </a:ln>
        </p:spPr>
        <p:txBody>
          <a:bodyPr wrap="square" anchor="t">
            <a:spAutoFit/>
          </a:bodyPr>
          <a:p>
            <a:r>
              <a:rPr lang="en-US" altLang="zh-CN" sz="3200" i="1" dirty="0">
                <a:solidFill>
                  <a:srgbClr val="FF0000"/>
                </a:solidFill>
                <a:latin typeface="Georgia" panose="02040502050405020303" pitchFamily="18" charset="0"/>
                <a:ea typeface="宋体" panose="02010600030101010101" pitchFamily="2" charset="-122"/>
              </a:rPr>
              <a:t>T</a:t>
            </a:r>
            <a:endParaRPr lang="en-US" altLang="zh-CN" sz="3200" i="1" dirty="0">
              <a:latin typeface="Georgia" panose="02040502050405020303" pitchFamily="18" charset="0"/>
              <a:ea typeface="宋体" panose="02010600030101010101" pitchFamily="2" charset="-122"/>
            </a:endParaRPr>
          </a:p>
        </p:txBody>
      </p:sp>
      <p:sp>
        <p:nvSpPr>
          <p:cNvPr id="13" name="文本框 12"/>
          <p:cNvSpPr txBox="1"/>
          <p:nvPr/>
        </p:nvSpPr>
        <p:spPr>
          <a:xfrm>
            <a:off x="10964863" y="5132070"/>
            <a:ext cx="1227137" cy="583565"/>
          </a:xfrm>
          <a:prstGeom prst="rect">
            <a:avLst/>
          </a:prstGeom>
          <a:noFill/>
          <a:ln w="9525">
            <a:noFill/>
          </a:ln>
        </p:spPr>
        <p:txBody>
          <a:bodyPr wrap="square" anchor="t">
            <a:spAutoFit/>
          </a:bodyPr>
          <a:p>
            <a:r>
              <a:rPr lang="en-US" altLang="zh-CN" sz="3200" i="1" dirty="0">
                <a:solidFill>
                  <a:srgbClr val="FF0000"/>
                </a:solidFill>
                <a:latin typeface="Georgia" panose="02040502050405020303" pitchFamily="18" charset="0"/>
                <a:ea typeface="宋体" panose="02010600030101010101" pitchFamily="2" charset="-122"/>
              </a:rPr>
              <a:t>F</a:t>
            </a:r>
            <a:endParaRPr lang="en-US" altLang="zh-CN" sz="3200" i="1" dirty="0">
              <a:latin typeface="Georgia" panose="02040502050405020303"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ppt_x</p:attrName>
                                        </p:attrNameLst>
                                      </p:cBhvr>
                                      <p:tavLst>
                                        <p:tav tm="0">
                                          <p:val>
                                            <p:strVal val="#ppt_x"/>
                                          </p:val>
                                        </p:tav>
                                        <p:tav tm="100000">
                                          <p:val>
                                            <p:strVal val="#ppt_x"/>
                                          </p:val>
                                        </p:tav>
                                      </p:tavLst>
                                    </p:anim>
                                    <p:anim calcmode="lin" valueType="num">
                                      <p:cBhvr>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1" grpId="0" bldLvl="0" animBg="1"/>
      <p:bldP spid="12" grpId="0" bldLvl="0" animBg="1"/>
      <p:bldP spid="1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图片 2"/>
          <p:cNvPicPr>
            <a:picLocks noChangeAspect="1"/>
          </p:cNvPicPr>
          <p:nvPr/>
        </p:nvPicPr>
        <p:blipFill>
          <a:blip r:embed="rId1"/>
          <a:stretch>
            <a:fillRect/>
          </a:stretch>
        </p:blipFill>
        <p:spPr>
          <a:xfrm>
            <a:off x="1503363" y="-55562"/>
            <a:ext cx="2914650" cy="3248025"/>
          </a:xfrm>
          <a:prstGeom prst="rect">
            <a:avLst/>
          </a:prstGeom>
          <a:noFill/>
          <a:ln w="9525">
            <a:noFill/>
          </a:ln>
        </p:spPr>
      </p:pic>
      <p:sp>
        <p:nvSpPr>
          <p:cNvPr id="4" name="矩形 3"/>
          <p:cNvSpPr/>
          <p:nvPr/>
        </p:nvSpPr>
        <p:spPr>
          <a:xfrm>
            <a:off x="4418330" y="454025"/>
            <a:ext cx="3542030" cy="90360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altLang="zh-CN" sz="3200" strike="noStrike" noProof="1" dirty="0" err="1">
                <a:solidFill>
                  <a:schemeClr val="tx1">
                    <a:lumMod val="95000"/>
                    <a:lumOff val="5000"/>
                  </a:schemeClr>
                </a:solidFill>
                <a:latin typeface="Comic Sans MS" panose="030F0702030302020204" pitchFamily="2" charset="0"/>
                <a:cs typeface="Comic Sans MS" panose="030F0702030302020204" pitchFamily="2" charset="0"/>
                <a:sym typeface="+mn-ea"/>
              </a:rPr>
              <a:t>Ranulph Finnes</a:t>
            </a:r>
            <a:endParaRPr lang="en-US" altLang="zh-CN" sz="3200" strike="noStrike" noProof="1" dirty="0" err="1">
              <a:solidFill>
                <a:schemeClr val="tx1">
                  <a:lumMod val="95000"/>
                  <a:lumOff val="5000"/>
                </a:schemeClr>
              </a:solidFill>
              <a:latin typeface="Comic Sans MS" panose="030F0702030302020204" pitchFamily="2" charset="0"/>
              <a:cs typeface="Comic Sans MS" panose="030F0702030302020204" pitchFamily="2" charset="0"/>
              <a:sym typeface="+mn-ea"/>
            </a:endParaRPr>
          </a:p>
          <a:p>
            <a:pPr algn="ctr" fontAlgn="base"/>
            <a:r>
              <a:rPr lang="zh-CN" altLang="en-US" sz="2800" strike="noStrike" noProof="1" dirty="0" err="1">
                <a:solidFill>
                  <a:schemeClr val="tx1">
                    <a:lumMod val="95000"/>
                    <a:lumOff val="5000"/>
                  </a:schemeClr>
                </a:solidFill>
                <a:sym typeface="+mn-ea"/>
              </a:rPr>
              <a:t>拉努普</a:t>
            </a:r>
            <a:r>
              <a:rPr lang="en-US" altLang="zh-CN" sz="2800" strike="noStrike" noProof="1" dirty="0" err="1">
                <a:solidFill>
                  <a:schemeClr val="tx1">
                    <a:lumMod val="95000"/>
                    <a:lumOff val="5000"/>
                  </a:schemeClr>
                </a:solidFill>
                <a:sym typeface="+mn-ea"/>
              </a:rPr>
              <a:t>-</a:t>
            </a:r>
            <a:r>
              <a:rPr lang="zh-CN" altLang="en-US" sz="2800" strike="noStrike" noProof="1" dirty="0" err="1">
                <a:solidFill>
                  <a:schemeClr val="tx1">
                    <a:lumMod val="95000"/>
                    <a:lumOff val="5000"/>
                  </a:schemeClr>
                </a:solidFill>
                <a:sym typeface="+mn-ea"/>
              </a:rPr>
              <a:t>芬恩斯</a:t>
            </a:r>
            <a:endParaRPr lang="zh-CN" altLang="en-US" sz="2800" strike="noStrike" noProof="1" dirty="0" err="1">
              <a:solidFill>
                <a:schemeClr val="tx1">
                  <a:lumMod val="95000"/>
                  <a:lumOff val="5000"/>
                </a:schemeClr>
              </a:solidFill>
              <a:sym typeface="+mn-ea"/>
            </a:endParaRPr>
          </a:p>
        </p:txBody>
      </p:sp>
      <p:sp>
        <p:nvSpPr>
          <p:cNvPr id="5" name="文本框 4"/>
          <p:cNvSpPr txBox="1"/>
          <p:nvPr/>
        </p:nvSpPr>
        <p:spPr>
          <a:xfrm>
            <a:off x="1503363" y="3192463"/>
            <a:ext cx="9040812" cy="3107690"/>
          </a:xfrm>
          <a:prstGeom prst="rect">
            <a:avLst/>
          </a:prstGeom>
          <a:noFill/>
          <a:ln w="9525">
            <a:noFill/>
          </a:ln>
        </p:spPr>
        <p:txBody>
          <a:bodyPr wrap="square" anchor="t">
            <a:spAutoFit/>
          </a:bodyPr>
          <a:p>
            <a:r>
              <a:rPr lang="en-US" altLang="zh-CN" sz="2800" dirty="0" err="1">
                <a:solidFill>
                  <a:srgbClr val="0D0D0D"/>
                </a:solidFill>
                <a:latin typeface="Arial" panose="020B0604020202020204" pitchFamily="34" charset="0"/>
                <a:ea typeface="宋体" panose="02010600030101010101" pitchFamily="2" charset="-122"/>
                <a:sym typeface="宋体" panose="02010600030101010101" pitchFamily="2" charset="-122"/>
              </a:rPr>
              <a:t>Ranulph</a:t>
            </a:r>
            <a:r>
              <a:rPr lang="en-US" altLang="zh-CN" sz="2800" dirty="0">
                <a:solidFill>
                  <a:srgbClr val="0D0D0D"/>
                </a:solidFill>
                <a:latin typeface="Arial" panose="020B0604020202020204" pitchFamily="34" charset="0"/>
                <a:ea typeface="宋体" panose="02010600030101010101" pitchFamily="2" charset="-122"/>
                <a:sym typeface="宋体" panose="02010600030101010101" pitchFamily="2" charset="-122"/>
              </a:rPr>
              <a:t> </a:t>
            </a:r>
            <a:r>
              <a:rPr lang="en-US" altLang="zh-CN" sz="2800" dirty="0" err="1">
                <a:solidFill>
                  <a:srgbClr val="0D0D0D"/>
                </a:solidFill>
                <a:latin typeface="Arial" panose="020B0604020202020204" pitchFamily="34" charset="0"/>
                <a:ea typeface="宋体" panose="02010600030101010101" pitchFamily="2" charset="-122"/>
                <a:sym typeface="宋体" panose="02010600030101010101" pitchFamily="2" charset="-122"/>
              </a:rPr>
              <a:t>Finnes英国探险家、极地探险家和作家Ranulph Fienes爵士，他在1979 - 1982年领导了世界上第一次南北表面环航(即沿子午线)。</a:t>
            </a:r>
            <a:r>
              <a:rPr lang="zh-CN" altLang="en-US" sz="2800">
                <a:latin typeface="Arial" panose="020B0604020202020204" pitchFamily="34" charset="0"/>
                <a:ea typeface="宋体" panose="02010600030101010101" pitchFamily="2" charset="-122"/>
              </a:rPr>
              <a:t>拉努普</a:t>
            </a:r>
            <a:r>
              <a:rPr lang="en-US" altLang="zh-CN" sz="2800">
                <a:latin typeface="Arial" panose="020B0604020202020204" pitchFamily="34" charset="0"/>
                <a:ea typeface="宋体" panose="02010600030101010101" pitchFamily="2" charset="-122"/>
              </a:rPr>
              <a:t>-</a:t>
            </a:r>
            <a:r>
              <a:rPr lang="zh-CN" altLang="en-US" sz="2800">
                <a:latin typeface="Arial" panose="020B0604020202020204" pitchFamily="34" charset="0"/>
                <a:ea typeface="宋体" panose="02010600030101010101" pitchFamily="2" charset="-122"/>
              </a:rPr>
              <a:t>芬恩</a:t>
            </a:r>
            <a:r>
              <a:rPr lang="zh-CN" altLang="en-US" sz="2800">
                <a:latin typeface="Arial" panose="020B0604020202020204" pitchFamily="34" charset="0"/>
                <a:ea typeface="宋体" panose="02010600030101010101" pitchFamily="2" charset="-122"/>
              </a:rPr>
              <a:t>斯爵士是第一个通过地面旅行到达两极的人,也是第一个在无人支持的情况下穿越南极大陆的人。20世纪60年代，他因滥用炸药而被SAS团除名，但加入阿曼苏丹军队后，于1971年获得了该国现役英勇勋章。</a:t>
            </a:r>
            <a:endParaRPr lang="zh-CN" altLang="en-US" sz="2800">
              <a:latin typeface="Arial" panose="020B0604020202020204" pitchFamily="34" charset="0"/>
              <a:ea typeface="宋体" panose="02010600030101010101" pitchFamily="2" charset="-122"/>
            </a:endParaRPr>
          </a:p>
        </p:txBody>
      </p:sp>
      <p:sp>
        <p:nvSpPr>
          <p:cNvPr id="6" name="矩形 5"/>
          <p:cNvSpPr/>
          <p:nvPr/>
        </p:nvSpPr>
        <p:spPr>
          <a:xfrm>
            <a:off x="4418330" y="1431925"/>
            <a:ext cx="2431415" cy="9048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en-US" sz="3200" strike="noStrike" noProof="1" dirty="0" err="1">
                <a:solidFill>
                  <a:srgbClr val="FF0000"/>
                </a:solidFill>
                <a:latin typeface="Comic Sans MS" panose="030F0702030302020204" pitchFamily="2" charset="0"/>
                <a:cs typeface="Comic Sans MS" panose="030F0702030302020204" pitchFamily="2" charset="0"/>
                <a:sym typeface="+mn-ea"/>
              </a:rPr>
              <a:t>A</a:t>
            </a:r>
            <a:r>
              <a:rPr lang="en-US" sz="3200" strike="noStrike" noProof="1" dirty="0" err="1">
                <a:solidFill>
                  <a:schemeClr val="tx1">
                    <a:lumMod val="95000"/>
                    <a:lumOff val="5000"/>
                  </a:schemeClr>
                </a:solidFill>
                <a:latin typeface="Comic Sans MS" panose="030F0702030302020204" pitchFamily="2" charset="0"/>
                <a:cs typeface="Comic Sans MS" panose="030F0702030302020204" pitchFamily="2" charset="0"/>
                <a:sym typeface="+mn-ea"/>
              </a:rPr>
              <a:t>nt</a:t>
            </a:r>
            <a:r>
              <a:rPr lang="en-US" sz="3200" strike="noStrike" noProof="1" dirty="0" err="1">
                <a:solidFill>
                  <a:srgbClr val="FF0000"/>
                </a:solidFill>
                <a:latin typeface="Comic Sans MS" panose="030F0702030302020204" pitchFamily="2" charset="0"/>
                <a:cs typeface="Comic Sans MS" panose="030F0702030302020204" pitchFamily="2" charset="0"/>
                <a:sym typeface="+mn-ea"/>
              </a:rPr>
              <a:t>a</a:t>
            </a:r>
            <a:r>
              <a:rPr lang="en-US" sz="3200" strike="noStrike" noProof="1" dirty="0" err="1">
                <a:solidFill>
                  <a:schemeClr val="tx1">
                    <a:lumMod val="95000"/>
                    <a:lumOff val="5000"/>
                  </a:schemeClr>
                </a:solidFill>
                <a:latin typeface="Comic Sans MS" panose="030F0702030302020204" pitchFamily="2" charset="0"/>
                <a:cs typeface="Comic Sans MS" panose="030F0702030302020204" pitchFamily="2" charset="0"/>
                <a:sym typeface="+mn-ea"/>
              </a:rPr>
              <a:t>ct</a:t>
            </a:r>
            <a:r>
              <a:rPr lang="en-US" sz="3200" strike="noStrike" noProof="1" dirty="0" err="1">
                <a:solidFill>
                  <a:srgbClr val="FF0000"/>
                </a:solidFill>
                <a:latin typeface="Comic Sans MS" panose="030F0702030302020204" pitchFamily="2" charset="0"/>
                <a:cs typeface="Comic Sans MS" panose="030F0702030302020204" pitchFamily="2" charset="0"/>
                <a:sym typeface="+mn-ea"/>
              </a:rPr>
              <a:t>i</a:t>
            </a:r>
            <a:r>
              <a:rPr lang="en-US" sz="3200" strike="noStrike" noProof="1" dirty="0" err="1">
                <a:solidFill>
                  <a:schemeClr val="tx1">
                    <a:lumMod val="95000"/>
                    <a:lumOff val="5000"/>
                  </a:schemeClr>
                </a:solidFill>
                <a:latin typeface="Comic Sans MS" panose="030F0702030302020204" pitchFamily="2" charset="0"/>
                <a:cs typeface="Comic Sans MS" panose="030F0702030302020204" pitchFamily="2" charset="0"/>
                <a:sym typeface="+mn-ea"/>
              </a:rPr>
              <a:t>c</a:t>
            </a:r>
            <a:r>
              <a:rPr lang="en-US" sz="3200" strike="noStrike" noProof="1" dirty="0" err="1">
                <a:solidFill>
                  <a:srgbClr val="FF0000"/>
                </a:solidFill>
                <a:latin typeface="Comic Sans MS" panose="030F0702030302020204" pitchFamily="2" charset="0"/>
                <a:cs typeface="Comic Sans MS" panose="030F0702030302020204" pitchFamily="2" charset="0"/>
                <a:sym typeface="+mn-ea"/>
              </a:rPr>
              <a:t>a</a:t>
            </a:r>
            <a:endParaRPr lang="en-US" sz="3200" strike="noStrike" noProof="1" dirty="0" err="1">
              <a:solidFill>
                <a:srgbClr val="FF0000"/>
              </a:solidFill>
              <a:latin typeface="Comic Sans MS" panose="030F0702030302020204" pitchFamily="2" charset="0"/>
              <a:cs typeface="Comic Sans MS" panose="030F0702030302020204" pitchFamily="2"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8840" y="1011555"/>
            <a:ext cx="8867140" cy="1568450"/>
          </a:xfrm>
          <a:prstGeom prst="rect">
            <a:avLst/>
          </a:prstGeom>
          <a:noFill/>
        </p:spPr>
        <p:txBody>
          <a:bodyPr wrap="none" rtlCol="0" anchor="t">
            <a:spAutoFit/>
          </a:bodyPr>
          <a:p>
            <a:r>
              <a:rPr lang="en-US" altLang="zh-CN" sz="3200" dirty="0">
                <a:latin typeface="Comic Sans MS" panose="030F0702030302020204" pitchFamily="2" charset="0"/>
                <a:ea typeface="宋体" panose="02010600030101010101" pitchFamily="2" charset="-122"/>
                <a:cs typeface="Comic Sans MS" panose="030F0702030302020204" pitchFamily="2" charset="0"/>
                <a:sym typeface="+mn-ea"/>
              </a:rPr>
              <a:t>Guinness World Records described Fiennes as</a:t>
            </a:r>
            <a:endParaRPr lang="en-US" altLang="zh-CN" sz="32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3200" dirty="0">
                <a:latin typeface="Comic Sans MS" panose="030F0702030302020204" pitchFamily="2" charset="0"/>
                <a:ea typeface="宋体" panose="02010600030101010101" pitchFamily="2" charset="-122"/>
                <a:cs typeface="Comic Sans MS" panose="030F0702030302020204" pitchFamily="2" charset="0"/>
                <a:sym typeface="+mn-ea"/>
              </a:rPr>
              <a:t> “the world’s greatest living explorer.”</a:t>
            </a:r>
            <a:endParaRPr lang="en-US" altLang="zh-CN" sz="3200" dirty="0">
              <a:latin typeface="Comic Sans MS" panose="030F0702030302020204" pitchFamily="2" charset="0"/>
              <a:ea typeface="宋体" panose="02010600030101010101" pitchFamily="2" charset="-122"/>
              <a:cs typeface="Comic Sans MS" panose="030F0702030302020204" pitchFamily="2" charset="0"/>
              <a:sym typeface="+mn-ea"/>
            </a:endParaRPr>
          </a:p>
          <a:p>
            <a:r>
              <a:rPr lang="en-US" altLang="zh-CN" sz="3200" dirty="0">
                <a:latin typeface="Comic Sans MS" panose="030F0702030302020204" pitchFamily="2" charset="0"/>
                <a:ea typeface="宋体" panose="02010600030101010101" pitchFamily="2" charset="-122"/>
                <a:cs typeface="Comic Sans MS" panose="030F0702030302020204" pitchFamily="2" charset="0"/>
                <a:sym typeface="+mn-ea"/>
              </a:rPr>
              <a:t> He has been on more than 30 expeditions.</a:t>
            </a:r>
            <a:endParaRPr lang="en-US" altLang="zh-CN" sz="3200" dirty="0">
              <a:latin typeface="Comic Sans MS" panose="030F0702030302020204" pitchFamily="2" charset="0"/>
              <a:ea typeface="宋体" panose="02010600030101010101" pitchFamily="2" charset="-122"/>
              <a:cs typeface="Comic Sans MS" panose="030F0702030302020204" pitchFamily="2" charset="0"/>
              <a:sym typeface="+mn-ea"/>
            </a:endParaRPr>
          </a:p>
        </p:txBody>
      </p:sp>
      <p:sp>
        <p:nvSpPr>
          <p:cNvPr id="5" name="文本框 4"/>
          <p:cNvSpPr txBox="1"/>
          <p:nvPr/>
        </p:nvSpPr>
        <p:spPr>
          <a:xfrm>
            <a:off x="388620" y="2756535"/>
            <a:ext cx="5334635" cy="1014730"/>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Guinness World Records </a:t>
            </a:r>
            <a:endPar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endParaRPr>
          </a:p>
          <a:p>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吉尼斯世界纪录</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3" name="文本框 2"/>
          <p:cNvSpPr txBox="1"/>
          <p:nvPr/>
        </p:nvSpPr>
        <p:spPr>
          <a:xfrm>
            <a:off x="388620" y="384683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describe </a:t>
            </a:r>
            <a:r>
              <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描述</a:t>
            </a:r>
            <a:endParaRPr lang="zh-CN" altLang="en-US"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4" name="文本框 3"/>
          <p:cNvSpPr txBox="1"/>
          <p:nvPr/>
        </p:nvSpPr>
        <p:spPr>
          <a:xfrm>
            <a:off x="272415" y="4491990"/>
            <a:ext cx="7429500" cy="1014730"/>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the world's greatest living explorer</a:t>
            </a:r>
            <a:endPar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endParaRPr>
          </a:p>
          <a:p>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世界上最伟大的现存的探险家</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
        <p:nvSpPr>
          <p:cNvPr id="6" name="文本框 5"/>
          <p:cNvSpPr txBox="1"/>
          <p:nvPr/>
        </p:nvSpPr>
        <p:spPr>
          <a:xfrm>
            <a:off x="272415" y="5506720"/>
            <a:ext cx="5334635" cy="583565"/>
          </a:xfrm>
          <a:prstGeom prst="rect">
            <a:avLst/>
          </a:prstGeom>
          <a:noFill/>
        </p:spPr>
        <p:txBody>
          <a:bodyPr wrap="square" rtlCol="0">
            <a:spAutoFit/>
          </a:bodyPr>
          <a:p>
            <a:r>
              <a:rPr lang="en-US" altLang="zh-CN" sz="3200">
                <a:gradFill>
                  <a:gsLst>
                    <a:gs pos="0">
                      <a:srgbClr val="012D86"/>
                    </a:gs>
                    <a:gs pos="100000">
                      <a:srgbClr val="0E2557"/>
                    </a:gs>
                  </a:gsLst>
                  <a:lin scaled="0"/>
                </a:gradFill>
                <a:latin typeface="Comic Sans MS" panose="030F0702030302020204" pitchFamily="2" charset="0"/>
                <a:cs typeface="Comic Sans MS" panose="030F0702030302020204" pitchFamily="2" charset="0"/>
              </a:rPr>
              <a:t>more than </a:t>
            </a:r>
            <a:r>
              <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rPr>
              <a:t>超过</a:t>
            </a:r>
            <a:endParaRPr lang="zh-CN" sz="2800">
              <a:gradFill>
                <a:gsLst>
                  <a:gs pos="0">
                    <a:srgbClr val="012D86"/>
                  </a:gs>
                  <a:gs pos="100000">
                    <a:srgbClr val="0E2557"/>
                  </a:gs>
                </a:gsLst>
                <a:lin scaled="0"/>
              </a:gradFill>
              <a:latin typeface="Comic Sans MS" panose="030F0702030302020204" pitchFamily="2" charset="0"/>
              <a:ea typeface="宋体" panose="02010600030101010101" pitchFamily="2" charset="-122"/>
              <a:cs typeface="Comic Sans MS" panose="030F07020303020202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6" grpId="0"/>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DFPOP1-W9"/>
        <a:ea typeface="华康少女文字W5"/>
        <a:cs typeface=""/>
      </a:majorFont>
      <a:minorFont>
        <a:latin typeface="DFPOP1-W9"/>
        <a:ea typeface="华康少女文字W5"/>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3785</Words>
  <Application>WPS 演示</Application>
  <PresentationFormat>宽屏</PresentationFormat>
  <Paragraphs>167</Paragraphs>
  <Slides>14</Slides>
  <Notes>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14</vt:i4>
      </vt:variant>
    </vt:vector>
  </HeadingPairs>
  <TitlesOfParts>
    <vt:vector size="40" baseType="lpstr">
      <vt:lpstr>Arial</vt:lpstr>
      <vt:lpstr>宋体</vt:lpstr>
      <vt:lpstr>Wingdings</vt:lpstr>
      <vt:lpstr>Georgia</vt:lpstr>
      <vt:lpstr>Comic Sans MS</vt:lpstr>
      <vt:lpstr>Jokerman</vt:lpstr>
      <vt:lpstr>Gabriola</vt:lpstr>
      <vt:lpstr>楷体</vt:lpstr>
      <vt:lpstr>Times New Roman</vt:lpstr>
      <vt:lpstr>黑体</vt:lpstr>
      <vt:lpstr>DFPOP1-W9</vt:lpstr>
      <vt:lpstr>Segoe Print</vt:lpstr>
      <vt:lpstr>微软雅黑</vt:lpstr>
      <vt:lpstr>Arial Unicode MS</vt:lpstr>
      <vt:lpstr>华康少女文字W5</vt:lpstr>
      <vt:lpstr>Calibri</vt:lpstr>
      <vt:lpstr>等线 Light</vt:lpstr>
      <vt:lpstr>GWIPA</vt:lpstr>
      <vt:lpstr>HoloLens MDL2 Assets</vt:lpstr>
      <vt:lpstr>Candara Light</vt:lpstr>
      <vt:lpstr>Franklin Gothic Medium</vt:lpstr>
      <vt:lpstr>Arial Black</vt:lpstr>
      <vt:lpstr>微软雅黑 Light</vt:lpstr>
      <vt:lpstr>新宋体</vt:lpstr>
      <vt:lpstr>汉仪晓波敦黑W</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WPS_1592834657</cp:lastModifiedBy>
  <cp:revision>47</cp:revision>
  <dcterms:created xsi:type="dcterms:W3CDTF">2020-08-14T01:30:00Z</dcterms:created>
  <dcterms:modified xsi:type="dcterms:W3CDTF">2020-11-20T01:56:28Z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