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3" r:id="rId3"/>
    <p:sldId id="403" r:id="rId5"/>
    <p:sldId id="332" r:id="rId6"/>
    <p:sldId id="401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38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28" r:id="rId23"/>
    <p:sldId id="429" r:id="rId24"/>
    <p:sldId id="430" r:id="rId25"/>
    <p:sldId id="431" r:id="rId26"/>
    <p:sldId id="432" r:id="rId27"/>
    <p:sldId id="433" r:id="rId28"/>
    <p:sldId id="400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  <p:cmAuthor id="3" name="微软用户" initials="微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EE0DA"/>
    <a:srgbClr val="D925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3314700"/>
            <a:ext cx="12192000" cy="3543300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269" y="5084361"/>
            <a:ext cx="2510131" cy="17893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5883144"/>
            <a:ext cx="2292959" cy="9748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607" y="0"/>
            <a:ext cx="3803185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652" y="5918849"/>
            <a:ext cx="2391539" cy="95489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19287" y="237067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96399" y="-107215"/>
            <a:ext cx="80165" cy="942911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682287" y="-362575"/>
            <a:ext cx="48000" cy="731232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6148567"/>
            <a:ext cx="9588500" cy="7094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6305764"/>
            <a:ext cx="1460500" cy="58314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927" y="5613399"/>
            <a:ext cx="1683073" cy="12755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53928" y="381836"/>
            <a:ext cx="972504" cy="9510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570556" y="70357"/>
            <a:ext cx="572228" cy="559605"/>
          </a:xfrm>
          <a:prstGeom prst="rect">
            <a:avLst/>
          </a:prstGeom>
        </p:spPr>
      </p:pic>
      <p:pic>
        <p:nvPicPr>
          <p:cNvPr id="24" name="图片 23" descr="图片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524" y="-1110577"/>
            <a:ext cx="2857361" cy="5027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806700"/>
            <a:ext cx="12192000" cy="40513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9" y="1"/>
            <a:ext cx="2737397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916331" y="4953363"/>
            <a:ext cx="5468716" cy="146502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8715" y="1522730"/>
            <a:ext cx="7480935" cy="2555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335" b="1" i="1" dirty="0" smtClean="0">
                <a:blipFill>
                  <a:blip r:embed="rId5"/>
                  <a:stretch>
                    <a:fillRect/>
                  </a:stretch>
                </a:blipFill>
                <a:latin typeface="Georgia" panose="02040502050405020303" pitchFamily="18" charset="0"/>
                <a:cs typeface="Georgia" panose="02040502050405020303" pitchFamily="18" charset="0"/>
              </a:rPr>
              <a:t>               </a:t>
            </a:r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KB6 U3 </a:t>
            </a:r>
            <a:endParaRPr lang="en-US" sz="5335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   The great outdoors</a:t>
            </a:r>
            <a:endParaRPr lang="en-US" sz="5335" b="1" dirty="0" smtClean="0">
              <a:blipFill>
                <a:blip r:embed="rId5"/>
                <a:stretch>
                  <a:fillRect/>
                </a:stretch>
              </a:blip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sz="5335" b="1" dirty="0" smtClean="0">
                <a:blipFill>
                  <a:blip r:embed="rId5"/>
                  <a:stretch>
                    <a:fillRect/>
                  </a:stretch>
                </a:blipFill>
                <a:latin typeface="Comic Sans MS" panose="030F0702030302020204" pitchFamily="2" charset="0"/>
                <a:cs typeface="Comic Sans MS" panose="030F0702030302020204" pitchFamily="2" charset="0"/>
              </a:rPr>
              <a:t>              </a:t>
            </a:r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H3-4</a:t>
            </a:r>
            <a:endParaRPr lang="en-US" sz="5335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  <p:custDataLst>
      <p:tags r:id="rId6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6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22" grpId="0" bldLvl="0" animBg="1"/>
      <p:bldP spid="22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3"/>
          <p:cNvSpPr/>
          <p:nvPr/>
        </p:nvSpPr>
        <p:spPr>
          <a:xfrm>
            <a:off x="2129155" y="857885"/>
            <a:ext cx="7643813" cy="25533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eaLnBrk="0" fontAlgn="base" hangingPunct="0"/>
            <a:r>
              <a:rPr lang="zh-CN" altLang="en-US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  <a:cs typeface="Comic Sans MS" panose="030F0702030302020204" pitchFamily="2" charset="0"/>
                <a:sym typeface="黑体" panose="02010609060101010101" charset="-122"/>
              </a:rPr>
              <a:t>双写</a:t>
            </a:r>
            <a:r>
              <a:rPr lang="en-US" altLang="zh-CN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  <a:cs typeface="Comic Sans MS" panose="030F0702030302020204" pitchFamily="2" charset="0"/>
                <a:sym typeface="黑体" panose="02010609060101010101" charset="-122"/>
              </a:rPr>
              <a:t>ing,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  <a:cs typeface="Comic Sans MS" panose="030F0702030302020204" pitchFamily="2" charset="0"/>
                <a:sym typeface="黑体" panose="02010609060101010101" charset="-122"/>
              </a:rPr>
              <a:t>怎么记？</a:t>
            </a:r>
            <a:endParaRPr lang="en-US" altLang="zh-CN" sz="3200" b="1" strike="noStrike" noProof="1" dirty="0">
              <a:solidFill>
                <a:srgbClr val="FF0000"/>
              </a:solidFill>
              <a:latin typeface="Comic Sans MS" panose="030F0702030302020204" pitchFamily="2" charset="0"/>
              <a:ea typeface="黑体" panose="02010609060101010101" charset="-122"/>
              <a:cs typeface="Comic Sans MS" panose="030F0702030302020204" pitchFamily="2" charset="0"/>
              <a:sym typeface="黑体" panose="02010609060101010101" charset="-122"/>
            </a:endParaRPr>
          </a:p>
          <a:p>
            <a:pPr eaLnBrk="0" fontAlgn="base" hangingPunct="0"/>
            <a:r>
              <a:rPr lang="zh-CN" altLang="en-US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  <a:cs typeface="Comic Sans MS" panose="030F0702030302020204" pitchFamily="2" charset="0"/>
                <a:sym typeface="黑体" panose="02010609060101010101" charset="-122"/>
              </a:rPr>
              <a:t>4个单词末尾</a:t>
            </a:r>
            <a:r>
              <a:rPr lang="en-US" altLang="zh-CN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t 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（</a:t>
            </a:r>
            <a:r>
              <a:rPr lang="en-US" altLang="zh-CN" sz="3200" b="1" strike="noStrike" noProof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put,sit,get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,forget）</a:t>
            </a:r>
            <a:endParaRPr lang="en-US" altLang="zh-CN" sz="3200" b="1" strike="noStrike" noProof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Arial" panose="020B0604020202020204" pitchFamily="34" charset="0"/>
            </a:endParaRPr>
          </a:p>
          <a:p>
            <a:pPr eaLnBrk="0" fontAlgn="base" hangingPunct="0"/>
            <a:r>
              <a:rPr lang="zh-CN" altLang="en-US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  <a:cs typeface="Comic Sans MS" panose="030F0702030302020204" pitchFamily="2" charset="0"/>
                <a:sym typeface="黑体" panose="02010609060101010101" charset="-122"/>
              </a:rPr>
              <a:t>3个单词有个</a:t>
            </a:r>
            <a:r>
              <a:rPr lang="en-US" altLang="zh-CN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p    </a:t>
            </a:r>
            <a:r>
              <a:rPr lang="en-US" altLang="zh-CN" sz="3200" b="1" strike="noStrike" noProof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(stop,shop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,skip</a:t>
            </a:r>
            <a:r>
              <a:rPr lang="en-US" altLang="zh-CN" sz="3200" b="1" strike="noStrike" noProof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)</a:t>
            </a:r>
            <a:endParaRPr lang="zh-CN" altLang="en-US" sz="3200" b="1" strike="noStrike" noProof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Arial" panose="020B0604020202020204" pitchFamily="34" charset="0"/>
            </a:endParaRPr>
          </a:p>
          <a:p>
            <a:pPr eaLnBrk="0" fontAlgn="base" hangingPunct="0"/>
            <a:r>
              <a:rPr lang="en-US" altLang="zh-CN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  <a:cs typeface="Comic Sans MS" panose="030F0702030302020204" pitchFamily="2" charset="0"/>
                <a:sym typeface="黑体" panose="02010609060101010101" charset="-122"/>
              </a:rPr>
              <a:t>3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  <a:cs typeface="Comic Sans MS" panose="030F0702030302020204" pitchFamily="2" charset="0"/>
                <a:sym typeface="黑体" panose="02010609060101010101" charset="-122"/>
              </a:rPr>
              <a:t>个</a:t>
            </a:r>
            <a:r>
              <a:rPr lang="en-US" altLang="zh-CN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n          </a:t>
            </a:r>
            <a:r>
              <a:rPr lang="en-US" altLang="zh-CN" sz="3200" b="1" strike="noStrike" noProof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(run,plan,begin)</a:t>
            </a:r>
            <a:endParaRPr lang="zh-CN" altLang="en-US" sz="3200" b="1" strike="noStrike" noProof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Arial" panose="020B0604020202020204" pitchFamily="34" charset="0"/>
            </a:endParaRPr>
          </a:p>
          <a:p>
            <a:pPr eaLnBrk="0" fontAlgn="base" hangingPunct="0"/>
            <a:r>
              <a:rPr lang="zh-CN" altLang="en-US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  <a:cs typeface="Comic Sans MS" panose="030F0702030302020204" pitchFamily="2" charset="0"/>
                <a:sym typeface="黑体" panose="02010609060101010101" charset="-122"/>
              </a:rPr>
              <a:t>和一个</a:t>
            </a:r>
            <a:r>
              <a:rPr lang="en-US" altLang="zh-CN" sz="3200" b="1" strike="noStrike" noProof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Arial" panose="020B0604020202020204" pitchFamily="34" charset="0"/>
              </a:rPr>
              <a:t>swim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charset="-122"/>
                <a:cs typeface="Comic Sans MS" panose="030F0702030302020204" pitchFamily="2" charset="0"/>
                <a:sym typeface="黑体" panose="02010609060101010101" charset="-122"/>
              </a:rPr>
              <a:t>单独记</a:t>
            </a:r>
            <a:endParaRPr lang="zh-CN" altLang="en-US" sz="3200" b="1" strike="noStrike" noProof="1" dirty="0">
              <a:solidFill>
                <a:srgbClr val="FF0000"/>
              </a:solidFill>
              <a:latin typeface="Comic Sans MS" panose="030F0702030302020204" pitchFamily="2" charset="0"/>
              <a:ea typeface="黑体" panose="02010609060101010101" charset="-122"/>
              <a:cs typeface="Comic Sans MS" panose="030F0702030302020204" pitchFamily="2" charset="0"/>
              <a:sym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6">
                                            <p:txEl>
                                              <p:charRg st="1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06">
                                            <p:txEl>
                                              <p:charRg st="1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6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6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06">
                                            <p:txEl>
                                              <p:charRg st="6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06">
                                            <p:txEl>
                                              <p:charRg st="6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98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06">
                                            <p:txEl>
                                              <p:charRg st="98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06">
                                            <p:txEl>
                                              <p:charRg st="98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1" bldLvl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1102995" y="857250"/>
            <a:ext cx="1022667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 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were walking </a:t>
            </a: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up a really big hill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at 7:00 yesterday</a:t>
            </a: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. </a:t>
            </a:r>
            <a:endParaRPr lang="zh-CN" altLang="en-US" sz="3200">
              <a:solidFill>
                <a:srgbClr val="0D0D0D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was jumping</a:t>
            </a: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over a rock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when</a:t>
            </a: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I fell. </a:t>
            </a:r>
            <a:endParaRPr lang="zh-CN" altLang="en-US" sz="3200">
              <a:solidFill>
                <a:srgbClr val="0D0D0D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were walking </a:t>
            </a: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across the bridge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when </a:t>
            </a: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 put my foot through a hole and fell again.</a:t>
            </a:r>
            <a:endParaRPr lang="zh-CN" altLang="en-US" sz="3200">
              <a:solidFill>
                <a:srgbClr val="0D0D0D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 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was standing</a:t>
            </a:r>
            <a:r>
              <a:rPr lang="zh-CN" altLang="en-US" sz="320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on one leg to take my dirty boots off and ... I fell over.</a:t>
            </a:r>
            <a:endParaRPr lang="zh-CN" altLang="en-US" sz="3200">
              <a:solidFill>
                <a:srgbClr val="0D0D0D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endParaRPr lang="zh-CN" altLang="en-US" sz="3200" b="1" i="1">
              <a:solidFill>
                <a:srgbClr val="0D0D0D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主语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 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2" charset="0"/>
                <a:ea typeface="楷体" panose="02010609060101010101" charset="-122"/>
                <a:cs typeface="Comic Sans MS" panose="030F0702030302020204" pitchFamily="2" charset="0"/>
              </a:rPr>
              <a:t>was/were +doing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过去进行时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5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7">
                                            <p:txEl>
                                              <p:charRg st="5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7">
                                            <p:txEl>
                                              <p:charRg st="5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227" end="3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7">
                                            <p:txEl>
                                              <p:charRg st="227" end="3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7">
                                            <p:txEl>
                                              <p:charRg st="227" end="3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302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37">
                                            <p:txEl>
                                              <p:charRg st="302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7">
                                            <p:txEl>
                                              <p:charRg st="302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0225" y="2792095"/>
            <a:ext cx="998410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含义：表示过去某一时刻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正在进行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或过去某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一段时间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正在进行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的动作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j02827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438" y="260350"/>
            <a:ext cx="3581400" cy="342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3"/>
          <p:cNvSpPr txBox="1"/>
          <p:nvPr/>
        </p:nvSpPr>
        <p:spPr>
          <a:xfrm>
            <a:off x="2855913" y="3429000"/>
            <a:ext cx="6911975" cy="221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play football</a:t>
            </a:r>
            <a:endParaRPr lang="en-US" altLang="zh-CN" sz="3600" b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at four o’clock last Friday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241300" y="5235575"/>
            <a:ext cx="117100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He was playing football at four o’clock last Friday.</a:t>
            </a:r>
            <a:endParaRPr lang="en-US" altLang="zh-CN" sz="3600" b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/>
      <p:bldP spid="297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782955" y="4485005"/>
            <a:ext cx="9940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swim        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at this time yesterday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pic>
        <p:nvPicPr>
          <p:cNvPr id="58370" name="Picture 3" descr="j03034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381000"/>
            <a:ext cx="403860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68145" y="5454968"/>
            <a:ext cx="8585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They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were swimming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at this time yesterday.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5" name="图片 1"/>
          <p:cNvPicPr>
            <a:picLocks noChangeAspect="1"/>
          </p:cNvPicPr>
          <p:nvPr/>
        </p:nvPicPr>
        <p:blipFill>
          <a:blip r:embed="rId1"/>
          <a:srcRect r="11541"/>
          <a:stretch>
            <a:fillRect/>
          </a:stretch>
        </p:blipFill>
        <p:spPr>
          <a:xfrm>
            <a:off x="1397000" y="0"/>
            <a:ext cx="2759710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6" name="文本框 2"/>
          <p:cNvSpPr txBox="1"/>
          <p:nvPr/>
        </p:nvSpPr>
        <p:spPr>
          <a:xfrm>
            <a:off x="5224145" y="426085"/>
            <a:ext cx="534828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walk up the mountain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8:00 yesterday.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0525" y="2089150"/>
            <a:ext cx="2568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变一般疑问句？</a:t>
            </a:r>
            <a:endParaRPr lang="zh-CN" altLang="en-US" sz="28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1740" y="2914015"/>
            <a:ext cx="100234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He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was walking</a:t>
            </a:r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up the mountain at 8:00 yesterday.</a:t>
            </a:r>
            <a:endParaRPr lang="en-US" altLang="zh-CN" sz="28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7000" y="3881120"/>
            <a:ext cx="100012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Was</a:t>
            </a:r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he walking up the mountain at 8:00 yesterday?</a:t>
            </a:r>
            <a:endParaRPr lang="en-US" altLang="zh-CN" sz="28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endParaRPr lang="en-US" altLang="zh-CN" sz="2800" b="1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Yes,he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was.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r>
              <a:rPr lang="en-US" altLang="zh-CN" sz="2800" b="1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No,he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wasn't.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62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charRg st="62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8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75" y="398463"/>
            <a:ext cx="3175000" cy="2484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文本框 2"/>
          <p:cNvSpPr txBox="1"/>
          <p:nvPr/>
        </p:nvSpPr>
        <p:spPr>
          <a:xfrm>
            <a:off x="5299075" y="711200"/>
            <a:ext cx="424656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climb up a wall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4:00 yesterday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9075" y="2170113"/>
            <a:ext cx="2621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Comic Sans MS" panose="030F0702030302020204" pitchFamily="2" charset="0"/>
              </a:rPr>
              <a:t>变一般疑问句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Comic Sans MS" panose="030F07020303020202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8250" y="3136900"/>
            <a:ext cx="107207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 She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was climbing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 up a wall at 4:00 yesterday.</a:t>
            </a:r>
            <a:endParaRPr lang="zh-CN" altLang="en-US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6215" y="4080510"/>
            <a:ext cx="9672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Was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 she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 climbing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 up a wall at 4:00 yesterday?</a:t>
            </a:r>
            <a:endParaRPr lang="zh-CN" altLang="en-US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2265" y="5252403"/>
            <a:ext cx="84709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Yes,she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was.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No,she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wasn't.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6550" y="123825"/>
            <a:ext cx="3175000" cy="211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4" name="文本框 2"/>
          <p:cNvSpPr txBox="1"/>
          <p:nvPr/>
        </p:nvSpPr>
        <p:spPr>
          <a:xfrm>
            <a:off x="5016500" y="400050"/>
            <a:ext cx="504031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play in the park</a:t>
            </a:r>
            <a:endParaRPr lang="en-US" altLang="zh-CN" sz="28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r>
              <a: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at 3:00  yestarday</a:t>
            </a:r>
            <a:endParaRPr lang="en-US" altLang="zh-CN" sz="28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7175" y="1717675"/>
            <a:ext cx="3270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Comic Sans MS" panose="030F0702030302020204" pitchFamily="2" charset="0"/>
              </a:rPr>
              <a:t>变否定句？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Comic Sans MS" panose="030F07020303020202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6550" y="2663825"/>
            <a:ext cx="8769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They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were playing</a:t>
            </a:r>
            <a:r>
              <a: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in the park at 3:00 yesterday.</a:t>
            </a:r>
            <a:endParaRPr lang="en-US" altLang="zh-CN" sz="28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6550" y="3552825"/>
            <a:ext cx="10134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They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weren not  playing</a:t>
            </a:r>
            <a:r>
              <a: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in the park at 3:00  yesterday.</a:t>
            </a:r>
            <a:endParaRPr lang="en-US" altLang="zh-CN" sz="28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5300" y="4539615"/>
            <a:ext cx="9817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They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weren't  playing</a:t>
            </a:r>
            <a:r>
              <a: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in the park at 3:00  yesterday.</a:t>
            </a:r>
            <a:endParaRPr lang="en-US" altLang="zh-CN" sz="28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23925" y="1204595"/>
            <a:ext cx="10128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They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were sailing 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on the sea at  9 yesterday.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3925" y="1886585"/>
            <a:ext cx="10085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They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were not  sailing 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on the sea at  9 yesterday.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9315" y="2864485"/>
            <a:ext cx="10237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They 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weren't  sailing 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on the sea at  9 yesterday.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Text Box 2"/>
          <p:cNvSpPr txBox="1"/>
          <p:nvPr/>
        </p:nvSpPr>
        <p:spPr>
          <a:xfrm>
            <a:off x="1873568" y="541655"/>
            <a:ext cx="65008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意义：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6562" name="Text Box 3"/>
          <p:cNvSpPr txBox="1"/>
          <p:nvPr/>
        </p:nvSpPr>
        <p:spPr>
          <a:xfrm>
            <a:off x="2495550" y="1700213"/>
            <a:ext cx="49688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构成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3797" name="Text Box 5"/>
          <p:cNvSpPr txBox="1"/>
          <p:nvPr/>
        </p:nvSpPr>
        <p:spPr>
          <a:xfrm>
            <a:off x="3472498" y="454660"/>
            <a:ext cx="570865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表示在过去某一时刻或者某段时间内正在进行的动作。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798" name="Text Box 6"/>
          <p:cNvSpPr txBox="1"/>
          <p:nvPr/>
        </p:nvSpPr>
        <p:spPr>
          <a:xfrm>
            <a:off x="4367213" y="1701800"/>
            <a:ext cx="446563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was/were +doing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66566" name="Text Box 7"/>
          <p:cNvSpPr txBox="1"/>
          <p:nvPr/>
        </p:nvSpPr>
        <p:spPr>
          <a:xfrm>
            <a:off x="2566988" y="2492375"/>
            <a:ext cx="511333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否定式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800" name="Text Box 8"/>
          <p:cNvSpPr txBox="1"/>
          <p:nvPr/>
        </p:nvSpPr>
        <p:spPr>
          <a:xfrm>
            <a:off x="4583113" y="2420938"/>
            <a:ext cx="55800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was/were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not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+doing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66568" name="Text Box 9"/>
          <p:cNvSpPr txBox="1"/>
          <p:nvPr/>
        </p:nvSpPr>
        <p:spPr>
          <a:xfrm>
            <a:off x="2711450" y="3136583"/>
            <a:ext cx="6121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疑问式：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802" name="Text Box 10"/>
          <p:cNvSpPr txBox="1"/>
          <p:nvPr/>
        </p:nvSpPr>
        <p:spPr>
          <a:xfrm>
            <a:off x="4440238" y="3213100"/>
            <a:ext cx="576103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Was/Were ……doing?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  <p:bldP spid="33800" grpId="0"/>
      <p:bldP spid="338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3405506" y="2559685"/>
            <a:ext cx="4754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sz="7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Jokerman" panose="04090605060D06020702" pitchFamily="82" charset="0"/>
              </a:rPr>
              <a:t>过去进行时</a:t>
            </a:r>
            <a:endParaRPr lang="zh-CN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标题 348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b="1">
                <a:solidFill>
                  <a:srgbClr val="FF0000"/>
                </a:solidFill>
              </a:rPr>
              <a:t>标志词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17410" name="文本占位符 34818"/>
          <p:cNvSpPr>
            <a:spLocks noGrp="1"/>
          </p:cNvSpPr>
          <p:nvPr>
            <p:ph idx="1"/>
          </p:nvPr>
        </p:nvSpPr>
        <p:spPr/>
        <p:txBody>
          <a:bodyPr anchor="t"/>
          <a:p>
            <a:pPr fontAlgn="base">
              <a:lnSpc>
                <a:spcPct val="80000"/>
              </a:lnSpc>
            </a:pPr>
            <a:r>
              <a:rPr lang="en-US" altLang="x-none" sz="3200" b="1" strike="noStrike" noProof="1" dirty="0">
                <a:latin typeface="Comic Sans MS" panose="030F0702030302020204" pitchFamily="2" charset="0"/>
                <a:cs typeface="Comic Sans MS" panose="030F0702030302020204" pitchFamily="2" charset="0"/>
                <a:sym typeface="Arial" panose="020B0604020202020204" pitchFamily="34" charset="0"/>
              </a:rPr>
              <a:t>at 5  </a:t>
            </a:r>
            <a:r>
              <a:rPr lang="en-US" altLang="x-none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Arial" panose="020B0604020202020204" pitchFamily="34" charset="0"/>
              </a:rPr>
              <a:t>yesterday</a:t>
            </a:r>
            <a:endParaRPr lang="en-US" altLang="x-none" sz="3200" b="1" strike="noStrike" noProof="1" dirty="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  <a:sym typeface="Arial" panose="020B0604020202020204" pitchFamily="34" charset="0"/>
            </a:endParaRPr>
          </a:p>
          <a:p>
            <a:pPr fontAlgn="base">
              <a:lnSpc>
                <a:spcPct val="80000"/>
              </a:lnSpc>
            </a:pPr>
            <a:r>
              <a:rPr lang="en-US" altLang="x-none" sz="3200" b="1" strike="noStrike" noProof="1" dirty="0">
                <a:latin typeface="Comic Sans MS" panose="030F0702030302020204" pitchFamily="2" charset="0"/>
                <a:cs typeface="Comic Sans MS" panose="030F0702030302020204" pitchFamily="2" charset="0"/>
                <a:sym typeface="Arial" panose="020B0604020202020204" pitchFamily="34" charset="0"/>
              </a:rPr>
              <a:t>at this time </a:t>
            </a:r>
            <a:r>
              <a:rPr lang="en-US" altLang="x-none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Arial" panose="020B0604020202020204" pitchFamily="34" charset="0"/>
              </a:rPr>
              <a:t>yesterday</a:t>
            </a:r>
            <a:endParaRPr lang="en-US" altLang="x-none" sz="3200" b="1" strike="noStrike" noProof="1" dirty="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  <a:sym typeface="Arial" panose="020B0604020202020204" pitchFamily="34" charset="0"/>
            </a:endParaRPr>
          </a:p>
          <a:p>
            <a:pPr fontAlgn="base">
              <a:lnSpc>
                <a:spcPct val="80000"/>
              </a:lnSpc>
            </a:pPr>
            <a:r>
              <a:rPr lang="en-US" altLang="x-none" sz="3200" b="1" strike="noStrike" noProof="1" dirty="0">
                <a:latin typeface="Comic Sans MS" panose="030F0702030302020204" pitchFamily="2" charset="0"/>
                <a:cs typeface="Comic Sans MS" panose="030F0702030302020204" pitchFamily="2" charset="0"/>
                <a:sym typeface="Arial" panose="020B0604020202020204" pitchFamily="34" charset="0"/>
              </a:rPr>
              <a:t>at that time  </a:t>
            </a:r>
            <a:r>
              <a:rPr lang="en-US" altLang="x-none" sz="3200" b="1" strike="noStrike" noProof="1" dirty="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Arial" panose="020B0604020202020204" pitchFamily="34" charset="0"/>
              </a:rPr>
              <a:t>yesterday</a:t>
            </a:r>
            <a:endParaRPr lang="en-US" altLang="x-none" sz="3200" b="1" strike="noStrike" noProof="1" dirty="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  <a:sym typeface="Arial" panose="020B0604020202020204" pitchFamily="34" charset="0"/>
            </a:endParaRPr>
          </a:p>
          <a:p>
            <a:pPr fontAlgn="base">
              <a:lnSpc>
                <a:spcPct val="80000"/>
              </a:lnSpc>
            </a:pPr>
            <a:endParaRPr lang="zh-CN" altLang="en-US" b="1" i="1" strike="noStrike" noProof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fontAlgn="base">
              <a:lnSpc>
                <a:spcPct val="80000"/>
              </a:lnSpc>
            </a:pPr>
            <a:endParaRPr lang="zh-CN" altLang="en-US" b="1" i="1" strike="noStrike" noProof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marL="0" indent="0" fontAlgn="base">
              <a:lnSpc>
                <a:spcPct val="80000"/>
              </a:lnSpc>
              <a:buNone/>
            </a:pPr>
            <a:r>
              <a:rPr lang="zh-CN" altLang="en-US" b="1" strike="noStrike" noProof="1" dirty="0">
                <a:latin typeface="Georgia" panose="02040502050405020303" pitchFamily="18" charset="0"/>
                <a:sym typeface="Arial" panose="020B0604020202020204" pitchFamily="34" charset="0"/>
              </a:rPr>
              <a:t>点</a:t>
            </a:r>
            <a:r>
              <a:rPr lang="en-US" altLang="zh-CN" b="1" strike="noStrike" noProof="1" dirty="0">
                <a:latin typeface="Georgia" panose="02040502050405020303" pitchFamily="18" charset="0"/>
                <a:sym typeface="Arial" panose="020B0604020202020204" pitchFamily="34" charset="0"/>
              </a:rPr>
              <a:t>+</a:t>
            </a:r>
            <a:r>
              <a:rPr lang="zh-CN" altLang="en-US" b="1" strike="noStrike" noProof="1" dirty="0">
                <a:latin typeface="Georgia" panose="02040502050405020303" pitchFamily="18" charset="0"/>
                <a:sym typeface="Arial" panose="020B0604020202020204" pitchFamily="34" charset="0"/>
              </a:rPr>
              <a:t>过去时间</a:t>
            </a:r>
            <a:endParaRPr lang="zh-CN" altLang="en-US" b="1" strike="noStrike" noProof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marL="0" indent="0" fontAlgn="base">
              <a:lnSpc>
                <a:spcPct val="80000"/>
              </a:lnSpc>
              <a:buNone/>
            </a:pPr>
            <a:endParaRPr lang="zh-CN" altLang="en-US" b="1" strike="noStrike" noProof="1" dirty="0">
              <a:latin typeface="Georgia" panose="02040502050405020303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文本框 99"/>
          <p:cNvSpPr txBox="1"/>
          <p:nvPr/>
        </p:nvSpPr>
        <p:spPr>
          <a:xfrm>
            <a:off x="833755" y="1083945"/>
            <a:ext cx="1021207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1)What ____ you ____ (do) </a:t>
            </a:r>
            <a:r>
              <a:rPr lang="en-US" altLang="zh-CN" sz="3600">
                <a:solidFill>
                  <a:srgbClr val="7030A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at 9 yesterday</a:t>
            </a:r>
            <a:r>
              <a:rPr lang="en-US" altLang="zh-CN" sz="36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?</a:t>
            </a:r>
            <a:endParaRPr lang="en-US" altLang="zh-CN" sz="36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endParaRPr lang="en-US" altLang="zh-CN" sz="36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r>
              <a:rPr lang="en-US" altLang="zh-CN" sz="36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2) He ____  ____(do) his homework </a:t>
            </a:r>
            <a:r>
              <a:rPr lang="en-US" altLang="zh-CN" sz="3600">
                <a:solidFill>
                  <a:srgbClr val="7030A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at ten yesterday morning.</a:t>
            </a:r>
            <a:endParaRPr lang="en-US" altLang="zh-CN" sz="2800">
              <a:solidFill>
                <a:srgbClr val="7030A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endParaRPr lang="en-US" altLang="zh-CN" sz="3200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2700" y="1083628"/>
            <a:ext cx="6026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were        doing</a:t>
            </a:r>
            <a:endParaRPr lang="en-US" altLang="zh-CN" sz="360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2670" y="2167890"/>
            <a:ext cx="60245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was  doing</a:t>
            </a:r>
            <a:endParaRPr lang="en-US" altLang="zh-CN" sz="360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标题 348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b="1">
                <a:solidFill>
                  <a:srgbClr val="FF0000"/>
                </a:solidFill>
              </a:rPr>
              <a:t>标志词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17410" name="文本占位符 34818"/>
          <p:cNvSpPr>
            <a:spLocks noGrp="1"/>
          </p:cNvSpPr>
          <p:nvPr>
            <p:ph idx="1"/>
          </p:nvPr>
        </p:nvSpPr>
        <p:spPr>
          <a:xfrm>
            <a:off x="1981200" y="1417638"/>
            <a:ext cx="8229600" cy="4525962"/>
          </a:xfrm>
        </p:spPr>
        <p:txBody>
          <a:bodyPr anchor="t"/>
          <a:p>
            <a:pPr marL="0" indent="0">
              <a:lnSpc>
                <a:spcPct val="80000"/>
              </a:lnSpc>
              <a:buNone/>
            </a:pPr>
            <a:r>
              <a:rPr lang="en-US" altLang="zh-CN" b="1" i="1" dirty="0">
                <a:solidFill>
                  <a:srgbClr val="FF0000"/>
                </a:solidFill>
                <a:latin typeface="Georgia" panose="02040502050405020303" pitchFamily="18" charset="0"/>
                <a:sym typeface="Arial" panose="020B0604020202020204" pitchFamily="34" charset="0"/>
              </a:rPr>
              <a:t>when</a:t>
            </a:r>
            <a:r>
              <a:rPr lang="en-US" altLang="zh-CN" b="1" i="1" dirty="0">
                <a:latin typeface="Georgia" panose="02040502050405020303" pitchFamily="18" charset="0"/>
                <a:sym typeface="Arial" panose="020B0604020202020204" pitchFamily="34" charset="0"/>
              </a:rPr>
              <a:t> </a:t>
            </a:r>
            <a:r>
              <a:rPr lang="zh-CN" altLang="en-US" b="1" dirty="0">
                <a:latin typeface="Georgia" panose="02040502050405020303" pitchFamily="18" charset="0"/>
                <a:sym typeface="Arial" panose="020B0604020202020204" pitchFamily="34" charset="0"/>
              </a:rPr>
              <a:t>连接两个句子时</a:t>
            </a:r>
            <a:endParaRPr lang="zh-CN" altLang="en-US" b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b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b="1" dirty="0">
                <a:latin typeface="Georgia" panose="02040502050405020303" pitchFamily="18" charset="0"/>
                <a:sym typeface="Arial" panose="020B0604020202020204" pitchFamily="34" charset="0"/>
              </a:rPr>
              <a:t>一个是过去进行时，一个是一般过去时</a:t>
            </a:r>
            <a:endParaRPr lang="zh-CN" altLang="en-US" b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b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b="1" dirty="0">
                <a:latin typeface="Georgia" panose="02040502050405020303" pitchFamily="18" charset="0"/>
                <a:sym typeface="Arial" panose="020B0604020202020204" pitchFamily="34" charset="0"/>
              </a:rPr>
              <a:t>哪个持续的时间长，哪个就用过去进行时</a:t>
            </a:r>
            <a:endParaRPr lang="zh-CN" altLang="en-US" b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b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b="1" dirty="0">
                <a:latin typeface="Georgia" panose="02040502050405020303" pitchFamily="18" charset="0"/>
                <a:sym typeface="Arial" panose="020B0604020202020204" pitchFamily="34" charset="0"/>
              </a:rPr>
              <a:t>翻译为：当一个动作正在发生时，另外一个动作发生了或者当一个动作发生时，另外的一个动作正在发生。</a:t>
            </a:r>
            <a:endParaRPr lang="zh-CN" altLang="en-US" b="1" dirty="0">
              <a:latin typeface="Georgia" panose="02040502050405020303" pitchFamily="18" charset="0"/>
              <a:sym typeface="Arial" panose="020B060402020202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zh-CN" altLang="en-US" b="1" dirty="0">
              <a:latin typeface="Georgia" panose="02040502050405020303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charRg st="1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3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charRg st="3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charRg st="3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5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0">
                                            <p:txEl>
                                              <p:charRg st="5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0">
                                            <p:txEl>
                                              <p:charRg st="5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45590" y="1016635"/>
            <a:ext cx="9119235" cy="4312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复合句：</a:t>
            </a:r>
            <a:endParaRPr kumimoji="0" lang="en-US" altLang="zh-CN" sz="2800" b="1" kern="0" cap="none" spc="0" normalizeH="0" baseline="0" noProof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由两个句子合并而成，中间用</a:t>
            </a:r>
            <a:r>
              <a:rPr lang="zh-CN" altLang="en-US" sz="2800" b="1" kern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连词和逗号</a:t>
            </a:r>
            <a:r>
              <a:rPr lang="zh-CN" altLang="en-US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连接</a:t>
            </a:r>
            <a:r>
              <a:rPr lang="en-US" altLang="zh-CN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endParaRPr kumimoji="0" lang="en-US" altLang="zh-CN" sz="2800" b="1" kern="0" cap="none" spc="0" normalizeH="0" baseline="0" noProof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其中一句为</a:t>
            </a:r>
            <a:r>
              <a:rPr lang="zh-CN" altLang="en-US" sz="2800" b="1" kern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主句</a:t>
            </a:r>
            <a:r>
              <a:rPr lang="zh-CN" altLang="en-US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，另一句解释说明主句，称为</a:t>
            </a:r>
            <a:r>
              <a:rPr lang="zh-CN" altLang="en-US" sz="2800" b="1" kern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从句</a:t>
            </a:r>
            <a:r>
              <a:rPr lang="en-US" altLang="zh-CN" sz="2800" b="1" kern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endParaRPr kumimoji="0" lang="en-US" altLang="zh-CN" sz="2800" b="1" kern="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ClrTx/>
              <a:buSzTx/>
              <a:buFont typeface="Arial" panose="020B0604020202020204" pitchFamily="34" charset="0"/>
              <a:defRPr/>
            </a:pPr>
            <a:endParaRPr kumimoji="0" lang="en-US" altLang="zh-CN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时间状语从句</a:t>
            </a:r>
            <a:r>
              <a:rPr lang="zh-CN" altLang="en-US" sz="2800" b="1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一般由</a:t>
            </a:r>
            <a:r>
              <a:rPr lang="en-US" altLang="zh-CN" sz="2800" b="1" noProof="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while , when , just as</a:t>
            </a:r>
            <a:r>
              <a:rPr lang="zh-CN" altLang="en-US" sz="2800" b="1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引导。</a:t>
            </a:r>
            <a:endParaRPr kumimoji="0" lang="en-US" altLang="zh-CN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过去进行时</a:t>
            </a:r>
            <a:r>
              <a:rPr lang="zh-CN" altLang="en-US" sz="2800" b="1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可用于主句，也可用于从句。</a:t>
            </a:r>
            <a:endParaRPr kumimoji="0" lang="en-US" altLang="zh-CN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ClrTx/>
              <a:buSzTx/>
              <a:buFont typeface="Arial" panose="020B0604020202020204" pitchFamily="34" charset="0"/>
              <a:defRPr/>
            </a:pPr>
            <a:endParaRPr kumimoji="0" lang="zh-CN" altLang="en-US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when</a:t>
            </a:r>
            <a:r>
              <a:rPr lang="en-US" altLang="zh-CN" sz="2800" b="1" i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en-US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持续</a:t>
            </a:r>
            <a:r>
              <a:rPr lang="en-US" altLang="zh-CN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瞬间动作</a:t>
            </a:r>
            <a:endParaRPr kumimoji="0" lang="en-US" altLang="zh-CN" sz="2800" b="1" kern="0" cap="none" spc="0" normalizeH="0" baseline="0" noProof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while</a:t>
            </a:r>
            <a:r>
              <a:rPr lang="en-US" altLang="zh-CN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+</a:t>
            </a:r>
            <a:r>
              <a:rPr lang="zh-CN" altLang="en-US" sz="2800" b="1" kern="0" noProof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持续动作</a:t>
            </a:r>
            <a:r>
              <a:rPr lang="zh-CN" altLang="en-US" sz="2800" b="1" kern="0" noProof="0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charset="-122"/>
                <a:cs typeface="+mn-cs"/>
                <a:sym typeface="+mn-ea"/>
              </a:rPr>
              <a:t> </a:t>
            </a:r>
            <a:endParaRPr lang="zh-CN" altLang="en-US" noProof="1">
              <a:latin typeface="Georgia" panose="02040502050405020303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Text Box 2"/>
          <p:cNvSpPr txBox="1"/>
          <p:nvPr/>
        </p:nvSpPr>
        <p:spPr>
          <a:xfrm>
            <a:off x="1524000" y="836613"/>
            <a:ext cx="9144000" cy="26149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一 用所给动词的适当形式填空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1)I ____________(watch) TV when my mother_____ (come)  in.</a:t>
            </a:r>
            <a:endParaRPr lang="en-US" altLang="zh-CN" sz="3200" b="1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35845" name="Text Box 5"/>
          <p:cNvSpPr txBox="1"/>
          <p:nvPr/>
        </p:nvSpPr>
        <p:spPr>
          <a:xfrm>
            <a:off x="2252663" y="1612900"/>
            <a:ext cx="35290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was watching</a:t>
            </a:r>
            <a:endParaRPr lang="en-US" altLang="zh-CN" sz="3200" b="1" dirty="0">
              <a:solidFill>
                <a:srgbClr val="FF66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35846" name="Text Box 6"/>
          <p:cNvSpPr txBox="1"/>
          <p:nvPr/>
        </p:nvSpPr>
        <p:spPr>
          <a:xfrm>
            <a:off x="3216275" y="2100263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came</a:t>
            </a:r>
            <a:r>
              <a:rPr lang="en-US" altLang="zh-CN" sz="3200" b="1" dirty="0">
                <a:solidFill>
                  <a:srgbClr val="FF66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FF6600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35848" name="Text Box 8"/>
          <p:cNvSpPr txBox="1"/>
          <p:nvPr/>
        </p:nvSpPr>
        <p:spPr>
          <a:xfrm>
            <a:off x="4572000" y="4648200"/>
            <a:ext cx="2438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FF66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/>
      <p:bldP spid="358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74788" y="-74612"/>
            <a:ext cx="43497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en-US" altLang="zh-CN" sz="72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Summary</a:t>
            </a:r>
            <a:endParaRPr lang="en-US" altLang="zh-CN" sz="72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2706" name="文本框 99"/>
          <p:cNvSpPr txBox="1"/>
          <p:nvPr/>
        </p:nvSpPr>
        <p:spPr>
          <a:xfrm>
            <a:off x="1465263" y="919163"/>
            <a:ext cx="92614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altLang="zh-CN" sz="3600">
                <a:latin typeface="Georgia" panose="02040502050405020303" pitchFamily="18" charset="0"/>
                <a:ea typeface="宋体" panose="02010600030101010101" pitchFamily="2" charset="-122"/>
              </a:rPr>
              <a:t>过去进行时。</a:t>
            </a:r>
            <a:endParaRPr lang="en-US" altLang="zh-CN" sz="360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1.</a:t>
            </a:r>
            <a:r>
              <a:rPr lang="zh-CN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定义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zh-CN" sz="3600">
                <a:latin typeface="Georgia" panose="02040502050405020303" pitchFamily="18" charset="0"/>
                <a:ea typeface="宋体" panose="02010600030101010101" pitchFamily="2" charset="-122"/>
              </a:rPr>
              <a:t>过去某一时刻或时间段内发生的动作。</a:t>
            </a:r>
            <a:endParaRPr lang="zh-CN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结构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肯定句：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主语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+was/were+doing</a:t>
            </a:r>
            <a:endParaRPr lang="zh-CN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否定句</a:t>
            </a:r>
            <a:r>
              <a:rPr lang="zh-CN" altLang="zh-CN" sz="3600">
                <a:latin typeface="Georgia" panose="02040502050405020303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主语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+wasn’t/weren’t +doing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一般疑问句</a:t>
            </a:r>
            <a:r>
              <a:rPr lang="zh-CN" altLang="zh-CN" sz="3600">
                <a:latin typeface="Georgia" panose="02040502050405020303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Was/Were+</a:t>
            </a:r>
            <a:r>
              <a:rPr lang="zh-CN" altLang="zh-CN" sz="3600">
                <a:latin typeface="Georgia" panose="02040502050405020303" pitchFamily="18" charset="0"/>
                <a:ea typeface="宋体" panose="02010600030101010101" pitchFamily="2" charset="-122"/>
              </a:rPr>
              <a:t>主语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+doing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？肯否回答</a:t>
            </a:r>
            <a:r>
              <a:rPr lang="zh-CN" altLang="zh-CN" sz="3600">
                <a:latin typeface="Georgia" panose="02040502050405020303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Yes,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主语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+was/were.</a:t>
            </a:r>
            <a:endParaRPr lang="en-US" altLang="zh-CN" sz="360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             No,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主语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+wasn’t/weren’t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（缩写）</a:t>
            </a:r>
            <a:endParaRPr lang="zh-CN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特殊</a:t>
            </a:r>
            <a:r>
              <a:rPr lang="zh-CN" altLang="zh-CN" sz="3600">
                <a:latin typeface="Georgia" panose="02040502050405020303" pitchFamily="18" charset="0"/>
                <a:ea typeface="宋体" panose="02010600030101010101" pitchFamily="2" charset="-122"/>
              </a:rPr>
              <a:t>疑问句：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特词</a:t>
            </a:r>
            <a:r>
              <a:rPr lang="en-US" altLang="zh-CN" sz="3600">
                <a:latin typeface="Georgia" panose="02040502050405020303" pitchFamily="18" charset="0"/>
                <a:ea typeface="宋体" panose="02010600030101010101" pitchFamily="2" charset="-122"/>
              </a:rPr>
              <a:t> +</a:t>
            </a:r>
            <a:r>
              <a:rPr lang="zh-CN" altLang="zh-CN" sz="3600">
                <a:latin typeface="Georgia" panose="02040502050405020303" pitchFamily="18" charset="0"/>
                <a:ea typeface="宋体" panose="02010600030101010101" pitchFamily="2" charset="-122"/>
              </a:rPr>
              <a:t>一般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时间状语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at +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时间点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过去的时间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when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27518" y="2394585"/>
            <a:ext cx="468058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8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Goodbye</a:t>
            </a:r>
            <a:endParaRPr lang="en-US" altLang="zh-CN" sz="88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5780" y="1143000"/>
            <a:ext cx="10396220" cy="23787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46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He is sleeping.</a:t>
            </a:r>
            <a:endParaRPr lang="en-US" altLang="zh-CN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pPr fontAlgn="auto">
              <a:lnSpc>
                <a:spcPts val="446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She is singing.</a:t>
            </a:r>
            <a:endParaRPr lang="en-US" altLang="zh-CN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pPr fontAlgn="auto">
              <a:lnSpc>
                <a:spcPts val="446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I am playing.</a:t>
            </a:r>
            <a:endParaRPr lang="en-US" altLang="zh-CN" sz="3200"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pPr fontAlgn="auto">
              <a:lnSpc>
                <a:spcPts val="4460"/>
              </a:lnSpc>
            </a:pPr>
            <a:r>
              <a:rPr lang="en-US" altLang="zh-CN" sz="3200">
                <a:latin typeface="Comic Sans MS" panose="030F0702030302020204" pitchFamily="2" charset="0"/>
                <a:cs typeface="Comic Sans MS" panose="030F0702030302020204" pitchFamily="2" charset="0"/>
              </a:rPr>
              <a:t>They are swimming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6" name="圆角矩形 5"/>
          <p:cNvSpPr/>
          <p:nvPr/>
        </p:nvSpPr>
        <p:spPr>
          <a:xfrm>
            <a:off x="2178685" y="2442210"/>
            <a:ext cx="622300" cy="4368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680335" y="1849120"/>
            <a:ext cx="425450" cy="4368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483485" y="1302385"/>
            <a:ext cx="425450" cy="4368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908935" y="3007995"/>
            <a:ext cx="698500" cy="4368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2135" y="4074160"/>
            <a:ext cx="365887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主语</a:t>
            </a:r>
            <a:r>
              <a:rPr lang="en-US" altLang="zh-CN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ea typeface="楷体" panose="02010609060101010101" charset="-122"/>
                <a:cs typeface="Comic Sans MS" panose="030F0702030302020204" pitchFamily="2" charset="0"/>
              </a:rPr>
              <a:t>+ </a:t>
            </a:r>
            <a:r>
              <a:rPr lang="en-US" altLang="zh-CN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ea typeface="楷体" panose="02010609060101010101" charset="-122"/>
                <a:cs typeface="Comic Sans MS" panose="030F0702030302020204" pitchFamily="2" charset="0"/>
              </a:rPr>
              <a:t>be + v.-ing</a:t>
            </a:r>
            <a:endParaRPr lang="en-US" altLang="zh-CN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ea typeface="楷体" panose="02010609060101010101" charset="-122"/>
              <a:cs typeface="Comic Sans MS" panose="030F0702030302020204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8908" y="4074160"/>
            <a:ext cx="222440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现在进行时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5"/>
          <p:cNvSpPr/>
          <p:nvPr/>
        </p:nvSpPr>
        <p:spPr>
          <a:xfrm>
            <a:off x="357188" y="1071563"/>
            <a:ext cx="8786812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含义：表示现在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正在进行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或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一段时间正在进行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的动作。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59" name="Text Box 17"/>
          <p:cNvSpPr txBox="1"/>
          <p:nvPr/>
        </p:nvSpPr>
        <p:spPr>
          <a:xfrm>
            <a:off x="1370965" y="261303"/>
            <a:ext cx="6553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现在进行时的含义与构成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60" name="Rectangle 18"/>
          <p:cNvSpPr/>
          <p:nvPr/>
        </p:nvSpPr>
        <p:spPr>
          <a:xfrm rot="-10779285" flipV="1">
            <a:off x="490220" y="4768850"/>
            <a:ext cx="5102225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构成：主语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+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be +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V-ing </a:t>
            </a:r>
            <a:r>
              <a:rPr lang="en-US" altLang="zh-CN" sz="2800" b="1" dirty="0">
                <a:solidFill>
                  <a:srgbClr val="7030A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               </a:t>
            </a:r>
            <a:endParaRPr lang="en-US" altLang="zh-CN" sz="2800" b="1" u="sng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He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is 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read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a book.</a:t>
            </a:r>
            <a:endParaRPr lang="en-US" altLang="zh-CN" sz="2800" b="1" u="sng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19461" name="矩形 4"/>
          <p:cNvSpPr/>
          <p:nvPr/>
        </p:nvSpPr>
        <p:spPr>
          <a:xfrm>
            <a:off x="357188" y="1833563"/>
            <a:ext cx="8929687" cy="31921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标志词：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lnSpc>
                <a:spcPts val="39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look, listen, now, </a:t>
            </a:r>
            <a:endParaRPr lang="en-US" altLang="zh-CN" sz="2800" b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lnSpc>
                <a:spcPts val="39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at present,at the moment, right now</a:t>
            </a:r>
            <a:endParaRPr lang="en-US" altLang="zh-CN" sz="2800" b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lnSpc>
                <a:spcPts val="39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Where’s …?  It’s… o’clock.</a:t>
            </a:r>
            <a:endParaRPr lang="en-US" altLang="zh-CN" sz="2800" b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lnSpc>
                <a:spcPts val="2400"/>
              </a:lnSpc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Text Box 4"/>
          <p:cNvSpPr txBox="1"/>
          <p:nvPr/>
        </p:nvSpPr>
        <p:spPr>
          <a:xfrm>
            <a:off x="1555750" y="44450"/>
            <a:ext cx="221869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tell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read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clean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sleep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jump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38920" name="Text Box 7"/>
          <p:cNvSpPr txBox="1"/>
          <p:nvPr/>
        </p:nvSpPr>
        <p:spPr>
          <a:xfrm>
            <a:off x="5149850" y="44450"/>
            <a:ext cx="473710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tell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read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clean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sleep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jump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0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0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0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0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2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2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20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20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Text Box 4"/>
          <p:cNvSpPr txBox="1"/>
          <p:nvPr/>
        </p:nvSpPr>
        <p:spPr>
          <a:xfrm>
            <a:off x="1555750" y="44450"/>
            <a:ext cx="18161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tak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hav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liv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giv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writ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38920" name="Text Box 7"/>
          <p:cNvSpPr txBox="1"/>
          <p:nvPr/>
        </p:nvSpPr>
        <p:spPr>
          <a:xfrm>
            <a:off x="5149850" y="85725"/>
            <a:ext cx="47371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tak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hav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liv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D0D0D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giv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writ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0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0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0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0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20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20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20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20">
                                            <p:txEl>
                                              <p:charRg st="2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Text Box 4"/>
          <p:cNvSpPr txBox="1"/>
          <p:nvPr/>
        </p:nvSpPr>
        <p:spPr>
          <a:xfrm>
            <a:off x="1555750" y="44450"/>
            <a:ext cx="18161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shop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run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get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stop</a:t>
            </a:r>
            <a:endParaRPr lang="en-US" altLang="zh-CN" sz="4000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skip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38920" name="Text Box 7"/>
          <p:cNvSpPr txBox="1"/>
          <p:nvPr/>
        </p:nvSpPr>
        <p:spPr>
          <a:xfrm>
            <a:off x="5149850" y="85725"/>
            <a:ext cx="47371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sho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pp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i="1" dirty="0">
              <a:solidFill>
                <a:srgbClr val="FF0000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i="1" dirty="0">
                <a:latin typeface="Georgia" panose="02040502050405020303" pitchFamily="18" charset="0"/>
                <a:ea typeface="宋体" panose="02010600030101010101" pitchFamily="2" charset="-122"/>
              </a:rPr>
              <a:t>ru</a:t>
            </a:r>
            <a:r>
              <a:rPr lang="en-US" altLang="zh-CN" sz="4000" i="1" dirty="0">
                <a:solidFill>
                  <a:srgbClr val="7030A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nn</a:t>
            </a:r>
            <a:r>
              <a:rPr lang="en-US" altLang="zh-CN" sz="4000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ing</a:t>
            </a:r>
            <a:endParaRPr lang="en-US" altLang="zh-CN" sz="4000" i="1" dirty="0">
              <a:solidFill>
                <a:srgbClr val="FF0000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i="1" dirty="0">
                <a:latin typeface="Georgia" panose="02040502050405020303" pitchFamily="18" charset="0"/>
                <a:ea typeface="宋体" panose="02010600030101010101" pitchFamily="2" charset="-122"/>
              </a:rPr>
              <a:t>ge</a:t>
            </a:r>
            <a:r>
              <a:rPr lang="en-US" altLang="zh-CN" sz="4000" i="1" dirty="0">
                <a:solidFill>
                  <a:srgbClr val="7030A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tt</a:t>
            </a:r>
            <a:r>
              <a:rPr lang="en-US" altLang="zh-CN" sz="4000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ing</a:t>
            </a:r>
            <a:endParaRPr lang="en-US" altLang="zh-CN" sz="4000" i="1" dirty="0">
              <a:solidFill>
                <a:srgbClr val="FF0000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i="1" dirty="0">
                <a:solidFill>
                  <a:srgbClr val="0D0D0D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sto</a:t>
            </a:r>
            <a:r>
              <a:rPr lang="en-US" altLang="zh-CN" sz="4000" i="1" dirty="0">
                <a:solidFill>
                  <a:srgbClr val="7030A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pp</a:t>
            </a:r>
            <a:r>
              <a:rPr lang="en-US" altLang="zh-CN" sz="4000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ing</a:t>
            </a:r>
            <a:endParaRPr lang="en-US" altLang="zh-CN" sz="4000" i="1" dirty="0">
              <a:solidFill>
                <a:srgbClr val="FF0000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i="1" dirty="0">
                <a:latin typeface="Georgia" panose="02040502050405020303" pitchFamily="18" charset="0"/>
                <a:ea typeface="宋体" panose="02010600030101010101" pitchFamily="2" charset="-122"/>
              </a:rPr>
              <a:t>ski</a:t>
            </a:r>
            <a:r>
              <a:rPr lang="en-US" altLang="zh-CN" sz="4000" i="1" dirty="0">
                <a:solidFill>
                  <a:srgbClr val="7030A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pp</a:t>
            </a:r>
            <a:r>
              <a:rPr lang="en-US" altLang="zh-CN" sz="4000" i="1" dirty="0">
                <a:solidFill>
                  <a:srgbClr val="FF0000"/>
                </a:solidFill>
                <a:latin typeface="Georgia" panose="02040502050405020303" pitchFamily="18" charset="0"/>
                <a:ea typeface="宋体" panose="02010600030101010101" pitchFamily="2" charset="-122"/>
              </a:rPr>
              <a:t>ing</a:t>
            </a:r>
            <a:endParaRPr lang="en-US" altLang="zh-CN" sz="4000" i="1" dirty="0">
              <a:solidFill>
                <a:srgbClr val="FF0000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0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0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0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0">
                                            <p:txEl>
                                              <p:charRg st="1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2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2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20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20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Text Box 4"/>
          <p:cNvSpPr txBox="1"/>
          <p:nvPr/>
        </p:nvSpPr>
        <p:spPr>
          <a:xfrm>
            <a:off x="1515110" y="708660"/>
            <a:ext cx="18161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262626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tie</a:t>
            </a:r>
            <a:endParaRPr lang="en-US" altLang="zh-CN" sz="4000" dirty="0">
              <a:solidFill>
                <a:srgbClr val="262626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262626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lie</a:t>
            </a:r>
            <a:endParaRPr lang="en-US" altLang="zh-CN" sz="4000" dirty="0">
              <a:solidFill>
                <a:srgbClr val="262626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262626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die</a:t>
            </a:r>
            <a:endParaRPr lang="en-US" altLang="zh-CN" sz="4000" dirty="0">
              <a:solidFill>
                <a:srgbClr val="262626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sp>
        <p:nvSpPr>
          <p:cNvPr id="38920" name="Text Box 7"/>
          <p:cNvSpPr txBox="1"/>
          <p:nvPr/>
        </p:nvSpPr>
        <p:spPr>
          <a:xfrm>
            <a:off x="4975225" y="708660"/>
            <a:ext cx="47371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y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l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y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d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y</a:t>
            </a:r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endParaRPr lang="en-US" altLang="zh-CN" sz="40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0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0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0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0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3"/>
          <p:cNvSpPr txBox="1"/>
          <p:nvPr/>
        </p:nvSpPr>
        <p:spPr>
          <a:xfrm>
            <a:off x="1524000" y="76200"/>
            <a:ext cx="101803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/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3.V-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</a:t>
            </a:r>
            <a:r>
              <a:rPr lang="zh-CN" altLang="en-US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变化规则：</a:t>
            </a:r>
            <a:endParaRPr lang="zh-CN" altLang="en-US" sz="36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marL="457200" indent="-457200"/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1</a:t>
            </a:r>
            <a:r>
              <a:rPr lang="zh-CN" altLang="en-US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）一般词尾 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 .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marL="457200" indent="-457200"/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              </a:t>
            </a:r>
            <a:r>
              <a:rPr lang="zh-CN" altLang="en-US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如</a:t>
            </a:r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: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play----playing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marL="457200" indent="-457200">
              <a:buAutoNum type="arabicParenR" startAt="2"/>
            </a:pPr>
            <a:r>
              <a:rPr lang="zh-CN" altLang="en-US" sz="3600" b="1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哑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</a:t>
            </a:r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,</a:t>
            </a:r>
            <a:r>
              <a:rPr lang="zh-CN" altLang="en-US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去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</a:t>
            </a:r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</a:t>
            </a:r>
            <a:r>
              <a:rPr lang="zh-CN" altLang="en-US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，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.</a:t>
            </a:r>
            <a:endParaRPr lang="en-US" altLang="zh-CN" sz="36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marL="457200" indent="-457200"/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              </a:t>
            </a:r>
            <a:r>
              <a:rPr lang="zh-CN" altLang="en-US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如</a:t>
            </a:r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: 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take----taking    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marL="457200" indent="-457200">
              <a:buAutoNum type="arabicParenR" startAt="3"/>
            </a:pPr>
            <a:r>
              <a:rPr lang="zh-CN" altLang="en-US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元辅重读闭</a:t>
            </a:r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,</a:t>
            </a:r>
            <a:r>
              <a:rPr lang="zh-CN" altLang="en-US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双写再加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ing</a:t>
            </a:r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.</a:t>
            </a:r>
            <a:endParaRPr lang="en-US" altLang="zh-CN" sz="3600" b="1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marL="457200" indent="-457200"/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              </a:t>
            </a:r>
            <a:r>
              <a:rPr lang="zh-CN" altLang="en-US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如</a:t>
            </a:r>
            <a:r>
              <a:rPr lang="en-US" altLang="zh-CN" sz="36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: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run----running    </a:t>
            </a:r>
            <a:endParaRPr lang="en-US" altLang="zh-CN" sz="3600" b="1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marL="457200" indent="-457200"/>
            <a:r>
              <a:rPr lang="en-US" altLang="zh-CN" sz="3600" b="1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4)</a:t>
            </a:r>
            <a:r>
              <a:rPr lang="zh-CN" altLang="en-US" sz="3600" b="1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不要忘记小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ie,</a:t>
            </a:r>
            <a:r>
              <a:rPr lang="zh-CN" altLang="en-US" sz="3600" b="1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不变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y </a:t>
            </a:r>
            <a:r>
              <a:rPr lang="zh-CN" altLang="en-US" sz="3600" b="1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时它生气</a:t>
            </a:r>
            <a:endParaRPr lang="en-US" altLang="zh-CN" sz="3600" b="1" dirty="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marL="457200" indent="-457200"/>
            <a:r>
              <a:rPr lang="en-US" altLang="zh-CN" sz="3600" b="1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               </a:t>
            </a:r>
            <a:r>
              <a:rPr lang="zh-CN" altLang="en-US" sz="3600" b="1" dirty="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如：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lie----lying</a:t>
            </a:r>
            <a:endParaRPr lang="en-US" altLang="zh-CN" sz="4000" b="1" dirty="0">
              <a:solidFill>
                <a:srgbClr val="FF0000"/>
              </a:solidFill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7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85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34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49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95" end="2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14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2806</Words>
  <Application>WPS 演示</Application>
  <PresentationFormat>宽屏</PresentationFormat>
  <Paragraphs>228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68" baseType="lpstr">
      <vt:lpstr>Arial</vt:lpstr>
      <vt:lpstr>宋体</vt:lpstr>
      <vt:lpstr>Wingdings</vt:lpstr>
      <vt:lpstr>Georgia</vt:lpstr>
      <vt:lpstr>Comic Sans MS</vt:lpstr>
      <vt:lpstr>Jokerman</vt:lpstr>
      <vt:lpstr>Gabriola</vt:lpstr>
      <vt:lpstr>楷体</vt:lpstr>
      <vt:lpstr>思源黑体 CN Heavy</vt:lpstr>
      <vt:lpstr>黑体</vt:lpstr>
      <vt:lpstr>DFPOP1-W9</vt:lpstr>
      <vt:lpstr>Segoe Print</vt:lpstr>
      <vt:lpstr>微软雅黑</vt:lpstr>
      <vt:lpstr>Arial Unicode MS</vt:lpstr>
      <vt:lpstr>华康少女文字W5</vt:lpstr>
      <vt:lpstr>Calibri</vt:lpstr>
      <vt:lpstr>Times New Roman</vt:lpstr>
      <vt:lpstr>隶书</vt:lpstr>
      <vt:lpstr>GWIPA</vt:lpstr>
      <vt:lpstr>HoloLens MDL2 Assets</vt:lpstr>
      <vt:lpstr>Corbel Light</vt:lpstr>
      <vt:lpstr>Candara Light</vt:lpstr>
      <vt:lpstr>Bahnschrift SemiLight</vt:lpstr>
      <vt:lpstr>Bahnschrift SemiBold Condensed</vt:lpstr>
      <vt:lpstr>Bahnschrift</vt:lpstr>
      <vt:lpstr>Arial Black</vt:lpstr>
      <vt:lpstr>Courier New</vt:lpstr>
      <vt:lpstr>Ebrima</vt:lpstr>
      <vt:lpstr>Constantia</vt:lpstr>
      <vt:lpstr>Bahnschrift Light</vt:lpstr>
      <vt:lpstr>Calibri Light</vt:lpstr>
      <vt:lpstr>Franklin Gothic Medium</vt:lpstr>
      <vt:lpstr>Consolas</vt:lpstr>
      <vt:lpstr>Gadugi</vt:lpstr>
      <vt:lpstr>Cambria Math</vt:lpstr>
      <vt:lpstr>Corbel</vt:lpstr>
      <vt:lpstr>仿宋</vt:lpstr>
      <vt:lpstr>等线 Light</vt:lpstr>
      <vt:lpstr>Candara</vt:lpstr>
      <vt:lpstr>Bahnschrift SemiCondensed</vt:lpstr>
      <vt:lpstr>Bahnschrift Light SemiCondensed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标志词</vt:lpstr>
      <vt:lpstr>PowerPoint 演示文稿</vt:lpstr>
      <vt:lpstr>标志词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WPS_1592834657</cp:lastModifiedBy>
  <cp:revision>44</cp:revision>
  <dcterms:created xsi:type="dcterms:W3CDTF">2020-08-14T01:30:00Z</dcterms:created>
  <dcterms:modified xsi:type="dcterms:W3CDTF">2020-11-12T02:57:36Z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