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3" r:id="rId3"/>
    <p:sldId id="403" r:id="rId5"/>
    <p:sldId id="414" r:id="rId6"/>
    <p:sldId id="415" r:id="rId7"/>
    <p:sldId id="416" r:id="rId8"/>
    <p:sldId id="332" r:id="rId9"/>
    <p:sldId id="417" r:id="rId10"/>
    <p:sldId id="418" r:id="rId11"/>
    <p:sldId id="423" r:id="rId12"/>
    <p:sldId id="419" r:id="rId13"/>
    <p:sldId id="398" r:id="rId14"/>
    <p:sldId id="428" r:id="rId15"/>
    <p:sldId id="429" r:id="rId16"/>
    <p:sldId id="431" r:id="rId17"/>
    <p:sldId id="40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  <p:cmAuthor id="3" name="微软用户" initials="微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EE0DA"/>
    <a:srgbClr val="D925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活动用书题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3314700"/>
            <a:ext cx="12192000" cy="3543300"/>
          </a:xfrm>
          <a:prstGeom prst="rect">
            <a:avLst/>
          </a:prstGeom>
        </p:spPr>
      </p:pic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269" y="5084361"/>
            <a:ext cx="2510131" cy="178938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5883144"/>
            <a:ext cx="2292959" cy="9748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607" y="0"/>
            <a:ext cx="3803185" cy="685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652" y="5918849"/>
            <a:ext cx="2391539" cy="95489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19287" y="237067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96399" y="-107215"/>
            <a:ext cx="80165" cy="942911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682287" y="-362575"/>
            <a:ext cx="48000" cy="731232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6148567"/>
            <a:ext cx="9588500" cy="7094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9" y="6305764"/>
            <a:ext cx="1460500" cy="58314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927" y="5613399"/>
            <a:ext cx="1683073" cy="12755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53928" y="381836"/>
            <a:ext cx="972504" cy="9510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570556" y="70357"/>
            <a:ext cx="572228" cy="559605"/>
          </a:xfrm>
          <a:prstGeom prst="rect">
            <a:avLst/>
          </a:prstGeom>
        </p:spPr>
      </p:pic>
      <p:pic>
        <p:nvPicPr>
          <p:cNvPr id="24" name="图片 23" descr="图片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05527" y="131233"/>
            <a:ext cx="2551853" cy="69934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860593" y="495300"/>
            <a:ext cx="517607" cy="517607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27469" y="223877"/>
            <a:ext cx="622300" cy="622300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29339" y="293647"/>
            <a:ext cx="403307" cy="403307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40319" y="495300"/>
            <a:ext cx="292101" cy="292101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50091" y="641352"/>
            <a:ext cx="315952" cy="315952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74927" y="477795"/>
            <a:ext cx="517607" cy="517607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84428" y="696953"/>
            <a:ext cx="298448" cy="298448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912393" y="439696"/>
            <a:ext cx="517607" cy="517607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629373" y="477795"/>
            <a:ext cx="219160" cy="21916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846135" y="413521"/>
            <a:ext cx="163556" cy="163556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832573" y="680995"/>
            <a:ext cx="219160" cy="21916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561148" y="1216975"/>
            <a:ext cx="534852" cy="534852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524" y="-1110577"/>
            <a:ext cx="2857361" cy="5027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806700"/>
            <a:ext cx="12192000" cy="40513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9" y="1"/>
            <a:ext cx="2737397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916331" y="4953363"/>
            <a:ext cx="5468716" cy="146502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8715" y="1522730"/>
            <a:ext cx="7480935" cy="2555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335" b="1" i="1" dirty="0" smtClean="0">
                <a:blipFill>
                  <a:blip r:embed="rId5"/>
                  <a:stretch>
                    <a:fillRect/>
                  </a:stretch>
                </a:blipFill>
                <a:latin typeface="Georgia" panose="02040502050405020303" pitchFamily="18" charset="0"/>
                <a:cs typeface="Georgia" panose="02040502050405020303" pitchFamily="18" charset="0"/>
              </a:rPr>
              <a:t>               </a:t>
            </a:r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KB6 U2 </a:t>
            </a:r>
            <a:endParaRPr lang="en-US" sz="5335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   Tomorrow's world</a:t>
            </a:r>
            <a:r>
              <a:rPr lang="en-US" sz="5335" b="1" dirty="0" smtClean="0">
                <a:blipFill>
                  <a:blip r:embed="rId5"/>
                  <a:stretch>
                    <a:fillRect/>
                  </a:stretch>
                </a:blipFill>
                <a:latin typeface="Comic Sans MS" panose="030F0702030302020204" pitchFamily="2" charset="0"/>
                <a:cs typeface="Comic Sans MS" panose="030F0702030302020204" pitchFamily="2" charset="0"/>
              </a:rPr>
              <a:t> </a:t>
            </a:r>
            <a:endParaRPr lang="en-US" sz="5335" b="1" dirty="0" smtClean="0">
              <a:blipFill>
                <a:blip r:embed="rId5"/>
                <a:stretch>
                  <a:fillRect/>
                </a:stretch>
              </a:blip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sz="5335" b="1" dirty="0" smtClean="0">
                <a:blipFill>
                  <a:blip r:embed="rId5"/>
                  <a:stretch>
                    <a:fillRect/>
                  </a:stretch>
                </a:blipFill>
                <a:latin typeface="Comic Sans MS" panose="030F0702030302020204" pitchFamily="2" charset="0"/>
                <a:cs typeface="Comic Sans MS" panose="030F0702030302020204" pitchFamily="2" charset="0"/>
              </a:rPr>
              <a:t>              </a:t>
            </a:r>
            <a:r>
              <a:rPr lang="en-US" sz="5335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H5-6</a:t>
            </a:r>
            <a:endParaRPr lang="en-US" sz="5335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  <p:custDataLst>
      <p:tags r:id="rId6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5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6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22" grpId="0" bldLvl="0" animBg="1"/>
      <p:bldP spid="22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410" y="1049655"/>
            <a:ext cx="11214735" cy="25533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For about five minutes they’ll feel like they don’t weigh 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anything and they will float inside the spaceplane.A ride in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these spaceplanes will be cheaper than going to the MIP 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space station.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endParaRPr lang="en-US" alt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1020" y="3333750"/>
            <a:ext cx="2668905" cy="20612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feel like </a:t>
            </a:r>
            <a:r>
              <a:rPr lang="zh-CN" alt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感觉</a:t>
            </a:r>
            <a:endParaRPr lang="zh-CN" alt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weigh </a:t>
            </a:r>
            <a:r>
              <a:rPr lang="zh-CN" alt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重</a:t>
            </a:r>
            <a:endParaRPr 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float </a:t>
            </a:r>
            <a:r>
              <a:rPr lang="zh-CN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漂浮</a:t>
            </a:r>
            <a:endParaRPr lang="zh-CN" alt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altLang="zh-CN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ride </a:t>
            </a:r>
            <a:r>
              <a:rPr lang="zh-CN" alt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行程</a:t>
            </a:r>
            <a:endParaRPr lang="zh-CN" alt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6850" y="90805"/>
            <a:ext cx="283845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Summary</a:t>
            </a:r>
            <a:endParaRPr lang="en-US" altLang="zh-CN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21615" y="562610"/>
            <a:ext cx="12413615" cy="6481445"/>
            <a:chOff x="2611272" y="1122026"/>
            <a:chExt cx="6969456" cy="4613948"/>
          </a:xfrm>
        </p:grpSpPr>
        <p:pic>
          <p:nvPicPr>
            <p:cNvPr id="6" name="图形 1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11272" y="1122026"/>
              <a:ext cx="6969456" cy="461394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148892" y="1743126"/>
              <a:ext cx="6021134" cy="34951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the most famous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最出名的</a:t>
              </a:r>
              <a:endPara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agency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机构，所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;agencies 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复数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 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NASA:美国国家航空航天局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（National Aeronautics and Space Administration)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ESA: European Space Agency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the USA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美国      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Europe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欧洲    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Russian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俄国的    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Russia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俄国</a:t>
              </a: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endParaRPr>
            </a:p>
            <a:p>
              <a:pPr fontAlgn="auto">
                <a:lnSpc>
                  <a:spcPct val="150000"/>
                </a:lnSpc>
              </a:pP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Chinese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中国的       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programme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节目，项目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;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 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program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程序</a:t>
              </a:r>
              <a:endParaRPr lang="zh-CN" altLang="en-US" sz="2800" dirty="0">
                <a:solidFill>
                  <a:schemeClr val="tx1"/>
                </a:solidFill>
                <a:latin typeface="Comic Sans MS" panose="030F0702030302020204" pitchFamily="2" charset="0"/>
                <a:ea typeface="思源黑体 CN Heavy" panose="020B0A00000000000000" pitchFamily="34" charset="-122"/>
                <a:cs typeface="Comic Sans MS" panose="030F0702030302020204" pitchFamily="2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6850" y="90805"/>
            <a:ext cx="283845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Summary</a:t>
            </a:r>
            <a:endParaRPr lang="en-US" altLang="zh-CN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21615" y="562610"/>
            <a:ext cx="12413615" cy="6481445"/>
            <a:chOff x="2611272" y="1122026"/>
            <a:chExt cx="6969456" cy="4613948"/>
          </a:xfrm>
        </p:grpSpPr>
        <p:pic>
          <p:nvPicPr>
            <p:cNvPr id="6" name="图形 1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11272" y="1122026"/>
              <a:ext cx="6969456" cy="461394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148892" y="1743126"/>
              <a:ext cx="6021134" cy="34951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build 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建造  </a:t>
              </a: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building 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建筑物</a:t>
              </a:r>
              <a:endParaRPr lang="zh-CN" altLang="en-US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teach 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教授 </a:t>
              </a: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teach sb.to do sth.   teacher 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老师</a:t>
              </a:r>
              <a:endParaRPr lang="zh-CN" altLang="en-US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a</a:t>
              </a: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str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o</a:t>
              </a: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n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au</a:t>
              </a: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</a:t>
              </a:r>
              <a:r>
                <a:rPr lang="en-US" altLang="zh-CN" sz="2800">
                  <a:solidFill>
                    <a:srgbClr val="7030A0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s      </a:t>
              </a: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astronaut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的复数</a:t>
              </a:r>
              <a:endPara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fly 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驾驶；放飞 ，</a:t>
              </a: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fly a kite</a:t>
              </a:r>
              <a:endParaRPr lang="zh-CN" altLang="en-US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them  they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的宾格</a:t>
              </a:r>
              <a:endParaRPr lang="zh-CN" altLang="en-US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take 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花费（时间）</a:t>
              </a:r>
              <a:endParaRPr lang="zh-CN" altLang="en-US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take a long time 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花费很长的时间</a:t>
              </a:r>
              <a:endParaRPr lang="en-US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Sth take a long time to  do </a:t>
              </a:r>
              <a:r>
                <a:rPr lang="zh-CN" altLang="en-US" sz="2800" b="1">
                  <a:solidFill>
                    <a:srgbClr val="FF0000"/>
                  </a:solidFill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某物花费长时间去做</a:t>
              </a:r>
              <a:endParaRPr lang="zh-CN" altLang="en-US" sz="28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 b="1"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cost</a:t>
              </a:r>
              <a:r>
                <a:rPr lang="zh-CN" altLang="en-US" sz="2800" b="1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花费</a:t>
              </a:r>
              <a:endParaRPr lang="zh-CN" altLang="en-US" sz="2800" b="1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060"/>
                </a:lnSpc>
              </a:pPr>
              <a:endParaRPr lang="zh-CN" altLang="en-US" sz="2800" dirty="0">
                <a:solidFill>
                  <a:schemeClr val="tx1"/>
                </a:solidFill>
                <a:latin typeface="Comic Sans MS" panose="030F0702030302020204" pitchFamily="2" charset="0"/>
                <a:ea typeface="思源黑体 CN Heavy" panose="020B0A00000000000000" pitchFamily="34" charset="-122"/>
                <a:cs typeface="Comic Sans MS" panose="030F0702030302020204" pitchFamily="2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6850" y="90805"/>
            <a:ext cx="283845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Summary</a:t>
            </a:r>
            <a:endParaRPr lang="en-US" altLang="zh-CN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21615" y="562610"/>
            <a:ext cx="12413615" cy="6481445"/>
            <a:chOff x="2611272" y="1122026"/>
            <a:chExt cx="6969456" cy="4613948"/>
          </a:xfrm>
        </p:grpSpPr>
        <p:pic>
          <p:nvPicPr>
            <p:cNvPr id="6" name="图形 1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11272" y="1122026"/>
              <a:ext cx="6969456" cy="461394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148892" y="1743126"/>
              <a:ext cx="2722683" cy="34951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indent="0" fontAlgn="auto">
                <a:lnSpc>
                  <a:spcPts val="4060"/>
                </a:lnSpc>
              </a:pPr>
              <a:r>
                <a:rPr 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too...to...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宋体" panose="02010600030101010101" pitchFamily="2" charset="-122"/>
                </a:rPr>
                <a:t>太</a:t>
              </a: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...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宋体" panose="02010600030101010101" pitchFamily="2" charset="-122"/>
                </a:rPr>
                <a:t>而不能</a:t>
              </a: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...</a:t>
              </a:r>
              <a:endParaRPr lang="en-US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as </a:t>
              </a:r>
              <a:r>
                <a:rPr lang="zh-CN" altLang="en-US" sz="2800">
                  <a:latin typeface="Comic Sans MS" panose="030F0702030302020204" pitchFamily="2" charset="0"/>
                  <a:cs typeface="Comic Sans MS" panose="030F0702030302020204" pitchFamily="2" charset="0"/>
                  <a:sym typeface="宋体" panose="02010600030101010101" pitchFamily="2" charset="-122"/>
                </a:rPr>
                <a:t>作为</a:t>
              </a:r>
              <a:r>
                <a:rPr lang="en-US" altLang="zh-CN" sz="2800"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...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normal</a:t>
              </a:r>
              <a:r>
                <a:rPr lang="zh-CN" altLang="en-US" sz="2800">
                  <a:latin typeface="Comic Sans MS" panose="030F0702030302020204" pitchFamily="2" charset="0"/>
                  <a:cs typeface="Comic Sans MS" panose="030F0702030302020204" pitchFamily="2" charset="0"/>
                  <a:sym typeface="宋体" panose="02010600030101010101" pitchFamily="2" charset="-122"/>
                </a:rPr>
                <a:t>正规的，标准的</a:t>
              </a: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宋体" panose="02010600030101010101" pitchFamily="2" charset="-122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once  </a:t>
              </a:r>
              <a:r>
                <a:rPr lang="zh-CN" altLang="en-US" sz="2800">
                  <a:latin typeface="Comic Sans MS" panose="030F0702030302020204" pitchFamily="2" charset="0"/>
                  <a:cs typeface="Comic Sans MS" panose="030F0702030302020204" pitchFamily="2" charset="0"/>
                  <a:sym typeface="宋体" panose="02010600030101010101" pitchFamily="2" charset="-122"/>
                </a:rPr>
                <a:t>一次</a:t>
              </a: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宋体" panose="02010600030101010101" pitchFamily="2" charset="-122"/>
              </a:endParaRPr>
            </a:p>
            <a:p>
              <a:pPr indent="0" fontAlgn="auto">
                <a:lnSpc>
                  <a:spcPts val="4060"/>
                </a:lnSpc>
              </a:pPr>
              <a:r>
                <a:rPr lang="en-US" altLang="zh-CN" sz="2800">
                  <a:latin typeface="Comic Sans MS" panose="030F0702030302020204" pitchFamily="2" charset="0"/>
                  <a:cs typeface="Comic Sans MS" panose="030F0702030302020204" pitchFamily="2" charset="0"/>
                  <a:sym typeface="+mn-ea"/>
                </a:rPr>
                <a:t>twice </a:t>
              </a:r>
              <a:r>
                <a:rPr lang="zh-CN" altLang="en-US" sz="2800">
                  <a:latin typeface="Comic Sans MS" panose="030F0702030302020204" pitchFamily="2" charset="0"/>
                  <a:cs typeface="Comic Sans MS" panose="030F0702030302020204" pitchFamily="2" charset="0"/>
                  <a:sym typeface="宋体" panose="02010600030101010101" pitchFamily="2" charset="-122"/>
                </a:rPr>
                <a:t>两次</a:t>
              </a:r>
              <a:endParaRPr lang="zh-CN" altLang="en-US" sz="2800">
                <a:latin typeface="Comic Sans MS" panose="030F0702030302020204" pitchFamily="2" charset="0"/>
                <a:cs typeface="Comic Sans MS" panose="030F0702030302020204" pitchFamily="2" charset="0"/>
                <a:sym typeface="宋体" panose="02010600030101010101" pitchFamily="2" charset="-122"/>
              </a:endParaRPr>
            </a:p>
            <a:p>
              <a:pPr indent="0" fontAlgn="auto">
                <a:lnSpc>
                  <a:spcPts val="4660"/>
                </a:lnSpc>
              </a:pPr>
              <a:r>
                <a:rPr 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try to do 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努力做某事</a:t>
              </a:r>
              <a:endParaRPr lang="zh-CN" altLang="en-US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660"/>
                </a:lnSpc>
              </a:pP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the first spaceplane </a:t>
              </a:r>
              <a:endParaRPr lang="en-US" altLang="zh-CN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660"/>
                </a:lnSpc>
              </a:pP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第一架航空飞机</a:t>
              </a:r>
              <a:endParaRPr lang="zh-CN" altLang="en-US" sz="28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660"/>
                </a:lnSpc>
              </a:pPr>
              <a:r>
                <a:rPr lang="en-US" altLang="zh-CN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the way </a:t>
              </a:r>
              <a:r>
                <a:rPr lang="zh-CN" altLang="en-US" sz="2800"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方式，方法，途径</a:t>
              </a: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宋体" panose="02010600030101010101" pitchFamily="2" charset="-122"/>
              </a:endParaRPr>
            </a:p>
            <a:p>
              <a:pPr indent="0" fontAlgn="auto">
                <a:lnSpc>
                  <a:spcPts val="4060"/>
                </a:lnSpc>
              </a:pPr>
              <a:endParaRPr lang="zh-CN" altLang="en-US" sz="2800" dirty="0">
                <a:solidFill>
                  <a:schemeClr val="tx1"/>
                </a:solidFill>
                <a:latin typeface="Comic Sans MS" panose="030F0702030302020204" pitchFamily="2" charset="0"/>
                <a:ea typeface="思源黑体 CN Heavy" panose="020B0A00000000000000" pitchFamily="34" charset="-122"/>
                <a:cs typeface="Comic Sans MS" panose="030F0702030302020204" pitchFamily="2" charset="0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094094" y="1435100"/>
            <a:ext cx="4849494" cy="4909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ts val="4060"/>
              </a:lnSpc>
            </a:pPr>
            <a:r>
              <a: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in the future </a:t>
            </a:r>
            <a:r>
              <a:rPr lang="zh-CN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在将来</a:t>
            </a:r>
            <a:endParaRPr lang="zh-CN"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宋体" panose="02010600030101010101" pitchFamily="2" charset="-122"/>
            </a:endParaRPr>
          </a:p>
          <a:p>
            <a:pPr indent="0" fontAlgn="auto">
              <a:lnSpc>
                <a:spcPts val="4660"/>
              </a:lnSpc>
            </a:pPr>
            <a:r>
              <a: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engineer 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设计师</a:t>
            </a:r>
            <a:endParaRPr lang="en-US" altLang="zh-CN"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cheaper,cheap 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比较级</a:t>
            </a:r>
            <a:endParaRPr lang="zh-CN" altLang="en-US"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easier 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，</a:t>
            </a:r>
            <a:r>
              <a:rPr lang="en-US" altLang="zh-CN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easy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比较级</a:t>
            </a:r>
            <a:endParaRPr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space station 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航空站</a:t>
            </a:r>
            <a:endParaRPr lang="zh-CN" altLang="en-US"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station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，站，所</a:t>
            </a:r>
            <a:endParaRPr lang="zh-CN" altLang="en-US"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at the moment 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此时此刻</a:t>
            </a:r>
            <a:endParaRPr lang="zh-CN" altLang="en-US"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visit 拜访，参观</a:t>
            </a:r>
            <a:endParaRPr lang="en-US"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businessman</a:t>
            </a:r>
            <a:r>
              <a: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商人</a:t>
            </a:r>
            <a:endParaRPr lang="en-US"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indent="0" fontAlgn="auto">
              <a:lnSpc>
                <a:spcPts val="4660"/>
              </a:lnSpc>
            </a:pPr>
            <a:endParaRPr sz="28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060"/>
              </a:lnSpc>
            </a:pPr>
            <a:endParaRPr lang="zh-CN" altLang="en-US" sz="2800" dirty="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6850" y="90805"/>
            <a:ext cx="283845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Summary</a:t>
            </a:r>
            <a:endParaRPr lang="en-US" altLang="zh-CN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221615" y="562610"/>
            <a:ext cx="12413615" cy="6481445"/>
            <a:chOff x="2611272" y="1122026"/>
            <a:chExt cx="6969456" cy="4613948"/>
          </a:xfrm>
        </p:grpSpPr>
        <p:pic>
          <p:nvPicPr>
            <p:cNvPr id="6" name="图形 1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11272" y="1122026"/>
              <a:ext cx="6969456" cy="461394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148892" y="1743126"/>
              <a:ext cx="2722683" cy="34951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pay...for </a:t>
              </a:r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宋体" panose="02010600030101010101" pitchFamily="2" charset="-122"/>
                </a:rPr>
                <a:t>为</a:t>
              </a:r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...</a:t>
              </a:r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宋体" panose="02010600030101010101" pitchFamily="2" charset="-122"/>
                </a:rPr>
                <a:t>花费</a:t>
              </a:r>
              <a:endPara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endParaRPr>
            </a:p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million </a:t>
              </a:r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宋体" panose="02010600030101010101" pitchFamily="2" charset="-122"/>
                </a:rPr>
                <a:t>百万</a:t>
              </a:r>
              <a:endPara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endParaRPr>
            </a:p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dollars,dollar</a:t>
              </a:r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宋体" panose="02010600030101010101" pitchFamily="2" charset="-122"/>
                </a:rPr>
                <a:t>的复数，美元</a:t>
              </a:r>
              <a:endPara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endParaRPr>
            </a:p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for</a:t>
              </a:r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宋体" panose="02010600030101010101" pitchFamily="2" charset="-122"/>
                </a:rPr>
                <a:t>持续，后加一段时间</a:t>
              </a:r>
              <a:endPara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endParaRPr>
            </a:p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different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不同的</a:t>
              </a: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soon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很快</a:t>
              </a:r>
              <a:endPara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above </a:t>
              </a:r>
              <a:r>
                <a:rPr lang="zh-CN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在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...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之上</a:t>
              </a: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feel like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感觉</a:t>
              </a: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weigh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重</a:t>
              </a:r>
              <a:endParaRPr 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algn="l"/>
              <a:r>
                <a:rPr 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float </a:t>
              </a:r>
              <a:r>
                <a:rPr lang="zh-CN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漂浮</a:t>
              </a: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algn="l"/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ride </a:t>
              </a:r>
              <a:r>
                <a:rPr lang="zh-CN" altLang="en-US" sz="2800">
                  <a:solidFill>
                    <a:schemeClr val="tx1"/>
                  </a:solidFill>
                  <a:latin typeface="Comic Sans MS" panose="030F0702030302020204" pitchFamily="2" charset="0"/>
                  <a:ea typeface="宋体" panose="02010600030101010101" pitchFamily="2" charset="-122"/>
                  <a:cs typeface="Comic Sans MS" panose="030F0702030302020204" pitchFamily="2" charset="0"/>
                  <a:sym typeface="+mn-ea"/>
                </a:rPr>
                <a:t>行程</a:t>
              </a: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endParaRPr>
            </a:p>
            <a:p>
              <a:pPr indent="0" fontAlgn="auto">
                <a:lnSpc>
                  <a:spcPts val="4060"/>
                </a:lnSpc>
              </a:pPr>
              <a:endParaRPr lang="zh-CN" altLang="en-US" sz="28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宋体" panose="02010600030101010101" pitchFamily="2" charset="-122"/>
              </a:endParaRPr>
            </a:p>
            <a:p>
              <a:pPr indent="0" fontAlgn="auto">
                <a:lnSpc>
                  <a:spcPts val="4060"/>
                </a:lnSpc>
              </a:pPr>
              <a:endParaRPr lang="zh-CN" altLang="en-US" sz="2800" dirty="0">
                <a:solidFill>
                  <a:schemeClr val="tx1"/>
                </a:solidFill>
                <a:latin typeface="Comic Sans MS" panose="030F0702030302020204" pitchFamily="2" charset="0"/>
                <a:ea typeface="思源黑体 CN Heavy" panose="020B0A00000000000000" pitchFamily="34" charset="-122"/>
                <a:cs typeface="Comic Sans MS" panose="030F0702030302020204" pitchFamily="2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27518" y="2394585"/>
            <a:ext cx="468058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8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anose="030F0702030302020204" pitchFamily="2" charset="0"/>
                <a:cs typeface="Comic Sans MS" panose="030F0702030302020204" pitchFamily="2" charset="0"/>
              </a:rPr>
              <a:t>Goodbye</a:t>
            </a:r>
            <a:endParaRPr lang="en-US" altLang="zh-CN" sz="88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5726" y="0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sz="4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Jokerman" panose="04090605060D06020702" pitchFamily="82" charset="0"/>
              </a:rPr>
              <a:t>重点词汇</a:t>
            </a:r>
            <a:endParaRPr lang="zh-CN" sz="4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Jokerman" panose="04090605060D06020702" pitchFamily="8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145" y="1191260"/>
            <a:ext cx="25546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太空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空气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地球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火箭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月亮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宇航员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31560" y="1191260"/>
            <a:ext cx="25546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工程师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商人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旅行者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7945" y="1288415"/>
            <a:ext cx="23933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space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air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Earth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rocket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Moon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astronaut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1645" y="1288415"/>
            <a:ext cx="279146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engineer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businessman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</a:rPr>
              <a:t>tourist</a:t>
            </a:r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  <a:p>
            <a:endParaRPr lang="en-US" altLang="zh-CN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4350" y="182880"/>
            <a:ext cx="1116266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 most famous space agencies in the world are NASA(in the USA),ESA(in Europe),the Russian and the Chinese space programmes.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r>
              <a:rPr 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 most famous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最出名的</a:t>
            </a:r>
            <a:endParaRPr lang="en-US" sz="3200">
              <a:solidFill>
                <a:srgbClr val="0070C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agency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机构，所</a:t>
            </a: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;agencies 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复数</a:t>
            </a: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endParaRPr lang="en-US" altLang="zh-CN" sz="3200">
              <a:solidFill>
                <a:srgbClr val="0070C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NASA:美国国家航空航天局</a:t>
            </a:r>
            <a:endParaRPr lang="en-US" altLang="zh-CN" sz="3200">
              <a:solidFill>
                <a:srgbClr val="0070C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（National Aeronautics and Space Administration)</a:t>
            </a:r>
            <a:endParaRPr lang="en-US" altLang="zh-CN" sz="3200">
              <a:solidFill>
                <a:srgbClr val="0070C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ESA: European Space Agency</a:t>
            </a:r>
            <a:endParaRPr lang="en-US" altLang="zh-CN" sz="3200">
              <a:solidFill>
                <a:srgbClr val="0070C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the USA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美国</a:t>
            </a:r>
            <a:endParaRPr lang="zh-CN" altLang="en-US" sz="3200">
              <a:solidFill>
                <a:srgbClr val="0070C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Europe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欧洲</a:t>
            </a:r>
            <a:endParaRPr lang="zh-CN" altLang="en-US" sz="3200">
              <a:solidFill>
                <a:srgbClr val="0070C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Russian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俄国的 </a:t>
            </a: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Russia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俄国</a:t>
            </a:r>
            <a:endParaRPr lang="zh-CN" altLang="en-US" sz="3200">
              <a:solidFill>
                <a:srgbClr val="0070C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Chinese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中国的</a:t>
            </a:r>
            <a:endParaRPr lang="zh-CN" altLang="en-US" sz="3200">
              <a:solidFill>
                <a:srgbClr val="0070C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programme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节目，项目</a:t>
            </a: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;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</a:t>
            </a: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program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程序</a:t>
            </a:r>
            <a:endParaRPr lang="zh-CN" altLang="en-US" sz="3200">
              <a:solidFill>
                <a:srgbClr val="0070C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7885" y="748030"/>
            <a:ext cx="11217275" cy="1627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ts val="3660"/>
              </a:lnSpc>
            </a:pPr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They build rockets and teach astronauts how to fly them.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indent="0" algn="l" fontAlgn="auto">
              <a:lnSpc>
                <a:spcPts val="3660"/>
              </a:lnSpc>
            </a:pPr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</a:t>
            </a:r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Rockets take a long time to build and cost a lot of money.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indent="0" algn="l" fontAlgn="auto">
              <a:lnSpc>
                <a:spcPts val="4660"/>
              </a:lnSpc>
            </a:pPr>
            <a:endParaRPr lang="en-US" alt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015" y="2121535"/>
            <a:ext cx="6012180" cy="373570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indent="0" fontAlgn="auto">
              <a:lnSpc>
                <a:spcPts val="406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build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建造  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building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建筑物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06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teach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教授 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teach sb.to do sth.   teacher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老师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060"/>
              </a:lnSpc>
            </a:pP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str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o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n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au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</a:t>
            </a:r>
            <a:r>
              <a:rPr lang="en-US" altLang="zh-CN" sz="3200">
                <a:solidFill>
                  <a:srgbClr val="7030A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06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astronaut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的复数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06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fly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驾驶；放飞 ，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fly a kite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06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them  they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的宾格 ，指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rockets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3345" y="2466340"/>
            <a:ext cx="5748655" cy="30460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take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花费（时间）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take a long time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花费很长的时间</a:t>
            </a:r>
            <a:endParaRPr 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Sth take a long time to  do 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某物花费长时间去做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 b="1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cost</a:t>
            </a:r>
            <a:r>
              <a:rPr lang="zh-CN" altLang="en-US" sz="3200" b="1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花费</a:t>
            </a:r>
            <a:endParaRPr lang="zh-CN" altLang="en-US" sz="3200" b="1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9300" y="713105"/>
            <a:ext cx="9463405" cy="1029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ts val="3660"/>
              </a:lnSpc>
            </a:pPr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They’re too expensive to use as normal transport</a:t>
            </a:r>
            <a:endParaRPr 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>
              <a:lnSpc>
                <a:spcPts val="3660"/>
              </a:lnSpc>
            </a:pPr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because they can only fly once.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3095" y="2228215"/>
            <a:ext cx="5996940" cy="40309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too...to...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太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...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而不能</a:t>
            </a: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...</a:t>
            </a:r>
            <a:endParaRPr 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The water is too hot to drink.</a:t>
            </a:r>
            <a:endParaRPr lang="en-US" sz="3200">
              <a:solidFill>
                <a:srgbClr val="FF0000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as </a:t>
            </a:r>
            <a:r>
              <a:rPr lang="zh-CN" altLang="en-US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宋体" panose="02010600030101010101" pitchFamily="2" charset="-122"/>
              </a:rPr>
              <a:t>作为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...</a:t>
            </a:r>
            <a:endParaRPr lang="en-US" altLang="zh-CN" sz="3200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normal </a:t>
            </a:r>
            <a:r>
              <a:rPr lang="zh-CN" altLang="en-US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宋体" panose="02010600030101010101" pitchFamily="2" charset="-122"/>
              </a:rPr>
              <a:t>正常的，正规的，标准的</a:t>
            </a:r>
            <a:endParaRPr lang="zh-CN" altLang="en-US" sz="3200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  <a:sym typeface="宋体" panose="02010600030101010101" pitchFamily="2" charset="-122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once  </a:t>
            </a:r>
            <a:r>
              <a:rPr lang="zh-CN" altLang="en-US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宋体" panose="02010600030101010101" pitchFamily="2" charset="-122"/>
              </a:rPr>
              <a:t>一次</a:t>
            </a:r>
            <a:endParaRPr lang="zh-CN" altLang="en-US" sz="3200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  <a:sym typeface="宋体" panose="02010600030101010101" pitchFamily="2" charset="-122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twice </a:t>
            </a:r>
            <a:r>
              <a:rPr lang="zh-CN" altLang="en-US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宋体" panose="02010600030101010101" pitchFamily="2" charset="-122"/>
              </a:rPr>
              <a:t>两次</a:t>
            </a:r>
            <a:endParaRPr lang="zh-CN" altLang="en-US" sz="3200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  <a:sym typeface="宋体" panose="02010600030101010101" pitchFamily="2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 clean my teeth </a:t>
            </a:r>
            <a:r>
              <a:rPr lang="en-US" altLang="zh-CN" sz="3200" u="sng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once a day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.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680" y="1093470"/>
            <a:ext cx="115303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 European Space Agency</a:t>
            </a:r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trying </a:t>
            </a:r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to build </a:t>
            </a:r>
            <a:r>
              <a:rPr lang="en-US" sz="32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 first</a:t>
            </a:r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'spaceplane’. This is exciting because it's the way we'll travel in the future.</a:t>
            </a:r>
            <a:endParaRPr lang="en-US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665" y="3006725"/>
            <a:ext cx="5640705" cy="307911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indent="0" fontAlgn="auto">
              <a:lnSpc>
                <a:spcPts val="4660"/>
              </a:lnSpc>
            </a:pPr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try to do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努力做某事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 first spaceplane </a:t>
            </a:r>
            <a:endParaRPr lang="en-US" altLang="zh-CN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indent="0" fontAlgn="auto">
              <a:lnSpc>
                <a:spcPts val="4660"/>
              </a:lnSpc>
            </a:pP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第一架航空飞机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 way 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方式，方法，途径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in the future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在将来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534035"/>
            <a:ext cx="12056110" cy="6067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4660"/>
              </a:lnSpc>
            </a:pPr>
            <a:r>
              <a:rPr sz="3600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</a:rPr>
              <a:t> </a:t>
            </a:r>
            <a:r>
              <a:rPr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Engineers think their new spaceplane will be cheaper,and easier to build and use. </a:t>
            </a:r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People will use them to go to the space station in 2015.</a:t>
            </a:r>
            <a:endParaRPr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engineer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设计师</a:t>
            </a:r>
            <a:endParaRPr lang="zh-CN" altLang="en-US" sz="3200">
              <a:solidFill>
                <a:srgbClr val="0070C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an engineer</a:t>
            </a:r>
            <a:endParaRPr lang="en-US" altLang="zh-CN" sz="3200">
              <a:solidFill>
                <a:srgbClr val="0070C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cheaper,cheap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比较级</a:t>
            </a:r>
            <a:endParaRPr lang="zh-CN" altLang="en-US" sz="3200">
              <a:solidFill>
                <a:srgbClr val="0070C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easier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，</a:t>
            </a: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easy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比较级</a:t>
            </a:r>
            <a:endParaRPr sz="3200">
              <a:solidFill>
                <a:srgbClr val="0070C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space station 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航空站</a:t>
            </a:r>
            <a:endParaRPr lang="zh-CN" altLang="en-US" sz="3200">
              <a:solidFill>
                <a:srgbClr val="0070C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r>
              <a:rPr lang="en-US" altLang="zh-CN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station</a:t>
            </a:r>
            <a:r>
              <a:rPr lang="zh-CN" altLang="en-US" sz="3200">
                <a:solidFill>
                  <a:srgbClr val="0070C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</a:rPr>
              <a:t>，站，所</a:t>
            </a:r>
            <a:endParaRPr sz="3200">
              <a:solidFill>
                <a:srgbClr val="0070C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  <a:p>
            <a:pPr indent="0" fontAlgn="auto">
              <a:lnSpc>
                <a:spcPts val="4660"/>
              </a:lnSpc>
            </a:pPr>
            <a:endParaRPr lang="zh-CN" altLang="en-US" sz="3200" b="1">
              <a:solidFill>
                <a:srgbClr val="0070C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2480" y="711200"/>
            <a:ext cx="11197590" cy="25533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At the moment space tourists can visit the Russian space 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station MIR, but it’s very expensive.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In 2001 an American</a:t>
            </a:r>
            <a:endParaRPr lang="en-US" altLang="zh-CN" sz="3200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businessman, Dennis Tito, paid 20 million dollars to go for</a:t>
            </a:r>
            <a:endParaRPr lang="en-US" altLang="zh-CN" sz="3200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ten days.</a:t>
            </a:r>
            <a:endParaRPr lang="en-US" altLang="zh-CN" sz="3200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endParaRPr lang="en-US" altLang="zh-CN" sz="3200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2480" y="2884805"/>
            <a:ext cx="5089525" cy="40309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at the moment </a:t>
            </a:r>
            <a:r>
              <a:rPr lang="zh-CN" alt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此时此刻</a:t>
            </a:r>
            <a:endParaRPr lang="zh-CN" alt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visit 拜访，参观</a:t>
            </a:r>
            <a:endParaRPr 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businessman</a:t>
            </a:r>
            <a:r>
              <a:rPr lang="zh-CN" alt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商人</a:t>
            </a:r>
            <a:endParaRPr 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pay...for </a:t>
            </a:r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为</a:t>
            </a:r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...</a:t>
            </a:r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花费</a:t>
            </a:r>
            <a:endParaRPr 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宋体" panose="02010600030101010101" pitchFamily="2" charset="-122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million </a:t>
            </a:r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百万</a:t>
            </a:r>
            <a:endParaRPr 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宋体" panose="02010600030101010101" pitchFamily="2" charset="-122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dollars,dollar</a:t>
            </a:r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的复数，美元</a:t>
            </a:r>
            <a:endParaRPr 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宋体" panose="02010600030101010101" pitchFamily="2" charset="-122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for</a:t>
            </a:r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宋体" panose="02010600030101010101" pitchFamily="2" charset="-122"/>
              </a:rPr>
              <a:t>持续，后加一段时间</a:t>
            </a:r>
            <a:endParaRPr 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宋体" panose="02010600030101010101" pitchFamily="2" charset="-122"/>
            </a:endParaRPr>
          </a:p>
          <a:p>
            <a:endParaRPr lang="zh-CN" alt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945" y="766445"/>
            <a:ext cx="11743055" cy="324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Some people think there will be different spaceplanes for 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tourists soon.</a:t>
            </a:r>
            <a:r>
              <a:rPr lang="zh-CN" altLang="en-US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They will fly higher than 100 km above</a:t>
            </a:r>
            <a:endParaRPr lang="zh-CN" altLang="en-US" sz="3200">
              <a:solidFill>
                <a:schemeClr val="tx1"/>
              </a:solidFill>
              <a:latin typeface="Comic Sans MS" panose="030F0702030302020204" pitchFamily="2" charset="0"/>
              <a:cs typeface="Comic Sans MS" panose="030F0702030302020204" pitchFamily="2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zh-CN" altLang="en-US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 earth,the line where space star</a:t>
            </a:r>
            <a:r>
              <a:rPr lang="en-US" altLang="zh-CN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t</a:t>
            </a:r>
            <a:r>
              <a:rPr lang="zh-CN" altLang="en-US" sz="3200">
                <a:solidFill>
                  <a:schemeClr val="tx1"/>
                </a:solidFill>
                <a:latin typeface="Comic Sans MS" panose="030F0702030302020204" pitchFamily="2" charset="0"/>
                <a:cs typeface="Comic Sans MS" panose="030F0702030302020204" pitchFamily="2" charset="0"/>
                <a:sym typeface="+mn-ea"/>
              </a:rPr>
              <a:t>s. </a:t>
            </a:r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Flights will be two and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sz="3200">
                <a:solidFill>
                  <a:schemeClr val="tx1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 a half hours and there will be a pilot and five or six tourists.</a:t>
            </a:r>
            <a:endParaRPr 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 tourists will see Earth from above but they won’t go to </a:t>
            </a:r>
            <a:endParaRPr lang="en-US" sz="3200"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the Moon.</a:t>
            </a:r>
            <a:endParaRPr lang="en-US" altLang="en-US" sz="3200">
              <a:solidFill>
                <a:schemeClr val="tx1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865" y="4218305"/>
            <a:ext cx="3334385" cy="15684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different </a:t>
            </a:r>
            <a:r>
              <a:rPr lang="zh-CN" alt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不同的</a:t>
            </a:r>
            <a:endParaRPr lang="zh-CN" alt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soon </a:t>
            </a:r>
            <a:r>
              <a:rPr lang="zh-CN" alt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很快</a:t>
            </a:r>
            <a:endParaRPr 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  <a:p>
            <a:pPr algn="l"/>
            <a:r>
              <a:rPr 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above </a:t>
            </a:r>
            <a:r>
              <a:rPr lang="zh-CN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在</a:t>
            </a:r>
            <a:r>
              <a:rPr lang="en-US" altLang="zh-CN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...</a:t>
            </a:r>
            <a:r>
              <a:rPr lang="zh-CN" altLang="en-US" sz="3200">
                <a:solidFill>
                  <a:srgbClr val="002060"/>
                </a:solidFill>
                <a:latin typeface="Comic Sans MS" panose="030F0702030302020204" pitchFamily="2" charset="0"/>
                <a:ea typeface="宋体" panose="02010600030101010101" pitchFamily="2" charset="-122"/>
                <a:cs typeface="Comic Sans MS" panose="030F0702030302020204" pitchFamily="2" charset="0"/>
                <a:sym typeface="+mn-ea"/>
              </a:rPr>
              <a:t>之上</a:t>
            </a:r>
            <a:endParaRPr lang="zh-CN" altLang="en-US" sz="3200">
              <a:solidFill>
                <a:srgbClr val="002060"/>
              </a:solidFill>
              <a:latin typeface="Comic Sans MS" panose="030F0702030302020204" pitchFamily="2" charset="0"/>
              <a:ea typeface="宋体" panose="02010600030101010101" pitchFamily="2" charset="-122"/>
              <a:cs typeface="Comic Sans MS" panose="030F0702030302020204" pitchFamily="2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3109</Words>
  <Application>WPS 演示</Application>
  <PresentationFormat>宽屏</PresentationFormat>
  <Paragraphs>188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Georgia</vt:lpstr>
      <vt:lpstr>Comic Sans MS</vt:lpstr>
      <vt:lpstr>Jokerman</vt:lpstr>
      <vt:lpstr>Gabriola</vt:lpstr>
      <vt:lpstr>楷体</vt:lpstr>
      <vt:lpstr>思源黑体 CN Heavy</vt:lpstr>
      <vt:lpstr>黑体</vt:lpstr>
      <vt:lpstr>DFPOP1-W9</vt:lpstr>
      <vt:lpstr>Segoe Print</vt:lpstr>
      <vt:lpstr>微软雅黑</vt:lpstr>
      <vt:lpstr>Arial Unicode MS</vt:lpstr>
      <vt:lpstr>华康少女文字W5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MLDM</cp:lastModifiedBy>
  <cp:revision>45</cp:revision>
  <dcterms:created xsi:type="dcterms:W3CDTF">2020-08-14T01:30:00Z</dcterms:created>
  <dcterms:modified xsi:type="dcterms:W3CDTF">2020-10-08T08:38:19Z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