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3" r:id="rId3"/>
    <p:sldId id="403" r:id="rId5"/>
    <p:sldId id="332" r:id="rId6"/>
    <p:sldId id="401" r:id="rId7"/>
    <p:sldId id="380" r:id="rId8"/>
    <p:sldId id="392" r:id="rId9"/>
    <p:sldId id="404" r:id="rId10"/>
    <p:sldId id="393" r:id="rId11"/>
    <p:sldId id="402" r:id="rId12"/>
    <p:sldId id="394" r:id="rId13"/>
    <p:sldId id="398" r:id="rId14"/>
    <p:sldId id="40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  <p:cmAuthor id="3" name="微软用户" initials="微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EE0DA"/>
    <a:srgbClr val="D925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3314700"/>
            <a:ext cx="12192000" cy="3543300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269" y="5084361"/>
            <a:ext cx="2510131" cy="17893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5883144"/>
            <a:ext cx="2292959" cy="9748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607" y="0"/>
            <a:ext cx="3803185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652" y="5918849"/>
            <a:ext cx="2391539" cy="95489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19287" y="237067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96399" y="-107215"/>
            <a:ext cx="80165" cy="942911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682287" y="-362575"/>
            <a:ext cx="48000" cy="731232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6148567"/>
            <a:ext cx="9588500" cy="7094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6305764"/>
            <a:ext cx="1460500" cy="58314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927" y="5613399"/>
            <a:ext cx="1683073" cy="12755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53928" y="381836"/>
            <a:ext cx="972504" cy="9510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570556" y="70357"/>
            <a:ext cx="572228" cy="559605"/>
          </a:xfrm>
          <a:prstGeom prst="rect">
            <a:avLst/>
          </a:prstGeom>
        </p:spPr>
      </p:pic>
      <p:pic>
        <p:nvPicPr>
          <p:cNvPr id="24" name="图片 23" descr="图片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524" y="-1110577"/>
            <a:ext cx="2857361" cy="5027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806700"/>
            <a:ext cx="12192000" cy="40513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9" y="1"/>
            <a:ext cx="2737397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916331" y="4953363"/>
            <a:ext cx="5468716" cy="146502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8715" y="1522730"/>
            <a:ext cx="7480935" cy="2555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335" b="1" i="1" dirty="0" smtClean="0">
                <a:blipFill>
                  <a:blip r:embed="rId5"/>
                  <a:stretch>
                    <a:fillRect/>
                  </a:stretch>
                </a:blipFill>
                <a:latin typeface="Georgia" panose="02040502050405020303" pitchFamily="18" charset="0"/>
                <a:cs typeface="Georgia" panose="02040502050405020303" pitchFamily="18" charset="0"/>
              </a:rPr>
              <a:t>               </a:t>
            </a:r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KB6 U2 </a:t>
            </a:r>
            <a:endParaRPr lang="en-US" sz="5335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   Tomorrow's world</a:t>
            </a:r>
            <a:r>
              <a:rPr lang="en-US" sz="5335" b="1" dirty="0" smtClean="0">
                <a:blipFill>
                  <a:blip r:embed="rId5"/>
                  <a:stretch>
                    <a:fillRect/>
                  </a:stretch>
                </a:blipFill>
                <a:latin typeface="Comic Sans MS" panose="030F0702030302020204" pitchFamily="2" charset="0"/>
                <a:cs typeface="Comic Sans MS" panose="030F0702030302020204" pitchFamily="2" charset="0"/>
              </a:rPr>
              <a:t> </a:t>
            </a:r>
            <a:endParaRPr lang="en-US" sz="5335" b="1" dirty="0" smtClean="0">
              <a:blipFill>
                <a:blip r:embed="rId5"/>
                <a:stretch>
                  <a:fillRect/>
                </a:stretch>
              </a:blip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sz="5335" b="1" dirty="0" smtClean="0">
                <a:blipFill>
                  <a:blip r:embed="rId5"/>
                  <a:stretch>
                    <a:fillRect/>
                  </a:stretch>
                </a:blipFill>
                <a:latin typeface="Comic Sans MS" panose="030F0702030302020204" pitchFamily="2" charset="0"/>
                <a:cs typeface="Comic Sans MS" panose="030F0702030302020204" pitchFamily="2" charset="0"/>
              </a:rPr>
              <a:t>              </a:t>
            </a:r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H3-4</a:t>
            </a:r>
            <a:endParaRPr lang="en-US" sz="5335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  <p:custDataLst>
      <p:tags r:id="rId6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6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22" grpId="0" bldLvl="0" animBg="1"/>
      <p:bldP spid="22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0195" y="220980"/>
            <a:ext cx="91465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Why 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ey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be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rich</a:t>
            </a:r>
            <a:r>
              <a:rPr lang="en-US" altLang="zh-CN" sz="3200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Where 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travel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by air</a:t>
            </a:r>
            <a:r>
              <a:rPr lang="en-US" altLang="zh-CN" sz="3200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How 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 </a:t>
            </a:r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go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very far</a:t>
            </a:r>
            <a:r>
              <a:rPr lang="en-US" altLang="zh-CN" sz="3200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When 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she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hit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a window?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What time 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he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get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 b="1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any</a:t>
            </a:r>
            <a:r>
              <a:rPr lang="zh-CN" altLang="en-US" sz="3200" b="1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more information</a:t>
            </a:r>
            <a:r>
              <a:rPr 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?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050" y="3070225"/>
            <a:ext cx="5954395" cy="522605"/>
          </a:xfrm>
          <a:prstGeom prst="rect">
            <a:avLst/>
          </a:prstGeom>
          <a:solidFill>
            <a:srgbClr val="B2C1DB">
              <a:lumMod val="20000"/>
              <a:lumOff val="80000"/>
            </a:srgbClr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结构：特词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+will+</a:t>
            </a:r>
            <a:r>
              <a:rPr lang="zh-CN" altLang="en-US" sz="36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主语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+</a:t>
            </a:r>
            <a:r>
              <a:rPr lang="zh-CN" altLang="en-US" sz="36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动原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?</a:t>
            </a:r>
            <a:endParaRPr lang="en-US" altLang="zh-CN" sz="3600" b="1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6850" y="90805"/>
            <a:ext cx="283845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Summary</a:t>
            </a:r>
            <a:endParaRPr lang="en-US" altLang="zh-CN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21615" y="562610"/>
            <a:ext cx="12413615" cy="6481445"/>
            <a:chOff x="2611272" y="1122026"/>
            <a:chExt cx="6969456" cy="4613948"/>
          </a:xfrm>
        </p:grpSpPr>
        <p:pic>
          <p:nvPicPr>
            <p:cNvPr id="6" name="图形 1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11272" y="1122026"/>
              <a:ext cx="6969456" cy="461394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148892" y="1743126"/>
              <a:ext cx="5248928" cy="34951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800" b="1">
                  <a:gradFill>
                    <a:gsLst>
                      <a:gs pos="0">
                        <a:srgbClr val="FE4444"/>
                      </a:gs>
                      <a:gs pos="100000">
                        <a:srgbClr val="832B2B"/>
                      </a:gs>
                    </a:gsLst>
                    <a:lin scaled="0"/>
                  </a:gra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will </a:t>
              </a:r>
              <a:r>
                <a:rPr lang="zh-CN" altLang="en-US" sz="2800" b="1">
                  <a:gradFill>
                    <a:gsLst>
                      <a:gs pos="0">
                        <a:srgbClr val="FE4444"/>
                      </a:gs>
                      <a:gs pos="100000">
                        <a:srgbClr val="832B2B"/>
                      </a:gs>
                    </a:gsLst>
                    <a:lin scaled="0"/>
                  </a:gra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表将来时</a:t>
              </a:r>
              <a:endPara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定义：将要发生的动作或者状态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肯定句结构： 主语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+will+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动原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.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句型：否定句</a:t>
              </a:r>
              <a:r>
                <a:rPr 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-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主语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+won't +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动原。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       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一般疑问句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-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will +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主语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+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动原？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      肯否回答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-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Yes,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主语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+will.No,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主语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+won't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（缩写）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           特殊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-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特词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 +will +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主语</a:t>
              </a:r>
              <a:r>
                <a:rPr lang="en-US" altLang="zh-CN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 +</a:t>
              </a: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动原？</a:t>
              </a:r>
              <a:endParaRPr lang="zh-CN" altLang="en-US" sz="2800" dirty="0">
                <a:solidFill>
                  <a:srgbClr val="2828FC"/>
                </a:solidFill>
                <a:latin typeface="Comic Sans MS" panose="030F0702030302020204" pitchFamily="2" charset="0"/>
                <a:ea typeface="思源黑体 CN Heavy" panose="020B0A00000000000000" pitchFamily="34" charset="-122"/>
                <a:cs typeface="Comic Sans MS" panose="030F0702030302020204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27518" y="2394585"/>
            <a:ext cx="468058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8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Goodbye</a:t>
            </a:r>
            <a:endParaRPr lang="en-US" altLang="zh-CN" sz="88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82968" y="2646045"/>
            <a:ext cx="915352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x-none" sz="7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Jokerman" panose="04090605060D06020702" pitchFamily="82" charset="0"/>
              </a:rPr>
              <a:t>will </a:t>
            </a:r>
            <a:r>
              <a:rPr lang="zh-CN" altLang="en-US" sz="7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Jokerman" panose="04090605060D06020702" pitchFamily="82" charset="0"/>
              </a:rPr>
              <a:t>引导的一般将来时</a:t>
            </a:r>
            <a:endParaRPr lang="zh-CN" altLang="en-US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6230" y="1364615"/>
            <a:ext cx="115595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ey 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ill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be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rich.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en-US" altLang="zh-CN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travel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by air.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It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go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very far.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think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she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 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hit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a window?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 think I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get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some more information about rockets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.</a:t>
            </a:r>
            <a:endParaRPr lang="en-US" altLang="zh-CN" sz="3200"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170" y="4167505"/>
            <a:ext cx="2489835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will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表将来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2945" y="5059045"/>
            <a:ext cx="5165725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结构：主语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+will+</a:t>
            </a:r>
            <a:r>
              <a:rPr lang="zh-CN" alt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动原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+</a:t>
            </a:r>
            <a:r>
              <a:rPr lang="zh-CN" alt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其它</a:t>
            </a:r>
            <a:endParaRPr lang="zh-CN" alt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21360" y="690245"/>
            <a:ext cx="914336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2800" i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1.</a:t>
            </a:r>
            <a:r>
              <a:rPr lang="zh-CN" altLang="en-US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我们</a:t>
            </a: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明天</a:t>
            </a:r>
            <a:r>
              <a:rPr lang="zh-CN" altLang="en-US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要去上海。</a:t>
            </a:r>
            <a:endParaRPr lang="zh-CN" altLang="en-US" sz="28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 We will go to Shanghai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tomorrow</a:t>
            </a:r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.</a:t>
            </a:r>
            <a:endParaRPr lang="zh-CN" altLang="en-US" sz="28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2.</a:t>
            </a:r>
            <a:r>
              <a:rPr lang="zh-CN" altLang="en-US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他们</a:t>
            </a: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下周</a:t>
            </a:r>
            <a:r>
              <a:rPr lang="zh-CN" altLang="en-US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不去公园。</a:t>
            </a:r>
            <a:endParaRPr lang="zh-CN" altLang="en-US" sz="28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 They won't go to the park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next week.</a:t>
            </a:r>
            <a:endParaRPr lang="en-US" altLang="zh-CN" sz="28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algn="l" fontAlgn="auto">
              <a:lnSpc>
                <a:spcPct val="150000"/>
              </a:lnSpc>
            </a:pPr>
            <a:endParaRPr lang="en-US" altLang="zh-CN" sz="2800" b="1"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8760" y="427990"/>
            <a:ext cx="1211072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ey</a:t>
            </a:r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'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ll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be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rich.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'll </a:t>
            </a:r>
            <a:r>
              <a:rPr lang="en-US" altLang="zh-CN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travel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by air.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It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'll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go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very far.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think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she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'll 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hit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a window?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 think I</a:t>
            </a:r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'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ll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get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some more information about rockets </a:t>
            </a:r>
            <a:r>
              <a:rPr lang="zh-CN" altLang="en-US" sz="24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8145" y="3168015"/>
            <a:ext cx="2413000" cy="522605"/>
          </a:xfrm>
          <a:prstGeom prst="rect">
            <a:avLst/>
          </a:prstGeom>
          <a:solidFill>
            <a:srgbClr val="B2C1DB">
              <a:lumMod val="20000"/>
              <a:lumOff val="80000"/>
            </a:srgbClr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p>
            <a:pPr algn="ctr"/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'll=will</a:t>
            </a:r>
            <a:endParaRPr lang="en-US" altLang="zh-CN" sz="3600" b="1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9250" y="3089910"/>
            <a:ext cx="3329305" cy="2255520"/>
          </a:xfrm>
          <a:prstGeom prst="rect">
            <a:avLst/>
          </a:prstGeom>
          <a:solidFill>
            <a:srgbClr val="B2C1DB">
              <a:lumMod val="20000"/>
              <a:lumOff val="80000"/>
            </a:srgbClr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p>
            <a:pPr algn="l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he'll= he will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pPr algn="l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I'll=I will 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pPr algn="l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they'll=they will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pPr algn="l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it'll=it will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265" y="426085"/>
            <a:ext cx="114319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ey 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on't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be 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rich.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won't 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travel 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by air.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It </a:t>
            </a:r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won't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go 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very far.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think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she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won't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hit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a window?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 think I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won't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get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 b="1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any</a:t>
            </a:r>
            <a:r>
              <a:rPr lang="zh-CN" altLang="en-US" sz="3200" b="1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more information about rockets .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255" y="3681095"/>
            <a:ext cx="3352800" cy="522605"/>
          </a:xfrm>
          <a:prstGeom prst="rect">
            <a:avLst/>
          </a:prstGeom>
          <a:solidFill>
            <a:srgbClr val="B2C1DB">
              <a:lumMod val="20000"/>
              <a:lumOff val="80000"/>
            </a:srgbClr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p>
            <a:pPr algn="l"/>
            <a:r>
              <a:rPr lang="en-US" sz="36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won't=will not</a:t>
            </a:r>
            <a:endParaRPr lang="en-US" sz="3600" b="1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0255" y="4548505"/>
            <a:ext cx="5502275" cy="522605"/>
          </a:xfrm>
          <a:prstGeom prst="rect">
            <a:avLst/>
          </a:prstGeom>
          <a:solidFill>
            <a:srgbClr val="B2C1DB">
              <a:lumMod val="20000"/>
              <a:lumOff val="80000"/>
            </a:srgbClr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结构：</a:t>
            </a:r>
            <a:r>
              <a:rPr lang="en-US" sz="3600" b="1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主语+won't+动原</a:t>
            </a:r>
            <a:endParaRPr lang="en-US" sz="3600" b="1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7070"/>
          </a:xfrm>
        </p:spPr>
        <p:txBody>
          <a:bodyPr>
            <a:norm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改为否定句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70025"/>
            <a:ext cx="10515600" cy="4351339"/>
          </a:xfrm>
        </p:spPr>
        <p:txBody>
          <a:bodyPr/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1. I will go to school tomorrow.</a:t>
            </a:r>
            <a:endParaRPr lang="en-US" altLang="zh-CN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 I won't go to school tomorrow.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2.He will play football with his father next Monday.</a:t>
            </a:r>
            <a:endParaRPr lang="en-US" altLang="zh-CN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He won't play football with his father next Monday.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3.They will go to England next week.</a:t>
            </a:r>
            <a:endParaRPr lang="en-US" altLang="zh-CN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They won't go to England next week.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1785" y="80645"/>
            <a:ext cx="109791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ey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be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rich</a:t>
            </a:r>
            <a:r>
              <a:rPr lang="en-US" altLang="zh-CN" sz="3200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travel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by air</a:t>
            </a:r>
            <a:r>
              <a:rPr lang="en-US" altLang="zh-CN" sz="3200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It </a:t>
            </a:r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go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very far</a:t>
            </a:r>
            <a:r>
              <a:rPr lang="en-US" altLang="zh-CN" sz="3200">
                <a:solidFill>
                  <a:srgbClr val="00206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she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hit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a window?</a:t>
            </a:r>
            <a:endParaRPr lang="zh-CN" altLang="en-US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 </a:t>
            </a: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he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get</a:t>
            </a:r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any</a:t>
            </a:r>
            <a:r>
              <a:rPr lang="zh-CN" altLang="en-US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more information about rockets </a:t>
            </a:r>
            <a:r>
              <a:rPr lang="en-US" altLang="zh-CN" sz="24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?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7220" y="3027045"/>
            <a:ext cx="5069205" cy="522605"/>
          </a:xfrm>
          <a:prstGeom prst="rect">
            <a:avLst/>
          </a:prstGeom>
          <a:solidFill>
            <a:srgbClr val="B2C1DB">
              <a:lumMod val="20000"/>
              <a:lumOff val="80000"/>
            </a:srgbClr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p>
            <a:pPr algn="l"/>
            <a:r>
              <a:rPr lang="zh-CN" altLang="en-US" sz="3600" b="1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结构：</a:t>
            </a:r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will+</a:t>
            </a:r>
            <a:r>
              <a:rPr lang="zh-CN" altLang="en-US" sz="3600" b="1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主语</a:t>
            </a:r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+</a:t>
            </a:r>
            <a:r>
              <a:rPr lang="zh-CN" altLang="en-US" sz="3600" b="1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动原</a:t>
            </a:r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?</a:t>
            </a:r>
            <a:endParaRPr lang="en-US" altLang="zh-CN" sz="3600" b="1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32460" y="1582420"/>
            <a:ext cx="9201785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32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1.</a:t>
            </a:r>
            <a:r>
              <a:rPr lang="zh-CN" altLang="en-US" sz="32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她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将来</a:t>
            </a:r>
            <a:r>
              <a:rPr lang="zh-CN" altLang="en-US" sz="32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要成为一个老师吗？</a:t>
            </a:r>
            <a:endParaRPr lang="zh-CN" altLang="en-US" sz="32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2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 Will she be a teacher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in the future</a:t>
            </a:r>
            <a:r>
              <a:rPr lang="en-US" altLang="zh-CN" sz="32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?</a:t>
            </a:r>
            <a:endParaRPr lang="zh-CN" altLang="en-US" sz="32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2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2.</a:t>
            </a:r>
            <a:r>
              <a:rPr lang="zh-CN" altLang="en-US" sz="32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你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将来</a:t>
            </a:r>
            <a:r>
              <a:rPr lang="zh-CN" altLang="en-US" sz="32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准备做什么？</a:t>
            </a:r>
            <a:endParaRPr lang="en-US" altLang="zh-CN" sz="3200" b="1" i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 What will you do 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in the future</a:t>
            </a:r>
            <a:r>
              <a:rPr lang="en-US" altLang="zh-CN" sz="3200" b="1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?</a:t>
            </a:r>
            <a:endParaRPr lang="en-US" altLang="zh-CN" sz="3200" b="1"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1553</Words>
  <Application>WPS 演示</Application>
  <PresentationFormat>宽屏</PresentationFormat>
  <Paragraphs>87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Georgia</vt:lpstr>
      <vt:lpstr>Comic Sans MS</vt:lpstr>
      <vt:lpstr>DFPOP1-W9</vt:lpstr>
      <vt:lpstr>Segoe Print</vt:lpstr>
      <vt:lpstr>微软雅黑</vt:lpstr>
      <vt:lpstr>Arial Unicode MS</vt:lpstr>
      <vt:lpstr>华康少女文字W5</vt:lpstr>
      <vt:lpstr>Calibri</vt:lpstr>
      <vt:lpstr>楷体</vt:lpstr>
      <vt:lpstr>思源黑体 CN Heavy</vt:lpstr>
      <vt:lpstr>黑体</vt:lpstr>
      <vt:lpstr>Jokerman</vt:lpstr>
      <vt:lpstr>Gabriola</vt:lpstr>
      <vt:lpstr>GWIPA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MLDM</cp:lastModifiedBy>
  <cp:revision>41</cp:revision>
  <dcterms:created xsi:type="dcterms:W3CDTF">2020-08-14T01:30:00Z</dcterms:created>
  <dcterms:modified xsi:type="dcterms:W3CDTF">2020-09-24T08:58:56Z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