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32" r:id="rId5"/>
    <p:sldId id="282" r:id="rId6"/>
    <p:sldId id="347" r:id="rId7"/>
    <p:sldId id="348" r:id="rId8"/>
    <p:sldId id="350" r:id="rId9"/>
    <p:sldId id="351" r:id="rId10"/>
    <p:sldId id="352" r:id="rId11"/>
    <p:sldId id="353" r:id="rId12"/>
    <p:sldId id="354" r:id="rId13"/>
    <p:sldId id="365" r:id="rId14"/>
    <p:sldId id="355" r:id="rId15"/>
    <p:sldId id="358" r:id="rId16"/>
    <p:sldId id="359" r:id="rId17"/>
    <p:sldId id="361" r:id="rId18"/>
    <p:sldId id="360" r:id="rId19"/>
    <p:sldId id="362" r:id="rId20"/>
    <p:sldId id="356" r:id="rId21"/>
    <p:sldId id="363" r:id="rId22"/>
    <p:sldId id="364" r:id="rId23"/>
    <p:sldId id="284" r:id="rId24"/>
  </p:sldIdLst>
  <p:sldSz cx="12192000" cy="6858000"/>
  <p:notesSz cx="6858000" cy="9144000"/>
  <p:embeddedFontLst>
    <p:embeddedFont>
      <p:font typeface="Arial Black" panose="020B0A04020102020204" pitchFamily="34" charset="0"/>
      <p:bold r:id="rId29"/>
    </p:embeddedFont>
    <p:embeddedFont>
      <p:font typeface="汉仪乐喵体简" panose="00020600040101010101" charset="0"/>
      <p:regular r:id="rId30"/>
    </p:embeddedFont>
    <p:embeddedFont>
      <p:font typeface="汉仪太极体简" panose="02010604000101010101" charset="0"/>
      <p:regular r:id="rId31"/>
    </p:embeddedFont>
    <p:embeddedFont>
      <p:font typeface="Impact" panose="020B0806030902050204" charset="0"/>
      <p:regular r:id="rId32"/>
    </p:embeddedFont>
    <p:embeddedFont>
      <p:font typeface="汉仪夏日体W" panose="00020600040101010101" charset="0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  <p:embeddedFont>
      <p:font typeface="Georgia" panose="02040502050405020303" pitchFamily="18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B880"/>
    <a:srgbClr val="E8A162"/>
    <a:srgbClr val="5AA05A"/>
    <a:srgbClr val="F4A4AF"/>
    <a:srgbClr val="9ED1EE"/>
    <a:srgbClr val="949149"/>
    <a:srgbClr val="B7B579"/>
    <a:srgbClr val="2799D9"/>
    <a:srgbClr val="A6A3A0"/>
    <a:srgbClr val="EE6E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0" y="106"/>
      </p:cViewPr>
      <p:guideLst>
        <p:guide orient="horz" pos="2216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font" Target="fonts/font13.fntdata"/><Relationship Id="rId40" Type="http://schemas.openxmlformats.org/officeDocument/2006/relationships/font" Target="fonts/font1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CB285-4EE7-4BF3-A30C-B6E1B28E3E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1732D-F43A-44AE-92F6-40413A1B40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4969" r="4688" b="9056"/>
          <a:stretch>
            <a:fillRect/>
          </a:stretch>
        </p:blipFill>
        <p:spPr bwMode="auto">
          <a:xfrm>
            <a:off x="143436" y="-62754"/>
            <a:ext cx="11654118" cy="74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 userDrawn="1"/>
        </p:nvSpPr>
        <p:spPr>
          <a:xfrm>
            <a:off x="555467" y="-416824"/>
            <a:ext cx="404751" cy="404751"/>
          </a:xfrm>
          <a:prstGeom prst="ellipse">
            <a:avLst/>
          </a:prstGeom>
          <a:solidFill>
            <a:srgbClr val="CF7C43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>
            <a:off x="1095118" y="-419436"/>
            <a:ext cx="404751" cy="404751"/>
          </a:xfrm>
          <a:prstGeom prst="ellipse">
            <a:avLst/>
          </a:prstGeom>
          <a:solidFill>
            <a:srgbClr val="E8A162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>
            <a:off x="1634769" y="-422048"/>
            <a:ext cx="404751" cy="404751"/>
          </a:xfrm>
          <a:prstGeom prst="ellipse">
            <a:avLst/>
          </a:prstGeom>
          <a:solidFill>
            <a:srgbClr val="9ED1EE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>
            <a:off x="2174420" y="-424660"/>
            <a:ext cx="404751" cy="404751"/>
          </a:xfrm>
          <a:prstGeom prst="ellipse">
            <a:avLst/>
          </a:prstGeom>
          <a:solidFill>
            <a:srgbClr val="B7B579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2714071" y="-427272"/>
            <a:ext cx="404751" cy="404751"/>
          </a:xfrm>
          <a:prstGeom prst="ellipse">
            <a:avLst/>
          </a:prstGeom>
          <a:solidFill>
            <a:srgbClr val="F4A4AF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>
            <a:off x="3253722" y="-419437"/>
            <a:ext cx="404751" cy="404751"/>
          </a:xfrm>
          <a:prstGeom prst="ellipse">
            <a:avLst/>
          </a:prstGeom>
          <a:solidFill>
            <a:srgbClr val="E87485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>
            <a:off x="3793373" y="-411602"/>
            <a:ext cx="404751" cy="404751"/>
          </a:xfrm>
          <a:prstGeom prst="ellipse">
            <a:avLst/>
          </a:prstGeom>
          <a:solidFill>
            <a:srgbClr val="80B880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258200" y="247490"/>
            <a:ext cx="11675604" cy="6363015"/>
          </a:xfrm>
          <a:prstGeom prst="roundRect">
            <a:avLst>
              <a:gd name="adj" fmla="val 1940"/>
            </a:avLst>
          </a:prstGeom>
          <a:solidFill>
            <a:schemeClr val="bg1"/>
          </a:solidFill>
          <a:ln w="19050">
            <a:solidFill>
              <a:srgbClr val="E8A162"/>
            </a:solidFill>
            <a:prstDash val="solid"/>
            <a:round/>
          </a:ln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350143" y="339435"/>
            <a:ext cx="11484158" cy="6205140"/>
          </a:xfrm>
          <a:prstGeom prst="roundRect">
            <a:avLst>
              <a:gd name="adj" fmla="val 1940"/>
            </a:avLst>
          </a:prstGeom>
          <a:noFill/>
          <a:ln w="12700">
            <a:solidFill>
              <a:srgbClr val="CF7C43"/>
            </a:solidFill>
            <a:prstDash val="dash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"/>
          <a:stretch>
            <a:fillRect/>
          </a:stretch>
        </p:blipFill>
        <p:spPr>
          <a:xfrm flipH="1">
            <a:off x="430232" y="168609"/>
            <a:ext cx="5547569" cy="61792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"/>
          <a:stretch>
            <a:fillRect/>
          </a:stretch>
        </p:blipFill>
        <p:spPr>
          <a:xfrm>
            <a:off x="6193623" y="-247718"/>
            <a:ext cx="5547569" cy="61792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525" y="1602090"/>
            <a:ext cx="1465363" cy="19516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407" y="514957"/>
            <a:ext cx="4287023" cy="387171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009293" y="4429349"/>
            <a:ext cx="4809391" cy="1053731"/>
            <a:chOff x="5312588" y="5621902"/>
            <a:chExt cx="1949712" cy="536180"/>
          </a:xfrm>
        </p:grpSpPr>
        <p:sp>
          <p:nvSpPr>
            <p:cNvPr id="4" name="圆角矩形 3"/>
            <p:cNvSpPr/>
            <p:nvPr/>
          </p:nvSpPr>
          <p:spPr>
            <a:xfrm>
              <a:off x="5312588" y="5636648"/>
              <a:ext cx="1949712" cy="521434"/>
            </a:xfrm>
            <a:prstGeom prst="roundRect">
              <a:avLst>
                <a:gd name="adj" fmla="val 50000"/>
              </a:avLst>
            </a:prstGeom>
            <a:solidFill>
              <a:srgbClr val="579B57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312588" y="5621902"/>
              <a:ext cx="1949712" cy="521434"/>
            </a:xfrm>
            <a:prstGeom prst="roundRect">
              <a:avLst>
                <a:gd name="adj" fmla="val 50000"/>
              </a:avLst>
            </a:prstGeom>
            <a:solidFill>
              <a:srgbClr val="80B88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642847" y="5694361"/>
              <a:ext cx="1289194" cy="328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KB5B—U5-1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390470" y="5662786"/>
              <a:ext cx="1812427" cy="406268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0383352" y="1979940"/>
            <a:ext cx="1239352" cy="287167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75938" y="1836356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75937" y="5943966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699493" y="6071729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7348" name="文本框 4"/>
          <p:cNvSpPr txBox="1">
            <a:spLocks noChangeArrowheads="1"/>
          </p:cNvSpPr>
          <p:nvPr/>
        </p:nvSpPr>
        <p:spPr bwMode="auto">
          <a:xfrm>
            <a:off x="1067118" y="868998"/>
            <a:ext cx="8348662" cy="443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4000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It’s OK. We were only ...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Hmph, well. let’s go and... what things ... for our...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4000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Ok.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</a:t>
            </a:r>
            <a:r>
              <a:rPr lang="en-US" altLang="zh-CN" sz="4000" b="1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Oh, yeah.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8371" name="文本框 1"/>
          <p:cNvSpPr txBox="1">
            <a:spLocks noChangeArrowheads="1"/>
          </p:cNvSpPr>
          <p:nvPr/>
        </p:nvSpPr>
        <p:spPr bwMode="auto">
          <a:xfrm>
            <a:off x="301944" y="332106"/>
            <a:ext cx="53546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Recite the whole text: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2" name="文本框 2"/>
          <p:cNvSpPr txBox="1">
            <a:spLocks noChangeArrowheads="1"/>
          </p:cNvSpPr>
          <p:nvPr/>
        </p:nvSpPr>
        <p:spPr bwMode="auto">
          <a:xfrm>
            <a:off x="601346" y="666115"/>
            <a:ext cx="9466263" cy="85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</a:t>
            </a:r>
            <a:r>
              <a:rPr lang="zh-CN" altLang="en-US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：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This is a great ...It was all ....  Look at ...!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Wow! Look at ...! They’re made of  ....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Let’s ... some sweets.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Ahah! Do you like ...?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Ugh. They’re .... What ...?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Ha ha! They... sugar. They’re.... Nice one, Dan!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Hee hee hee.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Ooh, look! These snakes ...rubber.They are .....</a:t>
            </a:r>
            <a:endParaRPr lang="zh-CN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Yeah! Ooh, I... buy .... spiders. They...fur.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Really? I don’t think anybody......those.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Ah! ... Dan! There’s ... spider ... your   shoulder!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No, ...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Oh, yes, ... That spider ...fur, Dan. It’s..!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Aagghhh!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 and Shari: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Ha ha ha! 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It’s OK. We were only ...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Hmph, well. let’s go and... what things ... for our...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Ok.       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Oh, yeah.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 b="1" i="1">
              <a:latin typeface="Georgia" panose="02040502050405020303" pitchFamily="18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 b="1" i="1">
              <a:latin typeface="Georgia" panose="02040502050405020303" pitchFamily="18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45060" name="文本框 1"/>
          <p:cNvSpPr txBox="1"/>
          <p:nvPr/>
        </p:nvSpPr>
        <p:spPr>
          <a:xfrm>
            <a:off x="711518" y="763270"/>
            <a:ext cx="8721725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Most houses ...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but Edouard Arsenault...12,000 glass bottles...build this house.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金和银是稀有金属。</a:t>
            </a:r>
            <a:endParaRPr lang="zh-CN" altLang="zh-CN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这双鞋是金制的，重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680</a:t>
            </a:r>
            <a:r>
              <a:rPr lang="zh-CN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克。</a:t>
            </a:r>
            <a:endParaRPr lang="zh-CN" altLang="zh-CN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这辆车是银制的。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你必须非常小心地驾驶它。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5301" name="文本框 1"/>
          <p:cNvSpPr txBox="1"/>
          <p:nvPr/>
        </p:nvSpPr>
        <p:spPr>
          <a:xfrm>
            <a:off x="732790" y="518795"/>
            <a:ext cx="9851390" cy="6339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Card and paper ... trees.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Card is...than paper.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This tower ... thin card and the bridge ... paper.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800" dirty="0">
              <a:latin typeface="Georgia" panose="02040502050405020303" pitchFamily="18" charset="0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latin typeface="Georgia" panose="02040502050405020303" pitchFamily="18" charset="0"/>
                <a:sym typeface="+mn-ea"/>
              </a:rPr>
              <a:t>大部分动物有毛皮。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latin typeface="Georgia" panose="02040502050405020303" pitchFamily="18" charset="0"/>
                <a:sym typeface="+mn-ea"/>
              </a:rPr>
              <a:t>但是绵羊有羊毛。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latin typeface="Georgia" panose="02040502050405020303" pitchFamily="18" charset="0"/>
                <a:sym typeface="+mn-ea"/>
              </a:rPr>
              <a:t>我们使用羊毛做衣服。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latin typeface="Georgia" panose="02040502050405020303" pitchFamily="18" charset="0"/>
                <a:sym typeface="+mn-ea"/>
              </a:rPr>
              <a:t>这件裙子是由羊毛做的。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latin typeface="Georgia" panose="02040502050405020303" pitchFamily="18" charset="0"/>
                <a:sym typeface="+mn-ea"/>
              </a:rPr>
              <a:t>它有动物的牙齿和骨头在上面，使它漂亮！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63491" name="文本框 2"/>
          <p:cNvSpPr txBox="1"/>
          <p:nvPr/>
        </p:nvSpPr>
        <p:spPr>
          <a:xfrm>
            <a:off x="1583055" y="1538605"/>
            <a:ext cx="8066088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许多东西 are made of 塑料.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Today we use plastic 多于 任何一种material在世界上.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 must回收塑料。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'Recycle'means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再次使用   以一种不同的形式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This chair is made of plastic.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70658" name="文本框 1"/>
          <p:cNvSpPr txBox="1"/>
          <p:nvPr/>
        </p:nvSpPr>
        <p:spPr>
          <a:xfrm>
            <a:off x="448310" y="402590"/>
            <a:ext cx="8166100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r>
              <a:rPr lang="en-US" altLang="zh-CN" sz="3600" b="1" i="1" dirty="0">
                <a:latin typeface="Georgia" panose="02040502050405020303" pitchFamily="18" charset="0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glass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wool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6" name="文本框 3"/>
          <p:cNvSpPr txBox="1"/>
          <p:nvPr/>
        </p:nvSpPr>
        <p:spPr>
          <a:xfrm>
            <a:off x="4702175" y="1533525"/>
            <a:ext cx="7389813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made of 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由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制成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use...to...    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使用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去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precious metal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贵重金属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from  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来自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  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比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更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    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其他任何一个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world    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在世界上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recycle plastic  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回收塑料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different form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以不同的方式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59" name="文本框 2"/>
          <p:cNvSpPr txBox="1"/>
          <p:nvPr/>
        </p:nvSpPr>
        <p:spPr>
          <a:xfrm>
            <a:off x="2444433" y="1533208"/>
            <a:ext cx="4173537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木头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金子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玻璃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卡片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纸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羊毛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金属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银</a:t>
            </a:r>
            <a:endParaRPr lang="zh-CN" altLang="en-US" sz="2800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塑料</a:t>
            </a:r>
            <a:endParaRPr lang="zh-CN" altLang="en-US" sz="28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pic>
        <p:nvPicPr>
          <p:cNvPr id="69636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 l="4750" t="22603" r="4588" b="17628"/>
          <a:stretch>
            <a:fillRect/>
          </a:stretch>
        </p:blipFill>
        <p:spPr>
          <a:xfrm>
            <a:off x="268605" y="165100"/>
            <a:ext cx="9052560" cy="6428105"/>
          </a:xfrm>
        </p:spPr>
      </p:pic>
      <p:sp>
        <p:nvSpPr>
          <p:cNvPr id="7" name="文本框 6"/>
          <p:cNvSpPr txBox="1"/>
          <p:nvPr/>
        </p:nvSpPr>
        <p:spPr>
          <a:xfrm>
            <a:off x="5207318" y="2773998"/>
            <a:ext cx="11160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gold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66323" y="3294063"/>
            <a:ext cx="13319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algn="l" defTabSz="914400" eaLnBrk="1" hangingPunct="1">
              <a:buClrTx/>
              <a:buSz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bottles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9013" y="4320223"/>
            <a:ext cx="13319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algn="l" defTabSz="914400" eaLnBrk="1" hangingPunct="1"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stone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59015" y="4936490"/>
            <a:ext cx="1457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bridges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83430" y="5898515"/>
            <a:ext cx="1897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thousand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63490" name="文本框 2"/>
          <p:cNvSpPr txBox="1">
            <a:spLocks noChangeArrowheads="1"/>
          </p:cNvSpPr>
          <p:nvPr/>
        </p:nvSpPr>
        <p:spPr bwMode="auto">
          <a:xfrm>
            <a:off x="508635" y="332105"/>
            <a:ext cx="1074547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/>
              <a:t>Hi all,</a:t>
            </a:r>
            <a:endParaRPr lang="zh-CN" altLang="zh-CN" sz="2400"/>
          </a:p>
          <a:p>
            <a:r>
              <a:rPr lang="en-US" altLang="zh-CN" sz="2400"/>
              <a:t>Here are a few lines to tell you about(1)______ football team. We're (2)_____the Cambridge Flyers. We(3)_______ indoor football at the weekends and we play against other teams from towns near ours.There (4)_______seven of us in the team and we always change players(5)_____only five can play at a time.Last week we(6)_______against the team from Old castle.They played really (7)________ and they won 4--1. We(8)_____the first goal but then they scored the next four. We're going to win our next game though.</a:t>
            </a:r>
            <a:endParaRPr lang="zh-CN" altLang="zh-CN" sz="2400"/>
          </a:p>
          <a:p>
            <a:r>
              <a:rPr lang="en-US" altLang="zh-CN" sz="2400"/>
              <a:t>That's all for now,</a:t>
            </a:r>
            <a:endParaRPr lang="zh-CN" altLang="zh-CN" sz="2400"/>
          </a:p>
          <a:p>
            <a:r>
              <a:rPr lang="en-US" altLang="zh-CN" sz="2400"/>
              <a:t>Lenny  </a:t>
            </a:r>
            <a:endParaRPr lang="en-US" altLang="zh-CN" sz="2400"/>
          </a:p>
          <a:p>
            <a:r>
              <a:rPr lang="en-US" altLang="zh-CN" sz="2800"/>
              <a:t>1.our        we            us                2.called       name       call</a:t>
            </a:r>
            <a:endParaRPr lang="zh-CN" altLang="zh-CN" sz="2800"/>
          </a:p>
          <a:p>
            <a:r>
              <a:rPr lang="en-US" altLang="zh-CN" sz="2800"/>
              <a:t>3.plays    playing      play             4.  is            am           are</a:t>
            </a:r>
            <a:endParaRPr lang="zh-CN" altLang="zh-CN" sz="2800"/>
          </a:p>
          <a:p>
            <a:r>
              <a:rPr lang="en-US" altLang="zh-CN" sz="2800"/>
              <a:t>5.why      when     because          6. play         played     playing</a:t>
            </a:r>
            <a:endParaRPr lang="zh-CN" altLang="zh-CN" sz="2800"/>
          </a:p>
          <a:p>
            <a:r>
              <a:rPr lang="en-US" altLang="zh-CN" sz="2800"/>
              <a:t>7.well      good      beautiful          8.marked    scored      do</a:t>
            </a:r>
            <a:endParaRPr lang="zh-CN" altLang="zh-CN" sz="2800"/>
          </a:p>
          <a:p>
            <a:r>
              <a:rPr lang="en-US" altLang="zh-CN" sz="3600"/>
              <a:t>    </a:t>
            </a:r>
            <a:endParaRPr lang="zh-CN" altLang="zh-CN" sz="3600"/>
          </a:p>
          <a:p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846455" y="4429125"/>
            <a:ext cx="645795" cy="3784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40120" y="4428490"/>
            <a:ext cx="1223645" cy="3790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77920" y="4884420"/>
            <a:ext cx="975995" cy="3790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81465" y="4884420"/>
            <a:ext cx="975995" cy="3790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66135" y="5263515"/>
            <a:ext cx="1522730" cy="419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23810" y="5263515"/>
            <a:ext cx="1235075" cy="419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46455" y="5682615"/>
            <a:ext cx="797560" cy="419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56500" y="5682615"/>
            <a:ext cx="1369060" cy="419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765" y="668655"/>
            <a:ext cx="5199380" cy="5842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p>
            <a:pPr eaLnBrk="1" hangingPunct="1">
              <a:defRPr/>
            </a:pPr>
            <a:r>
              <a:rPr lang="en-US" altLang="zh-CN"/>
              <a:t>        My dream house</a:t>
            </a:r>
            <a:endParaRPr lang="en-US" altLang="zh-CN"/>
          </a:p>
        </p:txBody>
      </p:sp>
      <p:pic>
        <p:nvPicPr>
          <p:cNvPr id="48132" name="内容占位符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1330" y="1492250"/>
            <a:ext cx="3049270" cy="2216150"/>
          </a:xfrm>
        </p:spPr>
      </p:pic>
      <p:pic>
        <p:nvPicPr>
          <p:cNvPr id="4813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6" y="1492250"/>
            <a:ext cx="33559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6" y="3708400"/>
            <a:ext cx="3355975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4" y="3708400"/>
            <a:ext cx="3049587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001453" y="554039"/>
            <a:ext cx="51800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/>
              <a:t>My dream house</a:t>
            </a:r>
            <a:endParaRPr lang="en-US" altLang="zh-CN" sz="36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62343" y="1507808"/>
            <a:ext cx="873125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en-US" altLang="zh-CN" sz="3000">
                <a:solidFill>
                  <a:srgbClr val="FF0000"/>
                </a:solidFill>
              </a:rPr>
              <a:t>Head:</a:t>
            </a:r>
            <a:r>
              <a:rPr lang="en-US" altLang="zh-CN" sz="3000" b="1"/>
              <a:t>      </a:t>
            </a:r>
            <a:r>
              <a:rPr lang="en-US" altLang="zh-CN" sz="3000"/>
              <a:t>My dream house is made of..,</a:t>
            </a:r>
            <a:endParaRPr lang="en-US" altLang="zh-CN" sz="3000"/>
          </a:p>
          <a:p>
            <a:pPr algn="l" eaLnBrk="1" hangingPunct="1">
              <a:buClrTx/>
              <a:buSzTx/>
              <a:buFontTx/>
              <a:buNone/>
            </a:pPr>
            <a:r>
              <a:rPr lang="en-US" altLang="zh-CN" sz="3000"/>
              <a:t>                I can use it to....</a:t>
            </a:r>
            <a:endParaRPr lang="en-US" altLang="zh-CN" sz="30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62661" y="2803844"/>
            <a:ext cx="789146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>
                <a:solidFill>
                  <a:srgbClr val="FF0000"/>
                </a:solidFill>
              </a:rPr>
              <a:t>Body:</a:t>
            </a:r>
            <a:r>
              <a:rPr lang="en-US" altLang="zh-CN" sz="3000" b="1"/>
              <a:t>      </a:t>
            </a:r>
            <a:r>
              <a:rPr lang="en-US" altLang="zh-CN" sz="3000"/>
              <a:t>It's near the ...</a:t>
            </a:r>
            <a:endParaRPr lang="en-US" altLang="zh-CN" sz="3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/>
              <a:t>               </a:t>
            </a:r>
            <a:r>
              <a:rPr lang="en-US" altLang="zh-CN" sz="3000">
                <a:sym typeface="+mn-ea"/>
              </a:rPr>
              <a:t>It's got a ...</a:t>
            </a:r>
            <a:endParaRPr lang="en-US" altLang="zh-CN" sz="3000">
              <a:sym typeface="+mn-ea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/>
              <a:t>               There are .... in ....</a:t>
            </a:r>
            <a:endParaRPr lang="en-US" altLang="zh-CN" sz="3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/>
              <a:t>               There aren't ...in ...</a:t>
            </a:r>
            <a:endParaRPr lang="zh-CN" altLang="en-US" sz="300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62343" y="5050790"/>
            <a:ext cx="789146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en-US" altLang="zh-CN" sz="3000">
                <a:solidFill>
                  <a:srgbClr val="FF0000"/>
                </a:solidFill>
              </a:rPr>
              <a:t>Ending:</a:t>
            </a:r>
            <a:r>
              <a:rPr lang="en-US" altLang="zh-CN" sz="3000" b="1"/>
              <a:t>   </a:t>
            </a:r>
            <a:r>
              <a:rPr lang="en-US" altLang="zh-CN" sz="3000"/>
              <a:t>What a .... dream house!  </a:t>
            </a:r>
            <a:endParaRPr lang="en-US" altLang="zh-CN" sz="3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4" name="Text Box 10"/>
          <p:cNvSpPr txBox="1"/>
          <p:nvPr/>
        </p:nvSpPr>
        <p:spPr>
          <a:xfrm>
            <a:off x="795020" y="468630"/>
            <a:ext cx="35699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800" b="1" kern="1200" cap="none" spc="0" normalizeH="0" baseline="0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Words</a:t>
            </a:r>
            <a:r>
              <a:rPr kumimoji="0" lang="en-US" altLang="zh-CN" sz="4800" b="1" kern="1200" cap="none" spc="0" normalizeH="0" baseline="0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kumimoji="0" lang="en-US" altLang="zh-CN" sz="4800" b="1" kern="1200" cap="none" spc="0" normalizeH="0" baseline="0" noProof="1">
              <a:solidFill>
                <a:srgbClr val="FF008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3010" name="文本框 3"/>
          <p:cNvSpPr txBox="1"/>
          <p:nvPr/>
        </p:nvSpPr>
        <p:spPr>
          <a:xfrm>
            <a:off x="1210945" y="1103630"/>
            <a:ext cx="5605145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brick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砖块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           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meterial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材料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leather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皮革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be made of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由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成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fur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皮毛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rubber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橡胶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metal 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金属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</a:pP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1165" y="1062990"/>
            <a:ext cx="50145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gold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金子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silver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银子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wood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木头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wool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羊毛，毛线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plastic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塑料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card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卡片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paper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纸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06537" y="819151"/>
            <a:ext cx="9178926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/>
              <a:t> </a:t>
            </a:r>
            <a:r>
              <a:rPr lang="en-US" altLang="zh-CN" sz="3000" dirty="0">
                <a:cs typeface="Arial" panose="020B0604020202020204" pitchFamily="34" charset="0"/>
              </a:rPr>
              <a:t>My dream house</a:t>
            </a:r>
            <a:endParaRPr lang="en-US" altLang="zh-CN" sz="3000" dirty="0"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dirty="0">
                <a:cs typeface="Arial" panose="020B0604020202020204" pitchFamily="34" charset="0"/>
              </a:rPr>
              <a:t>    My dream house is made of 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</a:rPr>
              <a:t>stone.</a:t>
            </a:r>
            <a:endParaRPr lang="en-US" altLang="zh-CN" sz="3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dirty="0">
                <a:cs typeface="Arial" panose="020B0604020202020204" pitchFamily="34" charset="0"/>
              </a:rPr>
              <a:t>    I live there with my family. It’s 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</a:rPr>
              <a:t>clean.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 I can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cook my </a:t>
            </a:r>
            <a:r>
              <a:rPr lang="en-US" altLang="zh-CN" sz="3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favourite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food 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in </a:t>
            </a:r>
            <a:r>
              <a:rPr lang="en-US" altLang="zh-CN" sz="3000" dirty="0" err="1">
                <a:cs typeface="Arial" panose="020B0604020202020204" pitchFamily="34" charset="0"/>
                <a:sym typeface="+mn-ea"/>
              </a:rPr>
              <a:t>it.It's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 got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a big garden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 because I like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playing </a:t>
            </a:r>
            <a:r>
              <a:rPr lang="en-US" altLang="zh-CN" sz="3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football.</a:t>
            </a:r>
            <a:r>
              <a:rPr lang="en-US" altLang="zh-CN" sz="3000" dirty="0" err="1">
                <a:cs typeface="Arial" panose="020B0604020202020204" pitchFamily="34" charset="0"/>
                <a:sym typeface="+mn-ea"/>
              </a:rPr>
              <a:t>There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 are </a:t>
            </a:r>
            <a:r>
              <a:rPr lang="en-US" altLang="zh-CN" sz="30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ten </a:t>
            </a:r>
            <a:r>
              <a:rPr lang="en-US" altLang="zh-CN" sz="3000" dirty="0">
                <a:cs typeface="Arial" panose="020B0604020202020204" pitchFamily="34" charset="0"/>
                <a:sym typeface="+mn-ea"/>
              </a:rPr>
              <a:t>rooms so I can run around them.</a:t>
            </a:r>
            <a:endParaRPr lang="en-US" altLang="zh-CN" sz="3000" dirty="0">
              <a:cs typeface="Arial" panose="020B0604020202020204" pitchFamily="34" charset="0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000" dirty="0">
                <a:cs typeface="Arial" panose="020B0604020202020204" pitchFamily="34" charset="0"/>
                <a:sym typeface="+mn-ea"/>
              </a:rPr>
              <a:t>    I love my dream house. </a:t>
            </a:r>
            <a:endParaRPr lang="zh-CN" altLang="en-US" sz="30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000" dirty="0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"/>
          <a:stretch>
            <a:fillRect/>
          </a:stretch>
        </p:blipFill>
        <p:spPr>
          <a:xfrm flipH="1">
            <a:off x="430232" y="168609"/>
            <a:ext cx="5547569" cy="61792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"/>
          <a:stretch>
            <a:fillRect/>
          </a:stretch>
        </p:blipFill>
        <p:spPr>
          <a:xfrm>
            <a:off x="6276765" y="304636"/>
            <a:ext cx="5547569" cy="61792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525" y="1602090"/>
            <a:ext cx="1465363" cy="19516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377" y="168882"/>
            <a:ext cx="4287023" cy="387171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083050" y="4175760"/>
            <a:ext cx="4745355" cy="1771650"/>
            <a:chOff x="5312588" y="5577452"/>
            <a:chExt cx="1949712" cy="580630"/>
          </a:xfrm>
        </p:grpSpPr>
        <p:sp>
          <p:nvSpPr>
            <p:cNvPr id="4" name="圆角矩形 3"/>
            <p:cNvSpPr/>
            <p:nvPr/>
          </p:nvSpPr>
          <p:spPr>
            <a:xfrm>
              <a:off x="5312588" y="5636648"/>
              <a:ext cx="1949712" cy="521434"/>
            </a:xfrm>
            <a:prstGeom prst="roundRect">
              <a:avLst>
                <a:gd name="adj" fmla="val 50000"/>
              </a:avLst>
            </a:prstGeom>
            <a:solidFill>
              <a:srgbClr val="579B57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312588" y="5577452"/>
              <a:ext cx="1949712" cy="521434"/>
            </a:xfrm>
            <a:prstGeom prst="roundRect">
              <a:avLst>
                <a:gd name="adj" fmla="val 50000"/>
              </a:avLst>
            </a:prstGeom>
            <a:solidFill>
              <a:srgbClr val="80B880"/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>
                  <a:latin typeface="Arial" panose="020B0604020202020204" pitchFamily="34" charset="0"/>
                  <a:cs typeface="Arial" panose="020B0604020202020204" pitchFamily="34" charset="0"/>
                </a:rPr>
                <a:t>Thanks</a:t>
              </a:r>
              <a:endParaRPr lang="en-US" altLang="zh-CN" sz="5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366747" y="5621902"/>
              <a:ext cx="1812427" cy="406268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0383352" y="1979940"/>
            <a:ext cx="1239352" cy="287167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75938" y="1836356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75937" y="5943966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699493" y="6071729"/>
            <a:ext cx="1923211" cy="309839"/>
          </a:xfrm>
          <a:prstGeom prst="rect">
            <a:avLst/>
          </a:prstGeom>
          <a:solidFill>
            <a:schemeClr val="bg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6334" name="文本框 1"/>
          <p:cNvSpPr txBox="1"/>
          <p:nvPr/>
        </p:nvSpPr>
        <p:spPr>
          <a:xfrm>
            <a:off x="1155065" y="1213168"/>
            <a:ext cx="9302750" cy="5077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be made of,be made of,</a:t>
            </a: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看得出原材料</a:t>
            </a:r>
            <a:endParaRPr lang="zh-CN" altLang="en-US" sz="36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意思是：由</a:t>
            </a:r>
            <a:r>
              <a:rPr lang="en-US" altLang="zh-CN" sz="3600" b="1" dirty="0">
                <a:latin typeface="Georgia" panose="02040502050405020303" pitchFamily="18" charset="0"/>
                <a:ea typeface="宋体" panose="02010600030101010101" pitchFamily="2" charset="-122"/>
              </a:rPr>
              <a:t>...</a:t>
            </a: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制作好</a:t>
            </a:r>
            <a:endParaRPr lang="zh-CN" altLang="en-US" sz="36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变一般，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be </a:t>
            </a: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提前。</a:t>
            </a:r>
            <a:endParaRPr lang="zh-CN" altLang="en-US" sz="36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变否定，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be</a:t>
            </a:r>
            <a:r>
              <a:rPr lang="en-US" altLang="zh-CN" sz="3600" b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后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not </a:t>
            </a: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很简单。</a:t>
            </a:r>
            <a:endParaRPr lang="zh-CN" altLang="en-US" sz="36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Georgia" panose="02040502050405020303" pitchFamily="18" charset="0"/>
                <a:ea typeface="宋体" panose="02010600030101010101" pitchFamily="2" charset="-122"/>
              </a:rPr>
              <a:t>若是划线来提问：</a:t>
            </a:r>
            <a:endParaRPr lang="zh-CN" altLang="en-US" sz="36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What be sth. made of?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795020" y="468630"/>
            <a:ext cx="35699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800" b="1" kern="1200" cap="none" spc="0" normalizeH="0" baseline="0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Grammar:</a:t>
            </a:r>
            <a:endParaRPr kumimoji="0" lang="en-US" altLang="zh-CN" sz="4800" b="1" kern="1200" cap="none" spc="0" normalizeH="0" baseline="0" noProof="1">
              <a:solidFill>
                <a:srgbClr val="FF008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25601" name="文本框 99"/>
          <p:cNvSpPr txBox="1">
            <a:spLocks noChangeArrowheads="1"/>
          </p:cNvSpPr>
          <p:nvPr/>
        </p:nvSpPr>
        <p:spPr bwMode="auto">
          <a:xfrm>
            <a:off x="539115" y="607060"/>
            <a:ext cx="10836910" cy="464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cs typeface="Arial" panose="020B0604020202020204" pitchFamily="34" charset="0"/>
              </a:rPr>
              <a:t>Read and write the words.</a:t>
            </a:r>
            <a:endParaRPr lang="en-US" altLang="zh-CN" sz="3200" dirty="0">
              <a:cs typeface="Arial" panose="020B0604020202020204" pitchFamily="34" charset="0"/>
            </a:endParaRPr>
          </a:p>
          <a:p>
            <a:endParaRPr lang="en-US" altLang="zh-CN" sz="2400" dirty="0">
              <a:cs typeface="Arial" panose="020B0604020202020204" pitchFamily="34" charset="0"/>
            </a:endParaRPr>
          </a:p>
          <a:p>
            <a:r>
              <a:rPr lang="en-US" altLang="zh-CN" sz="2400" dirty="0">
                <a:cs typeface="Arial" panose="020B0604020202020204" pitchFamily="34" charset="0"/>
              </a:rPr>
              <a:t>1. Bottles are usually made of plastic or _____________.</a:t>
            </a:r>
            <a:endParaRPr lang="en-US" altLang="zh-CN" sz="2400" dirty="0">
              <a:cs typeface="Arial" panose="020B0604020202020204" pitchFamily="34" charset="0"/>
            </a:endParaRPr>
          </a:p>
          <a:p>
            <a:endParaRPr lang="en-US" altLang="zh-CN" sz="2400" dirty="0">
              <a:cs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en-US" altLang="zh-CN" sz="2400" dirty="0">
                <a:cs typeface="Arial" panose="020B0604020202020204" pitchFamily="34" charset="0"/>
                <a:sym typeface="+mn-ea"/>
              </a:rPr>
              <a:t>2. We get ________ from sheep.</a:t>
            </a:r>
            <a:endParaRPr lang="en-US" altLang="zh-CN" sz="2400" dirty="0">
              <a:cs typeface="Arial" panose="020B0604020202020204" pitchFamily="34" charset="0"/>
              <a:sym typeface="+mn-ea"/>
            </a:endParaRPr>
          </a:p>
          <a:p>
            <a:pPr algn="l">
              <a:buClrTx/>
              <a:buSzTx/>
              <a:buNone/>
            </a:pPr>
            <a:endParaRPr lang="en-US" altLang="zh-CN" sz="2400" dirty="0">
              <a:cs typeface="Arial" panose="020B0604020202020204" pitchFamily="34" charset="0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2400" dirty="0">
                <a:cs typeface="Arial" panose="020B0604020202020204" pitchFamily="34" charset="0"/>
                <a:sym typeface="+mn-ea"/>
              </a:rPr>
              <a:t>3. Gold and silver are two types of __________.</a:t>
            </a:r>
            <a:endParaRPr lang="en-US" altLang="zh-CN" sz="2400" dirty="0">
              <a:cs typeface="Arial" panose="020B0604020202020204" pitchFamily="34" charset="0"/>
            </a:endParaRPr>
          </a:p>
          <a:p>
            <a:endParaRPr lang="en-US" altLang="zh-CN" sz="2400" dirty="0">
              <a:cs typeface="Arial" panose="020B0604020202020204" pitchFamily="34" charset="0"/>
            </a:endParaRPr>
          </a:p>
          <a:p>
            <a:r>
              <a:rPr lang="en-US" altLang="zh-CN" sz="2400" dirty="0">
                <a:cs typeface="Arial" panose="020B0604020202020204" pitchFamily="34" charset="0"/>
                <a:sym typeface="+mn-ea"/>
              </a:rPr>
              <a:t>4. _______ and paper come from trees.</a:t>
            </a:r>
            <a:endParaRPr lang="en-US" altLang="zh-CN" sz="2400" dirty="0">
              <a:cs typeface="Arial" panose="020B0604020202020204" pitchFamily="34" charset="0"/>
            </a:endParaRPr>
          </a:p>
          <a:p>
            <a:endParaRPr lang="en-US" altLang="zh-CN" sz="2400" dirty="0">
              <a:cs typeface="Arial" panose="020B0604020202020204" pitchFamily="34" charset="0"/>
            </a:endParaRPr>
          </a:p>
          <a:p>
            <a:r>
              <a:rPr lang="en-US" altLang="zh-CN" sz="2400" dirty="0">
                <a:cs typeface="Arial" panose="020B0604020202020204" pitchFamily="34" charset="0"/>
                <a:sym typeface="+mn-ea"/>
              </a:rPr>
              <a:t>5.Castles were often made of brick, stone and __________.</a:t>
            </a:r>
            <a:endParaRPr lang="en-US" altLang="zh-CN" sz="2400" dirty="0">
              <a:cs typeface="Arial" panose="020B0604020202020204" pitchFamily="34" charset="0"/>
            </a:endParaRPr>
          </a:p>
          <a:p>
            <a:endParaRPr lang="en-US" altLang="zh-CN" sz="2400" dirty="0">
              <a:cs typeface="Arial" panose="020B0604020202020204" pitchFamily="34" charset="0"/>
            </a:endParaRPr>
          </a:p>
        </p:txBody>
      </p:sp>
      <p:pic>
        <p:nvPicPr>
          <p:cNvPr id="25602" name="图片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15" y="1150620"/>
            <a:ext cx="1242060" cy="79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398895" y="134048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glass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130425" y="2137094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wool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5604" name="图片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495" y="2061210"/>
            <a:ext cx="1167765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32120" y="2834324"/>
            <a:ext cx="1289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metal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5606" name="图片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505" y="2659380"/>
            <a:ext cx="123571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81710" y="3628074"/>
            <a:ext cx="1289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Cards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5608" name="图片 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020" y="3628390"/>
            <a:ext cx="1253490" cy="74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92950" y="437197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wood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5610" name="图片 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4450398"/>
            <a:ext cx="1284288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27649" name="文本框 104"/>
          <p:cNvSpPr txBox="1">
            <a:spLocks noChangeArrowheads="1"/>
          </p:cNvSpPr>
          <p:nvPr/>
        </p:nvSpPr>
        <p:spPr bwMode="auto">
          <a:xfrm>
            <a:off x="416560" y="523875"/>
            <a:ext cx="10182860" cy="593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cs typeface="Arial" panose="020B0604020202020204" pitchFamily="34" charset="0"/>
              </a:rPr>
              <a:t>Choose.</a:t>
            </a:r>
            <a:r>
              <a:rPr lang="en-US" altLang="zh-CN" sz="2800" dirty="0">
                <a:latin typeface="Georgia" panose="02040502050405020303" pitchFamily="18" charset="0"/>
              </a:rPr>
              <a:t> </a:t>
            </a:r>
            <a:endParaRPr lang="en-US" altLang="zh-CN" sz="2800" dirty="0">
              <a:latin typeface="Georgia" panose="02040502050405020303" pitchFamily="18" charset="0"/>
            </a:endParaRPr>
          </a:p>
          <a:p>
            <a:r>
              <a:rPr lang="en-US" altLang="zh-CN" sz="2400" dirty="0">
                <a:cs typeface="Arial" panose="020B0604020202020204" pitchFamily="34" charset="0"/>
              </a:rPr>
              <a:t>   </a:t>
            </a:r>
            <a:r>
              <a:rPr lang="en-US" altLang="zh-CN" sz="2400" dirty="0">
                <a:cs typeface="Arial" panose="020B0604020202020204" pitchFamily="34" charset="0"/>
                <a:sym typeface="+mn-ea"/>
              </a:rPr>
              <a:t>(      )</a:t>
            </a:r>
            <a:r>
              <a:rPr lang="en-US" altLang="zh-CN" sz="2400" dirty="0">
                <a:cs typeface="Arial" panose="020B0604020202020204" pitchFamily="34" charset="0"/>
              </a:rPr>
              <a:t> 1.________ is made of wood? The house is made of wood,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         A. Where    B. What   C. Which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(      )  2. This car is made ________ silver.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         A. of    B. about   C. from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(      )  3. That bridge is ________ of paper.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         A. make    B. made   C. makes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(      )  4. Scarves _______ made of wool.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         A. be   B. is   C. are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(      )  5. That ring _______ made of gold.</a:t>
            </a:r>
            <a:endParaRPr lang="en-US" altLang="zh-CN" sz="2400" dirty="0"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            A. be   B. is    C. are</a:t>
            </a:r>
            <a:endParaRPr lang="en-US" altLang="zh-CN" sz="2400" dirty="0"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33450" y="965200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B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33450" y="209740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A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33450" y="316801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B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33450" y="428053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33450" y="5393055"/>
            <a:ext cx="12906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cs typeface="Arial" panose="020B0604020202020204" pitchFamily="34" charset="0"/>
              </a:rPr>
              <a:t>B</a:t>
            </a:r>
            <a:endParaRPr lang="en-US" altLang="zh-CN" sz="2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41989" name="文本框 1"/>
          <p:cNvSpPr txBox="1">
            <a:spLocks noChangeArrowheads="1"/>
          </p:cNvSpPr>
          <p:nvPr/>
        </p:nvSpPr>
        <p:spPr bwMode="auto">
          <a:xfrm>
            <a:off x="1462405" y="613093"/>
            <a:ext cx="8770938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</a:t>
            </a:r>
            <a:r>
              <a:rPr lang="zh-CN" altLang="en-US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：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This is a great ...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     It’s all .... 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     Look at ...!</a:t>
            </a:r>
            <a:endParaRPr lang="en-US" altLang="zh-CN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Wow! 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  Look at ...! 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 They’re made of  ....</a:t>
            </a:r>
            <a:endParaRPr lang="en-US" altLang="zh-CN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Let’s ...........some sweets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.</a:t>
            </a: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zh-CN" sz="24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47108" name="文本框 1"/>
          <p:cNvSpPr txBox="1">
            <a:spLocks noChangeArrowheads="1"/>
          </p:cNvSpPr>
          <p:nvPr/>
        </p:nvSpPr>
        <p:spPr bwMode="auto">
          <a:xfrm>
            <a:off x="1866900" y="1102679"/>
            <a:ext cx="8770938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3600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Ahah! Do you like ...?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Ugh. They’re .... What ...?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3600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Ha ha! They... sugar. 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i="1">
                <a:latin typeface="Georgia" panose="02040502050405020303" pitchFamily="18" charset="0"/>
                <a:sym typeface="宋体" panose="02010600030101010101" pitchFamily="2" charset="-122"/>
              </a:rPr>
              <a:t>            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They’re.... Nice one, Dan!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3600" b="1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Hee hee hee.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1205" name="文本框 1"/>
          <p:cNvSpPr txBox="1">
            <a:spLocks noChangeArrowheads="1"/>
          </p:cNvSpPr>
          <p:nvPr/>
        </p:nvSpPr>
        <p:spPr bwMode="auto">
          <a:xfrm>
            <a:off x="1200150" y="889954"/>
            <a:ext cx="8770938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Ooh, look! These snakes ...rubber.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  They are .....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</a:rPr>
              <a:t>Alvin:</a:t>
            </a:r>
            <a:r>
              <a:rPr lang="en-US" altLang="zh-CN" sz="3600" b="1" i="1">
                <a:latin typeface="Georgia" panose="02040502050405020303" pitchFamily="18" charset="0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Yeah! Ooh, I... buy .... spiders. 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            They...fur.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</a:rPr>
              <a:t>Dan:</a:t>
            </a:r>
            <a:r>
              <a:rPr lang="en-US" altLang="zh-CN" sz="3600" i="1">
                <a:latin typeface="Georgia" panose="02040502050405020303" pitchFamily="18" charset="0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Really? I don’t think anybody's...............those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B8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81" y="331967"/>
            <a:ext cx="2613555" cy="722611"/>
          </a:xfrm>
          <a:prstGeom prst="rect">
            <a:avLst/>
          </a:prstGeom>
        </p:spPr>
      </p:pic>
      <p:sp>
        <p:nvSpPr>
          <p:cNvPr id="54277" name="文本框 1"/>
          <p:cNvSpPr txBox="1">
            <a:spLocks noChangeArrowheads="1"/>
          </p:cNvSpPr>
          <p:nvPr/>
        </p:nvSpPr>
        <p:spPr bwMode="auto">
          <a:xfrm>
            <a:off x="752475" y="875665"/>
            <a:ext cx="10880725" cy="510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Shari: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Ah! ... Dan! There’s a ... spider ... your shoulder!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</a:t>
            </a:r>
            <a:r>
              <a:rPr lang="en-US" altLang="zh-CN" sz="3600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No, ...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Alvin:</a:t>
            </a:r>
            <a:r>
              <a:rPr lang="en-US" altLang="zh-CN" sz="3600" b="1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Oh, yes, ... That spider ...fur, Dan. 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It’s..!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Dan: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Aagghhh!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Alvin and Shari:</a:t>
            </a:r>
            <a:r>
              <a:rPr lang="en-US" altLang="zh-CN" sz="3600" b="1" i="1">
                <a:latin typeface="Georgia" panose="02040502050405020303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Ha ha ha!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D9FAFED2-1844-45A7-925B-6A2B0561318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B+tE4JluQMdgQAABERAAAdAAAAdW5pdmVyc2FsL2NvbW1vbl9tZXNzYWdlcy5sbmetWN1u2zYUvi/QdyAEFNiALW0HtCiGxIEsMTYRmXIlOk72A4GRGJuoJGb6cZtd9Xp7it3sDQb0eYbe7C12SMlJ3B9ISgLYgEn5fOfwnO/8UPuH77IUbURRSpUfWM/3nllI5LFKZL46sBbs6PtXFiornic8Vbk4sHJlocPR40f7Kc9XNV8J+P34EUL7mShLWJYjvbpZI5kcWPNx5PizuU3PIs+f+NGYTKyRo7JLnl8hT63UL8U3P7x89e75i5ff7j9tJfsAhTPb83ahkEF68awHEGWB70WAhr2I4lNmjT5++PPjh/f//fXPMGF/wTxCsTVqfwyTngf4RKv+o6fqRRBgyqLQIy6OSBhRnxmveJhh1xqdqRqt+UagSqGNFG9RtRYQ00oWApWpTMyDWMFGXosuZa4/swmNAhyygDiM+NQahaoorr4zsLyu1qoAdSVKZMnPU5EYncAe8/yyECWo5hWwC8GnWkv4p8q4zPc6VQf2ktBJxHzfCyNM3e2ONcJ5gtyCazUDUQI7xAEAFLwUxR1kI8M3I47sNB2GMCWTqQdfpk2YytU6hW811I45hhjMRd4lBRzBAVAsDJd+4GqngSrE0SUvy7eqSHb4cTtQXcCEOj5Q0GG3wJnG2AJDjCXUkKIQcdUFNsNhaE9wNPZPgcjWiPpDJPxjyLnjIRJnOIQUwWGXDLVPyMTWhNcptuX/Nr9irumcXiEexyCn3beRqi5hR7sUssBkWrk3TE2IXy8gbMT2vpLGDSp416xWciPAjiIRRaciKDIOdjWLXi/IT9GRTTzsRkAr119GzBQ/rTHjVyhXFeLJhuexQOci5jVw/QqeJTIxz3Scjf7favk74lVbVZ60BYm6+PTJUHt2atgXzKpLsKmqRHZZdanWDmvNv4sVmtNfNaHP0e+mP3QwtQPiP0xkSpnVaVN17x2fa8uGxqjTiHt6qn+0HtqSsKmtYwIFayxVfwkM3VT3D2iAaX8pQo9A0bwp0VDDSX4xQCf1WwCq0F0xTsBVOyacgAsHyC/xOCQMBqSlOC9l1Tl2mGxsAvTl0MYw8aWiEjfJeC4uFEw4qeCbZvqALmQi3RnQW8PNTqtghHlgMgXAVUMegExlBvYnPTAXM7z1QFPgd06yVHWamORN5RtT5MG3dSY+H5suCpWZ3ZSXW/I2TebwPlY0hwsapfMB7f86/3rH51b63T1KIbYDZxo5NnWwHvl1rqY9hSAFtCs8FkaePdbikAsZr+I1NNMLVedJT6BmYHfxkQ1g7ZlDwYt4/e/7v3tifGJJs4va3R8HgUBi6yqIr8F+pqoS5a9dIMwe78qZRR+p9oKzlet532EEWPggdwjetJZMZbC1160XSN4GzWbMdqYzyIPQ0F7VBYxuQxBmdnAMtcxM4dZoxos3UAiZUukgFONqTcBqmPabO2ZdpTIXQ2Tv10r0gRmZR7brmls3JF8q4zdNz0zgRhG31+8Urt99wZypTaHOfoInElkNBDStaVuFINGb9U2abz7vVNer0ry82H96613G/1BLAwQUAAIACAAwfrROhvZqvDoDAACQDAAAJwAAAHVuaXZlcnNhbC9mbGFzaF9wdWJsaXNoaW5nX3NldHRpbmdzLnhtbNVX3W7aMBS+5yksT70saTu6diihqgpo1VpAhWnrVWViQ6w6dhY7UHrV6+0pdrM3mNTnmXqzt9hxDBTUrkt/kDYhRHx+vvN/Yvy9i1igEUs1VzLAm+UNjJgMFeVyGOAPveb6LkbaEEmJUJIFWCqM9molP8n6guuoy4wBUY0ARupqYgIcGZNUPW88Hpe5TlLLVSIzgK/LoYq9JGWaScNSLxFkAj9mkjCNpwgFAOAbKzlVq5VKCPkO6VjRTDDEKXguuQ2KiKYgOsKeE+uT8HyYqkzSAyVUitJhP8CvdvftZybjoOo8ZtLmRNeAaMmmSijl1gsiuvySoYjxYQTu7lQwGnNqogBvVSwKSHt3UXJsFzqxKAcKciDNFD5mhlBiiDs6e4ZdGD0jOBKdSBLzsAccZOMPcL139u600zg5Omy9P+u120e9w45zItfxlnF8b9mQDw6pLA3Z3I5PjCFhBH6DzoAIzXxvkTQTGyi55Jw9o74SkPtcC9oo7jPaIjFbqEb3nMsmSG5iNIBAxCTA+yknAiNuiODhXFlnfW24yaveXJREgAXtydBxF9+ad9kJI5JqtujWjKNtzsPaR5UJiiYqQ4KfM2QUgvizGJ4ihhaLgwapinMqtI9BWnCwOOJszOhentMp4J8MnYKJOANN6NVEMOMsfM74JeqzgUoBl5ERdDbQuXb45UcBJ0TrW1Ay83Gte3RYb5wdtuqNT2s2QEJHRIaPBIeCszgxK8EnEySVmelBOkKSaZYXhXKa84rEVn56GTSPM+HK/NLFWIBeYUlWY+UxhfmrB4XNRmSUD6IdrhwaRpBDSRwmMEJYF1xmrChgSCRSUkwQCWGtaTvWI64yDRQ3wA5aP91Dp4+4zE9DWG1gMaUsLQS5sbn1urL9Zmf3bbXs/bz6vv6g0nThdwSx5tzGP3hw5c/X/t1t6Ht2S9+/tE2a/Zs7++b6y8311a9vP4ok9+b6a3Hh00a3iFirXUSq/b6I1Il73XQWXjWFXID1NHTjBgtK8JgbRl+y2Z7QMM96y7tuW03DrDDm5wzJfxOyO80vjEs3RN+79wprOTGXPIZE2OU4v/fWtisbcOe8l1UqAdryv4ha6TdQSwMEFAACAAgAMH60Tn4dtWa3AgAAUAoAACEAAAB1bml2ZXJzYWwvZmxhc2hfc2tpbl9zZXR0aW5ncy54bWyVVm1v2jAQ/r5fgdh30r3SSSkSpUyq1K3VWvW7kxyJhWNHtkPHv5/PsRsbCGScKuG75/G9+O5oqraULz5MJmkumJDPoDXlpUKN101ocTPNWq0Fn+WCa+B6xoWsCZsuPv60nzSxyEsssQM5lrMhOfRu5vYzhuJ8fJujDBFyUTeE7x9EKWYZybelFC0vLoZW7RuQjPKtQV79mK/Wgw4YVfpeQx3FtL5GGUdpJCgFGNL3NcpFFiMZMO/pyn5GcnpX57M/oO2ootrSlp9QhmgNKSEu8vUSZRjPze3xq8xRzhM0/NUG+uUzyiCUkT3I+PK7ryiDDNG0zf/0SCNFiQWNOecf8Z3DBCnM+GFUVygXCZgQOrr4Cq48Nte7AOS+hnOf4rhKwZ6wrgcLAR89Y7DQsoU08afOpirx9thqMx+w2BCmDCBU9aAnE/QTaZW/Jtb1uD/wRnkRgJyiR7wK1taw6uINgLG+x69Wt3ZVhPG964IAJeycMoiwV/bI36asR8hA2SOfGS3gkbP9EfzQ0nH8E98S95jnq2+swIk5+nr5k7eipwccXBW4dgqPqUUBC4XhvNAa8NXSxOq6kJKjmFJOdrQkmgr+C3HZ3iaj0uTA4DrtdF+lmmoGp9rNxmiWdPhe9hx3o7PG7dj9KPTJdeeJNjv8Zkq0JnlVmx8lNZ04nhkSU5hpcpqBW9LAQd7zjRjJqYncgnwRgo31woWGEGszGwKLbrKG4GkSlCBNThc5dZecqj5v6wzk2jwaBd81sa7DVbSsmPnTrxTeoIgJA8aOqStzHSf0vSkDhesAIDKvfMt2h85St0xTBjvwgx8obMJDmaXKtOhQty31A2x02G9OM6oh3Z7oGyXExYYThFcTl4g3TmgY0fOaZMpmFo2938D9zdFO9qsMWy/cYvbsOim62NiPK2iU+J/kP1BLAwQUAAIACAAwfrRO9XiUsQ0DAAChCwAAJgAAAHVuaXZlcnNhbC9odG1sX3B1Ymxpc2hpbmdfc2V0dGluZ3MueG1szVbfTloxGL/nKZouXspR56YjB4wRjEQnRFg2r0w5LZzGnvas7QHxyuvtKXazN1ji8yze7C329RQQomNHI8tCCPT78/v+f224d5UINGTacCWreLO8gRGTkaJcDqr4Q/dwfRcjY4mkRCjJqlgqjPZqpTDNeoKbuMOsBVGDAEaaSmqrOLY2rQTBaDQqc5Nqx1Uis4BvypFKglQzw6RlOkgFGcOPHafM4AlCAQD4JkpO1GqlEkKhR3qvaCYY4hQ8l9wFRcSRTQQOvFSPRJcDrTJJD5RQGulBr4pf7e67z1TGI9V5wqRLiakB0ZFthVDKnRNEdPg1QzHjgxi83dnGaMSpjat4a9uhgHTwECXH9pETh3KgIAXSTuATZgkllvijt2fZlTVTgifRsSQJj7rAQS78Kq53L47O242zk+bp8UW31TrpNtveiVwnWMQJg0VDITikMh2xmZ2QWEuiGPwGnT4RhoXBPGkq1ldywTl3Rj0lIPW5FkZ98FSMq3hfcyIw4pYIHs24lugBs4dcQAxOd7PclxbfA/p4o5how+YNTTnGZTGqfVSZoGisMiT4JUNWIYgoS+BfzNB8ulFfqySnCmIsMoJThoacjRjdy7M0AfyToXMwkWSgCc2XCma9hc8Zv0Y91lcacBkZQqsCnRuPX34ScEqMuQclUx/XOifNeuOieVpvfFpzARI6JDJ6IjiUkCWpXQk+GSOp7FQP0hGRzLC8KJTTnFcktvLzy2B4kglf5pcuxhz0CkuyGitPKcxfPShsNibDfBDdcOXQMIIcSuIxgRHBuHOZsaKAEZFISTFGJIJFZdxYD7nKDFD8AHto83wPvT7iMj8N4OYAi5oyXQhyY3Pr9fabtzu77yrl4OfN9/WlSpMV3hbEmfM7/GDpEp8t8ofbMAzc7nx8DVud/astfHf75e725te3H0XSdXf7tbjweaNTROy0VUSqdVxE6sxfIO25y6OQC7BwBn6AYOUInnDL6Eu2zzNaYPlN7BvkhVpghVEsbeT/Nwh/mj28Fl5aYfDoU7AE9MVnda30G1BLAwQUAAIACAAwfrRO/tkGXaABAAAtBgAAHwAAAHVuaXZlcnNhbC9odG1sX3NraW5fc2V0dGluZ3MuanONlE1vwjAMhu/8iiq7Toh9wnZDg0lIHCaN27RDKKZUpHGUhA6G+O+rw1fTpoP40rx9+jp25WxbUbFYzKLXaOue3f7D3zsNSLN6Bbe+Lhr0jHRmRDqDSZqBSCWwCpIfPz3JuzMRMmbSmU43n2RrSn4M6c2cC1PGVcBCBzQT0PKA9hPQ1qHEv15lh6r2FZXaPF1Zi7Ido7QgbVuizrhj2M27W+UCKzDmoC+gcx6DZ9p1q4k8Oz51KcpcjJnicjPGBNtTHi8TjSs5a8q/2CjQxQ9f7oHOS/dt6NmJ1NiRhayaeNijaCaVBmPgkPd5SBGEBZ+CKPl23PoH9YzrBVXoPDWpPdL9O4oyrXgCtS71+hQ+JguvWje7FHXOwtruiYd7Co8QfAO6ZjV4pPBAVCt1xQ9UGhPqSA2t9/yECuSzVCaH1B2KIEeHJdum7p0LdccfMG+EsDJCi8BEZk0XxxVTb4ODaypZx6GZFyExlBcDmgp9nJ9E7zS2eo3Q/iti3FoeL7LidihuRuo4mOIZ9EjOkYSM6yXoCaIo6vm+dPJq8tbuD1BLAwQUAAIACAAwfrRO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wfrRODNK2rG4AAABuAAAAHAAAAHVuaXZlcnNhbC9sb2NhbF9zZXR0aW5ncy54bWyzsa/IzVEoSy0qzszPs1Uy1DNQUkjNS85PycxLt1UKDXHTtVBSKC5JzEtJzMnPS7VVystXUrC347LJyU9OzAlOLSkBKixWKMhJrEwtCknNBTJKUv0Sc4Eqn7aueNm8QkFX4cn+dc+m7FTSt+MC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wfrRONdvZrWgBAADzAgAAKQAAAHVuaXZlcnNhbC9za2luX2N1c3RvbWl6YXRpb25fc2V0dGluZ3MueG1sjVLbahsxEH3PV4j8gCWNbgtbg67FkIdCE/K89aphiaMtK4WEoo+vNq1x3Lq0mqeZc+YMMzp9fpySfc5lfpq+D2Wa0+dYypQe8vYKoX4/H+bl0xJzLHlzqtxPaZxfdunrvNZaNZchjcMy2hXNW4zC20NKauVUy5hhFEnmqVfIeW4b1oHrwDbMUWL7zW8SP3WXuI+pXFbtN2fonw27lONSdmmMr1s4Z7+Hzjf4uAzj1Hh5K9ga9Ti1OrYGYoRL7ivVACCQ5Y44XKXspCbIY8YxVKMoUECEc9KJSiTl0LLQiabCfCcQk4xRV6mnrRtpbRy1VUJHiG7TvOpsDcFIjBEhBJirXEAwGDU2NA0Naj0gODAgqjaaKEDBBhNY9c4Ly5GiXmBcmTGA8em4p+3en+tU/e91juf8h+DFL7iIrt7aXDBXv39elka+jU/fDkOJ6MuQ4278cB3ubm6uf3nyzb9HxmrUtvFfff0DUEsDBBQAAgAIADF+tE721Uo2uAwAAIMhAAAXAAAAdW5pdmVyc2FsL3VuaXZlcnNhbC5wbmftmvtfkvcewPFUdldrKzMvLHO5lpO0JZq3LpYQ5bW85IU82NxSwEvIIUVbx83KjNRNM1LnstJMmTklQcCtTdYUKBVIgcxMURBIGZAoeB7onJ3X65zX6/wB58UPz/O8vt/39/K5fb/fz+t5nssRYaHr12xdAwKB1sNhIVEg0HI4CLQMu8oaqNlGLZoCHlY5UaEHQa1cp2mgsDztwPEDIFAbae1iygqgvDoTFp8DAtk8Nl1WbGxjKtBvCzzkwIm/JSskx0tSJxzYY/PH5kEFIOqXHhcds+xDYnfY/XQ6NfPh9Ug7N6vI2K9hsMzt2+zs4VtWpIQs33AZ8+nBnuoaVf0caxehf89efGwsTlhtL9+X+SwQx43mNSlb67kUXhPzh5uVvOClfM0sG0wJWnzzuAM/SrQHJHqZh/qUJAPzD0xO0GFzvEJju/M6oPoN8WRgqocclq0Y6cg9BFRcUNFlrnLYHD8W2eEIlEFOJbLt9rKttzAfAoWetsag7DGDbhQb+5d/MdomUzP2ETcr4LGqbDlw/yBko2koO7iJHLQAC7AAC7AAC7AAC7AAC7AAC7AAC7AAC7AAC7CA/z/gmT/7q/0uE0S5l5toEcz00tDOdTVw33/JzVS17X+DX6pdn2jkwlgKQzsi65LWJgTOv65orjPMpOFvjVBGWCO8kVFllvnF5E2Sgj4uQ589Nv8YbPxB6IVHJ6B63yqZ1CYvhItU5QwPMvwxyIcUzJbkpqlOdLA6RiXjVibZ1M9Cwc4zDcX7JlsX5JPVfJ9i2eoOFb2/i8LY/qQPwhIrX9a0aul5AVLNwuhSQUsCdRrokUR8O1YMlRh1rCWiZqad18p4+6oE2pLmp+pWc/HIhWDDdDj0AZkF6ZB0Y2JG29skLKOG4igoFeENzNo/9mRf8gsTKQfuIBLAUgLnW73dkkOdJsNrwQpQpblilc3s1nPan9dCfszhnCVjZuL5KN8/Vm/ICy2nKzzK683SRK4kB7/9yVawslaiP24b8KbnOPXk6SaR/EK3OE/FkJPIorar+pFYpybK/GPb4MWkj5rsvJj2E6HB+meXv2zu5bO3JohKcZqcyLF6QSlP2lajTHttl5MhanVJlxQaPIR6grjeg2h9SqLzXPIbsQWBriUZDirmJvoU8t/UskkyDsVtdunbVgh/hHebzpVhngXWtt//++/74lpIuKfD6D3Ny2aUoE6u0w3bY3Jmblcwl8JU5mQ2tn/08dUhKXlb/cU4IkWmXpMwnufj2ve8tcClt/rwJufJ9iAl4GifH9e5G67ewl07v25cjRbxUS7BPMTh8oQs6xHPtJJhszQ1BDGjIKAIw4yHTtrJvHDqmq9g2UfGHxYl3T7inMpbSXPP2vGkJXq0gqNK+rVI/8gBmC6rMvSrqxt2fuxzFf37W0IjqI0QAzPkiXTahrqydm5knZA3/YWoNM57NPdzRO1eryEniXiPySdezbo3U8n+Lkeh0geOOas0I7oIVbhr+a1B39MKAUcG1aixc/6400HcmNMEiQ4TUs45HVGH/fpr705wLzFXVLd5W5jewU/lRMfgR4w1obr8xINQ3QPH9iKMMh762WqJGARyukdzm3iqOvSwiYwXlPp9Q5u5S85Buj7xK10mwEgy1B/gYlb2diR/0NVBU0kUV90kBvuyVLxE3I7p30jrSpPcqKgcNSjxCi19atIa9NLXWX882l/SDeBt/LrNyklJMSw7bPxCRwJ06MP33dHRXza8WPt9HmRN5cmq/v6UswXh5TRiYlT0pM6tmq8dz/7W+wWkAeOo25uRF16ODt4urUEJFRi8G2H6TlWMirmglIGX3rKrH+//tx53E7jvwY5CoSAQW/r7t7sU8l8PySdrcSgbhYzfrBDTaeiy1JxhnIRwjiTtzr3stml/mH7wPu5l4IvdOc8D/nbGQYNrjdvNhGoYW7Y1uIYQkR//tfT63u/hRCevFJdo3R528Zr31Dc4EV7+irTXHjlDvImghWy665PB8GCG/nVFuFGXsaSakwYvdUm0n5oN80XYSNUpmghhlrHrliZ9t9xkm0cehqpNaZJFoEU9HxXIQ55/H85tsvFl/ySF+0BwW3rP+JDD6ME295gCnB/CITL1QfNuLwF/2HFcO1+aELrfQcQZpW/4VKbVP/pk/5COQWcAkUrjbUjOHa5C109206SopqWe1iS6lpWmP2sg4Hc8aaYwacmxVOyCLZOcB7gXzoleiEJQjQ3/Ei7fOC+VXxhC05sxGCC6+6IKldRBTrC812MswBRqoBJ5LelMyKVTnTV+kVVj/X0JWAbfGrD78KTWfV5DKWRcex9VLSwtJJFqzEHloXneG7WQWSsb5awH9cw26qamkt0974iKAbYzjVi4sWx5XKIu/0H7wd6olO9En/l+MbxuF2A1gui4qJKjmHw3zN3KLGvOYkcTooy79Sitywrka6Ni6JIXtmbBJQX9NC/EfcoBKlh0ya3nFU067uvf4Hl7eLOVbH2S9A63tdE3qmolGiPiBIrEBZ1oBzn9n7KpN97eF33XRU7wpE+bg1V8hfVZe5OIBDC4Zu+UFuX4TjqnPuSSXphr2I0siELUxD9Dx5pDPUXkLcCD/U0+Pnbv1W+EF1UNZEfQhfGnjKDEU1Qw4NcBmuH5EbfhV3+3DYozTEJZ8Uu952OofBpmXWa7ct63ctB4BdFCaYfLxuNoiqMmF+zJSOjVK1H3TO4ZPom35sDfqSuRP76DW/ACHNEiIqFDyo+suL7PjjBVXxzD0vMpMbwAdf96z+TuR/on4QUPXxzx+HIQx2O33crd8SRCVHonAfmfAvd7yh7cVM6RK7g+73QPAM40RfovH76bpIlpLSnI2F6e8RY4VWJIAXO/7SsawlLC5xbVPAq1CZ1+DI/sKQSmmK1CywLhNA1Z5k0+hRFO+Khz1ewwkyY5N/Ul/qjqQ3Dig0IsBvlODQrLeP6/veYoO1ZWt7QoRW+ZHurce5cOeckC3LhonxhGf323Nh1F0PBjRWizfQarIYqmM8lQY2BQrlmnpH5k+5rtGpU+DkElmlf9OLBzpyP/DDLNczrRtxTmTZDW4AVVzzK+vj4oxo8Sm4ONs6Rm6mgBmd6/i9L9kPngSgW/eo1EfQYsUbcNxbuh/HZ+M5STUXRB/0gBGTuXw6N5uTftgXauuFSBgZhN2DoZ4Q2RdJq3TZJcSMESDfmfS4JMmjWyE0kMUfHgJbeK84cE523LOauiVmILF0SjApmaowkPmP1FNssGY21/7lLjUi444nhVxHM8trfnJgdE0tFoXlvKYvXLtiF1C72u3hwKd405LX0XabiOc9Qqc/CCNR3DiTSF2aye5sVwKmu1eTPZ2JrMGOGySkSb4Zhi5Wy/S/6bnzRYkhQUdU+LdTkhRKt9cFt5pMLFcXLnuPLpYSvMUCBS+ywQXHx+2evZgu3un2yKknUNl9bhTDojpkybZ26HQ2XvAFpkXsQERYdwRFhSLOAEynudRkzZCZexqyx1rmeZrdgu+Cg+IsmHujBmW/gcw66hlPxF3JjHnLmdF8SVXS29QlJPQDuGWHLKyIw+DUs3ufBDs3HpvjuvDw2gzftEFi1/Pnvh5ux1GgHgh+6zPssR9GVYl6W6ljvd81yTeVs5/5CknH/058H17vgBTBFWV6CffqUKH+D4A7INhIKJQ1y6bVnqQBImWmj8p/qe1C46LvKd1cVXoCX3/YBQ0i4D0rAYFf8ZIzfgGwwXOM4jWhO7BrhdkLLUqMLfqXnjAtbiBGTUOUIoJcvlpQnycCveyhfiQNpHPaU0aV+QjNaj9CPA6Il5nweDQL65COZmhSlBsRm7TiHqrrlRX0G/QzyfoN7Hds/26i9k7rl4a9K4oEIatFQW2ranq50xP0mGrrDC/DFYZ/yRyJxBTUcvyJjp1zDKagOQI0IEsYfOUbbzbr+wbSCnx4jOoXi3XRBQYbzCGY75Fbu/6of0+PMzbewYe0hyBgp2r7PFS0K0WooVrvScrcuSSIOELuYESrKR9aNo4sbC08CUy0gbpTO80rh+aqN2/mfi4ixbrtsxPwEpHD5SNjYvrUNio0WCG0qm6dN92AlWnP9Qm6GVLS6eWY0LRixmZ6pgUZV6oDN3LoF/xUVjdMNVHyCK17mFB2qG9N5Fp9yvAz0zoft+aTMw2WIqiku8tbPcqUSILCTipgfuaOqsa/nojlbHZUAzcc1/5/CX1iIL5s/QTXn5y7gT4K43GiGSustErh3WlK1dAhJf0bfmD//f63/76uTmtApz4T4N9okcFtUHHc0fxKz68weD0cPlp5gGrYgfiyTybUyDvmU2GiOdXy/1ndWANxZe1JfOrq0yjQA/HBbSevD0xX8AUEsDBBQAAgAIADF+tE4rC8BtSgAAAGsAAAAbAAAAdW5pdmVyc2FsL3VuaXZlcnNhbC5wbmcueG1ss7GvyM1RKEstKs7Mz7NVMtQzULK34+WyKShKLctMLVeoAIoZ6RlAgJJCJSq3PDOlJAMoZGBujBDMSM1MzyixVbIwMIUL6gPNBABQSwECAAAUAAIACAAwfrROCZbkDHYEAAAREQAAHQAAAAAAAAABAAAAAAAAAAAAdW5pdmVyc2FsL2NvbW1vbl9tZXNzYWdlcy5sbmdQSwECAAAUAAIACAAwfrROhvZqvDoDAACQDAAAJwAAAAAAAAABAAAAAACxBAAAdW5pdmVyc2FsL2ZsYXNoX3B1Ymxpc2hpbmdfc2V0dGluZ3MueG1sUEsBAgAAFAACAAgAMH60Tn4dtWa3AgAAUAoAACEAAAAAAAAAAQAAAAAAMAgAAHVuaXZlcnNhbC9mbGFzaF9za2luX3NldHRpbmdzLnhtbFBLAQIAABQAAgAIADB+tE71eJSxDQMAAKELAAAmAAAAAAAAAAEAAAAAACYLAAB1bml2ZXJzYWwvaHRtbF9wdWJsaXNoaW5nX3NldHRpbmdzLnhtbFBLAQIAABQAAgAIADB+tE7+2QZdoAEAAC0GAAAfAAAAAAAAAAEAAAAAAHcOAAB1bml2ZXJzYWwvaHRtbF9za2luX3NldHRpbmdzLmpzUEsBAgAAFAACAAgAMH60Tj08L9HBAAAA5QEAABoAAAAAAAAAAQAAAAAAVBAAAHVuaXZlcnNhbC9pMThuX3ByZXNldHMueG1sUEsBAgAAFAACAAgAMH60TgzStqxuAAAAbgAAABwAAAAAAAAAAQAAAAAATREAAHVuaXZlcnNhbC9sb2NhbF9zZXR0aW5ncy54bWxQSwECAAAUAAIACABElFdHI7RO+/sCAACwCAAAFAAAAAAAAAABAAAAAAD1EQAAdW5pdmVyc2FsL3BsYXllci54bWxQSwECAAAUAAIACAAwfrRONdvZrWgBAADzAgAAKQAAAAAAAAABAAAAAAAiFQAAdW5pdmVyc2FsL3NraW5fY3VzdG9taXphdGlvbl9zZXR0aW5ncy54bWxQSwECAAAUAAIACAAxfrRO9tVKNrgMAACDIQAAFwAAAAAAAAAAAAAAAADRFgAAdW5pdmVyc2FsL3VuaXZlcnNhbC5wbmdQSwECAAAUAAIACAAxfrROKwvAbUoAAABrAAAAGwAAAAAAAAABAAAAAAC+IwAAdW5pdmVyc2FsL3VuaXZlcnNhbC5wbmcueG1sUEsFBgAAAAALAAsASQMAAEEkAAAAAA=="/>
  <p:tag name="ISPRING_PRESENTATION_TITLE" val="1526906813793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Impact"/>
        <a:ea typeface="汉仪太极体简"/>
        <a:cs typeface=""/>
      </a:majorFont>
      <a:minorFont>
        <a:latin typeface="汉仪乐喵体简"/>
        <a:ea typeface="汉仪夏日体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2700" cap="rnd">
          <a:solidFill>
            <a:srgbClr val="80B880"/>
          </a:solidFill>
          <a:prstDash val="sysDash"/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4987</Words>
  <Application>WPS 演示</Application>
  <PresentationFormat>宽屏</PresentationFormat>
  <Paragraphs>240</Paragraphs>
  <Slides>21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9" baseType="lpstr">
      <vt:lpstr>Arial</vt:lpstr>
      <vt:lpstr>宋体</vt:lpstr>
      <vt:lpstr>Wingdings</vt:lpstr>
      <vt:lpstr>Arial Black</vt:lpstr>
      <vt:lpstr>汉仪乐喵体简</vt:lpstr>
      <vt:lpstr>微软雅黑</vt:lpstr>
      <vt:lpstr>Arial Unicode MS</vt:lpstr>
      <vt:lpstr>汉仪太极体简</vt:lpstr>
      <vt:lpstr>Impact</vt:lpstr>
      <vt:lpstr>汉仪夏日体W</vt:lpstr>
      <vt:lpstr>Calibri</vt:lpstr>
      <vt:lpstr>华文细黑</vt:lpstr>
      <vt:lpstr>Georgia</vt:lpstr>
      <vt:lpstr>黑体</vt:lpstr>
      <vt:lpstr>Times New Roman</vt:lpstr>
      <vt:lpstr>Tahoma</vt:lpstr>
      <vt:lpstr>Gabriola</vt:lpstr>
      <vt:lpstr>MS PGothic</vt:lpstr>
      <vt:lpstr>Gigi</vt:lpstr>
      <vt:lpstr>Gill Sans MT</vt:lpstr>
      <vt:lpstr>Gadugi</vt:lpstr>
      <vt:lpstr>Freestyle Script</vt:lpstr>
      <vt:lpstr>GWIPA</vt:lpstr>
      <vt:lpstr>Footlight MT Light</vt:lpstr>
      <vt:lpstr>Edwardian Script ITC</vt:lpstr>
      <vt:lpstr>Elephant</vt:lpstr>
      <vt:lpstr>French Script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My dream house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可爱卡通城堡小动物插画小清新幼儿教育模板001</dc:title>
  <dc:creator>极简办公</dc:creator>
  <cp:keywords>www.jjppt.com</cp:keywords>
  <dc:description>www.jjppt.com</dc:description>
  <dc:subject> </dc:subject>
  <cp:category> </cp:category>
  <cp:lastModifiedBy>she</cp:lastModifiedBy>
  <cp:revision>27</cp:revision>
  <dcterms:created xsi:type="dcterms:W3CDTF">2015-05-05T08:02:00Z</dcterms:created>
  <dcterms:modified xsi:type="dcterms:W3CDTF">2021-01-11T10:44:26Z</dcterms:modified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2052-11.1.0.10116</vt:lpwstr>
  </property>
</Properties>
</file>