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7" r:id="rId4"/>
    <p:sldId id="512" r:id="rId5"/>
    <p:sldId id="513" r:id="rId6"/>
    <p:sldId id="514" r:id="rId7"/>
    <p:sldId id="515" r:id="rId8"/>
    <p:sldId id="516" r:id="rId9"/>
    <p:sldId id="268" r:id="rId10"/>
    <p:sldId id="311" r:id="rId11"/>
    <p:sldId id="507" r:id="rId12"/>
    <p:sldId id="517" r:id="rId13"/>
    <p:sldId id="518" r:id="rId14"/>
    <p:sldId id="519" r:id="rId15"/>
    <p:sldId id="346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7958"/>
    <a:srgbClr val="BEAE45"/>
    <a:srgbClr val="7B8808"/>
    <a:srgbClr val="2B3E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842" autoAdjust="0"/>
  </p:normalViewPr>
  <p:slideViewPr>
    <p:cSldViewPr snapToGrid="0">
      <p:cViewPr varScale="1">
        <p:scale>
          <a:sx n="54" d="100"/>
          <a:sy n="54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9C70D-B7C8-466D-B87C-22D855EF72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045BA-9AC9-4435-A9A0-D822685BA7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9E8646-D07B-45E4-9AD5-11F94564BF6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55958-DC76-4DC3-B852-BCBC893E6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audio" Target="../media/audio6.wav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7.wav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7047" y="2436808"/>
            <a:ext cx="809790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KB4</a:t>
            </a:r>
            <a:endParaRPr lang="en-US" altLang="zh-CN" sz="5400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52675" y="3266440"/>
            <a:ext cx="74542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Comic Sans MS" panose="030F0702030302020204" charset="0"/>
                <a:cs typeface="Comic Sans MS" panose="030F0702030302020204" charset="0"/>
                <a:sym typeface="+mn-lt"/>
              </a:rPr>
              <a:t>Revision </a:t>
            </a:r>
            <a:endParaRPr lang="en-US" altLang="zh-CN" sz="3200" dirty="0"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90988" y="3957743"/>
            <a:ext cx="4010025" cy="0"/>
          </a:xfrm>
          <a:prstGeom prst="line">
            <a:avLst/>
          </a:prstGeom>
          <a:ln w="38100">
            <a:solidFill>
              <a:srgbClr val="7B8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安静舒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56343" y="6553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37" name="椭圆 3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1147401" y="614569"/>
            <a:ext cx="42265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Complete the sentences.</a:t>
            </a:r>
            <a:endParaRPr lang="zh-CN" altLang="en-US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7445" y="2538095"/>
            <a:ext cx="101009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6.My dad's car is old. It's really s______ 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7.What a great motorbike. It's really q_______.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8.This book is very e________. I don't want to go to bed.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9.I think this test is very e_________. I want to do a difficult test.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92860" y="1423670"/>
            <a:ext cx="9700895" cy="75819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terrible, easy, difficult,boring, exciting, busy, slow, quick, careful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45835" y="271526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low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5925" y="326453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uick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7185" y="381635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xciting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6985" y="436435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asy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22960" y="1670050"/>
            <a:ext cx="105454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1.You wear it to protect  your eyes when the sun is very bright.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2.It's a piece of clothing which you wear when it's cold.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3.It's a subject that teaches students how to paint ,make a bowl.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4.This is a person who teaches ,usually as a job at school.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</a:rPr>
              <a:t>5.It is a book for  children that tells stories in pictures.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400">
                <a:latin typeface="Comic Sans MS" panose="030F0702030302020204" charset="0"/>
                <a:cs typeface="Comic Sans MS" panose="030F0702030302020204" charset="0"/>
                <a:sym typeface="+mn-ea"/>
              </a:rPr>
              <a:t>6.It's a round ball kicked by two teams each of which  has eleven players.</a:t>
            </a:r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3" name="波形 12"/>
          <p:cNvSpPr/>
          <p:nvPr/>
        </p:nvSpPr>
        <p:spPr>
          <a:xfrm>
            <a:off x="1574800" y="4403090"/>
            <a:ext cx="9173210" cy="1790065"/>
          </a:xfrm>
          <a:prstGeom prst="wav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Art ; a football ; a pair of sunglasses; </a:t>
            </a:r>
            <a:endParaRPr lang="en-US" altLang="zh-CN" sz="3200" b="1" dirty="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algn="l"/>
            <a:r>
              <a:rPr lang="en-US" sz="32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 comic;a coat;a teacher</a:t>
            </a:r>
            <a:r>
              <a:rPr lang="en-US" sz="3200" b="1" i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  </a:t>
            </a:r>
            <a:r>
              <a:rPr lang="en-US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endParaRPr lang="en-US" sz="32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67025" y="1266825"/>
            <a:ext cx="3949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pair of glasses</a:t>
            </a:r>
            <a:endParaRPr lang="en-US" sz="2800" b="1" dirty="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26005" y="3881120"/>
            <a:ext cx="2071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+mn-ea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 football</a:t>
            </a:r>
            <a:endParaRPr lang="en-US" sz="2800" b="1" dirty="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20860" y="1965960"/>
            <a:ext cx="13271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+mn-ea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coat</a:t>
            </a:r>
            <a:endParaRPr lang="en-US" sz="2800" b="1" dirty="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20860" y="3168015"/>
            <a:ext cx="1520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comic</a:t>
            </a:r>
            <a:r>
              <a:rPr lang="en-US" altLang="zh-CN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0941685" y="2336800"/>
            <a:ext cx="8394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Art</a:t>
            </a:r>
            <a:r>
              <a:rPr lang="en-US" altLang="zh-CN" b="1" i="1" dirty="0" smtClean="0">
                <a:solidFill>
                  <a:srgbClr val="FF0000"/>
                </a:solidFill>
                <a:latin typeface="Georgia" panose="02040502050405020303" pitchFamily="18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770745" y="2762250"/>
            <a:ext cx="20104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 teacher </a:t>
            </a:r>
            <a:endParaRPr lang="en-US" altLang="zh-CN" sz="2800" b="1" dirty="0" smtClean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37" name="椭圆 3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1147401" y="574564"/>
            <a:ext cx="38138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Look read and choose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.</a:t>
            </a:r>
            <a:endParaRPr lang="zh-CN" altLang="en-US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S_03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BBL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BBL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BBL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UBBLE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/>
      <p:bldP spid="14" grpId="0"/>
      <p:bldP spid="15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0325" y="880745"/>
            <a:ext cx="69907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1. I ______some medicine yesterday.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  A. eat               B.ate                        C.eats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2.She ______a  toothache last Sunday.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 A. has               B.having                   C. had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3. My  sister and I _____ very happy.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 A.was               B.were                       C.are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4.I _____ some flowers in the park last weekend.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A. see               B.saw                       C.seeing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5.I _____well last week.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cs typeface="Tahoma" panose="020B0604030504040204" charset="0"/>
              </a:rPr>
              <a:t>A.am not             B.isn't                C.wasn't</a:t>
            </a:r>
            <a:endParaRPr lang="en-US" altLang="zh-CN" sz="2400">
              <a:latin typeface="Tahoma" panose="020B0604030504040204" charset="0"/>
              <a:cs typeface="Tahoma" panose="020B0604030504040204" charset="0"/>
            </a:endParaRPr>
          </a:p>
        </p:txBody>
      </p:sp>
      <p:sp>
        <p:nvSpPr>
          <p:cNvPr id="3" name="笑脸 2"/>
          <p:cNvSpPr/>
          <p:nvPr/>
        </p:nvSpPr>
        <p:spPr>
          <a:xfrm>
            <a:off x="5027295" y="1276350"/>
            <a:ext cx="360045" cy="432435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笑脸 3"/>
          <p:cNvSpPr/>
          <p:nvPr/>
        </p:nvSpPr>
        <p:spPr>
          <a:xfrm>
            <a:off x="7938770" y="2385060"/>
            <a:ext cx="360045" cy="432435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笑脸 4"/>
          <p:cNvSpPr/>
          <p:nvPr/>
        </p:nvSpPr>
        <p:spPr>
          <a:xfrm>
            <a:off x="4931410" y="3441700"/>
            <a:ext cx="360045" cy="432435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笑脸 5"/>
          <p:cNvSpPr/>
          <p:nvPr/>
        </p:nvSpPr>
        <p:spPr>
          <a:xfrm>
            <a:off x="4931410" y="4580890"/>
            <a:ext cx="360045" cy="432435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笑脸 6"/>
          <p:cNvSpPr/>
          <p:nvPr/>
        </p:nvSpPr>
        <p:spPr>
          <a:xfrm>
            <a:off x="7381240" y="5710555"/>
            <a:ext cx="360045" cy="432435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04984" y="317598"/>
            <a:ext cx="563017" cy="563016"/>
            <a:chOff x="2366188" y="-298429"/>
            <a:chExt cx="7458036" cy="7458034"/>
          </a:xfrm>
        </p:grpSpPr>
        <p:sp>
          <p:nvSpPr>
            <p:cNvPr id="37" name="椭圆 3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1035006" y="317389"/>
            <a:ext cx="3717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Choose the right one.</a:t>
            </a:r>
            <a:endParaRPr lang="zh-CN" altLang="en-US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</p:spTree>
  </p:cSld>
  <p:clrMapOvr>
    <a:masterClrMapping/>
  </p:clrMapOvr>
  <p:transition>
    <p:wheel spokes="1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3009" name="文本框 114"/>
          <p:cNvSpPr txBox="1"/>
          <p:nvPr/>
        </p:nvSpPr>
        <p:spPr>
          <a:xfrm>
            <a:off x="2221230" y="977900"/>
            <a:ext cx="8916988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Tahoma" panose="020B0604030504040204" charset="0"/>
                <a:ea typeface="黑体" panose="02010609060101010101" pitchFamily="49" charset="-122"/>
                <a:cs typeface="Tahoma" panose="020B0604030504040204" charset="0"/>
              </a:rPr>
              <a:t> </a:t>
            </a:r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MR STAR: What did you do yesterday afternoon at the After school club, kids?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SIMON: Well, first we helped Mr. Burke. Alex and I cleaned the chairs and then we carried them into the hall.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MR STAR: And what did you do, Stella?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STELLA: I played chess with Meera and then we all started to think about our school show.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SIMON: Yes, Mr. Burke wanted us to do a musical. We had to sing. And we danced!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1. First Simon and Alex _________ Mr. Burke.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2. Meera and Stella ______ _______before they started to think of the school show.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3. Mr. Burke wanted them to do a _________.</a:t>
            </a:r>
            <a:endParaRPr lang="en-US" altLang="zh-CN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  <a:p>
            <a:r>
              <a:rPr lang="en-US" altLang="zh-CN" sz="2400">
                <a:latin typeface="Tahoma" panose="020B0604030504040204" charset="0"/>
                <a:ea typeface="宋体" panose="02010600030101010101" pitchFamily="2" charset="-122"/>
                <a:cs typeface="Tahoma" panose="020B0604030504040204" charset="0"/>
              </a:rPr>
              <a:t>4. They had to _______ and dance.</a:t>
            </a:r>
            <a:endParaRPr lang="zh-CN" altLang="en-US" sz="2400">
              <a:latin typeface="Tahoma" panose="020B0604030504040204" charset="0"/>
              <a:ea typeface="宋体" panose="02010600030101010101" pitchFamily="2" charset="-122"/>
              <a:cs typeface="Tahoma" panose="020B0604030504040204" charset="0"/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5501005" y="4316730"/>
            <a:ext cx="1466850" cy="360363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400" strike="noStrike" noProof="1">
                <a:solidFill>
                  <a:srgbClr val="C00000"/>
                </a:solidFill>
              </a:rPr>
              <a:t>helped</a:t>
            </a:r>
            <a:endParaRPr lang="en-US" altLang="zh-CN" sz="2400" strike="noStrike" noProof="1">
              <a:solidFill>
                <a:srgbClr val="C00000"/>
              </a:solidFill>
            </a:endParaRPr>
          </a:p>
        </p:txBody>
      </p:sp>
      <p:sp>
        <p:nvSpPr>
          <p:cNvPr id="2" name="单圆角矩形 1"/>
          <p:cNvSpPr/>
          <p:nvPr/>
        </p:nvSpPr>
        <p:spPr>
          <a:xfrm>
            <a:off x="4891405" y="4677410"/>
            <a:ext cx="1217930" cy="36068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400" strike="noStrike" noProof="1">
                <a:solidFill>
                  <a:srgbClr val="C00000"/>
                </a:solidFill>
              </a:rPr>
              <a:t>played</a:t>
            </a:r>
            <a:endParaRPr lang="en-US" altLang="zh-CN" sz="2400" strike="noStrike" noProof="1">
              <a:solidFill>
                <a:srgbClr val="C00000"/>
              </a:solidFill>
            </a:endParaRPr>
          </a:p>
        </p:txBody>
      </p:sp>
      <p:sp>
        <p:nvSpPr>
          <p:cNvPr id="3" name="单圆角矩形 2"/>
          <p:cNvSpPr/>
          <p:nvPr/>
        </p:nvSpPr>
        <p:spPr>
          <a:xfrm>
            <a:off x="6126480" y="4677093"/>
            <a:ext cx="1106488" cy="360363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400" strike="noStrike" noProof="1">
                <a:solidFill>
                  <a:srgbClr val="C00000"/>
                </a:solidFill>
              </a:rPr>
              <a:t>chess</a:t>
            </a:r>
            <a:endParaRPr lang="en-US" altLang="zh-CN" sz="2400" strike="noStrike" noProof="1">
              <a:solidFill>
                <a:srgbClr val="C00000"/>
              </a:solidFill>
            </a:endParaRPr>
          </a:p>
        </p:txBody>
      </p:sp>
      <p:sp>
        <p:nvSpPr>
          <p:cNvPr id="5" name="单圆角矩形 4"/>
          <p:cNvSpPr/>
          <p:nvPr/>
        </p:nvSpPr>
        <p:spPr>
          <a:xfrm>
            <a:off x="6833235" y="5372418"/>
            <a:ext cx="1939925" cy="360363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400" strike="noStrike" noProof="1">
                <a:solidFill>
                  <a:srgbClr val="C00000"/>
                </a:solidFill>
              </a:rPr>
              <a:t>musical</a:t>
            </a:r>
            <a:endParaRPr lang="en-US" altLang="zh-CN" sz="2400" strike="noStrike" noProof="1">
              <a:solidFill>
                <a:srgbClr val="C00000"/>
              </a:solidFill>
            </a:endParaRPr>
          </a:p>
        </p:txBody>
      </p:sp>
      <p:sp>
        <p:nvSpPr>
          <p:cNvPr id="6" name="单圆角矩形 5"/>
          <p:cNvSpPr/>
          <p:nvPr/>
        </p:nvSpPr>
        <p:spPr>
          <a:xfrm>
            <a:off x="4394200" y="5733415"/>
            <a:ext cx="1106488" cy="361950"/>
          </a:xfrm>
          <a:prstGeom prst="round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2400" strike="noStrike" noProof="1">
                <a:solidFill>
                  <a:srgbClr val="C00000"/>
                </a:solidFill>
              </a:rPr>
              <a:t>sing</a:t>
            </a:r>
            <a:endParaRPr lang="en-US" altLang="zh-CN" sz="2400" strike="noStrike" noProof="1">
              <a:solidFill>
                <a:srgbClr val="C00000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04984" y="317598"/>
            <a:ext cx="563017" cy="563016"/>
            <a:chOff x="2366188" y="-298429"/>
            <a:chExt cx="7458036" cy="7458034"/>
          </a:xfrm>
        </p:grpSpPr>
        <p:sp>
          <p:nvSpPr>
            <p:cNvPr id="37" name="椭圆 3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1035006" y="317389"/>
            <a:ext cx="4558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Read and fill in the blanks.</a:t>
            </a:r>
            <a:endParaRPr lang="zh-CN" altLang="en-US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水果忍者游戏退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水果忍者游戏退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水果忍者游戏退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水果忍者游戏退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水果忍者游戏退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pic>
        <p:nvPicPr>
          <p:cNvPr id="20" name="图片 19" descr="timgQAO1PBZW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73375" y="403225"/>
            <a:ext cx="6444615" cy="645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437255" y="3160395"/>
            <a:ext cx="5736590" cy="1170940"/>
            <a:chOff x="4293539" y="2969447"/>
            <a:chExt cx="4736161" cy="920278"/>
          </a:xfrm>
        </p:grpSpPr>
        <p:sp>
          <p:nvSpPr>
            <p:cNvPr id="5" name="圆角矩形 2"/>
            <p:cNvSpPr/>
            <p:nvPr/>
          </p:nvSpPr>
          <p:spPr>
            <a:xfrm>
              <a:off x="4293539" y="3026104"/>
              <a:ext cx="4736161" cy="863621"/>
            </a:xfrm>
            <a:prstGeom prst="roundRect">
              <a:avLst>
                <a:gd name="adj" fmla="val 50000"/>
              </a:avLst>
            </a:prstGeom>
            <a:solidFill>
              <a:srgbClr val="547958"/>
            </a:solidFill>
            <a:ln w="50800">
              <a:solidFill>
                <a:schemeClr val="bg1"/>
              </a:solidFill>
            </a:ln>
            <a:effectLst>
              <a:outerShdw blurRad="139700" dist="25400" dir="5400000" algn="t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4603901" y="2969447"/>
              <a:ext cx="4425799" cy="82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lt"/>
                </a:rPr>
                <a:t>Words &amp; Phrases</a:t>
              </a:r>
              <a:endParaRPr lang="en-US" altLang="zh-CN" sz="4800" dirty="0"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endParaRPr>
            </a:p>
          </p:txBody>
        </p:sp>
      </p:grpSp>
      <p:sp>
        <p:nvSpPr>
          <p:cNvPr id="2" name="TextBox 3"/>
          <p:cNvSpPr txBox="1"/>
          <p:nvPr/>
        </p:nvSpPr>
        <p:spPr>
          <a:xfrm>
            <a:off x="5002880" y="1560331"/>
            <a:ext cx="2186237" cy="1566711"/>
          </a:xfrm>
          <a:prstGeom prst="rect">
            <a:avLst/>
          </a:prstGeom>
          <a:noFill/>
          <a:effectLst>
            <a:outerShdw blurRad="635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0" b="1" dirty="0">
                <a:solidFill>
                  <a:srgbClr val="7B8808"/>
                </a:solidFill>
                <a:cs typeface="+mn-ea"/>
                <a:sym typeface="+mn-lt"/>
              </a:rPr>
              <a:t>01</a:t>
            </a:r>
            <a:endParaRPr lang="zh-CN" altLang="en-US" sz="8000" b="1" dirty="0">
              <a:solidFill>
                <a:srgbClr val="7B880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0" y="-23495"/>
            <a:ext cx="12179809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27" name="椭圆 2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1147401" y="563769"/>
            <a:ext cx="12922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Words</a:t>
            </a:r>
            <a:endParaRPr lang="en-US" altLang="zh-CN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971040" y="1550035"/>
            <a:ext cx="2717800" cy="41979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活动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活动（复数）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学习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zh-CN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在里面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在外面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钓鱼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跳舞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>
              <a:buNone/>
            </a:pP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9140" y="136271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activity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9140" y="1946275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activities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49140" y="238252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learn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9140" y="2966085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inside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9140" y="354965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outside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49140" y="4034155"/>
            <a:ext cx="19716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fish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5010" y="452120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dance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728460" y="1362710"/>
            <a:ext cx="3941445" cy="4454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航行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滑冰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攀爬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跑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跳绳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游泳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endParaRPr lang="zh-CN" altLang="en-US" sz="320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0265" y="136271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sail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70265" y="1946275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skate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70265" y="2529840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climb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70265" y="3113405"/>
            <a:ext cx="990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run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70265" y="3696970"/>
            <a:ext cx="1167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skip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70265" y="4280535"/>
            <a:ext cx="20199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accent6"/>
                </a:solidFill>
                <a:latin typeface="Comic Sans MS" panose="030F0702030302020204" charset="0"/>
              </a:rPr>
              <a:t>swim</a:t>
            </a:r>
            <a:endParaRPr lang="en-US" altLang="zh-CN" sz="3200">
              <a:solidFill>
                <a:schemeClr val="accent6"/>
              </a:solidFill>
              <a:latin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0" y="-23495"/>
            <a:ext cx="12179809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27" name="椭圆 2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279400" y="554990"/>
            <a:ext cx="2485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	Phrases</a:t>
            </a:r>
            <a:endParaRPr lang="en-US" altLang="zh-CN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30550" y="980440"/>
            <a:ext cx="3055620" cy="5241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在学校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上周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发烧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头疼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咳嗽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感冒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很多，大量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ts val="502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在周三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" name="内容占位符 2"/>
          <p:cNvSpPr>
            <a:spLocks noGrp="1"/>
          </p:cNvSpPr>
          <p:nvPr/>
        </p:nvSpPr>
        <p:spPr>
          <a:xfrm>
            <a:off x="6186170" y="1076960"/>
            <a:ext cx="4436745" cy="524129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at school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last week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had a temperature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had a headache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had a cough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had a cold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lots of  </a:t>
            </a:r>
            <a:endParaRPr lang="zh-CN" altLang="en-US" sz="36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</a:rPr>
              <a:t>on Wednesday  </a:t>
            </a:r>
            <a:endParaRPr lang="zh-CN" altLang="en-US" sz="3600">
              <a:latin typeface="Comic Sans MS" panose="030F0702030302020204" charset="0"/>
              <a:cs typeface="Comic Sans MS" panose="030F0702030302020204" charset="0"/>
            </a:endParaRPr>
          </a:p>
          <a:p>
            <a:endParaRPr lang="zh-CN" altLang="en-US" sz="3600"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0" y="-23495"/>
            <a:ext cx="12179809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27" name="椭圆 2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279400" y="554990"/>
            <a:ext cx="2485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	Phrases</a:t>
            </a:r>
            <a:endParaRPr lang="en-US" altLang="zh-CN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0010" y="774065"/>
            <a:ext cx="413385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开药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看医生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吃药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去医院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做测试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吃大餐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度过一个愉快的周末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7795" y="774065"/>
            <a:ext cx="505269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gave some medicine 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saw a doctor 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took the medicine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went to the hospital 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had some tests 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ate a big dinner 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accent6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had a good weekend</a:t>
            </a:r>
            <a:endParaRPr lang="zh-CN" altLang="en-US" sz="3200">
              <a:solidFill>
                <a:schemeClr val="accent6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88260" y="1137920"/>
            <a:ext cx="4376420" cy="4480560"/>
          </a:xfrm>
        </p:spPr>
        <p:txBody>
          <a:bodyPr>
            <a:noAutofit/>
          </a:bodyPr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想要某人做某事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音乐片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必须做某事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你做</a:t>
            </a:r>
            <a:r>
              <a:rPr lang="en-US" altLang="zh-CN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...</a:t>
            </a: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了吗？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那么现在呢？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看着我们跳舞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听着我们唱歌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不需要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>
              <a:buNone/>
            </a:pP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010910" y="1076960"/>
            <a:ext cx="4923790" cy="5812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</a:rPr>
              <a:t>want sb. to do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</a:rPr>
              <a:t>musical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</a:rPr>
              <a:t>have to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Did you...?</a:t>
            </a:r>
            <a:endParaRPr lang="en-US" altLang="zh-CN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What now</a:t>
            </a:r>
            <a:r>
              <a:rPr lang="zh-CN" altLang="en-US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？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watch us dancing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listen to us singing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don't have to</a:t>
            </a:r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algn="l"/>
            <a:endParaRPr lang="zh-CN" altLang="en-US" sz="3200" b="1">
              <a:solidFill>
                <a:schemeClr val="accent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27" name="椭圆 2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279400" y="554990"/>
            <a:ext cx="2485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	Phrases</a:t>
            </a:r>
            <a:endParaRPr lang="en-US" altLang="zh-CN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64790" y="1584325"/>
            <a:ext cx="2917825" cy="5464175"/>
          </a:xfrm>
        </p:spPr>
        <p:txBody>
          <a:bodyPr>
            <a:noAutofit/>
          </a:bodyPr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把</a:t>
            </a:r>
            <a:r>
              <a:rPr lang="en-US" altLang="zh-CN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...</a:t>
            </a: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搬到</a:t>
            </a:r>
            <a:r>
              <a:rPr lang="en-US" altLang="zh-CN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...</a:t>
            </a:r>
            <a:endParaRPr lang="en-US" altLang="zh-CN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你做什么了？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下象棋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开始做某事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思考，考虑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zh-CN" altLang="en-US" sz="3200">
                <a:solidFill>
                  <a:schemeClr val="tx1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学校表演</a:t>
            </a:r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algn="l"/>
            <a:endParaRPr lang="zh-CN" altLang="en-US" sz="3200">
              <a:solidFill>
                <a:schemeClr val="tx1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916930" y="1410335"/>
            <a:ext cx="4923790" cy="5812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carry...into...</a:t>
            </a:r>
            <a:endParaRPr lang="en-US" altLang="zh-CN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What did you do</a:t>
            </a:r>
            <a:r>
              <a:rPr lang="zh-CN" altLang="en-US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？</a:t>
            </a:r>
            <a:endParaRPr lang="zh-CN" altLang="en-US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play chess</a:t>
            </a:r>
            <a:endParaRPr lang="zh-CN" altLang="en-US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start to</a:t>
            </a:r>
            <a:endParaRPr lang="zh-CN" altLang="en-US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think about</a:t>
            </a:r>
            <a:endParaRPr lang="zh-CN" altLang="en-US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  <a:sym typeface="+mn-ea"/>
            </a:endParaRPr>
          </a:p>
          <a:p>
            <a:pPr marL="0" indent="0" algn="l" fontAlgn="auto">
              <a:lnSpc>
                <a:spcPct val="100000"/>
              </a:lnSpc>
              <a:buNone/>
            </a:pPr>
            <a:r>
              <a:rPr lang="en-US" altLang="zh-CN" sz="3200" b="1">
                <a:solidFill>
                  <a:schemeClr val="accent6"/>
                </a:solidFill>
                <a:effectLst/>
                <a:latin typeface="Comic Sans MS" panose="030F0702030302020204" charset="0"/>
                <a:ea typeface="华文新魏" panose="02010800040101010101" charset="-122"/>
                <a:cs typeface="Comic Sans MS" panose="030F0702030302020204" charset="0"/>
                <a:sym typeface="+mn-ea"/>
              </a:rPr>
              <a:t>school show</a:t>
            </a:r>
            <a:endParaRPr lang="zh-CN" altLang="en-US" sz="3200" b="1">
              <a:solidFill>
                <a:schemeClr val="accent6"/>
              </a:solidFill>
              <a:effectLst/>
              <a:latin typeface="Comic Sans MS" panose="030F0702030302020204" charset="0"/>
              <a:ea typeface="华文新魏" panose="02010800040101010101" charset="-122"/>
              <a:cs typeface="Comic Sans MS" panose="030F070203030202020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27" name="椭圆 2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9" name="文本框 1"/>
          <p:cNvSpPr txBox="1"/>
          <p:nvPr/>
        </p:nvSpPr>
        <p:spPr>
          <a:xfrm>
            <a:off x="279400" y="554990"/>
            <a:ext cx="24853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b="1" dirty="0">
                <a:solidFill>
                  <a:srgbClr val="2B3E3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rPr>
              <a:t>	Phrases</a:t>
            </a:r>
            <a:endParaRPr lang="en-US" altLang="zh-CN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9000"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728085" y="3160395"/>
            <a:ext cx="4736465" cy="1066709"/>
            <a:chOff x="4293539" y="2969447"/>
            <a:chExt cx="4736161" cy="920278"/>
          </a:xfrm>
        </p:grpSpPr>
        <p:sp>
          <p:nvSpPr>
            <p:cNvPr id="5" name="圆角矩形 2"/>
            <p:cNvSpPr/>
            <p:nvPr/>
          </p:nvSpPr>
          <p:spPr>
            <a:xfrm>
              <a:off x="4293539" y="3026104"/>
              <a:ext cx="4736161" cy="863621"/>
            </a:xfrm>
            <a:prstGeom prst="roundRect">
              <a:avLst>
                <a:gd name="adj" fmla="val 50000"/>
              </a:avLst>
            </a:prstGeom>
            <a:solidFill>
              <a:srgbClr val="547958"/>
            </a:solidFill>
            <a:ln w="50800">
              <a:solidFill>
                <a:schemeClr val="bg1"/>
              </a:solidFill>
            </a:ln>
            <a:effectLst>
              <a:outerShdw blurRad="139700" dist="25400" dir="5400000" algn="t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4604006" y="2969447"/>
              <a:ext cx="4115226" cy="9066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lt"/>
                </a:rPr>
                <a:t>Exericises</a:t>
              </a:r>
              <a:endParaRPr lang="en-US" altLang="zh-CN" sz="4800" dirty="0"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  <a:sym typeface="+mn-lt"/>
              </a:endParaRPr>
            </a:p>
          </p:txBody>
        </p:sp>
      </p:grpSp>
      <p:sp>
        <p:nvSpPr>
          <p:cNvPr id="7" name="TextBox 3"/>
          <p:cNvSpPr txBox="1"/>
          <p:nvPr/>
        </p:nvSpPr>
        <p:spPr>
          <a:xfrm>
            <a:off x="5002880" y="1560331"/>
            <a:ext cx="2186237" cy="1691640"/>
          </a:xfrm>
          <a:prstGeom prst="rect">
            <a:avLst/>
          </a:prstGeom>
          <a:noFill/>
          <a:effectLst>
            <a:outerShdw blurRad="63500" dist="63500" dir="2700000" algn="tl" rotWithShape="0">
              <a:prstClr val="black">
                <a:alpha val="18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8000" b="1" dirty="0">
                <a:solidFill>
                  <a:srgbClr val="7B8808"/>
                </a:solidFill>
                <a:cs typeface="+mn-ea"/>
                <a:sym typeface="+mn-lt"/>
              </a:rPr>
              <a:t>02</a:t>
            </a:r>
            <a:endParaRPr lang="en-US" altLang="zh-CN" sz="8000" b="1" dirty="0">
              <a:solidFill>
                <a:srgbClr val="7B880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5" y="0"/>
            <a:ext cx="12179809" cy="6858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84384" y="574773"/>
            <a:ext cx="563017" cy="563016"/>
            <a:chOff x="2366188" y="-298429"/>
            <a:chExt cx="7458036" cy="7458034"/>
          </a:xfrm>
        </p:grpSpPr>
        <p:sp>
          <p:nvSpPr>
            <p:cNvPr id="37" name="椭圆 36"/>
            <p:cNvSpPr/>
            <p:nvPr/>
          </p:nvSpPr>
          <p:spPr>
            <a:xfrm>
              <a:off x="3173725" y="509107"/>
              <a:ext cx="5842962" cy="5842962"/>
            </a:xfrm>
            <a:prstGeom prst="ellipse">
              <a:avLst/>
            </a:prstGeom>
            <a:solidFill>
              <a:srgbClr val="547958">
                <a:alpha val="92000"/>
              </a:srgbClr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2366188" y="-298429"/>
              <a:ext cx="7458036" cy="7458034"/>
            </a:xfrm>
            <a:prstGeom prst="ellipse">
              <a:avLst/>
            </a:prstGeom>
            <a:noFill/>
            <a:ln w="38100">
              <a:solidFill>
                <a:srgbClr val="7B8808">
                  <a:alpha val="92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文本框 1"/>
          <p:cNvSpPr txBox="1"/>
          <p:nvPr/>
        </p:nvSpPr>
        <p:spPr>
          <a:xfrm>
            <a:off x="1147401" y="614569"/>
            <a:ext cx="42265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Complete the sentences.</a:t>
            </a:r>
            <a:endParaRPr lang="zh-CN" altLang="en-US" sz="2800" b="1" dirty="0">
              <a:solidFill>
                <a:srgbClr val="2B3E31"/>
              </a:solidFill>
              <a:latin typeface="Comic Sans MS" panose="030F0702030302020204" charset="0"/>
              <a:cs typeface="Comic Sans MS" panose="030F0702030302020204" charset="0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2860" y="2274570"/>
            <a:ext cx="101009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1.My mum is b_______ because she works a lot.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2.My aunt thinks television is b________.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3.My younger sister thinks it's d________ to put her shoes on.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4.You must be c________ when you cross the road.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Comic Sans MS" panose="030F0702030302020204" charset="0"/>
                <a:cs typeface="Comic Sans MS" panose="030F0702030302020204" charset="0"/>
              </a:rPr>
              <a:t>5.We were at the beach yesterday. It was cold and windy.The weather was t__________.</a:t>
            </a:r>
            <a:endParaRPr lang="zh-CN" altLang="en-US" sz="24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92860" y="1423670"/>
            <a:ext cx="9700895" cy="75819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terrible, easy, difficult,boring, exciting, busy, slow, quick, careful</a:t>
            </a:r>
            <a:endParaRPr lang="en-US" altLang="zh-CN" sz="24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282950" y="244538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usy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98490" y="299212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oring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37250" y="3544570"/>
            <a:ext cx="1443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ifficult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552190" y="4102100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areful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93745" y="5159375"/>
            <a:ext cx="1186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errible</a:t>
            </a:r>
            <a:endParaRPr lang="en-US" altLang="zh-CN" sz="240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hsypkvmb">
      <a:majorFont>
        <a:latin typeface="Palatino Linotype"/>
        <a:ea typeface="HanaMin"/>
        <a:cs typeface=""/>
      </a:majorFont>
      <a:minorFont>
        <a:latin typeface="Palatino Linotype"/>
        <a:ea typeface="HanaMi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3072</Words>
  <Application>WPS 演示</Application>
  <PresentationFormat>宽屏</PresentationFormat>
  <Paragraphs>237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Wingdings</vt:lpstr>
      <vt:lpstr>Comic Sans MS</vt:lpstr>
      <vt:lpstr>GWIPA</vt:lpstr>
      <vt:lpstr>Segoe Print</vt:lpstr>
      <vt:lpstr>微软雅黑</vt:lpstr>
      <vt:lpstr>Arial Unicode MS</vt:lpstr>
      <vt:lpstr>HanaMin</vt:lpstr>
      <vt:lpstr>Palatino Linotype</vt:lpstr>
      <vt:lpstr>Calibri</vt:lpstr>
      <vt:lpstr>华文新魏</vt:lpstr>
      <vt:lpstr>Georgia</vt:lpstr>
      <vt:lpstr>Tahoma</vt:lpstr>
      <vt:lpstr>黑体</vt:lpstr>
      <vt:lpstr>Candara</vt:lpstr>
      <vt:lpstr>Ebrima</vt:lpstr>
      <vt:lpstr>Gadugi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风云办公</dc:creator>
  <cp:lastModifiedBy>apple</cp:lastModifiedBy>
  <cp:revision>18</cp:revision>
  <dcterms:created xsi:type="dcterms:W3CDTF">2019-04-18T07:46:00Z</dcterms:created>
  <dcterms:modified xsi:type="dcterms:W3CDTF">2020-12-20T13:42:04Z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