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61" r:id="rId3"/>
    <p:sldId id="299" r:id="rId4"/>
    <p:sldId id="262" r:id="rId5"/>
    <p:sldId id="301" r:id="rId6"/>
    <p:sldId id="300" r:id="rId7"/>
    <p:sldId id="302" r:id="rId8"/>
    <p:sldId id="264" r:id="rId9"/>
    <p:sldId id="303" r:id="rId10"/>
    <p:sldId id="285" r:id="rId11"/>
    <p:sldId id="304" r:id="rId12"/>
    <p:sldId id="305" r:id="rId13"/>
    <p:sldId id="306" r:id="rId14"/>
    <p:sldId id="275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D6E2"/>
    <a:srgbClr val="000000"/>
    <a:srgbClr val="48BE93"/>
    <a:srgbClr val="0EE2C2"/>
    <a:srgbClr val="E65E9B"/>
    <a:srgbClr val="F7797D"/>
    <a:srgbClr val="A6EEEC"/>
    <a:srgbClr val="F88D91"/>
    <a:srgbClr val="8FABD7"/>
    <a:srgbClr val="92B1D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824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224" y="-68"/>
      </p:cViewPr>
      <p:guideLst>
        <p:guide orient="horz" pos="2229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CAEC3-C445-473E-9C1C-292930DD4F96}" type="datetimeFigureOut">
              <a:rPr lang="zh-CN" altLang="en-US" smtClean="0"/>
              <a:pPr/>
              <a:t>2020/8/12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2DE09F-3B64-4EA1-8AA3-0E04443979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E09F-3B64-4EA1-8AA3-0E044439792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3DBB-3574-4DF9-A88A-6EBD0941769F}" type="datetimeFigureOut">
              <a:rPr lang="zh-CN" altLang="en-US" smtClean="0"/>
              <a:pPr/>
              <a:t>2020/8/12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6D377-B824-4D36-8E41-21855871C4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3DBB-3574-4DF9-A88A-6EBD0941769F}" type="datetimeFigureOut">
              <a:rPr lang="zh-CN" altLang="en-US" smtClean="0"/>
              <a:pPr/>
              <a:t>2020/8/12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6D377-B824-4D36-8E41-21855871C45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1" y="0"/>
            <a:ext cx="12186398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0474" y="188663"/>
            <a:ext cx="10515600" cy="436980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9DB33-F5A7-43F1-9914-FB863A2611BE}" type="datetimeFigureOut">
              <a:rPr lang="zh-CN" altLang="en-US"/>
              <a:pPr>
                <a:defRPr/>
              </a:pPr>
              <a:t>2020/8/12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72038F-40CA-49E9-830C-C9B0D608324E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D3DBB-3574-4DF9-A88A-6EBD0941769F}" type="datetimeFigureOut">
              <a:rPr lang="zh-CN" altLang="en-US" smtClean="0"/>
              <a:pPr/>
              <a:t>2020/8/12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6D377-B824-4D36-8E41-21855871C4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1" y="0"/>
            <a:ext cx="12186398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9347" y="4511404"/>
            <a:ext cx="5493306" cy="243427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2842591" y="1584325"/>
            <a:ext cx="6396659" cy="1862048"/>
            <a:chOff x="2952050" y="2139505"/>
            <a:chExt cx="6014190" cy="1862048"/>
          </a:xfrm>
        </p:grpSpPr>
        <p:sp>
          <p:nvSpPr>
            <p:cNvPr id="9" name="TextBox 4"/>
            <p:cNvSpPr txBox="1"/>
            <p:nvPr/>
          </p:nvSpPr>
          <p:spPr>
            <a:xfrm>
              <a:off x="2952050" y="2139505"/>
              <a:ext cx="473265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spc="300" dirty="0" smtClean="0">
                  <a:gradFill flip="none" rotWithShape="1">
                    <a:gsLst>
                      <a:gs pos="56000">
                        <a:srgbClr val="FF464A">
                          <a:alpha val="67000"/>
                        </a:srgbClr>
                      </a:gs>
                      <a:gs pos="80000">
                        <a:srgbClr val="FF4B2B">
                          <a:alpha val="77000"/>
                        </a:srgbClr>
                      </a:gs>
                      <a:gs pos="28000">
                        <a:srgbClr val="FF416C">
                          <a:alpha val="96000"/>
                        </a:srgbClr>
                      </a:gs>
                    </a:gsLst>
                    <a:lin ang="2700000" scaled="1"/>
                    <a:tileRect/>
                  </a:gradFill>
                  <a:latin typeface="文悦新青年体 (非商业使用) W8" pitchFamily="50" charset="-122"/>
                  <a:ea typeface="文悦新青年体 (非商业使用) W8" pitchFamily="50" charset="-122"/>
                </a:rPr>
                <a:t>祈使句</a:t>
              </a:r>
              <a:endParaRPr lang="zh-CN" altLang="en-US" sz="11500" spc="300" dirty="0">
                <a:gradFill flip="none" rotWithShape="1">
                  <a:gsLst>
                    <a:gs pos="56000">
                      <a:srgbClr val="FF464A">
                        <a:alpha val="67000"/>
                      </a:srgbClr>
                    </a:gs>
                    <a:gs pos="80000">
                      <a:srgbClr val="FF4B2B">
                        <a:alpha val="77000"/>
                      </a:srgbClr>
                    </a:gs>
                    <a:gs pos="28000">
                      <a:srgbClr val="FF416C">
                        <a:alpha val="96000"/>
                      </a:srgbClr>
                    </a:gs>
                  </a:gsLst>
                  <a:lin ang="2700000" scaled="1"/>
                  <a:tileRect/>
                </a:gra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84412" y="2561145"/>
              <a:ext cx="1281828" cy="1282065"/>
            </a:xfrm>
            <a:prstGeom prst="rect">
              <a:avLst/>
            </a:prstGeom>
            <a:effectLst>
              <a:outerShdw blurRad="50800" dist="38100" dir="8100000" sx="101000" sy="101000" algn="tr" rotWithShape="0">
                <a:prstClr val="black">
                  <a:alpha val="13000"/>
                </a:prstClr>
              </a:outerShdw>
            </a:effectLst>
          </p:spPr>
        </p:pic>
      </p:grpSp>
      <p:pic>
        <p:nvPicPr>
          <p:cNvPr id="23" name="图片 22" descr="大桥教育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4365" y="400685"/>
            <a:ext cx="2028190" cy="47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6418" y="346364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88D91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930" y="346075"/>
            <a:ext cx="2028190" cy="471805"/>
          </a:xfrm>
          <a:prstGeom prst="rect">
            <a:avLst/>
          </a:prstGeom>
        </p:spPr>
      </p:pic>
      <p:sp>
        <p:nvSpPr>
          <p:cNvPr id="19" name="矩形: 圆角 18"/>
          <p:cNvSpPr/>
          <p:nvPr/>
        </p:nvSpPr>
        <p:spPr>
          <a:xfrm>
            <a:off x="436246" y="345440"/>
            <a:ext cx="3549346" cy="685165"/>
          </a:xfrm>
          <a:prstGeom prst="roundRect">
            <a:avLst>
              <a:gd name="adj" fmla="val 50000"/>
            </a:avLst>
          </a:prstGeom>
          <a:solidFill>
            <a:srgbClr val="F88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5" name="TextBox 4"/>
          <p:cNvSpPr txBox="1"/>
          <p:nvPr/>
        </p:nvSpPr>
        <p:spPr>
          <a:xfrm>
            <a:off x="604520" y="346075"/>
            <a:ext cx="4582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Verdana" panose="020B0604030504040204" pitchFamily="34" charset="0"/>
              </a:rPr>
              <a:t>“祈使句”口诀：</a:t>
            </a:r>
            <a:endParaRPr lang="zh-CN" altLang="en-US" sz="3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Verdana" panose="020B060403050404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05294" y="1212877"/>
            <a:ext cx="10067290" cy="4934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Calibri" panose="020F0502020204030204" pitchFamily="34" charset="0"/>
                <a:sym typeface="宋体" panose="02010600030101010101" pitchFamily="2" charset="-122"/>
              </a:rPr>
              <a:t>祈使句，无主语。</a:t>
            </a:r>
          </a:p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动词原形开头就可以</a:t>
            </a:r>
            <a:r>
              <a:rPr lang="en-US" altLang="zh-CN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,</a:t>
            </a:r>
          </a:p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宋体" panose="02010600030101010101" pitchFamily="2" charset="-122"/>
              </a:rPr>
              <a:t>Let’s </a:t>
            </a:r>
            <a:r>
              <a:rPr lang="en-US" altLang="zh-CN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+</a:t>
            </a:r>
            <a:r>
              <a:rPr lang="zh-CN" alt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动原。</a:t>
            </a:r>
            <a:endParaRPr lang="en-US" altLang="zh-CN" sz="3200" b="1" dirty="0" smtClean="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Calibri" panose="020F0502020204030204" pitchFamily="34" charset="0"/>
                <a:sym typeface="宋体" panose="02010600030101010101" pitchFamily="2" charset="-122"/>
              </a:rPr>
              <a:t>否定祈使句，</a:t>
            </a:r>
            <a:endParaRPr lang="en-US" altLang="zh-CN" sz="3200" b="1" dirty="0" smtClean="0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宋体" panose="02010600030101010101" pitchFamily="2" charset="-122"/>
              </a:rPr>
              <a:t>Don’t </a:t>
            </a:r>
            <a:r>
              <a:rPr lang="en-US" altLang="zh-CN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+</a:t>
            </a:r>
            <a:r>
              <a:rPr lang="zh-CN" alt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动原，</a:t>
            </a:r>
            <a:endParaRPr lang="en-US" altLang="zh-CN" sz="3200" b="1" dirty="0" smtClean="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宋体" panose="02010600030101010101" pitchFamily="2" charset="-122"/>
              </a:rPr>
              <a:t>Let’s not </a:t>
            </a:r>
            <a:r>
              <a:rPr lang="en-US" altLang="zh-CN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+</a:t>
            </a:r>
            <a:r>
              <a:rPr lang="zh-CN" alt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动原，</a:t>
            </a:r>
            <a:endParaRPr lang="en-US" altLang="zh-CN" sz="3200" b="1" dirty="0" smtClean="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宋体" panose="02010600030101010101" pitchFamily="2" charset="-122"/>
              </a:rPr>
              <a:t>Please don’t</a:t>
            </a:r>
            <a:r>
              <a:rPr lang="en-US" altLang="zh-CN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+</a:t>
            </a:r>
            <a:r>
              <a:rPr lang="zh-CN" alt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动原。</a:t>
            </a:r>
            <a:endParaRPr lang="en-US" altLang="zh-CN" sz="3200" b="1" dirty="0" smtClean="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i="1" dirty="0" smtClean="0">
                <a:latin typeface="Georgia" panose="02040502050405020303" pitchFamily="18" charset="0"/>
                <a:sym typeface="宋体" panose="02010600030101010101" pitchFamily="2" charset="-122"/>
              </a:rPr>
              <a:t>No doing </a:t>
            </a:r>
            <a:r>
              <a:rPr lang="zh-CN" altLang="en-US" sz="3200" b="1" dirty="0" smtClean="0">
                <a:latin typeface="Calibri" panose="020F0502020204030204" pitchFamily="34" charset="0"/>
                <a:sym typeface="宋体" panose="02010600030101010101" pitchFamily="2" charset="-122"/>
              </a:rPr>
              <a:t>禁止做某事。</a:t>
            </a:r>
            <a:endParaRPr lang="zh-CN" altLang="en-US" sz="3200" b="1" dirty="0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83295" y="1699895"/>
            <a:ext cx="2541905" cy="27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6540" y="356302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88D91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930" y="346075"/>
            <a:ext cx="2028190" cy="471805"/>
          </a:xfrm>
          <a:prstGeom prst="rect">
            <a:avLst/>
          </a:prstGeom>
        </p:spPr>
      </p:pic>
      <p:sp>
        <p:nvSpPr>
          <p:cNvPr id="8" name="矩形: 圆角 18"/>
          <p:cNvSpPr/>
          <p:nvPr/>
        </p:nvSpPr>
        <p:spPr>
          <a:xfrm>
            <a:off x="436246" y="346075"/>
            <a:ext cx="4135754" cy="685165"/>
          </a:xfrm>
          <a:prstGeom prst="roundRect">
            <a:avLst>
              <a:gd name="adj" fmla="val 50000"/>
            </a:avLst>
          </a:prstGeom>
          <a:solidFill>
            <a:srgbClr val="0EE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8"/>
          <p:cNvSpPr txBox="1"/>
          <p:nvPr/>
        </p:nvSpPr>
        <p:spPr>
          <a:xfrm>
            <a:off x="491490" y="367665"/>
            <a:ext cx="5839736" cy="663575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3600" b="1" i="1" dirty="0" smtClean="0">
                <a:latin typeface="Georgia" panose="02040502050405020303" pitchFamily="18" charset="0"/>
                <a:ea typeface="黑体" panose="02010609060101010101" charset="-122"/>
                <a:cs typeface="Arial" panose="020B0604020202020204" pitchFamily="34" charset="0"/>
              </a:rPr>
              <a:t>Exercise</a:t>
            </a:r>
            <a:endParaRPr lang="zh-CN" altLang="en-US" sz="3600" b="1" i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内容占位符 2"/>
          <p:cNvSpPr>
            <a:spLocks noGrp="1" noChangeArrowheads="1"/>
          </p:cNvSpPr>
          <p:nvPr>
            <p:ph idx="1"/>
          </p:nvPr>
        </p:nvSpPr>
        <p:spPr>
          <a:xfrm>
            <a:off x="974034" y="1282148"/>
            <a:ext cx="9144000" cy="3896139"/>
          </a:xfrm>
        </p:spPr>
        <p:txBody>
          <a:bodyPr>
            <a:normAutofit/>
          </a:bodyPr>
          <a:lstStyle/>
          <a:p>
            <a:pPr marL="342900" indent="-342900">
              <a:buNone/>
            </a:pPr>
            <a:r>
              <a:rPr lang="zh-CN" altLang="en-US" sz="3200" dirty="0" smtClean="0">
                <a:latin typeface="Georgia" panose="02040502050405020303" pitchFamily="18" charset="0"/>
                <a:sym typeface="Georgia" panose="02040502050405020303" pitchFamily="18" charset="0"/>
              </a:rPr>
              <a:t>用所给词适当形式填空。</a:t>
            </a:r>
          </a:p>
          <a:p>
            <a:pPr marL="342900" indent="-342900"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1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．</a:t>
            </a: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Please ______(open) the door.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2. _________ (not talk) in class.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3. Let’s ______ (go) to the zoo.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4. Don’t ______ (be) late for school.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5. ______(do) your homework after school.</a:t>
            </a:r>
            <a:endParaRPr lang="zh-CN" altLang="en-US" sz="3200" dirty="0" smtClean="0"/>
          </a:p>
          <a:p>
            <a:pPr marL="342900" indent="-342900" algn="l" eaLnBrk="1" hangingPunct="1">
              <a:lnSpc>
                <a:spcPct val="90000"/>
              </a:lnSpc>
              <a:buNone/>
            </a:pP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05539" y="1779104"/>
            <a:ext cx="1527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open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66479" y="2398637"/>
            <a:ext cx="2011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Don’t talk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10677" y="2955235"/>
            <a:ext cx="1527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go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50435" y="3531704"/>
            <a:ext cx="1527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be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45972" y="4068417"/>
            <a:ext cx="1527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Do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6540" y="356302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88D91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930" y="346075"/>
            <a:ext cx="2028190" cy="471805"/>
          </a:xfrm>
          <a:prstGeom prst="rect">
            <a:avLst/>
          </a:prstGeom>
        </p:spPr>
      </p:pic>
      <p:sp>
        <p:nvSpPr>
          <p:cNvPr id="8" name="矩形: 圆角 18"/>
          <p:cNvSpPr/>
          <p:nvPr/>
        </p:nvSpPr>
        <p:spPr>
          <a:xfrm>
            <a:off x="436246" y="346075"/>
            <a:ext cx="4135754" cy="685165"/>
          </a:xfrm>
          <a:prstGeom prst="roundRect">
            <a:avLst>
              <a:gd name="adj" fmla="val 50000"/>
            </a:avLst>
          </a:prstGeom>
          <a:solidFill>
            <a:srgbClr val="0EE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8"/>
          <p:cNvSpPr txBox="1"/>
          <p:nvPr/>
        </p:nvSpPr>
        <p:spPr>
          <a:xfrm>
            <a:off x="491490" y="367665"/>
            <a:ext cx="5839736" cy="663575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3600" b="1" i="1" dirty="0" smtClean="0">
                <a:latin typeface="Georgia" panose="02040502050405020303" pitchFamily="18" charset="0"/>
                <a:ea typeface="黑体" panose="02010609060101010101" charset="-122"/>
                <a:cs typeface="Arial" panose="020B0604020202020204" pitchFamily="34" charset="0"/>
              </a:rPr>
              <a:t>Exercise</a:t>
            </a:r>
            <a:endParaRPr lang="zh-CN" altLang="en-US" sz="3600" b="1" i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内容占位符 2"/>
          <p:cNvSpPr>
            <a:spLocks noGrp="1" noChangeArrowheads="1"/>
          </p:cNvSpPr>
          <p:nvPr>
            <p:ph idx="1"/>
          </p:nvPr>
        </p:nvSpPr>
        <p:spPr>
          <a:xfrm>
            <a:off x="1103242" y="1232453"/>
            <a:ext cx="10396332" cy="6003235"/>
          </a:xfrm>
        </p:spPr>
        <p:txBody>
          <a:bodyPr>
            <a:noAutofit/>
          </a:bodyPr>
          <a:lstStyle/>
          <a:p>
            <a:pPr marL="342900" indent="-342900">
              <a:lnSpc>
                <a:spcPts val="2200"/>
              </a:lnSpc>
              <a:buNone/>
            </a:pPr>
            <a:r>
              <a:rPr lang="zh-CN" altLang="en-US" sz="3200" dirty="0" smtClean="0">
                <a:latin typeface="Georgia" panose="02040502050405020303" pitchFamily="18" charset="0"/>
                <a:ea typeface="黑体" panose="02010609060101010101" charset="-122"/>
                <a:sym typeface="Georgia" panose="02040502050405020303" pitchFamily="18" charset="0"/>
              </a:rPr>
              <a:t>按要求改写句子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lnSpc>
                <a:spcPts val="22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1. You can listen to her.(</a:t>
            </a:r>
            <a:r>
              <a:rPr lang="zh-CN" altLang="en-US" sz="3200" dirty="0" smtClean="0">
                <a:latin typeface="Georgia" panose="02040502050405020303" pitchFamily="18" charset="0"/>
                <a:ea typeface="黑体" panose="02010609060101010101" charset="-122"/>
                <a:sym typeface="Georgia" panose="02040502050405020303" pitchFamily="18" charset="0"/>
              </a:rPr>
              <a:t>改为祈使句</a:t>
            </a: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)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lnSpc>
                <a:spcPts val="22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  _____  ______ _______.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lnSpc>
                <a:spcPts val="22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2. Walk straight , please.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（</a:t>
            </a:r>
            <a:r>
              <a:rPr lang="zh-CN" altLang="en-US" sz="3200" dirty="0" smtClean="0">
                <a:latin typeface="Georgia" panose="02040502050405020303" pitchFamily="18" charset="0"/>
                <a:ea typeface="黑体" panose="02010609060101010101" charset="-122"/>
                <a:sym typeface="Georgia" panose="02040502050405020303" pitchFamily="18" charset="0"/>
              </a:rPr>
              <a:t>用</a:t>
            </a: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Let’s</a:t>
            </a:r>
            <a:r>
              <a:rPr lang="zh-CN" altLang="en-US" sz="3200" dirty="0" smtClean="0">
                <a:latin typeface="Georgia" panose="02040502050405020303" pitchFamily="18" charset="0"/>
                <a:ea typeface="黑体" panose="02010609060101010101" charset="-122"/>
                <a:sym typeface="Georgia" panose="02040502050405020303" pitchFamily="18" charset="0"/>
              </a:rPr>
              <a:t>改写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）</a:t>
            </a:r>
          </a:p>
          <a:p>
            <a:pPr marL="342900" indent="-342900">
              <a:lnSpc>
                <a:spcPts val="22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  _______ _______straight.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lnSpc>
                <a:spcPts val="22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3.  Look at the blackboard.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（</a:t>
            </a:r>
            <a:r>
              <a:rPr lang="zh-CN" altLang="en-US" sz="3200" dirty="0" smtClean="0">
                <a:latin typeface="Georgia" panose="02040502050405020303" pitchFamily="18" charset="0"/>
                <a:ea typeface="黑体" panose="02010609060101010101" charset="-122"/>
                <a:sym typeface="Georgia" panose="02040502050405020303" pitchFamily="18" charset="0"/>
              </a:rPr>
              <a:t>否定句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）</a:t>
            </a:r>
          </a:p>
          <a:p>
            <a:pPr marL="342900" indent="-342900">
              <a:lnSpc>
                <a:spcPts val="22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  _______ _______at the blackboard.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lnSpc>
                <a:spcPts val="22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4. Let’s go to bed. It’s too late.  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（</a:t>
            </a:r>
            <a:r>
              <a:rPr lang="zh-CN" altLang="en-US" sz="3200" dirty="0" smtClean="0">
                <a:latin typeface="Georgia" panose="02040502050405020303" pitchFamily="18" charset="0"/>
                <a:ea typeface="黑体" panose="02010609060101010101" charset="-122"/>
                <a:sym typeface="Georgia" panose="02040502050405020303" pitchFamily="18" charset="0"/>
              </a:rPr>
              <a:t>否定句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）</a:t>
            </a:r>
          </a:p>
          <a:p>
            <a:pPr marL="342900" indent="-342900">
              <a:lnSpc>
                <a:spcPts val="22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  _______ _______ go to bed . It’s too late.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lnSpc>
                <a:spcPts val="22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5. Please don’t pick the flowers. 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（</a:t>
            </a:r>
            <a:r>
              <a:rPr lang="zh-CN" altLang="en-US" sz="3200" dirty="0" smtClean="0">
                <a:latin typeface="Georgia" panose="02040502050405020303" pitchFamily="18" charset="0"/>
                <a:ea typeface="黑体" panose="02010609060101010101" charset="-122"/>
                <a:sym typeface="Georgia" panose="02040502050405020303" pitchFamily="18" charset="0"/>
              </a:rPr>
              <a:t>用</a:t>
            </a: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Let’s</a:t>
            </a:r>
            <a:r>
              <a:rPr lang="zh-CN" altLang="en-US" sz="3200" dirty="0" smtClean="0">
                <a:latin typeface="Georgia" panose="02040502050405020303" pitchFamily="18" charset="0"/>
                <a:ea typeface="黑体" panose="02010609060101010101" charset="-122"/>
                <a:sym typeface="Georgia" panose="02040502050405020303" pitchFamily="18" charset="0"/>
              </a:rPr>
              <a:t>改写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）</a:t>
            </a:r>
          </a:p>
          <a:p>
            <a:pPr marL="342900" indent="-342900">
              <a:lnSpc>
                <a:spcPts val="22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  ______ _______pick the flowers.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35153" y="1858618"/>
            <a:ext cx="4956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Listen    to             her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5154" y="2686871"/>
            <a:ext cx="3872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Let’s           walk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5154" y="3452192"/>
            <a:ext cx="3992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Don’t          look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35153" y="4257261"/>
            <a:ext cx="4071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Let’s            not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5154" y="5082208"/>
            <a:ext cx="3803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Let’s            not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6418" y="346364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88D91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930" y="346075"/>
            <a:ext cx="2028190" cy="471805"/>
          </a:xfrm>
          <a:prstGeom prst="rect">
            <a:avLst/>
          </a:prstGeom>
        </p:spPr>
      </p:pic>
      <p:sp>
        <p:nvSpPr>
          <p:cNvPr id="19" name="矩形: 圆角 18"/>
          <p:cNvSpPr/>
          <p:nvPr/>
        </p:nvSpPr>
        <p:spPr>
          <a:xfrm>
            <a:off x="436246" y="345440"/>
            <a:ext cx="3549346" cy="685165"/>
          </a:xfrm>
          <a:prstGeom prst="roundRect">
            <a:avLst>
              <a:gd name="adj" fmla="val 50000"/>
            </a:avLst>
          </a:prstGeom>
          <a:solidFill>
            <a:srgbClr val="F88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5" name="TextBox 4"/>
          <p:cNvSpPr txBox="1"/>
          <p:nvPr/>
        </p:nvSpPr>
        <p:spPr>
          <a:xfrm>
            <a:off x="604520" y="346075"/>
            <a:ext cx="4582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 smtClean="0">
                <a:solidFill>
                  <a:schemeClr val="bg1"/>
                </a:solidFill>
                <a:latin typeface="Georgia" panose="02040502050405020303" pitchFamily="18" charset="0"/>
                <a:ea typeface="思源黑体 CN Bold" panose="020B0800000000000000" pitchFamily="34" charset="-122"/>
                <a:cs typeface="Verdana" panose="020B0604030504040204" pitchFamily="34" charset="0"/>
              </a:rPr>
              <a:t>Summary</a:t>
            </a:r>
            <a:endParaRPr lang="zh-CN" altLang="en-US" sz="3600" b="1" i="1" dirty="0">
              <a:solidFill>
                <a:schemeClr val="bg1"/>
              </a:solidFill>
              <a:latin typeface="Georgia" panose="02040502050405020303" pitchFamily="18" charset="0"/>
              <a:ea typeface="思源黑体 CN Bold" panose="020B0800000000000000" pitchFamily="34" charset="-122"/>
              <a:cs typeface="Verdana" panose="020B060403050404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24710" y="2446444"/>
            <a:ext cx="10067290" cy="400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Calibri" panose="020F0502020204030204" pitchFamily="34" charset="0"/>
                <a:sym typeface="宋体" panose="02010600030101010101" pitchFamily="2" charset="-122"/>
              </a:rPr>
              <a:t>祈使句，无主语。</a:t>
            </a:r>
          </a:p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动词原形开头就可以</a:t>
            </a:r>
            <a:r>
              <a:rPr lang="en-US" altLang="zh-CN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,</a:t>
            </a:r>
          </a:p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en-US" altLang="zh-CN" sz="3200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宋体" panose="02010600030101010101" pitchFamily="2" charset="-122"/>
              </a:rPr>
              <a:t>Let’s </a:t>
            </a:r>
            <a:r>
              <a:rPr lang="en-US" altLang="zh-CN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+</a:t>
            </a:r>
            <a:r>
              <a:rPr lang="zh-CN" alt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动原。</a:t>
            </a:r>
            <a:endParaRPr lang="en-US" altLang="zh-CN" sz="3200" b="1" dirty="0" smtClean="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Calibri" panose="020F0502020204030204" pitchFamily="34" charset="0"/>
                <a:sym typeface="宋体" panose="02010600030101010101" pitchFamily="2" charset="-122"/>
              </a:rPr>
              <a:t>否定祈使句，</a:t>
            </a:r>
            <a:endParaRPr lang="en-US" altLang="zh-CN" sz="3200" b="1" dirty="0" smtClean="0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en-US" altLang="zh-CN" sz="3200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宋体" panose="02010600030101010101" pitchFamily="2" charset="-122"/>
              </a:rPr>
              <a:t>Don’t </a:t>
            </a:r>
            <a:r>
              <a:rPr lang="en-US" altLang="zh-CN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+</a:t>
            </a:r>
            <a:r>
              <a:rPr lang="zh-CN" alt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动原，</a:t>
            </a:r>
            <a:endParaRPr lang="en-US" altLang="zh-CN" sz="3200" b="1" dirty="0" smtClean="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en-US" altLang="zh-CN" sz="3200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宋体" panose="02010600030101010101" pitchFamily="2" charset="-122"/>
              </a:rPr>
              <a:t>Let’s not </a:t>
            </a:r>
            <a:r>
              <a:rPr lang="en-US" altLang="zh-CN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+</a:t>
            </a:r>
            <a:r>
              <a:rPr lang="zh-CN" alt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动原，</a:t>
            </a:r>
            <a:endParaRPr lang="en-US" altLang="zh-CN" sz="3200" b="1" dirty="0" smtClean="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en-US" altLang="zh-CN" sz="3200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宋体" panose="02010600030101010101" pitchFamily="2" charset="-122"/>
              </a:rPr>
              <a:t>Please don’t</a:t>
            </a:r>
            <a:r>
              <a:rPr lang="en-US" altLang="zh-CN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+</a:t>
            </a:r>
            <a:r>
              <a:rPr lang="zh-CN" alt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动原。</a:t>
            </a:r>
            <a:endParaRPr lang="en-US" altLang="zh-CN" sz="3200" b="1" dirty="0" smtClean="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en-US" altLang="zh-CN" sz="3200" b="1" i="1" dirty="0" smtClean="0">
                <a:latin typeface="Georgia" panose="02040502050405020303" pitchFamily="18" charset="0"/>
                <a:sym typeface="宋体" panose="02010600030101010101" pitchFamily="2" charset="-122"/>
              </a:rPr>
              <a:t>No doing </a:t>
            </a:r>
            <a:r>
              <a:rPr lang="zh-CN" altLang="en-US" sz="3200" b="1" dirty="0" smtClean="0">
                <a:latin typeface="Calibri" panose="020F0502020204030204" pitchFamily="34" charset="0"/>
                <a:sym typeface="宋体" panose="02010600030101010101" pitchFamily="2" charset="-122"/>
              </a:rPr>
              <a:t>禁止做某事。</a:t>
            </a:r>
            <a:endParaRPr lang="zh-CN" altLang="en-US" sz="3200" b="1" dirty="0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93843" y="2127277"/>
            <a:ext cx="2541905" cy="27705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" y="1074654"/>
            <a:ext cx="88089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祈使句是英语中的一个</a:t>
            </a:r>
            <a:r>
              <a:rPr lang="zh-CN" altLang="en-US" sz="3200" b="1" u="sng" dirty="0" smtClean="0"/>
              <a:t>句式</a:t>
            </a:r>
            <a:r>
              <a:rPr lang="zh-CN" altLang="en-US" sz="3200" b="1" dirty="0" smtClean="0"/>
              <a:t>，也是用于表达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命令、请求、劝告、警告、禁止</a:t>
            </a:r>
            <a:r>
              <a:rPr lang="zh-CN" altLang="en-US" sz="3200" b="1" dirty="0" smtClean="0"/>
              <a:t>等的句子。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1" y="0"/>
            <a:ext cx="12186398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9347" y="4511404"/>
            <a:ext cx="5493306" cy="243427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422650" y="2020570"/>
            <a:ext cx="5934710" cy="1568450"/>
            <a:chOff x="3895677" y="2175700"/>
            <a:chExt cx="5371925" cy="1568450"/>
          </a:xfrm>
        </p:grpSpPr>
        <p:sp>
          <p:nvSpPr>
            <p:cNvPr id="9" name="TextBox 4"/>
            <p:cNvSpPr txBox="1"/>
            <p:nvPr/>
          </p:nvSpPr>
          <p:spPr>
            <a:xfrm>
              <a:off x="3895677" y="2175700"/>
              <a:ext cx="4716780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600" spc="300" dirty="0">
                  <a:gradFill flip="none" rotWithShape="1">
                    <a:gsLst>
                      <a:gs pos="56000">
                        <a:srgbClr val="FF464A">
                          <a:alpha val="67000"/>
                        </a:srgbClr>
                      </a:gs>
                      <a:gs pos="80000">
                        <a:srgbClr val="FF4B2B">
                          <a:alpha val="77000"/>
                        </a:srgbClr>
                      </a:gs>
                      <a:gs pos="28000">
                        <a:srgbClr val="FF416C">
                          <a:alpha val="96000"/>
                        </a:srgbClr>
                      </a:gs>
                    </a:gsLst>
                    <a:lin ang="2700000" scaled="1"/>
                    <a:tileRect/>
                  </a:gradFill>
                  <a:latin typeface="文悦新青年体 (非商业使用) W8" pitchFamily="50" charset="-122"/>
                  <a:ea typeface="文悦新青年体 (非商业使用) W8" pitchFamily="50" charset="-122"/>
                </a:rPr>
                <a:t>Byebye!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97380" y="2556065"/>
              <a:ext cx="870222" cy="870585"/>
            </a:xfrm>
            <a:prstGeom prst="rect">
              <a:avLst/>
            </a:prstGeom>
            <a:effectLst>
              <a:outerShdw blurRad="50800" dist="38100" dir="8100000" sx="101000" sy="101000" algn="tr" rotWithShape="0">
                <a:prstClr val="black">
                  <a:alpha val="13000"/>
                </a:prst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6479" y="356303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7797D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o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1790" y="5364480"/>
            <a:ext cx="1147445" cy="1147445"/>
          </a:xfrm>
          <a:prstGeom prst="rect">
            <a:avLst/>
          </a:prstGeom>
        </p:spPr>
      </p:pic>
      <p:pic>
        <p:nvPicPr>
          <p:cNvPr id="23" name="图片 22" descr="大桥教育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6930" y="346710"/>
            <a:ext cx="2028190" cy="471805"/>
          </a:xfrm>
          <a:prstGeom prst="rect">
            <a:avLst/>
          </a:prstGeom>
        </p:spPr>
      </p:pic>
      <p:sp>
        <p:nvSpPr>
          <p:cNvPr id="32770" name="AutoShape 2" descr="http://img2.imgtn.bdimg.com/it/u=1663215312,2118959654&amp;fm=15&amp;gp=0.jpg"/>
          <p:cNvSpPr>
            <a:spLocks noChangeAspect="1" noChangeArrowheads="1"/>
          </p:cNvSpPr>
          <p:nvPr/>
        </p:nvSpPr>
        <p:spPr bwMode="auto">
          <a:xfrm>
            <a:off x="63500" y="-136525"/>
            <a:ext cx="2952750" cy="2952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772" name="AutoShape 4" descr="http://img2.imgtn.bdimg.com/it/u=1663215312,2118959654&amp;fm=15&amp;gp=0.jpg"/>
          <p:cNvSpPr>
            <a:spLocks noChangeAspect="1" noChangeArrowheads="1"/>
          </p:cNvSpPr>
          <p:nvPr/>
        </p:nvSpPr>
        <p:spPr bwMode="auto">
          <a:xfrm>
            <a:off x="63500" y="-136525"/>
            <a:ext cx="2952750" cy="2952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774" name="AutoShape 6" descr="http://img2.imgtn.bdimg.com/it/u=1663215312,2118959654&amp;fm=15&amp;gp=0.jpg"/>
          <p:cNvSpPr>
            <a:spLocks noChangeAspect="1" noChangeArrowheads="1"/>
          </p:cNvSpPr>
          <p:nvPr/>
        </p:nvSpPr>
        <p:spPr bwMode="auto">
          <a:xfrm>
            <a:off x="63500" y="-136525"/>
            <a:ext cx="2952750" cy="2952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圆角矩形标注 34"/>
          <p:cNvSpPr/>
          <p:nvPr/>
        </p:nvSpPr>
        <p:spPr>
          <a:xfrm>
            <a:off x="3556400" y="1036818"/>
            <a:ext cx="5677052" cy="606286"/>
          </a:xfrm>
          <a:prstGeom prst="wedgeRoundRectCallout">
            <a:avLst>
              <a:gd name="adj1" fmla="val -72747"/>
              <a:gd name="adj2" fmla="val -2232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Eat  vegetables every day.</a:t>
            </a:r>
            <a:endParaRPr lang="zh-CN" altLang="en-US" sz="3600" i="1" dirty="0">
              <a:solidFill>
                <a:srgbClr val="000000"/>
              </a:solidFill>
              <a:latin typeface="Georgia" panose="02040502050405020303" pitchFamily="18" charset="0"/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3556635" y="2905760"/>
            <a:ext cx="7994015" cy="606425"/>
          </a:xfrm>
          <a:prstGeom prst="wedgeRoundRectCallout">
            <a:avLst>
              <a:gd name="adj1" fmla="val -56736"/>
              <a:gd name="adj2" fmla="val -5460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Go to bed early.</a:t>
            </a:r>
            <a:endParaRPr lang="zh-CN" altLang="en-US" sz="3600" i="1" dirty="0">
              <a:solidFill>
                <a:srgbClr val="000000"/>
              </a:solidFill>
              <a:latin typeface="Georgia" panose="02040502050405020303" pitchFamily="18" charset="0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3556430" y="5049329"/>
            <a:ext cx="5827655" cy="606286"/>
          </a:xfrm>
          <a:prstGeom prst="wedgeRoundRectCallout">
            <a:avLst>
              <a:gd name="adj1" fmla="val -65206"/>
              <a:gd name="adj2" fmla="val -50614"/>
              <a:gd name="adj3" fmla="val 16667"/>
            </a:avLst>
          </a:prstGeom>
          <a:solidFill>
            <a:srgbClr val="F6D6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Do more </a:t>
            </a:r>
            <a:r>
              <a:rPr lang="en-US" altLang="zh-CN" sz="3600" i="1" dirty="0" err="1" smtClean="0">
                <a:solidFill>
                  <a:srgbClr val="000000"/>
                </a:solidFill>
                <a:latin typeface="Georgia" panose="02040502050405020303" pitchFamily="18" charset="0"/>
              </a:rPr>
              <a:t>exericse</a:t>
            </a:r>
            <a:r>
              <a:rPr lang="en-US" altLang="zh-CN" sz="3600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.</a:t>
            </a:r>
            <a:endParaRPr lang="zh-CN" altLang="en-US" sz="3600" i="1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</p:txBody>
      </p:sp>
      <p:sp>
        <p:nvSpPr>
          <p:cNvPr id="45" name="流程图: 直接访问存储器 44"/>
          <p:cNvSpPr/>
          <p:nvPr/>
        </p:nvSpPr>
        <p:spPr>
          <a:xfrm>
            <a:off x="8304722" y="1679407"/>
            <a:ext cx="2991679" cy="695739"/>
          </a:xfrm>
          <a:prstGeom prst="flowChartMagneticDrum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表建议</a:t>
            </a:r>
            <a:endParaRPr lang="zh-CN" altLang="en-US" sz="3200" b="1" dirty="0"/>
          </a:p>
        </p:txBody>
      </p:sp>
      <p:sp>
        <p:nvSpPr>
          <p:cNvPr id="54" name="流程图: 直接访问存储器 53"/>
          <p:cNvSpPr/>
          <p:nvPr/>
        </p:nvSpPr>
        <p:spPr>
          <a:xfrm>
            <a:off x="8304722" y="3750365"/>
            <a:ext cx="2991679" cy="695739"/>
          </a:xfrm>
          <a:prstGeom prst="flowChartMagneticDrum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表命令</a:t>
            </a:r>
            <a:endParaRPr lang="zh-CN" altLang="en-US" sz="3200" b="1" dirty="0" smtClean="0"/>
          </a:p>
        </p:txBody>
      </p:sp>
      <p:sp>
        <p:nvSpPr>
          <p:cNvPr id="57" name="流程图: 直接访问存储器 56"/>
          <p:cNvSpPr/>
          <p:nvPr/>
        </p:nvSpPr>
        <p:spPr>
          <a:xfrm>
            <a:off x="8304722" y="5758071"/>
            <a:ext cx="2991679" cy="695739"/>
          </a:xfrm>
          <a:prstGeom prst="flowChartMagneticDrum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表劝告</a:t>
            </a:r>
          </a:p>
        </p:txBody>
      </p:sp>
      <p:pic>
        <p:nvPicPr>
          <p:cNvPr id="26626" name="Picture 2" descr="https://timgsa.baidu.com/timg?image&amp;quality=80&amp;size=b9999_10000&amp;sec=1597233056791&amp;di=7956861d681c0c204afbae0ed2439718&amp;imgtype=0&amp;src=http%3A%2F%2Fbpic.588ku.com%2Felement_origin_min_pic%2F16%2F09%2F02%2F2357c998f4123e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588" y="636104"/>
            <a:ext cx="1663099" cy="1371822"/>
          </a:xfrm>
          <a:prstGeom prst="rect">
            <a:avLst/>
          </a:prstGeom>
          <a:noFill/>
        </p:spPr>
      </p:pic>
      <p:pic>
        <p:nvPicPr>
          <p:cNvPr id="26628" name="Picture 4" descr="https://ss1.bdstatic.com/70cFvXSh_Q1YnxGkpoWK1HF6hhy/it/u=261422368,3348948567&amp;fm=15&amp;gp=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34277" y="2344390"/>
            <a:ext cx="1759227" cy="1759227"/>
          </a:xfrm>
          <a:prstGeom prst="rect">
            <a:avLst/>
          </a:prstGeom>
          <a:noFill/>
        </p:spPr>
      </p:pic>
      <p:pic>
        <p:nvPicPr>
          <p:cNvPr id="26630" name="Picture 6" descr="https://timgsa.baidu.com/timg?image&amp;quality=80&amp;size=b9999_10000&amp;sec=1597233332089&amp;di=fd90119090ddac095c319751790777f5&amp;imgtype=0&amp;src=http%3A%2F%2Fn.sinaimg.cn%2Fsinacn11%2F160%2Fw946h814%2F20180612%2F1bc5-hcufqih552144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6565" y="4522304"/>
            <a:ext cx="1570415" cy="135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41" grpId="0" bldLvl="0" animBg="1"/>
      <p:bldP spid="44" grpId="0" bldLvl="0" animBg="1"/>
      <p:bldP spid="45" grpId="0" bldLvl="0" animBg="1"/>
      <p:bldP spid="54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6418" y="346364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7797D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o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1790" y="4951730"/>
            <a:ext cx="1560195" cy="1560195"/>
          </a:xfrm>
          <a:prstGeom prst="rect">
            <a:avLst/>
          </a:prstGeom>
        </p:spPr>
      </p:pic>
      <p:pic>
        <p:nvPicPr>
          <p:cNvPr id="23" name="图片 22" descr="大桥教育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6930" y="346710"/>
            <a:ext cx="2028190" cy="471805"/>
          </a:xfrm>
          <a:prstGeom prst="rect">
            <a:avLst/>
          </a:prstGeom>
        </p:spPr>
      </p:pic>
      <p:sp>
        <p:nvSpPr>
          <p:cNvPr id="32770" name="AutoShape 2" descr="http://img2.imgtn.bdimg.com/it/u=1663215312,2118959654&amp;fm=15&amp;gp=0.jpg"/>
          <p:cNvSpPr>
            <a:spLocks noChangeAspect="1" noChangeArrowheads="1"/>
          </p:cNvSpPr>
          <p:nvPr/>
        </p:nvSpPr>
        <p:spPr bwMode="auto">
          <a:xfrm>
            <a:off x="63500" y="-136525"/>
            <a:ext cx="2952750" cy="2952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772" name="AutoShape 4" descr="http://img2.imgtn.bdimg.com/it/u=1663215312,2118959654&amp;fm=15&amp;gp=0.jpg"/>
          <p:cNvSpPr>
            <a:spLocks noChangeAspect="1" noChangeArrowheads="1"/>
          </p:cNvSpPr>
          <p:nvPr/>
        </p:nvSpPr>
        <p:spPr bwMode="auto">
          <a:xfrm>
            <a:off x="63500" y="-136525"/>
            <a:ext cx="2952750" cy="2952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774" name="AutoShape 6" descr="http://img2.imgtn.bdimg.com/it/u=1663215312,2118959654&amp;fm=15&amp;gp=0.jpg"/>
          <p:cNvSpPr>
            <a:spLocks noChangeAspect="1" noChangeArrowheads="1"/>
          </p:cNvSpPr>
          <p:nvPr/>
        </p:nvSpPr>
        <p:spPr bwMode="auto">
          <a:xfrm>
            <a:off x="63500" y="-136525"/>
            <a:ext cx="2952750" cy="2952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圆角矩形标注 33"/>
          <p:cNvSpPr/>
          <p:nvPr/>
        </p:nvSpPr>
        <p:spPr>
          <a:xfrm>
            <a:off x="3299792" y="3429002"/>
            <a:ext cx="3866321" cy="606286"/>
          </a:xfrm>
          <a:prstGeom prst="wedgeRoundRectCallout">
            <a:avLst>
              <a:gd name="adj1" fmla="val -56065"/>
              <a:gd name="adj2" fmla="val -52254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No photos!</a:t>
            </a:r>
            <a:endParaRPr lang="zh-CN" altLang="en-US" sz="3600" i="1" dirty="0">
              <a:solidFill>
                <a:srgbClr val="000000"/>
              </a:solidFill>
              <a:latin typeface="Georgia" panose="02040502050405020303" pitchFamily="18" charset="0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3253409" y="1126436"/>
            <a:ext cx="3843131" cy="606286"/>
          </a:xfrm>
          <a:prstGeom prst="wedgeRoundRectCallout">
            <a:avLst>
              <a:gd name="adj1" fmla="val -59637"/>
              <a:gd name="adj2" fmla="val 19878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Be careful!</a:t>
            </a:r>
            <a:endParaRPr lang="zh-CN" altLang="en-US" sz="3600" i="1" dirty="0">
              <a:solidFill>
                <a:srgbClr val="000000"/>
              </a:solidFill>
              <a:latin typeface="Georgia" panose="02040502050405020303" pitchFamily="18" charset="0"/>
            </a:endParaRPr>
          </a:p>
        </p:txBody>
      </p:sp>
      <p:pic>
        <p:nvPicPr>
          <p:cNvPr id="37" name="图片 36" descr="警告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627" y="367748"/>
            <a:ext cx="1804504" cy="1804504"/>
          </a:xfrm>
          <a:prstGeom prst="rect">
            <a:avLst/>
          </a:prstGeom>
        </p:spPr>
      </p:pic>
      <p:pic>
        <p:nvPicPr>
          <p:cNvPr id="12" name="图片 11" descr="禁止拍照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260" y="2438259"/>
            <a:ext cx="2716443" cy="2302708"/>
          </a:xfrm>
          <a:prstGeom prst="rect">
            <a:avLst/>
          </a:prstGeom>
        </p:spPr>
      </p:pic>
      <p:sp>
        <p:nvSpPr>
          <p:cNvPr id="13" name="流程图: 直接访问存储器 12"/>
          <p:cNvSpPr/>
          <p:nvPr/>
        </p:nvSpPr>
        <p:spPr>
          <a:xfrm>
            <a:off x="7543800" y="1401418"/>
            <a:ext cx="2991679" cy="695739"/>
          </a:xfrm>
          <a:prstGeom prst="flowChartMagneticDrum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表警告</a:t>
            </a:r>
            <a:endParaRPr lang="zh-CN" altLang="en-US" sz="3200" b="1" dirty="0"/>
          </a:p>
        </p:txBody>
      </p:sp>
      <p:sp>
        <p:nvSpPr>
          <p:cNvPr id="14" name="流程图: 直接访问存储器 13"/>
          <p:cNvSpPr/>
          <p:nvPr/>
        </p:nvSpPr>
        <p:spPr>
          <a:xfrm>
            <a:off x="7543800" y="3816626"/>
            <a:ext cx="2991679" cy="695739"/>
          </a:xfrm>
          <a:prstGeom prst="flowChartMagneticDrum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表禁止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6418" y="346364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88D91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大桥教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930" y="346075"/>
            <a:ext cx="2028190" cy="4718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25" t="14568" r="11584" b="14139"/>
          <a:stretch>
            <a:fillRect/>
          </a:stretch>
        </p:blipFill>
        <p:spPr>
          <a:xfrm>
            <a:off x="1361661" y="1358955"/>
            <a:ext cx="9551504" cy="4303395"/>
          </a:xfrm>
          <a:prstGeom prst="rect">
            <a:avLst/>
          </a:prstGeom>
        </p:spPr>
      </p:pic>
      <p:sp>
        <p:nvSpPr>
          <p:cNvPr id="19" name="矩形: 圆角 18"/>
          <p:cNvSpPr/>
          <p:nvPr/>
        </p:nvSpPr>
        <p:spPr>
          <a:xfrm>
            <a:off x="436245" y="345440"/>
            <a:ext cx="2580640" cy="685165"/>
          </a:xfrm>
          <a:prstGeom prst="roundRect">
            <a:avLst>
              <a:gd name="adj" fmla="val 50000"/>
            </a:avLst>
          </a:prstGeom>
          <a:solidFill>
            <a:srgbClr val="F88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"/>
          <p:cNvSpPr txBox="1"/>
          <p:nvPr/>
        </p:nvSpPr>
        <p:spPr>
          <a:xfrm>
            <a:off x="604520" y="346075"/>
            <a:ext cx="2073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Verdana" panose="020B0604030504040204" pitchFamily="34" charset="0"/>
              </a:rPr>
              <a:t>祈使句</a:t>
            </a:r>
            <a:endParaRPr lang="zh-CN" altLang="en-US" sz="3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50095" y="2057400"/>
            <a:ext cx="5943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概念：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是英语中的一个</a:t>
            </a:r>
            <a:r>
              <a:rPr lang="zh-CN" altLang="en-US" sz="3200" b="1" u="sng" dirty="0" smtClean="0">
                <a:solidFill>
                  <a:schemeClr val="bg1"/>
                </a:solidFill>
              </a:rPr>
              <a:t>句式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，也是用于表达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命令、请求、劝告、警告、禁止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等的句子。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93164" y="3859695"/>
            <a:ext cx="594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特点：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无主语，动词原形开头。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6479" y="336424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88D91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930" y="346075"/>
            <a:ext cx="2028190" cy="471805"/>
          </a:xfrm>
          <a:prstGeom prst="rect">
            <a:avLst/>
          </a:prstGeom>
        </p:spPr>
      </p:pic>
      <p:sp>
        <p:nvSpPr>
          <p:cNvPr id="8" name="矩形: 圆角 18"/>
          <p:cNvSpPr/>
          <p:nvPr/>
        </p:nvSpPr>
        <p:spPr>
          <a:xfrm>
            <a:off x="436246" y="346075"/>
            <a:ext cx="2575312" cy="685165"/>
          </a:xfrm>
          <a:prstGeom prst="roundRect">
            <a:avLst>
              <a:gd name="adj" fmla="val 50000"/>
            </a:avLst>
          </a:prstGeom>
          <a:solidFill>
            <a:srgbClr val="0EE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8"/>
          <p:cNvSpPr txBox="1"/>
          <p:nvPr/>
        </p:nvSpPr>
        <p:spPr>
          <a:xfrm>
            <a:off x="491490" y="367665"/>
            <a:ext cx="4570095" cy="663575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常见句型：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7834" y="1232454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Open the door, please.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7834" y="2647122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Let’s go shopping!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7834" y="1944758"/>
            <a:ext cx="2123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Be quick!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7834" y="3369366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No smoking!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7834" y="4081670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No photos!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33" name="流程图: 库存数据 32"/>
          <p:cNvSpPr/>
          <p:nvPr/>
        </p:nvSpPr>
        <p:spPr>
          <a:xfrm>
            <a:off x="6354417" y="1232454"/>
            <a:ext cx="4084983" cy="616226"/>
          </a:xfrm>
          <a:prstGeom prst="flowChartOnlineStorag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实意动词原形开头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35" name="流程图: 库存数据 34"/>
          <p:cNvSpPr/>
          <p:nvPr/>
        </p:nvSpPr>
        <p:spPr>
          <a:xfrm>
            <a:off x="6354417" y="1944758"/>
            <a:ext cx="4084983" cy="616226"/>
          </a:xfrm>
          <a:prstGeom prst="flowChartOnlineStorag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Be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开头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36" name="流程图: 库存数据 35"/>
          <p:cNvSpPr/>
          <p:nvPr/>
        </p:nvSpPr>
        <p:spPr>
          <a:xfrm>
            <a:off x="6354417" y="2647122"/>
            <a:ext cx="4084983" cy="616226"/>
          </a:xfrm>
          <a:prstGeom prst="flowChartOnlineStorag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Let’s+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动原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37" name="流程图: 库存数据 36"/>
          <p:cNvSpPr/>
          <p:nvPr/>
        </p:nvSpPr>
        <p:spPr>
          <a:xfrm>
            <a:off x="6354417" y="3369366"/>
            <a:ext cx="4084983" cy="616226"/>
          </a:xfrm>
          <a:prstGeom prst="flowChartOnlineStorag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No doing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38" name="流程图: 库存数据 37"/>
          <p:cNvSpPr/>
          <p:nvPr/>
        </p:nvSpPr>
        <p:spPr>
          <a:xfrm>
            <a:off x="6354417" y="4081670"/>
            <a:ext cx="4084983" cy="616226"/>
          </a:xfrm>
          <a:prstGeom prst="flowChartOnlineStorag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No+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名词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01147" y="4780722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Don’t eat in class!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40" name="流程图: 库存数据 39"/>
          <p:cNvSpPr/>
          <p:nvPr/>
        </p:nvSpPr>
        <p:spPr>
          <a:xfrm>
            <a:off x="6288156" y="4780722"/>
            <a:ext cx="4084983" cy="616226"/>
          </a:xfrm>
          <a:prstGeom prst="flowChartOnlineStorag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Don’t+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动原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4" grpId="0"/>
      <p:bldP spid="26" grpId="0"/>
      <p:bldP spid="33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6479" y="326485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88D91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930" y="346075"/>
            <a:ext cx="2028190" cy="471805"/>
          </a:xfrm>
          <a:prstGeom prst="rect">
            <a:avLst/>
          </a:prstGeom>
        </p:spPr>
      </p:pic>
      <p:sp>
        <p:nvSpPr>
          <p:cNvPr id="8" name="矩形: 圆角 18"/>
          <p:cNvSpPr/>
          <p:nvPr/>
        </p:nvSpPr>
        <p:spPr>
          <a:xfrm>
            <a:off x="436246" y="346075"/>
            <a:ext cx="5507354" cy="685165"/>
          </a:xfrm>
          <a:prstGeom prst="roundRect">
            <a:avLst>
              <a:gd name="adj" fmla="val 50000"/>
            </a:avLst>
          </a:prstGeom>
          <a:solidFill>
            <a:srgbClr val="0EE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8"/>
          <p:cNvSpPr txBox="1"/>
          <p:nvPr/>
        </p:nvSpPr>
        <p:spPr>
          <a:xfrm>
            <a:off x="491490" y="367665"/>
            <a:ext cx="5839736" cy="663575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600" dirty="0" smtClean="0">
                <a:latin typeface="Georgia" panose="02040502050405020303" pitchFamily="18" charset="0"/>
                <a:ea typeface="黑体" panose="02010609060101010101" charset="-122"/>
                <a:cs typeface="Arial" panose="020B0604020202020204" pitchFamily="34" charset="0"/>
              </a:rPr>
              <a:t>辨别下列句子是否为祈使句：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7834" y="1232454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Open the door, please.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7834" y="2696818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I read a book at night.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7834" y="1964636"/>
            <a:ext cx="4986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You can open the door.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1208" y="3485323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Read the book loudly.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1208" y="4181061"/>
            <a:ext cx="29850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No parking!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pic>
        <p:nvPicPr>
          <p:cNvPr id="33" name="图片 32" descr="符号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r="77028" b="54333"/>
          <a:stretch>
            <a:fillRect/>
          </a:stretch>
        </p:blipFill>
        <p:spPr>
          <a:xfrm>
            <a:off x="5762763" y="1169642"/>
            <a:ext cx="742086" cy="698915"/>
          </a:xfrm>
          <a:prstGeom prst="rect">
            <a:avLst/>
          </a:prstGeom>
        </p:spPr>
      </p:pic>
      <p:pic>
        <p:nvPicPr>
          <p:cNvPr id="35" name="图片 34" descr="符号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EFCFD"/>
              </a:clrFrom>
              <a:clrTo>
                <a:srgbClr val="FEFCFD">
                  <a:alpha val="0"/>
                </a:srgbClr>
              </a:clrTo>
            </a:clrChange>
          </a:blip>
          <a:srcRect t="53250" r="77541"/>
          <a:stretch>
            <a:fillRect/>
          </a:stretch>
        </p:blipFill>
        <p:spPr>
          <a:xfrm>
            <a:off x="5762763" y="1902584"/>
            <a:ext cx="725636" cy="715618"/>
          </a:xfrm>
          <a:prstGeom prst="rect">
            <a:avLst/>
          </a:prstGeom>
        </p:spPr>
      </p:pic>
      <p:pic>
        <p:nvPicPr>
          <p:cNvPr id="36" name="图片 35" descr="符号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EFCFD"/>
              </a:clrFrom>
              <a:clrTo>
                <a:srgbClr val="FEFCFD">
                  <a:alpha val="0"/>
                </a:srgbClr>
              </a:clrTo>
            </a:clrChange>
          </a:blip>
          <a:srcRect t="53250" r="77541"/>
          <a:stretch>
            <a:fillRect/>
          </a:stretch>
        </p:blipFill>
        <p:spPr>
          <a:xfrm>
            <a:off x="5762763" y="2652229"/>
            <a:ext cx="725636" cy="715618"/>
          </a:xfrm>
          <a:prstGeom prst="rect">
            <a:avLst/>
          </a:prstGeom>
        </p:spPr>
      </p:pic>
      <p:pic>
        <p:nvPicPr>
          <p:cNvPr id="38" name="图片 37" descr="符号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r="77028" b="54333"/>
          <a:stretch>
            <a:fillRect/>
          </a:stretch>
        </p:blipFill>
        <p:spPr>
          <a:xfrm>
            <a:off x="5762763" y="3401874"/>
            <a:ext cx="742086" cy="698915"/>
          </a:xfrm>
          <a:prstGeom prst="rect">
            <a:avLst/>
          </a:prstGeom>
        </p:spPr>
      </p:pic>
      <p:pic>
        <p:nvPicPr>
          <p:cNvPr id="39" name="图片 38" descr="符号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r="77028" b="54333"/>
          <a:stretch>
            <a:fillRect/>
          </a:stretch>
        </p:blipFill>
        <p:spPr>
          <a:xfrm>
            <a:off x="5762763" y="4134816"/>
            <a:ext cx="742086" cy="698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6479" y="326485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88D91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930" y="346075"/>
            <a:ext cx="2028190" cy="471805"/>
          </a:xfrm>
          <a:prstGeom prst="rect">
            <a:avLst/>
          </a:prstGeom>
        </p:spPr>
      </p:pic>
      <p:sp>
        <p:nvSpPr>
          <p:cNvPr id="8" name="矩形: 圆角 18"/>
          <p:cNvSpPr/>
          <p:nvPr/>
        </p:nvSpPr>
        <p:spPr>
          <a:xfrm>
            <a:off x="436246" y="346075"/>
            <a:ext cx="3191537" cy="685165"/>
          </a:xfrm>
          <a:prstGeom prst="roundRect">
            <a:avLst>
              <a:gd name="adj" fmla="val 50000"/>
            </a:avLst>
          </a:prstGeom>
          <a:solidFill>
            <a:srgbClr val="0EE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8"/>
          <p:cNvSpPr txBox="1"/>
          <p:nvPr/>
        </p:nvSpPr>
        <p:spPr>
          <a:xfrm>
            <a:off x="491490" y="367665"/>
            <a:ext cx="5839736" cy="663575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600" dirty="0" smtClean="0">
                <a:latin typeface="Georgia" panose="02040502050405020303" pitchFamily="18" charset="0"/>
                <a:ea typeface="黑体" panose="02010609060101010101" charset="-122"/>
                <a:cs typeface="Arial" panose="020B0604020202020204" pitchFamily="34" charset="0"/>
              </a:rPr>
              <a:t>改为祈使句：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内容占位符 2"/>
          <p:cNvSpPr>
            <a:spLocks noGrp="1" noChangeArrowheads="1"/>
          </p:cNvSpPr>
          <p:nvPr>
            <p:ph idx="1"/>
          </p:nvPr>
        </p:nvSpPr>
        <p:spPr>
          <a:xfrm>
            <a:off x="974034" y="1282148"/>
            <a:ext cx="9144000" cy="3896139"/>
          </a:xfrm>
        </p:spPr>
        <p:txBody>
          <a:bodyPr>
            <a:normAutofit/>
          </a:bodyPr>
          <a:lstStyle/>
          <a:p>
            <a:pPr marL="342900" indent="-342900" algn="l" eaLnBrk="1" hangingPunct="1">
              <a:lnSpc>
                <a:spcPct val="900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1. You must get up early tomorrow.</a:t>
            </a:r>
          </a:p>
          <a:p>
            <a:pPr marL="342900" indent="-342900" algn="l" eaLnBrk="1" hangingPunct="1">
              <a:lnSpc>
                <a:spcPct val="900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      ______ ______ early tomorrow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 algn="l" eaLnBrk="1" hangingPunct="1">
              <a:lnSpc>
                <a:spcPct val="900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2. You can listen to music now.</a:t>
            </a:r>
          </a:p>
          <a:p>
            <a:pPr marL="342900" indent="-342900" algn="l" eaLnBrk="1" hangingPunct="1">
              <a:lnSpc>
                <a:spcPct val="900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     _______ __ _______ now.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 algn="l" eaLnBrk="1" hangingPunct="1">
              <a:lnSpc>
                <a:spcPct val="900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3. You can’t watch TV now. </a:t>
            </a:r>
          </a:p>
          <a:p>
            <a:pPr marL="342900" indent="-342900" algn="l" eaLnBrk="1" hangingPunct="1">
              <a:lnSpc>
                <a:spcPct val="90000"/>
              </a:lnSpc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     _______ ________  TV now.</a:t>
            </a:r>
          </a:p>
          <a:p>
            <a:pPr marL="342900" indent="-342900" algn="l" eaLnBrk="1" hangingPunct="1">
              <a:lnSpc>
                <a:spcPct val="90000"/>
              </a:lnSpc>
            </a:pP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51991" y="1808921"/>
            <a:ext cx="3399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Get          up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51991" y="2925417"/>
            <a:ext cx="3723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Listen    to    music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51991" y="4098234"/>
            <a:ext cx="3399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Don’t      watch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6479" y="336424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88D91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930" y="346075"/>
            <a:ext cx="2028190" cy="471805"/>
          </a:xfrm>
          <a:prstGeom prst="rect">
            <a:avLst/>
          </a:prstGeom>
        </p:spPr>
      </p:pic>
      <p:sp>
        <p:nvSpPr>
          <p:cNvPr id="8" name="矩形: 圆角 18"/>
          <p:cNvSpPr/>
          <p:nvPr/>
        </p:nvSpPr>
        <p:spPr>
          <a:xfrm>
            <a:off x="436246" y="346075"/>
            <a:ext cx="2575312" cy="685165"/>
          </a:xfrm>
          <a:prstGeom prst="roundRect">
            <a:avLst>
              <a:gd name="adj" fmla="val 50000"/>
            </a:avLst>
          </a:prstGeom>
          <a:solidFill>
            <a:srgbClr val="0EE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8"/>
          <p:cNvSpPr txBox="1"/>
          <p:nvPr/>
        </p:nvSpPr>
        <p:spPr>
          <a:xfrm>
            <a:off x="491490" y="367665"/>
            <a:ext cx="4570095" cy="663575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600" dirty="0" smtClean="0">
                <a:latin typeface="Georgia" panose="02040502050405020303" pitchFamily="18" charset="0"/>
                <a:ea typeface="黑体" panose="02010609060101010101" charset="-122"/>
                <a:cs typeface="Arial" panose="020B0604020202020204" pitchFamily="34" charset="0"/>
              </a:rPr>
              <a:t>句型分类：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7834" y="1232454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Open the door, please.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7834" y="2696818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Let’s go shopping!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7834" y="1964636"/>
            <a:ext cx="2123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Be quick!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4356" y="1232454"/>
            <a:ext cx="4479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Don’t open the door.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64356" y="1981202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Don’t be quick!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64356" y="2700133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Let’s not go shopping.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64356" y="3448881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No photos!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64356" y="4197628"/>
            <a:ext cx="5506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latin typeface="Georgia" panose="02040502050405020303" pitchFamily="18" charset="0"/>
              </a:rPr>
              <a:t>No smoking!</a:t>
            </a:r>
            <a:endParaRPr lang="zh-CN" altLang="en-US" sz="3200" i="1" dirty="0">
              <a:latin typeface="Georgia" panose="02040502050405020303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rot="5400000">
            <a:off x="3559951" y="3036091"/>
            <a:ext cx="3929090" cy="1588"/>
          </a:xfrm>
          <a:prstGeom prst="line">
            <a:avLst/>
          </a:prstGeom>
          <a:ln w="381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453190" y="1857364"/>
            <a:ext cx="100013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466442" y="2556416"/>
            <a:ext cx="100013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82059" y="3311790"/>
            <a:ext cx="100013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217964" y="4057225"/>
            <a:ext cx="100013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227903" y="4792720"/>
            <a:ext cx="100013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流程图: 顺序访问存储器 31"/>
          <p:cNvSpPr/>
          <p:nvPr/>
        </p:nvSpPr>
        <p:spPr>
          <a:xfrm>
            <a:off x="1152939" y="4999382"/>
            <a:ext cx="3399182" cy="914400"/>
          </a:xfrm>
          <a:prstGeom prst="flowChartMagnetic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肯定祈使句</a:t>
            </a:r>
            <a:endParaRPr lang="zh-CN" altLang="en-US" sz="3200" dirty="0"/>
          </a:p>
        </p:txBody>
      </p:sp>
      <p:sp>
        <p:nvSpPr>
          <p:cNvPr id="34" name="流程图: 顺序访问存储器 33"/>
          <p:cNvSpPr/>
          <p:nvPr/>
        </p:nvSpPr>
        <p:spPr>
          <a:xfrm>
            <a:off x="6841435" y="4999382"/>
            <a:ext cx="3399182" cy="914400"/>
          </a:xfrm>
          <a:prstGeom prst="flowChartMagnetic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否定祈使句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9" grpId="0"/>
      <p:bldP spid="20" grpId="0"/>
      <p:bldP spid="21" grpId="0"/>
      <p:bldP spid="22" grpId="0"/>
      <p:bldP spid="23" grpId="0"/>
      <p:bldP spid="32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6540" y="356302"/>
            <a:ext cx="11319164" cy="6165273"/>
          </a:xfrm>
          <a:prstGeom prst="rect">
            <a:avLst/>
          </a:prstGeom>
          <a:solidFill>
            <a:schemeClr val="bg1"/>
          </a:solidFill>
          <a:ln w="76200">
            <a:solidFill>
              <a:srgbClr val="F88D91"/>
            </a:solidFill>
          </a:ln>
          <a:effectLst>
            <a:outerShdw blurRad="165100" dist="635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930" y="346075"/>
            <a:ext cx="2028190" cy="471805"/>
          </a:xfrm>
          <a:prstGeom prst="rect">
            <a:avLst/>
          </a:prstGeom>
        </p:spPr>
      </p:pic>
      <p:sp>
        <p:nvSpPr>
          <p:cNvPr id="8" name="矩形: 圆角 18"/>
          <p:cNvSpPr/>
          <p:nvPr/>
        </p:nvSpPr>
        <p:spPr>
          <a:xfrm>
            <a:off x="436246" y="346075"/>
            <a:ext cx="4135754" cy="685165"/>
          </a:xfrm>
          <a:prstGeom prst="roundRect">
            <a:avLst>
              <a:gd name="adj" fmla="val 50000"/>
            </a:avLst>
          </a:prstGeom>
          <a:solidFill>
            <a:srgbClr val="0EE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8"/>
          <p:cNvSpPr txBox="1"/>
          <p:nvPr/>
        </p:nvSpPr>
        <p:spPr>
          <a:xfrm>
            <a:off x="491490" y="367665"/>
            <a:ext cx="5839736" cy="663575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600" dirty="0" smtClean="0">
                <a:latin typeface="Georgia" panose="02040502050405020303" pitchFamily="18" charset="0"/>
                <a:ea typeface="黑体" panose="02010609060101010101" charset="-122"/>
                <a:cs typeface="Arial" panose="020B0604020202020204" pitchFamily="34" charset="0"/>
              </a:rPr>
              <a:t>改为否定祈使句：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内容占位符 2"/>
          <p:cNvSpPr>
            <a:spLocks noGrp="1" noChangeArrowheads="1"/>
          </p:cNvSpPr>
          <p:nvPr>
            <p:ph idx="1"/>
          </p:nvPr>
        </p:nvSpPr>
        <p:spPr>
          <a:xfrm>
            <a:off x="974034" y="1282148"/>
            <a:ext cx="9144000" cy="3896139"/>
          </a:xfrm>
        </p:spPr>
        <p:txBody>
          <a:bodyPr>
            <a:normAutofit/>
          </a:bodyPr>
          <a:lstStyle/>
          <a:p>
            <a:pPr marL="342900" indent="-342900"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1.  Look at the blackboard.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（</a:t>
            </a: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  <a:sym typeface="Georgia" panose="02040502050405020303" pitchFamily="18" charset="0"/>
              </a:rPr>
              <a:t>否定句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）</a:t>
            </a:r>
          </a:p>
          <a:p>
            <a:pPr marL="342900" indent="-342900"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    _______ _______at the blackboard.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2. Let’s go to bed. It’s too late.  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（</a:t>
            </a: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  <a:sym typeface="Georgia" panose="02040502050405020303" pitchFamily="18" charset="0"/>
              </a:rPr>
              <a:t>否定句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）</a:t>
            </a:r>
            <a:endParaRPr lang="en-US" altLang="zh-CN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    _______ _______ go to bed . It’s too early.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3. Please don’t pick the flowers. 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（</a:t>
            </a: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  <a:sym typeface="Georgia" panose="02040502050405020303" pitchFamily="18" charset="0"/>
              </a:rPr>
              <a:t>用</a:t>
            </a: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Let’s</a:t>
            </a: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  <a:sym typeface="Georgia" panose="02040502050405020303" pitchFamily="18" charset="0"/>
              </a:rPr>
              <a:t>改写</a:t>
            </a:r>
            <a:r>
              <a:rPr lang="zh-CN" altLang="en-US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）</a:t>
            </a:r>
          </a:p>
          <a:p>
            <a:pPr marL="342900" indent="-342900">
              <a:buNone/>
            </a:pPr>
            <a:r>
              <a:rPr lang="en-US" altLang="zh-CN" sz="3200" i="1" dirty="0" smtClean="0">
                <a:latin typeface="Georgia" panose="02040502050405020303" pitchFamily="18" charset="0"/>
                <a:sym typeface="Georgia" panose="02040502050405020303" pitchFamily="18" charset="0"/>
              </a:rPr>
              <a:t>    ______ _______pick the flowers.</a:t>
            </a: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  <a:p>
            <a:pPr marL="342900" indent="-342900" algn="l" eaLnBrk="1" hangingPunct="1">
              <a:lnSpc>
                <a:spcPct val="90000"/>
              </a:lnSpc>
              <a:buNone/>
            </a:pPr>
            <a:endParaRPr lang="zh-CN" altLang="en-US" sz="3200" i="1" dirty="0" smtClean="0">
              <a:latin typeface="Georgia" panose="02040502050405020303" pitchFamily="18" charset="0"/>
              <a:sym typeface="Georgia" panose="020405020504050203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22782" y="1828799"/>
            <a:ext cx="3399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Don’t      look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22782" y="3024809"/>
            <a:ext cx="3723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Let’s       not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22782" y="4227442"/>
            <a:ext cx="3399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Let’s      not</a:t>
            </a:r>
            <a:endParaRPr lang="zh-CN" altLang="en-US" sz="3200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627</Words>
  <Application>WPS 演示</Application>
  <PresentationFormat>自定义</PresentationFormat>
  <Paragraphs>129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</dc:creator>
  <cp:lastModifiedBy>HP</cp:lastModifiedBy>
  <cp:revision>89</cp:revision>
  <dcterms:created xsi:type="dcterms:W3CDTF">2020-03-20T06:57:00Z</dcterms:created>
  <dcterms:modified xsi:type="dcterms:W3CDTF">2020-08-12T09:08:34Z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