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sldIdLst>
    <p:sldId id="3107" r:id="rId2"/>
    <p:sldId id="3110" r:id="rId3"/>
    <p:sldId id="3138" r:id="rId4"/>
    <p:sldId id="3144" r:id="rId5"/>
    <p:sldId id="3143" r:id="rId6"/>
    <p:sldId id="3145" r:id="rId7"/>
    <p:sldId id="3137" r:id="rId8"/>
    <p:sldId id="3146" r:id="rId9"/>
    <p:sldId id="3111" r:id="rId10"/>
    <p:sldId id="3112" r:id="rId11"/>
    <p:sldId id="3117" r:id="rId12"/>
    <p:sldId id="3128" r:id="rId13"/>
    <p:sldId id="3118" r:id="rId14"/>
    <p:sldId id="3136" r:id="rId15"/>
    <p:sldId id="3129" r:id="rId16"/>
    <p:sldId id="3121" r:id="rId17"/>
  </p:sldIdLst>
  <p:sldSz cx="9144000" cy="5143500" type="screen16x9"/>
  <p:notesSz cx="6858000" cy="9144000"/>
  <p:embeddedFontLst>
    <p:embeddedFont>
      <p:font typeface="Georgia" pitchFamily="18" charset="0"/>
      <p:regular r:id="rId19"/>
      <p:bold r:id="rId20"/>
      <p:italic r:id="rId21"/>
      <p:boldItalic r:id="rId22"/>
    </p:embeddedFont>
    <p:embeddedFont>
      <p:font typeface="YouYuan" pitchFamily="49" charset="-122"/>
      <p:regular r:id="rId23"/>
    </p:embeddedFont>
    <p:embeddedFont>
      <p:font typeface="等线" pitchFamily="2" charset="-122"/>
      <p:regular r:id="rId24"/>
      <p:bold r:id="rId2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80" y="-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F1B47F-EF99-4D76-8EE8-2FE4F015BCDA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AEA74-E4E4-461A-8171-763353C16A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16454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CE2820-622F-4628-A515-A0320C972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43206CA-DC08-4733-B98F-3A8ECE78E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6A76B00-6399-45D8-B186-35920897E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21D4954-2D20-4E7C-BC0E-D8A074629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A0B2F66-6317-4F46-8D25-EED5D2546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059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68B7C50-FF41-4C4B-9B0B-8CA4B72AD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3028F9A-F09F-47A0-8652-0EBCB30535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012EEAB-CAC7-4735-AABE-0D4EAE96D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033ACC-CB1A-4E84-97FE-24FB9FBD9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5DE3941-3FAE-4E64-BA30-BA1485D2C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18777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D1811FC9-39D6-462E-BD7D-10816E12FF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AF0B142-BFCE-4279-AC7A-BB359C28A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B8EC0DF-B29A-44E4-AE08-EC372459B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F9B76E9-8401-4CF7-A9B2-4FA616EDA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F80F276-B926-460E-861A-691B5B817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1701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6EF301-B04E-405A-9A13-12259EDA7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5168B8F-AFDA-4583-A0EE-625FCEB57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6060EF5-8807-49B5-8176-5FAE93F4D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F6E2829-3CBC-45A7-B300-63CEAF921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D8EDE75-E15A-4998-A9DB-308662BA2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AF7533D-8775-4DCD-8B75-A5A8C652CC26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21561E56-8BF3-4A09-8AC3-7739456472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r="70183"/>
            <a:stretch/>
          </p:blipFill>
          <p:spPr>
            <a:xfrm>
              <a:off x="0" y="0"/>
              <a:ext cx="2059270" cy="228600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0B33B4C8-93EA-4584-BC8F-A8ECB4B6EE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260848"/>
              <a:ext cx="12192000" cy="159715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9CFE6018-0EDB-4D4A-9C1F-C8325A295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68689"/>
            <a:stretch/>
          </p:blipFill>
          <p:spPr>
            <a:xfrm>
              <a:off x="10681172" y="0"/>
              <a:ext cx="1510827" cy="1597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300380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9998608-FB28-4A5F-B11A-566B2C521C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2F1E519-C1B4-4ABD-BE99-B05CF6BEF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CC4CA35-8AEE-49A5-A539-5BF135949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5D8550-9547-48B2-A99D-661CB3D3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3420202-2371-4BB5-B5C3-C8C1CF608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60438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95BF45-6FEB-4FCC-933C-2B05F4E9B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6CCED16-6CF8-44AE-969E-C2817FE7F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E529579-1D11-4FCE-9296-840C5A109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480644F-F09B-40AC-8647-43462C1BC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F0695C7-54E8-4DB6-B53D-1C04A2969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58684FC-7FB0-4C25-A3B4-956471942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1046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18B17EE-6CC7-45D4-B536-CB7C1CAD3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80E6148-E250-4B25-9F2B-87A90046E5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DD315F8-F103-4F75-A732-C13C78297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848FA55-E27D-41F6-8CE3-EA8FEDD1B9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9076A89-65BA-4BA0-A93E-3EBAF08FE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4F45AFA9-E83B-469C-A8CB-FF9455416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44202F26-AEE9-41E2-9DEE-A74D1714C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73E8F73-07CD-46EA-AA0C-476CCFC8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015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4CC02D-6023-492D-822C-6FC02049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A13CA3B0-12EF-42C7-A4F0-1665B8C35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2E59B333-2012-4805-91C5-00E7F910B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2AED61E-934D-411C-B8C3-A5D8A4C19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21023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7960955-E2EA-4658-8538-1F93C2404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23F3DBB-2F9C-4190-B2DF-BE2679A2D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80C8F3D-01FB-4694-ABE3-E6D28D9A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2BA1610-E905-463C-B742-47D03AAFE3D7}"/>
              </a:ext>
            </a:extLst>
          </p:cNvPr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8251B9E0-6003-4D7F-B12D-FF1DA219A1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r="70183"/>
            <a:stretch/>
          </p:blipFill>
          <p:spPr>
            <a:xfrm>
              <a:off x="0" y="0"/>
              <a:ext cx="2059270" cy="2286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CDFB3057-29E1-4843-ACFF-256410D15E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260848"/>
              <a:ext cx="12192000" cy="1597152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408C0432-BB07-46E5-90DB-651D1D05E9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68689"/>
            <a:stretch/>
          </p:blipFill>
          <p:spPr>
            <a:xfrm>
              <a:off x="10681172" y="0"/>
              <a:ext cx="1510827" cy="1597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416076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5689FF-CB28-4D99-871C-4E37CF7E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9E8F5D02-C1CC-40D7-93F4-5C838A90FD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AB4454B-479E-4151-B147-BD0AD44A6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798BE47-BFE8-4842-8A7A-08D2DF9F7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08ECF42-B807-4E9E-B09C-087552D59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EE394F6-5E0D-45EE-B9D9-8E7D32CDA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32641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191E77-F33D-4A8B-962D-5A9EE3FE8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1D055D0-2513-4190-8374-46BF1BAE12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A84D407-8A9C-42DD-BC49-0A5B9AE81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86B8783-F1B5-4DE1-B900-CEF7136C7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D45A5C5-B716-412A-895F-83F250AF1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968A94E-2D84-43CF-871E-B25643644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45899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B748BD8-90AB-4D14-8111-C9BF6F9E4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92FDE76-81DF-4625-AB25-A62B6A864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2363733-2EC2-462C-AB22-F6969B14C3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68F56-A38B-433A-B260-D74B1746085D}" type="datetimeFigureOut">
              <a:rPr lang="zh-CN" altLang="en-US" smtClean="0"/>
              <a:pPr/>
              <a:t>2020/8/4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CAB95F5-3881-4721-9704-A741E7C5AA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6C86B59-6D0C-4127-9D4F-DC4BBEB9B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81DE98-0933-486C-A447-3982B544A7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353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EDF18A7A-6A80-4553-ADFF-4252CFAD77D4}"/>
              </a:ext>
            </a:extLst>
          </p:cNvPr>
          <p:cNvSpPr/>
          <p:nvPr/>
        </p:nvSpPr>
        <p:spPr>
          <a:xfrm>
            <a:off x="2978834" y="1506094"/>
            <a:ext cx="3186332" cy="120363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5000" i="1" dirty="0" smtClean="0">
                <a:latin typeface="Georgia" pitchFamily="18" charset="0"/>
                <a:cs typeface="+mn-ea"/>
                <a:sym typeface="+mn-lt"/>
              </a:rPr>
              <a:t>Module</a:t>
            </a:r>
            <a:r>
              <a:rPr lang="en-US" altLang="zh-CN" sz="5000" dirty="0" smtClean="0">
                <a:cs typeface="+mn-ea"/>
                <a:sym typeface="+mn-lt"/>
              </a:rPr>
              <a:t> </a:t>
            </a:r>
            <a:r>
              <a:rPr lang="en-US" altLang="zh-CN" sz="5000" dirty="0" smtClean="0">
                <a:cs typeface="+mn-ea"/>
                <a:sym typeface="+mn-lt"/>
              </a:rPr>
              <a:t>10</a:t>
            </a:r>
            <a:endParaRPr lang="zh-CN" altLang="en-US" sz="5000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0AB6C60-367F-4794-BA4F-8C02494D4CDA}"/>
              </a:ext>
            </a:extLst>
          </p:cNvPr>
          <p:cNvSpPr/>
          <p:nvPr/>
        </p:nvSpPr>
        <p:spPr>
          <a:xfrm>
            <a:off x="1230922" y="2962276"/>
            <a:ext cx="6618849" cy="475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i="1" spc="75" dirty="0" smtClean="0">
                <a:latin typeface="Georgia" pitchFamily="18" charset="0"/>
                <a:cs typeface="+mn-ea"/>
                <a:sym typeface="+mn-lt"/>
              </a:rPr>
              <a:t>Unit </a:t>
            </a:r>
            <a:r>
              <a:rPr lang="en-US" altLang="zh-CN" sz="2400" spc="75" dirty="0" smtClean="0">
                <a:latin typeface="Georgia" pitchFamily="18" charset="0"/>
                <a:cs typeface="+mn-ea"/>
                <a:sym typeface="+mn-lt"/>
              </a:rPr>
              <a:t>1</a:t>
            </a:r>
            <a:r>
              <a:rPr lang="en-US" altLang="zh-CN" sz="2400" i="1" spc="75" dirty="0" smtClean="0">
                <a:latin typeface="Georgia" pitchFamily="18" charset="0"/>
                <a:cs typeface="+mn-ea"/>
                <a:sym typeface="+mn-lt"/>
              </a:rPr>
              <a:t> </a:t>
            </a:r>
            <a:r>
              <a:rPr lang="en-US" altLang="zh-CN" sz="2400" i="1" spc="75" dirty="0" smtClean="0">
                <a:latin typeface="Georgia" pitchFamily="18" charset="0"/>
                <a:cs typeface="+mn-ea"/>
                <a:sym typeface="+mn-lt"/>
              </a:rPr>
              <a:t>Go to bed early.</a:t>
            </a:r>
            <a:endParaRPr lang="zh-CN" altLang="en-US" sz="2400" i="1" spc="75" dirty="0">
              <a:latin typeface="Georgia" pitchFamily="18" charset="0"/>
              <a:cs typeface="+mn-ea"/>
              <a:sym typeface="+mn-lt"/>
            </a:endParaRPr>
          </a:p>
        </p:txBody>
      </p:sp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0AB6C60-367F-4794-BA4F-8C02494D4CDA}"/>
              </a:ext>
            </a:extLst>
          </p:cNvPr>
          <p:cNvSpPr/>
          <p:nvPr/>
        </p:nvSpPr>
        <p:spPr>
          <a:xfrm>
            <a:off x="1632840" y="3379004"/>
            <a:ext cx="5815012" cy="4451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i="1" spc="75" dirty="0" smtClean="0">
                <a:latin typeface="Georgia" pitchFamily="18" charset="0"/>
                <a:cs typeface="+mn-ea"/>
                <a:sym typeface="+mn-lt"/>
              </a:rPr>
              <a:t>Unit </a:t>
            </a:r>
            <a:r>
              <a:rPr lang="en-US" altLang="zh-CN" sz="2400" spc="75" dirty="0" smtClean="0">
                <a:latin typeface="Georgia" pitchFamily="18" charset="0"/>
                <a:cs typeface="+mn-ea"/>
                <a:sym typeface="+mn-lt"/>
              </a:rPr>
              <a:t>2</a:t>
            </a:r>
            <a:r>
              <a:rPr lang="en-US" altLang="zh-CN" sz="2400" i="1" spc="75" dirty="0" smtClean="0">
                <a:latin typeface="Georgia" pitchFamily="18" charset="0"/>
                <a:cs typeface="+mn-ea"/>
                <a:sym typeface="+mn-lt"/>
              </a:rPr>
              <a:t> </a:t>
            </a:r>
            <a:r>
              <a:rPr lang="en-US" altLang="zh-CN" sz="2400" i="1" spc="75" dirty="0" smtClean="0">
                <a:latin typeface="Georgia" pitchFamily="18" charset="0"/>
                <a:cs typeface="+mn-ea"/>
                <a:sym typeface="+mn-lt"/>
              </a:rPr>
              <a:t>Eat vegetables every day.</a:t>
            </a:r>
            <a:endParaRPr lang="zh-CN" altLang="en-US" sz="2400" i="1" spc="75" dirty="0">
              <a:latin typeface="Georgia" pitchFamily="18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007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 l="50200" t="56243" r="6667" b="30048"/>
          <a:stretch>
            <a:fillRect/>
          </a:stretch>
        </p:blipFill>
        <p:spPr bwMode="auto">
          <a:xfrm>
            <a:off x="1024126" y="980237"/>
            <a:ext cx="2958027" cy="20370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流程图: 库存数据 1"/>
          <p:cNvSpPr/>
          <p:nvPr/>
        </p:nvSpPr>
        <p:spPr>
          <a:xfrm>
            <a:off x="1221581" y="200024"/>
            <a:ext cx="2133564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词汇点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：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47590" y="1262556"/>
            <a:ext cx="578642" cy="2285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大桥教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2783642" y="1072057"/>
            <a:ext cx="783431" cy="2285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565178" y="1558766"/>
            <a:ext cx="1367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i="1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before</a:t>
            </a:r>
            <a:endParaRPr lang="zh-CN" altLang="en-US" sz="2000" b="1" dirty="0">
              <a:solidFill>
                <a:srgbClr val="FF0000"/>
              </a:solidFill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062" y="1558766"/>
            <a:ext cx="2227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在</a:t>
            </a:r>
            <a:r>
              <a:rPr lang="en-US" altLang="zh-CN" sz="2000" b="1" dirty="0" smtClean="0">
                <a:latin typeface="Georgia" pitchFamily="18" charset="0"/>
                <a:ea typeface="宋体" pitchFamily="2" charset="-122"/>
              </a:rPr>
              <a:t>…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之前</a:t>
            </a:r>
            <a:endParaRPr lang="zh-CN" altLang="en-US" sz="2000" b="1" dirty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5178" y="2182654"/>
            <a:ext cx="1367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i="1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after</a:t>
            </a:r>
            <a:endParaRPr lang="zh-CN" altLang="en-US" sz="2000" b="1" dirty="0">
              <a:solidFill>
                <a:srgbClr val="FF0000"/>
              </a:solidFill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73062" y="2182654"/>
            <a:ext cx="2227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在</a:t>
            </a:r>
            <a:r>
              <a:rPr lang="en-US" altLang="zh-CN" sz="2000" b="1" dirty="0" smtClean="0">
                <a:latin typeface="Georgia" pitchFamily="18" charset="0"/>
                <a:ea typeface="宋体" pitchFamily="2" charset="-122"/>
              </a:rPr>
              <a:t>…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之后</a:t>
            </a:r>
            <a:endParaRPr lang="zh-CN" altLang="en-US" sz="2000" b="1" dirty="0">
              <a:latin typeface="Georgia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33890" y="1000124"/>
            <a:ext cx="6817116" cy="34790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altLang="zh-CN" sz="2000" dirty="0" smtClean="0">
                <a:latin typeface="Georgia" pitchFamily="18" charset="0"/>
                <a:ea typeface="宋体" pitchFamily="2" charset="-122"/>
              </a:rPr>
              <a:t>I</a:t>
            </a:r>
            <a:r>
              <a:rPr lang="en-US" altLang="zh-CN" sz="2000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000" dirty="0" smtClean="0">
                <a:latin typeface="宋体" pitchFamily="2" charset="-122"/>
                <a:ea typeface="宋体" pitchFamily="2" charset="-122"/>
              </a:rPr>
              <a:t>给下列短语选择正确的汉语意思。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1. get up                                 A.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回家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2. play ball games              B.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起床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3. come in                             C.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洗手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4. go to bed                          D.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进来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5. drink a lot of water       E.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吃这个药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6. </a:t>
            </a:r>
            <a:r>
              <a:rPr lang="en-US" altLang="zh-CN" sz="2000" i="1" dirty="0" smtClean="0">
                <a:latin typeface="Georgia" pitchFamily="18" charset="0"/>
              </a:rPr>
              <a:t>take this medicine          F.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进行球类运动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7. </a:t>
            </a:r>
            <a:r>
              <a:rPr lang="en-US" altLang="zh-CN" sz="2000" i="1" dirty="0" smtClean="0">
                <a:latin typeface="Georgia" pitchFamily="18" charset="0"/>
              </a:rPr>
              <a:t>wash</a:t>
            </a:r>
            <a:r>
              <a:rPr lang="zh-CN" altLang="en-US" sz="2000" i="1" dirty="0" smtClean="0">
                <a:latin typeface="Georgia" pitchFamily="18" charset="0"/>
              </a:rPr>
              <a:t> </a:t>
            </a:r>
            <a:r>
              <a:rPr lang="en-US" altLang="zh-CN" sz="2000" i="1" dirty="0" smtClean="0">
                <a:latin typeface="Georgia" pitchFamily="18" charset="0"/>
              </a:rPr>
              <a:t>your hands           G.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上床睡觉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8. go home                           H.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多喝水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9. eat some fruit                  I.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做一些运动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r>
              <a:rPr lang="en-US" sz="2000" i="1" dirty="0" smtClean="0">
                <a:latin typeface="Georgia" pitchFamily="18" charset="0"/>
              </a:rPr>
              <a:t>(     ) 10. do some exercise          J.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吃一些水果</a:t>
            </a:r>
            <a:endParaRPr lang="en-US" altLang="en-US" sz="2000" b="1" dirty="0" smtClean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2541" y="1314449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2541" y="1621895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F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2541" y="1929341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D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2541" y="2236787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G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52541" y="2544233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H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52541" y="2851679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E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352541" y="3159125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2541" y="3466571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2541" y="3774017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J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52541" y="4081461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I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5" grpId="0"/>
      <p:bldP spid="23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942975" y="834721"/>
            <a:ext cx="7822406" cy="41158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Georgia" pitchFamily="18" charset="0"/>
              </a:rPr>
              <a:t>II</a:t>
            </a:r>
            <a:r>
              <a:rPr lang="en-US" altLang="zh-CN" sz="2000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选出错误的一项。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1.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What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’s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a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matter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A        B     C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2.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Drink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lot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of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water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or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juice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!</a:t>
            </a: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         A          B              C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3.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What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do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you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do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yesterday?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A       B          C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4.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I’m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got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a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cold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A     B       C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5.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Do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you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want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to </a:t>
            </a:r>
            <a:r>
              <a:rPr lang="en-US" altLang="zh-CN" sz="2000" i="1" u="sng" dirty="0" smtClean="0">
                <a:latin typeface="Georgia" pitchFamily="18" charset="0"/>
                <a:ea typeface="宋体" pitchFamily="2" charset="-122"/>
              </a:rPr>
              <a:t>is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healthy?</a:t>
            </a: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A             B          C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56595" y="1357310"/>
            <a:ext cx="1219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6595" y="2080550"/>
            <a:ext cx="920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56595" y="2803790"/>
            <a:ext cx="1100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6595" y="3527030"/>
            <a:ext cx="10317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6595" y="4250269"/>
            <a:ext cx="991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74467" y="1357312"/>
            <a:ext cx="3307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改为：</a:t>
            </a:r>
            <a:r>
              <a:rPr lang="en-US" altLang="zh-CN" sz="2000" i="1" dirty="0" smtClean="0">
                <a:solidFill>
                  <a:srgbClr val="FF0000"/>
                </a:solidFill>
                <a:latin typeface="Georgia" pitchFamily="18" charset="0"/>
              </a:rPr>
              <a:t>the</a:t>
            </a:r>
            <a:endParaRPr lang="zh-CN" altLang="en-US" sz="200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74467" y="2072282"/>
            <a:ext cx="374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改为：</a:t>
            </a:r>
            <a:r>
              <a:rPr lang="en-US" altLang="zh-CN" sz="2000" i="1" dirty="0" smtClean="0">
                <a:solidFill>
                  <a:srgbClr val="FF0000"/>
                </a:solidFill>
                <a:latin typeface="Georgia" pitchFamily="18" charset="0"/>
              </a:rPr>
              <a:t>a lot</a:t>
            </a:r>
            <a:endParaRPr lang="zh-CN" altLang="en-US" sz="200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74467" y="2787252"/>
            <a:ext cx="374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改为：</a:t>
            </a:r>
            <a:r>
              <a:rPr lang="en-US" altLang="zh-CN" sz="2000" i="1" dirty="0" smtClean="0">
                <a:solidFill>
                  <a:srgbClr val="FF0000"/>
                </a:solidFill>
                <a:latin typeface="Georgia" pitchFamily="18" charset="0"/>
              </a:rPr>
              <a:t>did</a:t>
            </a:r>
            <a:endParaRPr lang="zh-CN" altLang="en-US" sz="200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74467" y="3502223"/>
            <a:ext cx="374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改为：</a:t>
            </a:r>
            <a:r>
              <a:rPr lang="en-US" altLang="zh-CN" sz="2000" i="1" dirty="0" smtClean="0">
                <a:solidFill>
                  <a:srgbClr val="FF0000"/>
                </a:solidFill>
                <a:latin typeface="Georgia" pitchFamily="18" charset="0"/>
              </a:rPr>
              <a:t>I’ve</a:t>
            </a:r>
            <a:endParaRPr lang="zh-CN" altLang="en-US" sz="2000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74467" y="4217194"/>
            <a:ext cx="3740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改为：</a:t>
            </a:r>
            <a:r>
              <a:rPr lang="en-US" altLang="zh-CN" sz="2000" i="1" dirty="0" smtClean="0">
                <a:solidFill>
                  <a:srgbClr val="FF0000"/>
                </a:solidFill>
                <a:latin typeface="Georgia" pitchFamily="18" charset="0"/>
              </a:rPr>
              <a:t>be</a:t>
            </a:r>
            <a:endParaRPr lang="zh-CN" altLang="en-US" sz="2000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10" grpId="0"/>
      <p:bldP spid="11" grpId="0"/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05046" y="771526"/>
            <a:ext cx="7574574" cy="381630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2800"/>
              </a:lnSpc>
            </a:pPr>
            <a:r>
              <a:rPr lang="en-US" altLang="zh-CN" sz="2000" dirty="0" smtClean="0">
                <a:latin typeface="Georgia" pitchFamily="18" charset="0"/>
              </a:rPr>
              <a:t>III</a:t>
            </a:r>
            <a:r>
              <a:rPr lang="en-US" altLang="zh-CN" sz="2000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单项选择。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1. </a:t>
            </a:r>
            <a:r>
              <a:rPr lang="en-US" altLang="zh-CN" sz="2000" i="1" dirty="0" smtClean="0">
                <a:latin typeface="Georgia" pitchFamily="18" charset="0"/>
              </a:rPr>
              <a:t>Li Lei is at home. He’s got a ______.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            A. </a:t>
            </a:r>
            <a:r>
              <a:rPr lang="en-US" altLang="zh-CN" sz="2000" i="1" dirty="0" smtClean="0">
                <a:latin typeface="Georgia" pitchFamily="18" charset="0"/>
              </a:rPr>
              <a:t>head                </a:t>
            </a:r>
            <a:r>
              <a:rPr lang="en-US" altLang="zh-CN" sz="2000" i="1" dirty="0" smtClean="0">
                <a:latin typeface="Georgia" pitchFamily="18" charset="0"/>
              </a:rPr>
              <a:t>B. </a:t>
            </a:r>
            <a:r>
              <a:rPr lang="en-US" altLang="zh-CN" sz="2000" i="1" dirty="0" smtClean="0">
                <a:latin typeface="Georgia" pitchFamily="18" charset="0"/>
              </a:rPr>
              <a:t>doctor           </a:t>
            </a:r>
            <a:r>
              <a:rPr lang="en-US" altLang="zh-CN" sz="2000" i="1" dirty="0" smtClean="0">
                <a:latin typeface="Georgia" pitchFamily="18" charset="0"/>
              </a:rPr>
              <a:t>C. </a:t>
            </a:r>
            <a:r>
              <a:rPr lang="en-US" altLang="zh-CN" sz="2000" i="1" dirty="0" smtClean="0">
                <a:latin typeface="Georgia" pitchFamily="18" charset="0"/>
              </a:rPr>
              <a:t>cold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2. </a:t>
            </a:r>
            <a:r>
              <a:rPr lang="en-US" altLang="zh-CN" sz="2000" i="1" dirty="0" smtClean="0">
                <a:latin typeface="Georgia" pitchFamily="18" charset="0"/>
              </a:rPr>
              <a:t>What ____ you eat yesterday?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           A. </a:t>
            </a:r>
            <a:r>
              <a:rPr lang="en-US" altLang="zh-CN" sz="2000" i="1" dirty="0" smtClean="0">
                <a:latin typeface="Georgia" pitchFamily="18" charset="0"/>
              </a:rPr>
              <a:t>did                   B</a:t>
            </a:r>
            <a:r>
              <a:rPr lang="en-US" altLang="zh-CN" sz="2000" i="1" dirty="0" smtClean="0">
                <a:latin typeface="Georgia" pitchFamily="18" charset="0"/>
              </a:rPr>
              <a:t>. </a:t>
            </a:r>
            <a:r>
              <a:rPr lang="en-US" altLang="zh-CN" sz="2000" i="1" dirty="0" smtClean="0">
                <a:latin typeface="Georgia" pitchFamily="18" charset="0"/>
              </a:rPr>
              <a:t>do                   </a:t>
            </a:r>
            <a:r>
              <a:rPr lang="en-US" altLang="zh-CN" sz="2000" i="1" dirty="0" smtClean="0">
                <a:latin typeface="Georgia" pitchFamily="18" charset="0"/>
              </a:rPr>
              <a:t>C. </a:t>
            </a:r>
            <a:r>
              <a:rPr lang="en-US" altLang="zh-CN" sz="2000" i="1" dirty="0" smtClean="0">
                <a:latin typeface="Georgia" pitchFamily="18" charset="0"/>
              </a:rPr>
              <a:t>does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3. </a:t>
            </a:r>
            <a:r>
              <a:rPr lang="en-US" altLang="zh-CN" sz="2000" i="1" dirty="0" smtClean="0">
                <a:latin typeface="Georgia" pitchFamily="18" charset="0"/>
              </a:rPr>
              <a:t>Fruit _____ healthy.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          A. </a:t>
            </a:r>
            <a:r>
              <a:rPr lang="en-US" altLang="zh-CN" sz="2000" i="1" dirty="0" smtClean="0">
                <a:latin typeface="Georgia" pitchFamily="18" charset="0"/>
              </a:rPr>
              <a:t>is                      B</a:t>
            </a:r>
            <a:r>
              <a:rPr lang="en-US" altLang="zh-CN" sz="2000" i="1" dirty="0" smtClean="0">
                <a:latin typeface="Georgia" pitchFamily="18" charset="0"/>
              </a:rPr>
              <a:t>. </a:t>
            </a:r>
            <a:r>
              <a:rPr lang="en-US" altLang="zh-CN" sz="2000" i="1" dirty="0" smtClean="0">
                <a:latin typeface="Georgia" pitchFamily="18" charset="0"/>
              </a:rPr>
              <a:t>are                  C</a:t>
            </a:r>
            <a:r>
              <a:rPr lang="en-US" altLang="zh-CN" sz="2000" i="1" dirty="0" smtClean="0">
                <a:latin typeface="Georgia" pitchFamily="18" charset="0"/>
              </a:rPr>
              <a:t>. </a:t>
            </a:r>
            <a:r>
              <a:rPr lang="en-US" altLang="zh-CN" sz="2000" i="1" dirty="0" smtClean="0">
                <a:latin typeface="Georgia" pitchFamily="18" charset="0"/>
              </a:rPr>
              <a:t>am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4. </a:t>
            </a:r>
            <a:r>
              <a:rPr lang="en-US" altLang="zh-CN" sz="2000" i="1" dirty="0" smtClean="0">
                <a:latin typeface="Georgia" pitchFamily="18" charset="0"/>
              </a:rPr>
              <a:t>I’ve _____ a stomach ache!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          A. </a:t>
            </a:r>
            <a:r>
              <a:rPr lang="en-US" altLang="zh-CN" sz="2000" i="1" dirty="0" smtClean="0">
                <a:latin typeface="Georgia" pitchFamily="18" charset="0"/>
              </a:rPr>
              <a:t>go                    B</a:t>
            </a:r>
            <a:r>
              <a:rPr lang="en-US" altLang="zh-CN" sz="2000" i="1" dirty="0" smtClean="0">
                <a:latin typeface="Georgia" pitchFamily="18" charset="0"/>
              </a:rPr>
              <a:t>. </a:t>
            </a:r>
            <a:r>
              <a:rPr lang="en-US" altLang="zh-CN" sz="2000" i="1" dirty="0" smtClean="0">
                <a:latin typeface="Georgia" pitchFamily="18" charset="0"/>
              </a:rPr>
              <a:t>got                  </a:t>
            </a:r>
            <a:r>
              <a:rPr lang="en-US" altLang="zh-CN" sz="2000" i="1" dirty="0" smtClean="0">
                <a:latin typeface="Georgia" pitchFamily="18" charset="0"/>
              </a:rPr>
              <a:t>C. </a:t>
            </a:r>
            <a:r>
              <a:rPr lang="en-US" altLang="zh-CN" sz="2000" i="1" dirty="0" smtClean="0">
                <a:latin typeface="Georgia" pitchFamily="18" charset="0"/>
              </a:rPr>
              <a:t>get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(    ) 5. </a:t>
            </a:r>
            <a:r>
              <a:rPr lang="en-US" altLang="zh-CN" sz="2000" i="1" dirty="0" smtClean="0">
                <a:latin typeface="Georgia" pitchFamily="18" charset="0"/>
              </a:rPr>
              <a:t>Always wash your hands ______ you eat.</a:t>
            </a:r>
            <a:endParaRPr lang="en-US" altLang="zh-CN" sz="2000" i="1" dirty="0" smtClean="0">
              <a:latin typeface="Georgia" pitchFamily="18" charset="0"/>
            </a:endParaRPr>
          </a:p>
          <a:p>
            <a:pPr marL="342900" indent="-342900">
              <a:lnSpc>
                <a:spcPts val="2800"/>
              </a:lnSpc>
            </a:pPr>
            <a:r>
              <a:rPr lang="en-US" altLang="zh-CN" sz="2000" i="1" dirty="0" smtClean="0">
                <a:latin typeface="Georgia" pitchFamily="18" charset="0"/>
              </a:rPr>
              <a:t>         A. </a:t>
            </a:r>
            <a:r>
              <a:rPr lang="en-US" altLang="zh-CN" sz="2000" i="1" dirty="0" smtClean="0">
                <a:latin typeface="Georgia" pitchFamily="18" charset="0"/>
              </a:rPr>
              <a:t>for                    </a:t>
            </a:r>
            <a:r>
              <a:rPr lang="en-US" altLang="zh-CN" sz="2000" i="1" dirty="0" smtClean="0">
                <a:latin typeface="Georgia" pitchFamily="18" charset="0"/>
              </a:rPr>
              <a:t>B. </a:t>
            </a:r>
            <a:r>
              <a:rPr lang="en-US" altLang="zh-CN" sz="2000" i="1" dirty="0" smtClean="0">
                <a:latin typeface="Georgia" pitchFamily="18" charset="0"/>
              </a:rPr>
              <a:t>before             </a:t>
            </a:r>
            <a:r>
              <a:rPr lang="en-US" altLang="zh-CN" sz="2000" i="1" dirty="0" smtClean="0">
                <a:latin typeface="Georgia" pitchFamily="18" charset="0"/>
              </a:rPr>
              <a:t>C. </a:t>
            </a:r>
            <a:r>
              <a:rPr lang="en-US" altLang="zh-CN" sz="2000" i="1" dirty="0" smtClean="0">
                <a:latin typeface="Georgia" pitchFamily="18" charset="0"/>
              </a:rPr>
              <a:t>between</a:t>
            </a:r>
            <a:endParaRPr lang="zh-CN" altLang="en-US" sz="2000" i="1" dirty="0">
              <a:latin typeface="Georg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80" y="105727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81" y="1802596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5825" y="2509838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5825" y="3195638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1063" y="3912395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  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库存数据 1"/>
          <p:cNvSpPr/>
          <p:nvPr/>
        </p:nvSpPr>
        <p:spPr>
          <a:xfrm>
            <a:off x="1221580" y="200024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831" y="720420"/>
            <a:ext cx="7186611" cy="4137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Georgia" pitchFamily="18" charset="0"/>
              </a:rPr>
              <a:t>IV</a:t>
            </a:r>
            <a:r>
              <a:rPr lang="en-US" altLang="zh-CN" sz="2000" dirty="0" smtClean="0"/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从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II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栏中选出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栏各句的正确答语。</a:t>
            </a:r>
            <a:endParaRPr lang="en-US" altLang="zh-CN" sz="2000" b="1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1.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What did you do yesterday?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2.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Did you eat anything yesterday?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3.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What’s the matter?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4.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Take this medicine and drink a lot of water.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(     ) 5.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Do you want to be healthy?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A.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I’ve got a cold.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B.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Yes, I do.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C.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OK. Thank you.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D.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Yes, I did.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                E. 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I played computer games.</a:t>
            </a:r>
            <a:endParaRPr lang="en-US" altLang="zh-CN" sz="2000" i="1" dirty="0" smtClean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5843" y="1135856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E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5843" y="1499592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D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85843" y="1863328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A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5843" y="2227064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C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85843" y="2590802"/>
            <a:ext cx="1857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B  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库存数据 12"/>
          <p:cNvSpPr/>
          <p:nvPr/>
        </p:nvSpPr>
        <p:spPr>
          <a:xfrm>
            <a:off x="1164430" y="135731"/>
            <a:ext cx="2344580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i="1" dirty="0" smtClean="0">
                <a:solidFill>
                  <a:schemeClr val="tx1"/>
                </a:solidFill>
                <a:latin typeface="Georgia" pitchFamily="18" charset="0"/>
              </a:rPr>
              <a:t>Exercise</a:t>
            </a:r>
            <a:endParaRPr lang="zh-CN" altLang="en-US" sz="24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6" name="图片 1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69424" y="665578"/>
            <a:ext cx="8181682" cy="42564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ts val="2400"/>
              </a:lnSpc>
            </a:pPr>
            <a:r>
              <a:rPr lang="en-US" altLang="zh-CN" sz="2000" dirty="0" smtClean="0">
                <a:latin typeface="Georgia" pitchFamily="18" charset="0"/>
                <a:ea typeface="宋体" pitchFamily="2" charset="-122"/>
              </a:rPr>
              <a:t>V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补全对话，每空一词。</a:t>
            </a:r>
            <a:endParaRPr lang="en-US" altLang="zh-CN" sz="20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Doctor: Hello! Come in and sit down.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Mr. Green: Hello!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Doctor: What’s the 1________?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Mr. Green: I’ve 2______ a backache.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Doctor: 3_______ you often have a backache?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Mr. Green: No, I don’t.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Doctor: 4_______ did it start?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Mr. Green: About four days ago.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Doctor: Well, </a:t>
            </a:r>
            <a:r>
              <a:rPr lang="en-US" sz="2000" i="1" dirty="0">
                <a:latin typeface="Georgia" pitchFamily="18" charset="0"/>
                <a:ea typeface="宋体" pitchFamily="2" charset="-122"/>
              </a:rPr>
              <a:t> </a:t>
            </a: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go 5________ and stay in bed for two days. You’ll be better soon.</a:t>
            </a:r>
          </a:p>
          <a:p>
            <a:pPr>
              <a:lnSpc>
                <a:spcPts val="2400"/>
              </a:lnSpc>
            </a:pP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Mr</a:t>
            </a:r>
            <a:r>
              <a:rPr lang="en-US" sz="2000" i="1" dirty="0" smtClean="0">
                <a:latin typeface="Georgia" pitchFamily="18" charset="0"/>
                <a:ea typeface="宋体" pitchFamily="2" charset="-122"/>
              </a:rPr>
              <a:t>. Green: OK. Thank you.</a:t>
            </a:r>
            <a:endParaRPr lang="en-US" sz="2000" i="1" dirty="0" smtClean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48008" y="1609732"/>
            <a:ext cx="1252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matter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07477" y="1905008"/>
            <a:ext cx="1252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got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7378" y="2212188"/>
            <a:ext cx="1252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Do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1659" y="2812263"/>
            <a:ext cx="16644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When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78946" y="3440915"/>
            <a:ext cx="1323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solidFill>
                  <a:srgbClr val="0070C0"/>
                </a:solidFill>
                <a:latin typeface="Georgia" pitchFamily="18" charset="0"/>
              </a:rPr>
              <a:t>home</a:t>
            </a:r>
            <a:endParaRPr lang="zh-CN" altLang="en-US" sz="2000" b="1" i="1" dirty="0">
              <a:solidFill>
                <a:srgbClr val="0070C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0" grpId="0"/>
      <p:bldP spid="15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谢谢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1561" y="0"/>
            <a:ext cx="5080879" cy="5080879"/>
          </a:xfrm>
          <a:prstGeom prst="rect">
            <a:avLst/>
          </a:prstGeom>
        </p:spPr>
      </p:pic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库存数据 1"/>
          <p:cNvSpPr/>
          <p:nvPr/>
        </p:nvSpPr>
        <p:spPr>
          <a:xfrm>
            <a:off x="1221581" y="200024"/>
            <a:ext cx="2133564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固定搭配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9335" y="850213"/>
            <a:ext cx="7462911" cy="374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get up                  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起床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every morning 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每天早晨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computer game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计算机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游戏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go to bed              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上床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睡觉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a lot of                  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很多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的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do some exercise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做一些运动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eat some fruit             </a:t>
            </a:r>
            <a:r>
              <a:rPr lang="zh-CN" altLang="en-US" sz="2000" b="1" i="1" dirty="0" smtClean="0">
                <a:latin typeface="Georgia" pitchFamily="18" charset="0"/>
                <a:ea typeface="宋体" pitchFamily="2" charset="-122"/>
              </a:rPr>
              <a:t>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吃一些水果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eat vegetables    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吃蔬菜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wash your hands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洗手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go to the toilet             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去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厕所</a:t>
            </a:r>
            <a:endParaRPr lang="en-US" altLang="zh-CN" sz="2000" b="1" dirty="0" smtClean="0">
              <a:latin typeface="Georgia" pitchFamily="18" charset="0"/>
              <a:ea typeface="宋体" pitchFamily="2" charset="-122"/>
            </a:endParaRPr>
          </a:p>
        </p:txBody>
      </p:sp>
      <p:pic>
        <p:nvPicPr>
          <p:cNvPr id="4" name="图片 3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11026" t="49562" r="11026" b="34911"/>
          <a:stretch>
            <a:fillRect/>
          </a:stretch>
        </p:blipFill>
        <p:spPr bwMode="auto">
          <a:xfrm>
            <a:off x="1631852" y="1019907"/>
            <a:ext cx="5345724" cy="2307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 l="10923" t="44337" r="10615" b="38858"/>
          <a:stretch>
            <a:fillRect/>
          </a:stretch>
        </p:blipFill>
        <p:spPr bwMode="auto">
          <a:xfrm>
            <a:off x="1772530" y="2646484"/>
            <a:ext cx="5380892" cy="249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l="10923" t="19769" r="4769" b="62384"/>
          <a:stretch>
            <a:fillRect/>
          </a:stretch>
        </p:blipFill>
        <p:spPr bwMode="auto">
          <a:xfrm>
            <a:off x="1779564" y="0"/>
            <a:ext cx="5781821" cy="2651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13" name="流程图: 库存数据 12"/>
          <p:cNvSpPr/>
          <p:nvPr/>
        </p:nvSpPr>
        <p:spPr>
          <a:xfrm>
            <a:off x="1160584" y="164854"/>
            <a:ext cx="2785404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场景练习：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1707" y="3244011"/>
            <a:ext cx="4616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---What’s the matter with you?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81707" y="3633192"/>
            <a:ext cx="5003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---I</a:t>
            </a:r>
            <a:r>
              <a:rPr lang="en-US" altLang="zh-CN" sz="2000" b="1" i="1" dirty="0" smtClean="0">
                <a:latin typeface="Georgia" pitchFamily="18" charset="0"/>
                <a:ea typeface="宋体" pitchFamily="2" charset="-122"/>
              </a:rPr>
              <a:t>’ve got a …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7072" y="2854830"/>
            <a:ext cx="2819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宋体" pitchFamily="2" charset="-122"/>
                <a:ea typeface="宋体" pitchFamily="2" charset="-122"/>
              </a:rPr>
              <a:t>看病：</a:t>
            </a:r>
            <a:endParaRPr lang="zh-CN" altLang="en-US" sz="2000" b="1" dirty="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446627" y="1011018"/>
          <a:ext cx="6424245" cy="150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1415"/>
                <a:gridCol w="2141415"/>
                <a:gridCol w="2141415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一些疾病的英文表达方式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i="1" dirty="0" smtClean="0">
                          <a:latin typeface="Georgia" pitchFamily="18" charset="0"/>
                        </a:rPr>
                        <a:t>fever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dirty="0" smtClean="0">
                          <a:latin typeface="宋体" pitchFamily="2" charset="-122"/>
                          <a:ea typeface="宋体" pitchFamily="2" charset="-122"/>
                        </a:rPr>
                        <a:t>发烧</a:t>
                      </a:r>
                      <a:endParaRPr lang="zh-CN" altLang="en-US" sz="1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high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fever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高烧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backache</a:t>
                      </a:r>
                      <a:r>
                        <a:rPr lang="en-US" altLang="zh-CN" sz="1800" baseline="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背痛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cold</a:t>
                      </a:r>
                      <a:r>
                        <a:rPr lang="en-US" altLang="zh-CN" sz="1800" dirty="0" smtClean="0"/>
                        <a:t> 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感冒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earache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耳朵痛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toothache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牙痛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cough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咳嗽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headache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头痛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stomach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en-US" altLang="zh-CN" sz="1800" i="1" kern="1200" dirty="0" smtClean="0">
                          <a:solidFill>
                            <a:schemeClr val="dk1"/>
                          </a:solidFill>
                          <a:latin typeface="Georgia" pitchFamily="18" charset="0"/>
                          <a:ea typeface="+mn-ea"/>
                          <a:cs typeface="+mn-cs"/>
                        </a:rPr>
                        <a:t>ache</a:t>
                      </a:r>
                      <a:r>
                        <a:rPr lang="en-US" altLang="zh-CN" sz="1800" dirty="0" smtClean="0"/>
                        <a:t> </a:t>
                      </a:r>
                      <a:r>
                        <a:rPr lang="zh-CN" altLang="en-US" sz="1800" b="1" kern="1200" dirty="0" smtClean="0">
                          <a:solidFill>
                            <a:schemeClr val="dk1"/>
                          </a:solidFill>
                          <a:latin typeface="宋体" pitchFamily="2" charset="-122"/>
                          <a:ea typeface="宋体" pitchFamily="2" charset="-122"/>
                          <a:cs typeface="+mn-cs"/>
                        </a:rPr>
                        <a:t>胃痛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3" name="流程图: 库存数据 2"/>
          <p:cNvSpPr/>
          <p:nvPr/>
        </p:nvSpPr>
        <p:spPr>
          <a:xfrm>
            <a:off x="1160584" y="164854"/>
            <a:ext cx="2785404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看病常用语：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69738" y="757799"/>
          <a:ext cx="8349178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4589"/>
                <a:gridCol w="4174589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常用句式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chemeClr val="tx1"/>
                          </a:solidFill>
                          <a:latin typeface="宋体" pitchFamily="2" charset="-122"/>
                          <a:ea typeface="宋体" pitchFamily="2" charset="-122"/>
                        </a:rPr>
                        <a:t>注意事项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b="1" u="sng" dirty="0" smtClean="0">
                          <a:latin typeface="宋体" pitchFamily="2" charset="-122"/>
                          <a:ea typeface="宋体" pitchFamily="2" charset="-122"/>
                        </a:rPr>
                        <a:t>询问病情：</a:t>
                      </a:r>
                      <a:endParaRPr lang="en-US" altLang="zh-CN" sz="1800" b="1" u="sng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What’s wrong with you?</a:t>
                      </a: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What’s the trouble with you?</a:t>
                      </a: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How are you feeling now?</a:t>
                      </a: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When did it start?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宋体" pitchFamily="2" charset="-122"/>
                          <a:ea typeface="宋体" pitchFamily="2" charset="-122"/>
                        </a:rPr>
                        <a:t>在询问病情时还可以说</a:t>
                      </a:r>
                      <a:r>
                        <a:rPr lang="zh-CN" altLang="en-US" sz="1800" b="0" i="1" dirty="0" smtClean="0">
                          <a:latin typeface="Georgia" pitchFamily="18" charset="0"/>
                          <a:ea typeface="宋体" pitchFamily="2" charset="-122"/>
                        </a:rPr>
                        <a:t>“</a:t>
                      </a:r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What’s the matter with you?</a:t>
                      </a:r>
                      <a:r>
                        <a:rPr lang="zh-CN" altLang="en-US" sz="1800" b="0" i="1" dirty="0" smtClean="0">
                          <a:latin typeface="Georgia" pitchFamily="18" charset="0"/>
                          <a:ea typeface="宋体" pitchFamily="2" charset="-122"/>
                        </a:rPr>
                        <a:t>”</a:t>
                      </a:r>
                      <a:endParaRPr lang="zh-CN" altLang="en-US" sz="1800" b="0" i="1" dirty="0">
                        <a:latin typeface="Georgia" pitchFamily="18" charset="0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b="1" u="sng" dirty="0" smtClean="0">
                          <a:latin typeface="宋体" pitchFamily="2" charset="-122"/>
                          <a:ea typeface="宋体" pitchFamily="2" charset="-122"/>
                        </a:rPr>
                        <a:t>描述病情：</a:t>
                      </a:r>
                      <a:endParaRPr lang="en-US" altLang="zh-CN" sz="1800" b="1" u="sng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I have a toothache.</a:t>
                      </a: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I’m not feeling well.</a:t>
                      </a:r>
                      <a:endParaRPr lang="zh-CN" altLang="en-US" sz="1800" b="0" i="1" dirty="0">
                        <a:latin typeface="Georgia" pitchFamily="18" charset="0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1" dirty="0" smtClean="0">
                          <a:latin typeface="宋体" pitchFamily="2" charset="-122"/>
                          <a:ea typeface="宋体" pitchFamily="2" charset="-122"/>
                        </a:rPr>
                        <a:t>在描述病情时，只需要把症状说出来。</a:t>
                      </a:r>
                      <a:endParaRPr lang="zh-CN" altLang="en-US" sz="1800" b="1" dirty="0"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800" b="1" u="sng" dirty="0" smtClean="0">
                          <a:latin typeface="宋体" pitchFamily="2" charset="-122"/>
                          <a:ea typeface="宋体" pitchFamily="2" charset="-122"/>
                        </a:rPr>
                        <a:t>检查、诊断和治疗：</a:t>
                      </a:r>
                      <a:endParaRPr lang="en-US" altLang="zh-CN" sz="1800" b="1" u="sng" dirty="0" smtClean="0">
                        <a:latin typeface="宋体" pitchFamily="2" charset="-122"/>
                        <a:ea typeface="宋体" pitchFamily="2" charset="-122"/>
                      </a:endParaRPr>
                    </a:p>
                    <a:p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Open your mouth and say “Ah”.</a:t>
                      </a:r>
                    </a:p>
                    <a:p>
                      <a:r>
                        <a:rPr lang="en-US" altLang="zh-CN" sz="1800" b="0" i="1" baseline="0" dirty="0" smtClean="0">
                          <a:latin typeface="Georgia" pitchFamily="18" charset="0"/>
                          <a:ea typeface="宋体" pitchFamily="2" charset="-122"/>
                        </a:rPr>
                        <a:t>Take the medicine and drink a lot of water.</a:t>
                      </a:r>
                    </a:p>
                    <a:p>
                      <a:r>
                        <a:rPr lang="en-US" altLang="zh-CN" sz="1800" b="0" i="1" baseline="0" dirty="0" smtClean="0">
                          <a:latin typeface="Georgia" pitchFamily="18" charset="0"/>
                          <a:ea typeface="宋体" pitchFamily="2" charset="-122"/>
                        </a:rPr>
                        <a:t>Go to bed early and do some exercise.</a:t>
                      </a:r>
                      <a:endParaRPr lang="zh-CN" altLang="en-US" sz="1800" b="0" i="1" dirty="0">
                        <a:latin typeface="Georgia" pitchFamily="18" charset="0"/>
                        <a:ea typeface="宋体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 smtClean="0">
                          <a:latin typeface="宋体" pitchFamily="2" charset="-122"/>
                          <a:ea typeface="宋体" pitchFamily="2" charset="-122"/>
                        </a:rPr>
                        <a:t>提建议时还可以说</a:t>
                      </a:r>
                      <a:r>
                        <a:rPr lang="zh-CN" altLang="en-US" sz="1800" b="0" i="1" dirty="0" smtClean="0">
                          <a:latin typeface="Georgia" pitchFamily="18" charset="0"/>
                          <a:ea typeface="宋体" pitchFamily="2" charset="-122"/>
                        </a:rPr>
                        <a:t>“</a:t>
                      </a:r>
                      <a:r>
                        <a:rPr lang="en-US" altLang="zh-CN" sz="1800" b="0" i="1" dirty="0" smtClean="0">
                          <a:latin typeface="Georgia" pitchFamily="18" charset="0"/>
                          <a:ea typeface="宋体" pitchFamily="2" charset="-122"/>
                        </a:rPr>
                        <a:t>You’d better …</a:t>
                      </a:r>
                      <a:r>
                        <a:rPr lang="zh-CN" altLang="en-US" sz="1800" b="0" i="1" dirty="0" smtClean="0">
                          <a:latin typeface="Georgia" pitchFamily="18" charset="0"/>
                          <a:ea typeface="宋体" pitchFamily="2" charset="-122"/>
                        </a:rPr>
                        <a:t>”</a:t>
                      </a:r>
                      <a:endParaRPr lang="en-US" altLang="zh-CN" sz="1800" b="0" i="1" dirty="0" smtClean="0">
                        <a:latin typeface="Georgia" pitchFamily="18" charset="0"/>
                        <a:ea typeface="宋体" pitchFamily="2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i="0" dirty="0" smtClean="0">
                          <a:solidFill>
                            <a:srgbClr val="0070C0"/>
                          </a:solidFill>
                          <a:latin typeface="Georgia" pitchFamily="18" charset="0"/>
                          <a:ea typeface="宋体" pitchFamily="2" charset="-122"/>
                        </a:rPr>
                        <a:t>表示吃药只能用</a:t>
                      </a:r>
                      <a:r>
                        <a:rPr lang="en-US" altLang="zh-CN" sz="1800" b="0" i="1" dirty="0" smtClean="0">
                          <a:solidFill>
                            <a:srgbClr val="0070C0"/>
                          </a:solidFill>
                          <a:latin typeface="Georgia" pitchFamily="18" charset="0"/>
                          <a:ea typeface="宋体" pitchFamily="2" charset="-122"/>
                        </a:rPr>
                        <a:t>take</a:t>
                      </a:r>
                      <a:r>
                        <a:rPr lang="zh-CN" altLang="en-US" sz="1800" b="1" i="0" dirty="0" smtClean="0">
                          <a:solidFill>
                            <a:srgbClr val="0070C0"/>
                          </a:solidFill>
                          <a:latin typeface="Georgia" pitchFamily="18" charset="0"/>
                          <a:ea typeface="宋体" pitchFamily="2" charset="-122"/>
                        </a:rPr>
                        <a:t>或</a:t>
                      </a:r>
                      <a:r>
                        <a:rPr lang="en-US" altLang="zh-CN" sz="1800" b="0" i="1" dirty="0" smtClean="0">
                          <a:solidFill>
                            <a:srgbClr val="0070C0"/>
                          </a:solidFill>
                          <a:latin typeface="Georgia" pitchFamily="18" charset="0"/>
                          <a:ea typeface="宋体" pitchFamily="2" charset="-122"/>
                        </a:rPr>
                        <a:t>have</a:t>
                      </a:r>
                      <a:r>
                        <a:rPr lang="zh-CN" altLang="en-US" sz="1800" b="1" i="0" dirty="0" smtClean="0">
                          <a:solidFill>
                            <a:srgbClr val="0070C0"/>
                          </a:solidFill>
                          <a:latin typeface="Georgia" pitchFamily="18" charset="0"/>
                          <a:ea typeface="宋体" pitchFamily="2" charset="-122"/>
                        </a:rPr>
                        <a:t>表示</a:t>
                      </a:r>
                      <a:r>
                        <a:rPr lang="zh-CN" altLang="en-US" sz="1800" b="1" i="0" dirty="0" smtClean="0">
                          <a:latin typeface="Georgia" pitchFamily="18" charset="0"/>
                          <a:ea typeface="宋体" pitchFamily="2" charset="-122"/>
                        </a:rPr>
                        <a:t>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9687" t="42019" r="6667" b="30048"/>
          <a:stretch>
            <a:fillRect/>
          </a:stretch>
        </p:blipFill>
        <p:spPr bwMode="auto">
          <a:xfrm>
            <a:off x="1771650" y="278607"/>
            <a:ext cx="5736431" cy="41505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3" name="对角圆角矩形 2"/>
          <p:cNvSpPr/>
          <p:nvPr/>
        </p:nvSpPr>
        <p:spPr>
          <a:xfrm>
            <a:off x="1278730" y="378619"/>
            <a:ext cx="3071814" cy="621506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i="1" dirty="0" smtClean="0">
                <a:solidFill>
                  <a:schemeClr val="tx1"/>
                </a:solidFill>
                <a:latin typeface="Georgia" pitchFamily="18" charset="0"/>
              </a:rPr>
              <a:t>How to keep healthy?</a:t>
            </a:r>
            <a:endParaRPr lang="zh-CN" altLang="en-US" sz="2400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1694" y="1164431"/>
            <a:ext cx="4279106" cy="33218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TextBox 4"/>
          <p:cNvSpPr txBox="1"/>
          <p:nvPr/>
        </p:nvSpPr>
        <p:spPr>
          <a:xfrm>
            <a:off x="1657350" y="1135857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Wash your hands.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7350" y="1522811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Drink milk.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57350" y="1909765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Eat fruit.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57350" y="2296719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Eat vegetables.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7350" y="2683673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Go to bed early.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57350" y="3070627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Drink a lot of juice.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7350" y="3457581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Do some exercise.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57350" y="3844535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Get up early.</a:t>
            </a:r>
            <a:endParaRPr lang="zh-CN" altLang="en-US" sz="2400" i="1" dirty="0">
              <a:latin typeface="Georg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7350" y="4231489"/>
            <a:ext cx="4386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latin typeface="Georgia" pitchFamily="18" charset="0"/>
              </a:rPr>
              <a:t>Drink a lot of water.</a:t>
            </a:r>
            <a:endParaRPr lang="zh-CN" altLang="en-US" sz="2400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/>
          <a:srcRect l="9687" t="42019" r="50417" b="43414"/>
          <a:stretch>
            <a:fillRect/>
          </a:stretch>
        </p:blipFill>
        <p:spPr bwMode="auto">
          <a:xfrm>
            <a:off x="1185863" y="885825"/>
            <a:ext cx="2916654" cy="230743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流程图: 库存数据 1"/>
          <p:cNvSpPr/>
          <p:nvPr/>
        </p:nvSpPr>
        <p:spPr>
          <a:xfrm>
            <a:off x="1221581" y="200024"/>
            <a:ext cx="2133564" cy="492919"/>
          </a:xfrm>
          <a:prstGeom prst="flowChartOnlineStorag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</a:rPr>
              <a:t>词汇点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：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pic>
        <p:nvPicPr>
          <p:cNvPr id="8" name="图片 7" descr="大桥教育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68418" y="1"/>
            <a:ext cx="1575583" cy="43562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4565178" y="1558766"/>
            <a:ext cx="1367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i="1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fruit</a:t>
            </a:r>
            <a:endParaRPr lang="zh-CN" altLang="en-US" sz="2000" b="1" dirty="0">
              <a:solidFill>
                <a:srgbClr val="FF0000"/>
              </a:solidFill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73062" y="1558766"/>
            <a:ext cx="2227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蔬菜（不可数名词）</a:t>
            </a:r>
            <a:endParaRPr lang="zh-CN" altLang="en-US" sz="2000" b="1" dirty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500313" y="1357311"/>
            <a:ext cx="578642" cy="2285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2909888" y="959642"/>
            <a:ext cx="747711" cy="2476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4565178" y="2182654"/>
            <a:ext cx="1367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i="1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healthy</a:t>
            </a:r>
            <a:endParaRPr lang="zh-CN" altLang="en-US" sz="2000" b="1" dirty="0">
              <a:solidFill>
                <a:srgbClr val="FF0000"/>
              </a:solidFill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73062" y="2182654"/>
            <a:ext cx="2227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健康的（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adj.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）</a:t>
            </a:r>
            <a:endParaRPr lang="zh-CN" altLang="en-US" sz="2000" b="1" dirty="0"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96134" y="2670810"/>
            <a:ext cx="1367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i="1" dirty="0" smtClean="0">
                <a:solidFill>
                  <a:srgbClr val="FF0000"/>
                </a:solidFill>
                <a:latin typeface="Georgia" pitchFamily="18" charset="0"/>
                <a:ea typeface="宋体" pitchFamily="2" charset="-122"/>
              </a:rPr>
              <a:t>health</a:t>
            </a:r>
            <a:endParaRPr lang="zh-CN" altLang="en-US" sz="2000" b="1" dirty="0">
              <a:solidFill>
                <a:srgbClr val="FF0000"/>
              </a:solidFill>
              <a:latin typeface="Georgia" pitchFamily="18" charset="0"/>
              <a:ea typeface="宋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04018" y="2670810"/>
            <a:ext cx="2227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健康（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n</a:t>
            </a:r>
            <a:r>
              <a:rPr lang="en-US" altLang="zh-CN" sz="2000" i="1" dirty="0" smtClean="0">
                <a:latin typeface="Georgia" pitchFamily="18" charset="0"/>
                <a:ea typeface="宋体" pitchFamily="2" charset="-122"/>
              </a:rPr>
              <a:t>.</a:t>
            </a:r>
            <a:r>
              <a:rPr lang="zh-CN" altLang="en-US" sz="2000" b="1" dirty="0" smtClean="0">
                <a:latin typeface="Georgia" pitchFamily="18" charset="0"/>
                <a:ea typeface="宋体" pitchFamily="2" charset="-122"/>
              </a:rPr>
              <a:t>）</a:t>
            </a:r>
            <a:endParaRPr lang="zh-CN" altLang="en-US" sz="2000" b="1" dirty="0">
              <a:latin typeface="Georgia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3" grpId="0"/>
      <p:bldP spid="35" grpId="0" animBg="1"/>
      <p:bldP spid="36" grpId="0" animBg="1"/>
      <p:bldP spid="37" grpId="0"/>
      <p:bldP spid="38" grpId="0"/>
      <p:bldP spid="39" grpId="0"/>
      <p:bldP spid="4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DA6867"/>
      </a:accent1>
      <a:accent2>
        <a:srgbClr val="23C2AA"/>
      </a:accent2>
      <a:accent3>
        <a:srgbClr val="305065"/>
      </a:accent3>
      <a:accent4>
        <a:srgbClr val="0EA9E2"/>
      </a:accent4>
      <a:accent5>
        <a:srgbClr val="CDE5FD"/>
      </a:accent5>
      <a:accent6>
        <a:srgbClr val="768395"/>
      </a:accent6>
      <a:hlink>
        <a:srgbClr val="DA6867"/>
      </a:hlink>
      <a:folHlink>
        <a:srgbClr val="BFBFBF"/>
      </a:folHlink>
    </a:clrScheme>
    <a:fontScheme name="1vfak3cn">
      <a:majorFont>
        <a:latin typeface="AvantGarde Bk BT"/>
        <a:ea typeface="YouYuan"/>
        <a:cs typeface=""/>
      </a:majorFont>
      <a:minorFont>
        <a:latin typeface="AvantGarde Bk BT"/>
        <a:ea typeface="YouYu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5636</TotalTime>
  <Words>881</Words>
  <Application>Microsoft Office PowerPoint</Application>
  <PresentationFormat>全屏显示(16:9)</PresentationFormat>
  <Paragraphs>164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Georgia</vt:lpstr>
      <vt:lpstr>YouYuan</vt:lpstr>
      <vt:lpstr>AvantGarde Bk BT</vt:lpstr>
      <vt:lpstr>等线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风云办公</dc:creator>
  <cp:lastModifiedBy>HP</cp:lastModifiedBy>
  <cp:revision>542</cp:revision>
  <dcterms:created xsi:type="dcterms:W3CDTF">2019-04-28T09:13:06Z</dcterms:created>
  <dcterms:modified xsi:type="dcterms:W3CDTF">2020-08-04T12:41:13Z</dcterms:modified>
</cp:coreProperties>
</file>