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410" r:id="rId6"/>
    <p:sldId id="388" r:id="rId7"/>
    <p:sldId id="445" r:id="rId8"/>
    <p:sldId id="455" r:id="rId9"/>
    <p:sldId id="442" r:id="rId10"/>
    <p:sldId id="465" r:id="rId11"/>
    <p:sldId id="466" r:id="rId12"/>
    <p:sldId id="447" r:id="rId13"/>
    <p:sldId id="451" r:id="rId14"/>
    <p:sldId id="448" r:id="rId15"/>
    <p:sldId id="467" r:id="rId16"/>
    <p:sldId id="284" r:id="rId17"/>
    <p:sldId id="46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C596"/>
    <a:srgbClr val="92C8B1"/>
    <a:srgbClr val="F6A9C3"/>
    <a:srgbClr val="F284B2"/>
    <a:srgbClr val="8AD1C9"/>
    <a:srgbClr val="95C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21.png"/><Relationship Id="rId20" Type="http://schemas.openxmlformats.org/officeDocument/2006/relationships/image" Target="../media/image20.png"/><Relationship Id="rId2" Type="http://schemas.openxmlformats.org/officeDocument/2006/relationships/image" Target="../media/image2.png"/><Relationship Id="rId19" Type="http://schemas.openxmlformats.org/officeDocument/2006/relationships/image" Target="../media/image19.png"/><Relationship Id="rId18" Type="http://schemas.openxmlformats.org/officeDocument/2006/relationships/image" Target="../media/image18.pn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21.png"/><Relationship Id="rId27" Type="http://schemas.openxmlformats.org/officeDocument/2006/relationships/image" Target="../media/image40.png"/><Relationship Id="rId26" Type="http://schemas.openxmlformats.org/officeDocument/2006/relationships/image" Target="../media/image39.png"/><Relationship Id="rId25" Type="http://schemas.openxmlformats.org/officeDocument/2006/relationships/image" Target="../media/image38.png"/><Relationship Id="rId24" Type="http://schemas.openxmlformats.org/officeDocument/2006/relationships/image" Target="../media/image37.png"/><Relationship Id="rId23" Type="http://schemas.openxmlformats.org/officeDocument/2006/relationships/image" Target="../media/image36.png"/><Relationship Id="rId22" Type="http://schemas.openxmlformats.org/officeDocument/2006/relationships/image" Target="../media/image18.png"/><Relationship Id="rId21" Type="http://schemas.openxmlformats.org/officeDocument/2006/relationships/image" Target="../media/image35.png"/><Relationship Id="rId20" Type="http://schemas.openxmlformats.org/officeDocument/2006/relationships/image" Target="../media/image34.png"/><Relationship Id="rId2" Type="http://schemas.openxmlformats.org/officeDocument/2006/relationships/image" Target="../media/image22.png"/><Relationship Id="rId19" Type="http://schemas.openxmlformats.org/officeDocument/2006/relationships/image" Target="../media/image33.png"/><Relationship Id="rId18" Type="http://schemas.openxmlformats.org/officeDocument/2006/relationships/image" Target="../media/image32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4.png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2.png"/><Relationship Id="rId15" Type="http://schemas.openxmlformats.org/officeDocument/2006/relationships/image" Target="../media/image4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4.png"/><Relationship Id="rId15" Type="http://schemas.openxmlformats.org/officeDocument/2006/relationships/image" Target="../media/image43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6.png"/><Relationship Id="rId15" Type="http://schemas.openxmlformats.org/officeDocument/2006/relationships/image" Target="../media/image45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1.png"/><Relationship Id="rId15" Type="http://schemas.openxmlformats.org/officeDocument/2006/relationships/image" Target="../media/image49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51.png"/><Relationship Id="rId15" Type="http://schemas.openxmlformats.org/officeDocument/2006/relationships/image" Target="../media/image50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53.png"/><Relationship Id="rId15" Type="http://schemas.openxmlformats.org/officeDocument/2006/relationships/image" Target="../media/image52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6980000">
            <a:off x="6282055" y="-237490"/>
            <a:ext cx="742315" cy="110553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9000" y="5984875"/>
            <a:ext cx="794385" cy="113538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60000">
            <a:off x="-137795" y="2275840"/>
            <a:ext cx="895350" cy="1583055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300000">
            <a:off x="4062730" y="-616585"/>
            <a:ext cx="1720850" cy="136207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0000">
            <a:off x="711835" y="5739765"/>
            <a:ext cx="1355725" cy="1715135"/>
          </a:xfrm>
          <a:prstGeom prst="rect">
            <a:avLst/>
          </a:prstGeom>
        </p:spPr>
      </p:pic>
      <p:pic>
        <p:nvPicPr>
          <p:cNvPr id="10" name="图片 9" descr="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4150" y="2338705"/>
            <a:ext cx="616585" cy="1701800"/>
          </a:xfrm>
          <a:prstGeom prst="rect">
            <a:avLst/>
          </a:prstGeom>
        </p:spPr>
      </p:pic>
      <p:pic>
        <p:nvPicPr>
          <p:cNvPr id="11" name="图片 10" descr="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580000">
            <a:off x="-828675" y="4124960"/>
            <a:ext cx="1845945" cy="15678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55190" y="592137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05275" y="6125210"/>
            <a:ext cx="922020" cy="1010920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98440" y="5799455"/>
            <a:ext cx="912495" cy="1809115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5820000">
            <a:off x="6337300" y="5573395"/>
            <a:ext cx="1595120" cy="1800860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379730" y="565912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9560000">
            <a:off x="3199130" y="632777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11040000">
            <a:off x="7610475" y="6158865"/>
            <a:ext cx="1128395" cy="95821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3960000">
            <a:off x="8688705" y="6135370"/>
            <a:ext cx="733425" cy="804545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760000">
            <a:off x="9913620" y="5744845"/>
            <a:ext cx="912495" cy="1809115"/>
          </a:xfrm>
          <a:prstGeom prst="rect">
            <a:avLst/>
          </a:prstGeom>
        </p:spPr>
      </p:pic>
      <p:pic>
        <p:nvPicPr>
          <p:cNvPr id="21" name="图片 20" descr="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7080000">
            <a:off x="-281940" y="1406525"/>
            <a:ext cx="1225550" cy="1064895"/>
          </a:xfrm>
          <a:prstGeom prst="rect">
            <a:avLst/>
          </a:prstGeom>
        </p:spPr>
      </p:pic>
      <p:pic>
        <p:nvPicPr>
          <p:cNvPr id="22" name="图片 21" descr="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6200000">
            <a:off x="-294640" y="-154305"/>
            <a:ext cx="1452245" cy="1233805"/>
          </a:xfrm>
          <a:prstGeom prst="rect">
            <a:avLst/>
          </a:prstGeom>
        </p:spPr>
      </p:pic>
      <p:pic>
        <p:nvPicPr>
          <p:cNvPr id="23" name="图片 22" descr="12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5840000" flipV="1">
            <a:off x="1383030" y="-810260"/>
            <a:ext cx="1037590" cy="2057400"/>
          </a:xfrm>
          <a:prstGeom prst="rect">
            <a:avLst/>
          </a:prstGeom>
        </p:spPr>
      </p:pic>
      <p:pic>
        <p:nvPicPr>
          <p:cNvPr id="24" name="图片 23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V="1">
            <a:off x="3006090" y="-271780"/>
            <a:ext cx="922020" cy="1010920"/>
          </a:xfrm>
          <a:prstGeom prst="rect">
            <a:avLst/>
          </a:prstGeom>
        </p:spPr>
      </p:pic>
      <p:pic>
        <p:nvPicPr>
          <p:cNvPr id="2" name="图片 1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120000" flipV="1">
            <a:off x="7599045" y="-615315"/>
            <a:ext cx="1355725" cy="1715135"/>
          </a:xfrm>
          <a:prstGeom prst="rect">
            <a:avLst/>
          </a:prstGeom>
        </p:spPr>
      </p:pic>
      <p:pic>
        <p:nvPicPr>
          <p:cNvPr id="3" name="图片 2" descr="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 flipV="1">
            <a:off x="9184005" y="-361315"/>
            <a:ext cx="1053465" cy="1393825"/>
          </a:xfrm>
          <a:prstGeom prst="rect">
            <a:avLst/>
          </a:prstGeom>
        </p:spPr>
      </p:pic>
      <p:pic>
        <p:nvPicPr>
          <p:cNvPr id="25" name="图片 24" descr="6777777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rot="480000" flipV="1">
            <a:off x="9984740" y="60960"/>
            <a:ext cx="732155" cy="469900"/>
          </a:xfrm>
          <a:prstGeom prst="rect">
            <a:avLst/>
          </a:prstGeom>
        </p:spPr>
      </p:pic>
      <p:pic>
        <p:nvPicPr>
          <p:cNvPr id="26" name="图片 25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540000">
            <a:off x="10944225" y="-224155"/>
            <a:ext cx="1128395" cy="958215"/>
          </a:xfrm>
          <a:prstGeom prst="rect">
            <a:avLst/>
          </a:prstGeom>
        </p:spPr>
      </p:pic>
      <p:pic>
        <p:nvPicPr>
          <p:cNvPr id="27" name="图片 26" descr="13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rot="19020000">
            <a:off x="11271885" y="455930"/>
            <a:ext cx="1308735" cy="1447165"/>
          </a:xfrm>
          <a:prstGeom prst="rect">
            <a:avLst/>
          </a:prstGeom>
        </p:spPr>
      </p:pic>
      <p:pic>
        <p:nvPicPr>
          <p:cNvPr id="28" name="图片 27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380000">
            <a:off x="11454765" y="1311910"/>
            <a:ext cx="742315" cy="1105535"/>
          </a:xfrm>
          <a:prstGeom prst="rect">
            <a:avLst/>
          </a:prstGeom>
        </p:spPr>
      </p:pic>
      <p:pic>
        <p:nvPicPr>
          <p:cNvPr id="29" name="图片 28" descr="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13020000" flipH="1">
            <a:off x="11447145" y="4992370"/>
            <a:ext cx="1399540" cy="1188720"/>
          </a:xfrm>
          <a:prstGeom prst="rect">
            <a:avLst/>
          </a:prstGeom>
        </p:spPr>
      </p:pic>
      <p:pic>
        <p:nvPicPr>
          <p:cNvPr id="31" name="图片 30" descr="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19740000">
            <a:off x="11409045" y="4059555"/>
            <a:ext cx="733425" cy="80454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0851515" y="6103620"/>
            <a:ext cx="1720850" cy="1362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5515" y="2035810"/>
            <a:ext cx="10476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六年级公立校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Unit 4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L23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It's Christmas Morning!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</a:rPr>
              <a:t>         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L24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Maddy's </a:t>
            </a:r>
            <a:r>
              <a:rPr lang="en-US" sz="3600" b="1" i="1" dirty="0" smtClean="0">
                <a:latin typeface="Georgia" panose="02040502050405020303" pitchFamily="18" charset="0"/>
              </a:rPr>
              <a:t>Christmas</a:t>
            </a:r>
            <a:endParaRPr lang="en-US" sz="3600" b="1" i="1" dirty="0">
              <a:latin typeface="Georgia" panose="02040502050405020303" pitchFamily="18" charset="0"/>
            </a:endParaRPr>
          </a:p>
        </p:txBody>
      </p:sp>
      <p:pic>
        <p:nvPicPr>
          <p:cNvPr id="30" name="图片 29" descr="大桥教育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87165" y="94615"/>
            <a:ext cx="4198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	</a:t>
            </a:r>
            <a:r>
              <a:rPr lang="en-US" altLang="zh-CN" sz="4800" b="1" i="1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Exercises</a:t>
            </a:r>
            <a:endParaRPr lang="en-US" altLang="zh-CN" sz="4800" b="1" i="1">
              <a:solidFill>
                <a:srgbClr val="00B05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00660" y="924560"/>
            <a:ext cx="1259395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一、选单词或短语填空。</a:t>
            </a:r>
            <a:endParaRPr lang="en-US" altLang="zh-CN" sz="32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1</a:t>
            </a: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）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Please</a:t>
            </a:r>
            <a:r>
              <a:rPr lang="en-US" altLang="zh-CN" sz="3200" b="1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    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(open/turn on)the window, Lily!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2</a:t>
            </a: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）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Please</a:t>
            </a:r>
            <a:r>
              <a:rPr lang="en-US" altLang="zh-CN" sz="3200" b="1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       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( open/turn on)the light,  Tom!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3</a:t>
            </a: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—</a:t>
            </a:r>
            <a:r>
              <a:rPr lang="en-US" altLang="zh-CN" sz="3200" b="1" u="sng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How many /How much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for one, please?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—Ten dollars.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808595" y="2218055"/>
            <a:ext cx="1789430" cy="64960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04440" y="2249805"/>
            <a:ext cx="1614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open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425055" y="3263265"/>
            <a:ext cx="1789430" cy="64960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07285" y="3263265"/>
            <a:ext cx="2088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turn on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583055" y="5211445"/>
            <a:ext cx="1979295" cy="64960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79220" y="4237355"/>
            <a:ext cx="2739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How much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0" grpId="0" bldLvl="0" animBg="1"/>
      <p:bldP spid="11" grpId="0"/>
      <p:bldP spid="21" grpId="0" bldLvl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2335" y="-346075"/>
            <a:ext cx="1011618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二、单项选择。</a:t>
            </a:r>
            <a:endParaRPr lang="zh-CN" altLang="en-US" sz="32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1.I asked my mother ________ a coat.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A. send           B. to send         C. sending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2. I am going to buy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 gift _____ 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your family.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for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  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to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       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at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30786" y="2362433"/>
            <a:ext cx="72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en-US" altLang="zh-CN" sz="32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2150" y="4229216"/>
            <a:ext cx="584200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buy … for …</a:t>
            </a:r>
            <a:endParaRPr lang="zh-CN" altLang="en-US" sz="3200" b="1" dirty="0"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0155" y="184150"/>
            <a:ext cx="645858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ask sb to do sth </a:t>
            </a:r>
            <a:r>
              <a:rPr lang="zh-CN" altLang="en-US" sz="3200" b="1">
                <a:latin typeface="Georgia" panose="02040502050405020303" pitchFamily="18" charset="0"/>
                <a:cs typeface="Georgia" panose="02040502050405020303" pitchFamily="18" charset="0"/>
              </a:rPr>
              <a:t>让某人做某事</a:t>
            </a:r>
            <a:endParaRPr lang="zh-CN" altLang="en-US" sz="3200" b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81700" y="767715"/>
            <a:ext cx="72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 bldLvl="0" animBg="1"/>
      <p:bldP spid="10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915" y="371475"/>
            <a:ext cx="11044555" cy="723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3. Mary is a</a:t>
            </a:r>
            <a:r>
              <a:rPr lang="en-US" altLang="zh-CN" sz="3200" b="1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   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girl. She looks very lovely.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3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small</a:t>
            </a: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　   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B. one</a:t>
            </a:r>
            <a:r>
              <a:rPr lang="zh-CN" altLang="en-US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　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C.  little</a:t>
            </a:r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4. 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你的好朋友丽丽问你明天会不会下雨，你想说不会，</a:t>
            </a:r>
            <a:endParaRPr lang="en-US" altLang="zh-CN" sz="3200" b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你应该这样回答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Wingdings" panose="05000000000000000000" pitchFamily="2" charset="2"/>
              </a:rPr>
              <a:t>（     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              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No, it isn’t.                 B. No, it didn’t.          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C.  No, I don’t think so.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5.Can you give ________ some toys?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I                      B. me                   C. my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072890" y="635000"/>
            <a:ext cx="870585" cy="55435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09315" y="635000"/>
            <a:ext cx="506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121775" y="2039620"/>
            <a:ext cx="886460" cy="7600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66160" y="2799715"/>
            <a:ext cx="506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679700" y="5032375"/>
            <a:ext cx="886460" cy="58039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454015" y="3955415"/>
            <a:ext cx="689419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give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动词后人称代词用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宾格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；人为间接宾语，物为直接宾语，简称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人间物直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</a:t>
            </a:r>
            <a:endParaRPr lang="en-US" altLang="zh-CN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6745" y="4908550"/>
            <a:ext cx="506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1" name="图片 10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4788" y="0"/>
            <a:ext cx="1171067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三、阅读短文，选择正确的答案。</a:t>
            </a:r>
            <a:endParaRPr lang="zh-CN" altLang="en-US" sz="24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The Spring Festival is our Chinese people's festival. There are different names for each year. We all call it the Year of the Monkey, the Year of  the Dog. . 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Before the festival, people are busy shopping and cleaning. On the Eve(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除夕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), there is a big family dinner. After dinner, all the family stay up late(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守夜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to welcome the new year. In the middle of the night, we have some dumplings(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饺子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and watch TV. On the first day of the New Year, people wear new clothes to visit their relatives(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亲戚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and say “Happy New Year” to each other.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126131" y="3886144"/>
            <a:ext cx="11616690" cy="29718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1. There are ________ different names for Chinese years.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 A. 10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　　   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B. 11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　　              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C. 12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2. When is the Eve of the Chinese year?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A. The evening of the Spring Festival.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B. The evening before the Spring Festival.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C. The evening after the Spring Festival.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3. People ________ before the Spring Festival.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A. sing and dance        </a:t>
            </a:r>
            <a:r>
              <a:rPr lang="en-US" altLang="zh-CN" sz="24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go shopping and clean the house       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5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C. play </a:t>
            </a:r>
            <a:r>
              <a:rPr lang="en-US" altLang="zh-CN" sz="24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games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2670043" y="3779673"/>
            <a:ext cx="113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6487593" y="4504044"/>
            <a:ext cx="113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2230356" y="5721830"/>
            <a:ext cx="113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 dirty="0">
              <a:solidFill>
                <a:srgbClr val="00B05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7" name="文本框 3"/>
          <p:cNvSpPr txBox="1"/>
          <p:nvPr/>
        </p:nvSpPr>
        <p:spPr>
          <a:xfrm>
            <a:off x="9392114" y="3860181"/>
            <a:ext cx="148844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10160">
                  <a:solidFill>
                    <a:schemeClr val="accent5"/>
                  </a:solidFill>
                  <a:prstDash val="solid"/>
                </a:ln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12</a:t>
            </a:r>
            <a:r>
              <a:rPr lang="zh-CN" altLang="en-US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生肖</a:t>
            </a:r>
            <a:endParaRPr lang="zh-CN" altLang="en-US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44914" y="797666"/>
            <a:ext cx="11343451" cy="758759"/>
          </a:xfrm>
          <a:prstGeom prst="roundRect">
            <a:avLst/>
          </a:prstGeom>
          <a:noFill/>
          <a:ln w="4445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20179" y="1601889"/>
            <a:ext cx="3151505" cy="353371"/>
          </a:xfrm>
          <a:prstGeom prst="roundRect">
            <a:avLst/>
          </a:prstGeom>
          <a:noFill/>
          <a:ln w="44450" cmpd="sng">
            <a:solidFill>
              <a:srgbClr val="0070C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10126494" y="1588919"/>
            <a:ext cx="1355981" cy="353371"/>
          </a:xfrm>
          <a:prstGeom prst="roundRect">
            <a:avLst/>
          </a:prstGeom>
          <a:noFill/>
          <a:ln w="44450" cmpd="sng">
            <a:solidFill>
              <a:srgbClr val="0070C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237558" y="1958570"/>
            <a:ext cx="1503693" cy="353371"/>
          </a:xfrm>
          <a:prstGeom prst="roundRect">
            <a:avLst/>
          </a:prstGeom>
          <a:noFill/>
          <a:ln w="44450" cmpd="sng">
            <a:solidFill>
              <a:srgbClr val="0070C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622327" y="1566153"/>
            <a:ext cx="9436073" cy="404468"/>
          </a:xfrm>
          <a:prstGeom prst="roundRect">
            <a:avLst/>
          </a:prstGeom>
          <a:noFill/>
          <a:ln w="44450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3987800"/>
            <a:ext cx="11668760" cy="24622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4. ________ are the favourite food for Chinese people on the Eve.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A. Cakes              B. Dumplings          C. Noodles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5. On the first day of the New Year, people ________.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A. wear new clothes  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B. go to visit their relatives     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</a:t>
            </a:r>
            <a:r>
              <a:rPr lang="en-US" altLang="zh-CN" sz="24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C.  A and B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051" y="3940148"/>
            <a:ext cx="1136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800" b="1" i="1" dirty="0">
              <a:solidFill>
                <a:srgbClr val="00B05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4109" y="4511702"/>
            <a:ext cx="1136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7030A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800" b="1" i="1" dirty="0">
              <a:solidFill>
                <a:srgbClr val="7030A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272374" y="0"/>
            <a:ext cx="1171067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三、阅读短文，选择正确的答案。</a:t>
            </a:r>
            <a:endParaRPr lang="zh-CN" altLang="en-US" sz="24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The Spring Festival is our Chinese people's festival. There are different names for each year. We all call it the Year of the Monkey, the Year of  the Dog. . 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Before the festival, people are busy shopping and cleaning. On the Eve(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除夕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), there is a big family dinner. After dinner, all the family stay up late(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守夜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to welcome the new year. In the middle of the night, we have some dumplings(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饺子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and watch TV. On the first day of the New Year, people wear new clothes to visit their relatives(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亲戚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and say “Happy New Year” to each other. </a:t>
            </a:r>
            <a:endParaRPr lang="en-US" altLang="zh-CN" sz="24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76184" y="2743200"/>
            <a:ext cx="4490369" cy="342981"/>
          </a:xfrm>
          <a:prstGeom prst="roundRect">
            <a:avLst/>
          </a:prstGeom>
          <a:noFill/>
          <a:ln w="44450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0262681" y="1572638"/>
            <a:ext cx="1261352" cy="342981"/>
          </a:xfrm>
          <a:prstGeom prst="roundRect">
            <a:avLst/>
          </a:prstGeom>
          <a:noFill/>
          <a:ln w="44450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98315" y="1958502"/>
            <a:ext cx="1618034" cy="342981"/>
          </a:xfrm>
          <a:prstGeom prst="roundRect">
            <a:avLst/>
          </a:prstGeom>
          <a:noFill/>
          <a:ln w="44450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7091463" y="2704289"/>
            <a:ext cx="4634865" cy="408467"/>
          </a:xfrm>
          <a:prstGeom prst="roundRect">
            <a:avLst/>
          </a:prstGeom>
          <a:noFill/>
          <a:ln w="44450" cmpd="sng">
            <a:solidFill>
              <a:srgbClr val="7030A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7030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59404" y="3099880"/>
            <a:ext cx="9322341" cy="408467"/>
          </a:xfrm>
          <a:prstGeom prst="roundRect">
            <a:avLst/>
          </a:prstGeom>
          <a:noFill/>
          <a:ln w="44450" cmpd="sng">
            <a:solidFill>
              <a:srgbClr val="7030A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7030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502535" y="1649730"/>
            <a:ext cx="7040245" cy="2609850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lumMod val="50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52140" y="2216785"/>
            <a:ext cx="5696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7200" i="1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Georgia" panose="02040502050405020303" pitchFamily="18" charset="0"/>
                <a:ea typeface="方正舒体" panose="02010601030101010101" pitchFamily="2" charset="-122"/>
                <a:cs typeface="Georgia" panose="02040502050405020303" pitchFamily="18" charset="0"/>
                <a:sym typeface="+mn-ea"/>
              </a:rPr>
              <a:t>THANKS</a:t>
            </a:r>
            <a:endParaRPr lang="en-US" altLang="zh-CN" sz="7200" i="1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latin typeface="Georgia" panose="02040502050405020303" pitchFamily="18" charset="0"/>
              <a:ea typeface="方正舒体" panose="02010601030101010101" pitchFamily="2" charset="-122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6680" y="5547995"/>
            <a:ext cx="912495" cy="180911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20000">
            <a:off x="906780" y="560070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5190" y="592137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75125" y="590296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620000">
            <a:off x="6275705" y="574294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28270" y="544957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9560000">
            <a:off x="3352800" y="618807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1040000">
            <a:off x="7611110" y="614553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3960000">
            <a:off x="8502015" y="573278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453245" y="570357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320000">
            <a:off x="10293350" y="575500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1360000">
            <a:off x="6689090" y="648716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9380000">
            <a:off x="10394315" y="593534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6900000">
            <a:off x="11412220" y="5872480"/>
            <a:ext cx="1135380" cy="964565"/>
          </a:xfrm>
          <a:prstGeom prst="rect">
            <a:avLst/>
          </a:prstGeom>
        </p:spPr>
      </p:pic>
      <p:pic>
        <p:nvPicPr>
          <p:cNvPr id="35" name="图片 34" descr="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16980000">
            <a:off x="6269355" y="-182880"/>
            <a:ext cx="751840" cy="1120140"/>
          </a:xfrm>
          <a:prstGeom prst="rect">
            <a:avLst/>
          </a:prstGeom>
        </p:spPr>
      </p:pic>
      <p:pic>
        <p:nvPicPr>
          <p:cNvPr id="36" name="图片 35" descr="4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5400000">
            <a:off x="3669665" y="-502285"/>
            <a:ext cx="1743075" cy="1379855"/>
          </a:xfrm>
          <a:prstGeom prst="rect">
            <a:avLst/>
          </a:prstGeom>
        </p:spPr>
      </p:pic>
      <p:pic>
        <p:nvPicPr>
          <p:cNvPr id="37" name="图片 36" descr="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6440000">
            <a:off x="-283210" y="-263525"/>
            <a:ext cx="1470660" cy="1249680"/>
          </a:xfrm>
          <a:prstGeom prst="rect">
            <a:avLst/>
          </a:prstGeom>
        </p:spPr>
      </p:pic>
      <p:pic>
        <p:nvPicPr>
          <p:cNvPr id="38" name="图片 37" descr="12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rot="16920000" flipV="1">
            <a:off x="1109345" y="-659765"/>
            <a:ext cx="1050925" cy="2084070"/>
          </a:xfrm>
          <a:prstGeom prst="rect">
            <a:avLst/>
          </a:prstGeom>
        </p:spPr>
      </p:pic>
      <p:pic>
        <p:nvPicPr>
          <p:cNvPr id="39" name="图片 38" descr="1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rot="18900000" flipV="1">
            <a:off x="2921635" y="-41910"/>
            <a:ext cx="1036955" cy="1137285"/>
          </a:xfrm>
          <a:prstGeom prst="rect">
            <a:avLst/>
          </a:prstGeom>
        </p:spPr>
      </p:pic>
      <p:pic>
        <p:nvPicPr>
          <p:cNvPr id="40" name="图片 39" descr="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19020000" flipV="1">
            <a:off x="7470140" y="-613410"/>
            <a:ext cx="1372870" cy="1737360"/>
          </a:xfrm>
          <a:prstGeom prst="rect">
            <a:avLst/>
          </a:prstGeom>
        </p:spPr>
      </p:pic>
      <p:pic>
        <p:nvPicPr>
          <p:cNvPr id="41" name="图片 40" descr="14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flipH="1" flipV="1">
            <a:off x="9156065" y="-333375"/>
            <a:ext cx="1067435" cy="1412240"/>
          </a:xfrm>
          <a:prstGeom prst="rect">
            <a:avLst/>
          </a:prstGeom>
        </p:spPr>
      </p:pic>
      <p:pic>
        <p:nvPicPr>
          <p:cNvPr id="42" name="图片 41" descr="6777777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 rot="480000" flipV="1">
            <a:off x="9984740" y="60960"/>
            <a:ext cx="732155" cy="469900"/>
          </a:xfrm>
          <a:prstGeom prst="rect">
            <a:avLst/>
          </a:prstGeom>
        </p:spPr>
      </p:pic>
      <p:pic>
        <p:nvPicPr>
          <p:cNvPr id="43" name="图片 42" descr="9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rot="20040000">
            <a:off x="10580370" y="-391795"/>
            <a:ext cx="1426210" cy="1211580"/>
          </a:xfrm>
          <a:prstGeom prst="rect">
            <a:avLst/>
          </a:prstGeom>
        </p:spPr>
      </p:pic>
      <p:pic>
        <p:nvPicPr>
          <p:cNvPr id="44" name="图片 43" descr="13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rot="16980000" flipV="1">
            <a:off x="1959610" y="-128905"/>
            <a:ext cx="1049020" cy="1184910"/>
          </a:xfrm>
          <a:prstGeom prst="rect">
            <a:avLst/>
          </a:prstGeom>
        </p:spPr>
      </p:pic>
      <p:pic>
        <p:nvPicPr>
          <p:cNvPr id="45" name="图片 44" descr="12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 flipV="1">
            <a:off x="5439410" y="-278130"/>
            <a:ext cx="685165" cy="1358265"/>
          </a:xfrm>
          <a:prstGeom prst="rect">
            <a:avLst/>
          </a:prstGeom>
        </p:spPr>
      </p:pic>
      <p:pic>
        <p:nvPicPr>
          <p:cNvPr id="46" name="图片 45" descr="6777777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 rot="4680000">
            <a:off x="4789805" y="59055"/>
            <a:ext cx="638175" cy="409575"/>
          </a:xfrm>
          <a:prstGeom prst="rect">
            <a:avLst/>
          </a:prstGeom>
        </p:spPr>
      </p:pic>
      <p:pic>
        <p:nvPicPr>
          <p:cNvPr id="47" name="图片 46" descr="10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11389360" y="277495"/>
            <a:ext cx="982345" cy="8534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75109" y="2413944"/>
            <a:ext cx="471490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charset="-122"/>
                <a:ea typeface="微软雅黑" panose="020B0503020204020204" charset="-122"/>
              </a:rPr>
              <a:t>重点梳理</a:t>
            </a:r>
            <a:endParaRPr lang="zh-CN" altLang="en-US" sz="72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7915" y="635"/>
            <a:ext cx="4735195" cy="6422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45505" y="0"/>
            <a:ext cx="4669155" cy="668845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376805" y="1091565"/>
            <a:ext cx="379730" cy="3009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240790" y="3294380"/>
            <a:ext cx="1135380" cy="3327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29715" y="1839595"/>
            <a:ext cx="379730" cy="3009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13225" y="5937885"/>
            <a:ext cx="379730" cy="3009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00845" y="340360"/>
            <a:ext cx="379730" cy="3009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62380" y="26670"/>
            <a:ext cx="4314825" cy="6396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62955" y="0"/>
            <a:ext cx="4333875" cy="6327775"/>
          </a:xfrm>
          <a:prstGeom prst="rect">
            <a:avLst/>
          </a:prstGeom>
        </p:spPr>
      </p:pic>
      <p:pic>
        <p:nvPicPr>
          <p:cNvPr id="4" name="图片 3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3990" y="583565"/>
            <a:ext cx="5929630" cy="1427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24420" y="1044575"/>
            <a:ext cx="451802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open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GWIPA" panose="00000400000000000000" charset="0"/>
                <a:ea typeface="黑体" panose="02010609060101010101" pitchFamily="49" charset="-122"/>
                <a:cs typeface="GWIPA" panose="00000400000000000000" charset="0"/>
                <a:sym typeface="+mn-ea"/>
              </a:rPr>
              <a:t>      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       </a:t>
            </a:r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v.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打开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0880" y="2058035"/>
            <a:ext cx="7139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This morning we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open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 our gifts!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0880" y="2851150"/>
            <a:ext cx="45554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open the book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打开书 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open the box </a:t>
            </a:r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打开箱子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endParaRPr lang="zh-CN" altLang="en-US" sz="2800"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00880" y="4144010"/>
            <a:ext cx="398653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cs typeface="Georgia" panose="02040502050405020303" pitchFamily="18" charset="0"/>
              </a:rPr>
              <a:t>open—close</a:t>
            </a:r>
            <a:r>
              <a:rPr lang="zh-CN" altLang="en-US" sz="2800" b="1" i="1">
                <a:latin typeface="Georgia" panose="02040502050405020303" pitchFamily="18" charset="0"/>
                <a:cs typeface="Georgia" panose="02040502050405020303" pitchFamily="18" charset="0"/>
              </a:rPr>
              <a:t>（反义词）</a:t>
            </a:r>
            <a:endParaRPr lang="zh-CN" altLang="en-US" sz="28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8540" y="4793615"/>
            <a:ext cx="9514840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</a:rPr>
              <a:t>与</a:t>
            </a:r>
            <a:r>
              <a:rPr lang="en-US" altLang="zh-CN" sz="2800" b="1" i="1">
                <a:latin typeface="Georgia" panose="02040502050405020303" pitchFamily="18" charset="0"/>
                <a:cs typeface="Georgia" panose="02040502050405020303" pitchFamily="18" charset="0"/>
              </a:rPr>
              <a:t>turn on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</a:rPr>
              <a:t>区别：</a:t>
            </a:r>
            <a:endParaRPr lang="zh-CN" altLang="en-US"/>
          </a:p>
          <a:p>
            <a:r>
              <a:rPr lang="en-US" altLang="zh-CN" sz="2800" b="1">
                <a:latin typeface="Georgia" panose="02040502050405020303" pitchFamily="18" charset="0"/>
                <a:cs typeface="Georgia" panose="02040502050405020303" pitchFamily="18" charset="0"/>
              </a:rPr>
              <a:t>turn on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指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打开某种电器”，如电灯或者电视机等的开关。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6"/>
          <a:srcRect b="13550"/>
          <a:stretch>
            <a:fillRect/>
          </a:stretch>
        </p:blipFill>
        <p:spPr>
          <a:xfrm>
            <a:off x="8634095" y="1044575"/>
            <a:ext cx="1567180" cy="607695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4060" y="1202690"/>
            <a:ext cx="6713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bring             v.</a:t>
            </a:r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带；带来</a:t>
            </a:r>
            <a:endParaRPr lang="zh-CN" altLang="en-US" sz="3200" b="1" i="1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2680" y="1840230"/>
            <a:ext cx="9943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给某人带来某物 </a:t>
            </a:r>
            <a:r>
              <a:rPr lang="en-US" altLang="zh-CN" sz="3200" b="1" i="1" dirty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bring </a:t>
            </a:r>
            <a:r>
              <a:rPr lang="en-US" altLang="zh-CN" sz="3200" b="1" i="1" dirty="0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sb. </a:t>
            </a:r>
            <a:r>
              <a:rPr lang="en-US" altLang="zh-CN" sz="3200" b="1" i="1" dirty="0" err="1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sth</a:t>
            </a:r>
            <a:r>
              <a:rPr lang="en-US" altLang="zh-CN" sz="3200" b="1" i="1" dirty="0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.</a:t>
            </a:r>
            <a:endParaRPr lang="en-US" altLang="zh-CN" sz="3200" b="1" i="1" dirty="0" smtClean="0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  <a:sym typeface="+mn-ea"/>
            </a:endParaRPr>
          </a:p>
          <a:p>
            <a:r>
              <a:rPr lang="en-US" altLang="zh-CN" sz="3200" b="1" i="1" dirty="0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3200" b="1" i="1" dirty="0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                            =bring </a:t>
            </a:r>
            <a:r>
              <a:rPr lang="en-US" altLang="zh-CN" sz="3200" b="1" i="1" dirty="0" err="1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sth</a:t>
            </a:r>
            <a:r>
              <a:rPr lang="en-US" altLang="zh-CN" sz="3200" b="1" i="1" dirty="0" smtClean="0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. to sb.</a:t>
            </a:r>
            <a:endParaRPr lang="zh-CN" altLang="en-US" sz="3200" b="1" i="1" dirty="0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  <a:p>
            <a:endParaRPr lang="zh-CN" altLang="en-US" sz="3200" b="1" i="1" dirty="0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525" y="3857625"/>
            <a:ext cx="831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They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3200" b="1" i="1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bring 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me gifts</a:t>
            </a:r>
            <a:r>
              <a:rPr lang="en-US" altLang="zh-CN" b="1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297805" y="3431013"/>
            <a:ext cx="689419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bring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动词后人称代词用宾格；人为间接宾语，物为直接宾语，简称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人间物直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</a:t>
            </a:r>
            <a:endParaRPr lang="en-US" altLang="zh-CN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1330" y="583565"/>
            <a:ext cx="2745740" cy="20497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69330" y="1148715"/>
            <a:ext cx="1127125" cy="69151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226435" y="3872230"/>
            <a:ext cx="819785" cy="6394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021455" y="3872230"/>
            <a:ext cx="921385" cy="63944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553335" y="4678045"/>
            <a:ext cx="1659890" cy="5219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/>
              <a:t>间接宾语</a:t>
            </a:r>
            <a:endParaRPr lang="zh-CN" altLang="zh-CN" sz="2800" b="1"/>
          </a:p>
        </p:txBody>
      </p:sp>
      <p:sp>
        <p:nvSpPr>
          <p:cNvPr id="26" name="文本框 25"/>
          <p:cNvSpPr txBox="1"/>
          <p:nvPr/>
        </p:nvSpPr>
        <p:spPr>
          <a:xfrm>
            <a:off x="4213225" y="4678045"/>
            <a:ext cx="1659890" cy="52197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/>
              <a:t>间接宾语</a:t>
            </a:r>
            <a:endParaRPr lang="zh-CN" altLang="zh-CN" sz="2800" b="1"/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21" grpId="0" bldLvl="0" animBg="1"/>
      <p:bldP spid="5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8745" y="583565"/>
            <a:ext cx="4991100" cy="1212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20080" y="583565"/>
            <a:ext cx="6080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I don't think so. </a:t>
            </a:r>
            <a:r>
              <a:rPr lang="zh-CN" altLang="zh-CN" sz="3200" b="1">
                <a:latin typeface="华文宋体" panose="02010600040101010101" charset="-122"/>
                <a:ea typeface="华文宋体" panose="02010600040101010101" charset="-122"/>
              </a:rPr>
              <a:t>我不这样认为。</a:t>
            </a:r>
            <a:endParaRPr lang="zh-CN" altLang="zh-CN" sz="3200" b="1"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2285" y="1266190"/>
            <a:ext cx="5715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宋体" panose="02010600040101010101" charset="-122"/>
                <a:ea typeface="华文宋体" panose="02010600040101010101" charset="-122"/>
              </a:rPr>
              <a:t>赞同：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I think so.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525" y="2708910"/>
            <a:ext cx="1067244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—Do you think it’s going to snow tomorrow?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—_______________________________.</a:t>
            </a:r>
            <a:r>
              <a:rPr lang="en-US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(</a:t>
            </a:r>
            <a:r>
              <a:rPr lang="zh-CN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肯定</a:t>
            </a:r>
            <a:r>
              <a:rPr lang="en-US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—_______________________________.</a:t>
            </a:r>
            <a:r>
              <a:rPr lang="en-US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(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否</a:t>
            </a:r>
            <a:r>
              <a:rPr lang="zh-CN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定</a:t>
            </a:r>
            <a:r>
              <a:rPr lang="en-US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)</a:t>
            </a:r>
            <a:endParaRPr lang="en-US" altLang="zh-CN" sz="3200" b="1" i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endParaRPr lang="en-US" altLang="zh-CN" sz="3200" b="1" i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6995" y="3136900"/>
            <a:ext cx="4005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Yes</a:t>
            </a:r>
            <a:r>
              <a:rPr lang="zh-CN" altLang="en-US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 think so.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6995" y="3720465"/>
            <a:ext cx="4588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No</a:t>
            </a:r>
            <a:r>
              <a:rPr lang="zh-CN" altLang="en-US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，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 don't think so.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1" name="图片 10" descr="大桥教育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</a:t>
            </a:r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6035" y="917575"/>
            <a:ext cx="47663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give</a:t>
            </a:r>
            <a:r>
              <a:rPr lang="en-US" altLang="zh-CN" sz="3200" b="1" dirty="0">
                <a:solidFill>
                  <a:schemeClr val="tx1"/>
                </a:solidFill>
                <a:latin typeface="GWIPA" panose="00000400000000000000" charset="0"/>
                <a:cs typeface="GWIPA" panose="00000400000000000000" charset="0"/>
                <a:sym typeface="+mn-ea"/>
              </a:rPr>
              <a:t>    </a:t>
            </a:r>
            <a:r>
              <a:rPr lang="en-US" altLang="zh-CN" sz="3200" b="1" i="1" dirty="0">
                <a:solidFill>
                  <a:schemeClr val="tx1"/>
                </a:solidFill>
                <a:latin typeface="GWIPA" panose="00000400000000000000" charset="0"/>
                <a:cs typeface="GWIPA" panose="00000400000000000000" charset="0"/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给；给予</a:t>
            </a:r>
            <a:endParaRPr lang="zh-CN" altLang="en-US" sz="3200" b="1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过去式 </a:t>
            </a:r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gave</a:t>
            </a:r>
            <a:endParaRPr lang="en-US" altLang="zh-CN" sz="3200" b="1" i="1" dirty="0">
              <a:solidFill>
                <a:schemeClr val="tx1"/>
              </a:solidFill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525" y="2249805"/>
            <a:ext cx="11572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Then Li Ming </a:t>
            </a:r>
            <a:r>
              <a:rPr lang="en-US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gives</a:t>
            </a:r>
            <a:r>
              <a:rPr 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 his gift </a:t>
            </a:r>
            <a:r>
              <a:rPr lang="en-US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r>
              <a:rPr 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 Mr. and Mrs. Smith.</a:t>
            </a:r>
            <a:endParaRPr lang="en-US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1530" y="2833370"/>
            <a:ext cx="604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give sth </a:t>
            </a:r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to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sb=give sb sth  </a:t>
            </a:r>
            <a:endParaRPr lang="zh-CN" altLang="en-US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" y="3664585"/>
            <a:ext cx="10321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同义句</a:t>
            </a:r>
            <a:endParaRPr lang="zh-CN" altLang="en-US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She gives an interesting book to me.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100" y="4606925"/>
            <a:ext cx="831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= She gives me an interesting book.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4630" y="768350"/>
            <a:ext cx="5730875" cy="1225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01890" y="917575"/>
            <a:ext cx="1132205" cy="63817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033010" y="3273425"/>
            <a:ext cx="689419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give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动词后人称代词用宾格；人为间接宾语，物为直接宾语，简称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人间物直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</a:t>
            </a:r>
            <a:endParaRPr lang="en-US" altLang="zh-CN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70175" y="4551045"/>
            <a:ext cx="748030" cy="6394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97075" y="5356860"/>
            <a:ext cx="2023745" cy="5219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/>
              <a:t>间接宾语</a:t>
            </a:r>
            <a:endParaRPr lang="zh-CN" altLang="zh-CN" sz="2800" b="1"/>
          </a:p>
        </p:txBody>
      </p:sp>
      <p:sp>
        <p:nvSpPr>
          <p:cNvPr id="27" name="圆角矩形 26"/>
          <p:cNvSpPr/>
          <p:nvPr/>
        </p:nvSpPr>
        <p:spPr>
          <a:xfrm>
            <a:off x="3447415" y="4578985"/>
            <a:ext cx="4055745" cy="63944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13225" y="5339080"/>
            <a:ext cx="1659890" cy="52197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/>
              <a:t>间接宾语</a:t>
            </a:r>
            <a:endParaRPr lang="zh-CN" altLang="zh-CN" sz="2800" b="1"/>
          </a:p>
        </p:txBody>
      </p:sp>
      <p:cxnSp>
        <p:nvCxnSpPr>
          <p:cNvPr id="29" name="直接连接符 28"/>
          <p:cNvCxnSpPr/>
          <p:nvPr/>
        </p:nvCxnSpPr>
        <p:spPr>
          <a:xfrm>
            <a:off x="9340850" y="4315460"/>
            <a:ext cx="1583055" cy="15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1" grpId="0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</a:t>
            </a:r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925" y="583565"/>
            <a:ext cx="3065145" cy="2582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2395" y="800735"/>
            <a:ext cx="4488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latin typeface="Georgia" panose="02040502050405020303" pitchFamily="18" charset="0"/>
                <a:cs typeface="Georgia" panose="02040502050405020303" pitchFamily="18" charset="0"/>
              </a:rPr>
              <a:t>ask</a:t>
            </a:r>
            <a:r>
              <a:rPr lang="en-US" altLang="zh-CN" sz="3200" b="1" dirty="0">
                <a:latin typeface="GWIPA" panose="00000400000000000000" charset="0"/>
                <a:cs typeface="GWIPA" panose="00000400000000000000" charset="0"/>
              </a:rPr>
              <a:t>           </a:t>
            </a:r>
            <a:r>
              <a:rPr lang="zh-CN" altLang="en-US" sz="3200" b="1" dirty="0">
                <a:latin typeface="GWIPA" panose="00000400000000000000" charset="0"/>
                <a:cs typeface="GWIPA" panose="00000400000000000000" charset="0"/>
              </a:rPr>
              <a:t>询问；要求</a:t>
            </a:r>
            <a:endParaRPr lang="zh-CN" altLang="en-US" sz="3200" b="1" dirty="0">
              <a:latin typeface="GWIPA" panose="00000400000000000000" charset="0"/>
              <a:cs typeface="GWIPA" panose="00000400000000000000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7050" y="1529080"/>
            <a:ext cx="661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latin typeface="Georgia" panose="02040502050405020303" pitchFamily="18" charset="0"/>
                <a:cs typeface="Georgia" panose="02040502050405020303" pitchFamily="18" charset="0"/>
              </a:rPr>
              <a:t>I </a:t>
            </a:r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asked</a:t>
            </a:r>
            <a:r>
              <a:rPr lang="en-US" altLang="zh-CN" sz="3200" b="1" i="1" dirty="0">
                <a:latin typeface="Georgia" panose="02040502050405020303" pitchFamily="18" charset="0"/>
                <a:cs typeface="Georgia" panose="02040502050405020303" pitchFamily="18" charset="0"/>
              </a:rPr>
              <a:t> my mother </a:t>
            </a:r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r>
              <a:rPr lang="en-US" altLang="zh-CN" sz="3200" b="1" i="1" dirty="0">
                <a:latin typeface="Georgia" panose="02040502050405020303" pitchFamily="18" charset="0"/>
                <a:cs typeface="Georgia" panose="02040502050405020303" pitchFamily="18" charset="0"/>
              </a:rPr>
              <a:t> send it.</a:t>
            </a:r>
            <a:endParaRPr lang="en-US" altLang="zh-CN" sz="32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6435" y="2112645"/>
            <a:ext cx="6458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ask sb to do sth </a:t>
            </a:r>
            <a:r>
              <a:rPr lang="zh-CN" alt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让某人做某事</a:t>
            </a:r>
            <a:endParaRPr lang="zh-CN" altLang="en-US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02965" y="2753360"/>
            <a:ext cx="8694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I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asked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 my mother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for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 my birthday gift.</a:t>
            </a:r>
            <a:endParaRPr lang="zh-CN" altLang="en-US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17060" y="3537585"/>
            <a:ext cx="6458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ask sb for sth </a:t>
            </a:r>
            <a:r>
              <a:rPr lang="zh-CN" altLang="en-US" sz="3200" b="1" i="1">
                <a:latin typeface="Georgia" panose="02040502050405020303" pitchFamily="18" charset="0"/>
                <a:cs typeface="Georgia" panose="02040502050405020303" pitchFamily="18" charset="0"/>
              </a:rPr>
              <a:t>跟某人要某物</a:t>
            </a:r>
            <a:endParaRPr lang="zh-CN" altLang="en-US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6"/>
          <a:srcRect l="7233"/>
          <a:stretch>
            <a:fillRect/>
          </a:stretch>
        </p:blipFill>
        <p:spPr>
          <a:xfrm>
            <a:off x="6103620" y="704850"/>
            <a:ext cx="1213485" cy="775335"/>
          </a:xfrm>
          <a:prstGeom prst="rect">
            <a:avLst/>
          </a:prstGeom>
        </p:spPr>
      </p:pic>
      <p:pic>
        <p:nvPicPr>
          <p:cNvPr id="8" name="图片 7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3649</Words>
  <Application>WPS 演示</Application>
  <PresentationFormat>自定义</PresentationFormat>
  <Paragraphs>177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Georgia</vt:lpstr>
      <vt:lpstr>微软雅黑</vt:lpstr>
      <vt:lpstr>Times New Roman</vt:lpstr>
      <vt:lpstr>GWIPA</vt:lpstr>
      <vt:lpstr>华文宋体</vt:lpstr>
      <vt:lpstr>方正舒体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琳宝贝</cp:lastModifiedBy>
  <cp:revision>177</cp:revision>
  <dcterms:created xsi:type="dcterms:W3CDTF">2016-05-29T12:53:00Z</dcterms:created>
  <dcterms:modified xsi:type="dcterms:W3CDTF">2020-07-05T13:49:50Z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