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410" r:id="rId6"/>
    <p:sldId id="388" r:id="rId7"/>
    <p:sldId id="431" r:id="rId8"/>
    <p:sldId id="442" r:id="rId9"/>
    <p:sldId id="443" r:id="rId10"/>
    <p:sldId id="433" r:id="rId11"/>
    <p:sldId id="434" r:id="rId12"/>
    <p:sldId id="411" r:id="rId13"/>
    <p:sldId id="412" r:id="rId14"/>
    <p:sldId id="405" r:id="rId15"/>
    <p:sldId id="350" r:id="rId16"/>
    <p:sldId id="28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C596"/>
    <a:srgbClr val="92C8B1"/>
    <a:srgbClr val="F6A9C3"/>
    <a:srgbClr val="F284B2"/>
    <a:srgbClr val="8AD1C9"/>
    <a:srgbClr val="95C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-552" y="-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3" Type="http://schemas.openxmlformats.org/officeDocument/2006/relationships/notesSlide" Target="../notesSlides/notesSlide1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21.png"/><Relationship Id="rId20" Type="http://schemas.openxmlformats.org/officeDocument/2006/relationships/image" Target="../media/image20.png"/><Relationship Id="rId2" Type="http://schemas.openxmlformats.org/officeDocument/2006/relationships/image" Target="../media/image2.png"/><Relationship Id="rId19" Type="http://schemas.openxmlformats.org/officeDocument/2006/relationships/image" Target="../media/image19.png"/><Relationship Id="rId18" Type="http://schemas.openxmlformats.org/officeDocument/2006/relationships/image" Target="../media/image18.png"/><Relationship Id="rId17" Type="http://schemas.openxmlformats.org/officeDocument/2006/relationships/image" Target="../media/image17.png"/><Relationship Id="rId16" Type="http://schemas.openxmlformats.org/officeDocument/2006/relationships/image" Target="../media/image16.png"/><Relationship Id="rId15" Type="http://schemas.openxmlformats.org/officeDocument/2006/relationships/image" Target="../media/image15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21.png"/><Relationship Id="rId17" Type="http://schemas.openxmlformats.org/officeDocument/2006/relationships/image" Target="../media/image54.png"/><Relationship Id="rId16" Type="http://schemas.openxmlformats.org/officeDocument/2006/relationships/image" Target="../media/image53.png"/><Relationship Id="rId15" Type="http://schemas.openxmlformats.org/officeDocument/2006/relationships/image" Target="../media/image52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56.png"/><Relationship Id="rId15" Type="http://schemas.openxmlformats.org/officeDocument/2006/relationships/image" Target="../media/image55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23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5.png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21.png"/><Relationship Id="rId27" Type="http://schemas.openxmlformats.org/officeDocument/2006/relationships/image" Target="../media/image40.png"/><Relationship Id="rId26" Type="http://schemas.openxmlformats.org/officeDocument/2006/relationships/image" Target="../media/image39.png"/><Relationship Id="rId25" Type="http://schemas.openxmlformats.org/officeDocument/2006/relationships/image" Target="../media/image38.png"/><Relationship Id="rId24" Type="http://schemas.openxmlformats.org/officeDocument/2006/relationships/image" Target="../media/image37.png"/><Relationship Id="rId23" Type="http://schemas.openxmlformats.org/officeDocument/2006/relationships/image" Target="../media/image36.png"/><Relationship Id="rId22" Type="http://schemas.openxmlformats.org/officeDocument/2006/relationships/image" Target="../media/image18.png"/><Relationship Id="rId21" Type="http://schemas.openxmlformats.org/officeDocument/2006/relationships/image" Target="../media/image35.png"/><Relationship Id="rId20" Type="http://schemas.openxmlformats.org/officeDocument/2006/relationships/image" Target="../media/image34.png"/><Relationship Id="rId2" Type="http://schemas.openxmlformats.org/officeDocument/2006/relationships/image" Target="../media/image22.png"/><Relationship Id="rId19" Type="http://schemas.openxmlformats.org/officeDocument/2006/relationships/image" Target="../media/image33.png"/><Relationship Id="rId18" Type="http://schemas.openxmlformats.org/officeDocument/2006/relationships/image" Target="../media/image32.png"/><Relationship Id="rId17" Type="http://schemas.openxmlformats.org/officeDocument/2006/relationships/image" Target="../media/image31.png"/><Relationship Id="rId16" Type="http://schemas.openxmlformats.org/officeDocument/2006/relationships/image" Target="../media/image30.png"/><Relationship Id="rId15" Type="http://schemas.openxmlformats.org/officeDocument/2006/relationships/image" Target="../media/image29.png"/><Relationship Id="rId14" Type="http://schemas.openxmlformats.org/officeDocument/2006/relationships/image" Target="../media/image28.png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1" Type="http://schemas.openxmlformats.org/officeDocument/2006/relationships/image" Target="../media/image4.png"/><Relationship Id="rId10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2.png"/><Relationship Id="rId15" Type="http://schemas.openxmlformats.org/officeDocument/2006/relationships/image" Target="../media/image4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4.png"/><Relationship Id="rId15" Type="http://schemas.openxmlformats.org/officeDocument/2006/relationships/image" Target="../media/image43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6.png"/><Relationship Id="rId15" Type="http://schemas.openxmlformats.org/officeDocument/2006/relationships/image" Target="../media/image45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1.png"/><Relationship Id="rId16" Type="http://schemas.openxmlformats.org/officeDocument/2006/relationships/image" Target="../media/image50.png"/><Relationship Id="rId15" Type="http://schemas.openxmlformats.org/officeDocument/2006/relationships/image" Target="../media/image49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1.png"/><Relationship Id="rId15" Type="http://schemas.openxmlformats.org/officeDocument/2006/relationships/image" Target="../media/image5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23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21.png"/><Relationship Id="rId14" Type="http://schemas.openxmlformats.org/officeDocument/2006/relationships/image" Target="../media/image22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6980000">
            <a:off x="6282055" y="-237490"/>
            <a:ext cx="742315" cy="110553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69000" y="5984875"/>
            <a:ext cx="794385" cy="1135380"/>
          </a:xfrm>
          <a:prstGeom prst="rect">
            <a:avLst/>
          </a:prstGeom>
        </p:spPr>
      </p:pic>
      <p:pic>
        <p:nvPicPr>
          <p:cNvPr id="7" name="图片 6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760000">
            <a:off x="-137795" y="2275840"/>
            <a:ext cx="895350" cy="1583055"/>
          </a:xfrm>
          <a:prstGeom prst="rect">
            <a:avLst/>
          </a:prstGeom>
        </p:spPr>
      </p:pic>
      <p:pic>
        <p:nvPicPr>
          <p:cNvPr id="8" name="图片 7" descr="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300000">
            <a:off x="4062730" y="-616585"/>
            <a:ext cx="1720850" cy="136207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00000">
            <a:off x="711835" y="5739765"/>
            <a:ext cx="1355725" cy="1715135"/>
          </a:xfrm>
          <a:prstGeom prst="rect">
            <a:avLst/>
          </a:prstGeom>
        </p:spPr>
      </p:pic>
      <p:pic>
        <p:nvPicPr>
          <p:cNvPr id="10" name="图片 9" descr="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14150" y="2338705"/>
            <a:ext cx="616585" cy="1701800"/>
          </a:xfrm>
          <a:prstGeom prst="rect">
            <a:avLst/>
          </a:prstGeom>
        </p:spPr>
      </p:pic>
      <p:pic>
        <p:nvPicPr>
          <p:cNvPr id="11" name="图片 10" descr="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8580000">
            <a:off x="-828675" y="4124960"/>
            <a:ext cx="1845945" cy="15678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155190" y="592137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05275" y="6125210"/>
            <a:ext cx="922020" cy="1010920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298440" y="5799455"/>
            <a:ext cx="912495" cy="1809115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5820000">
            <a:off x="6337300" y="5573395"/>
            <a:ext cx="1595120" cy="1800860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-379730" y="565912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9560000">
            <a:off x="3199130" y="632777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11040000">
            <a:off x="7610475" y="6158865"/>
            <a:ext cx="1128395" cy="95821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3960000">
            <a:off x="8688705" y="6135370"/>
            <a:ext cx="733425" cy="804545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5760000">
            <a:off x="9913620" y="5744845"/>
            <a:ext cx="912495" cy="1809115"/>
          </a:xfrm>
          <a:prstGeom prst="rect">
            <a:avLst/>
          </a:prstGeom>
        </p:spPr>
      </p:pic>
      <p:pic>
        <p:nvPicPr>
          <p:cNvPr id="21" name="图片 20" descr="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7080000">
            <a:off x="-281940" y="1406525"/>
            <a:ext cx="1225550" cy="1064895"/>
          </a:xfrm>
          <a:prstGeom prst="rect">
            <a:avLst/>
          </a:prstGeom>
        </p:spPr>
      </p:pic>
      <p:pic>
        <p:nvPicPr>
          <p:cNvPr id="22" name="图片 21" descr="9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16200000">
            <a:off x="-294640" y="-154305"/>
            <a:ext cx="1452245" cy="1233805"/>
          </a:xfrm>
          <a:prstGeom prst="rect">
            <a:avLst/>
          </a:prstGeom>
        </p:spPr>
      </p:pic>
      <p:pic>
        <p:nvPicPr>
          <p:cNvPr id="23" name="图片 22" descr="12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5840000" flipV="1">
            <a:off x="1383030" y="-810260"/>
            <a:ext cx="1037590" cy="2057400"/>
          </a:xfrm>
          <a:prstGeom prst="rect">
            <a:avLst/>
          </a:prstGeom>
        </p:spPr>
      </p:pic>
      <p:pic>
        <p:nvPicPr>
          <p:cNvPr id="24" name="图片 23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V="1">
            <a:off x="3006090" y="-271780"/>
            <a:ext cx="922020" cy="1010920"/>
          </a:xfrm>
          <a:prstGeom prst="rect">
            <a:avLst/>
          </a:prstGeom>
        </p:spPr>
      </p:pic>
      <p:pic>
        <p:nvPicPr>
          <p:cNvPr id="2" name="图片 1" descr="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8120000" flipV="1">
            <a:off x="7599045" y="-615315"/>
            <a:ext cx="1355725" cy="1715135"/>
          </a:xfrm>
          <a:prstGeom prst="rect">
            <a:avLst/>
          </a:prstGeom>
        </p:spPr>
      </p:pic>
      <p:pic>
        <p:nvPicPr>
          <p:cNvPr id="3" name="图片 2" descr="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H="1" flipV="1">
            <a:off x="9184005" y="-361315"/>
            <a:ext cx="1053465" cy="1393825"/>
          </a:xfrm>
          <a:prstGeom prst="rect">
            <a:avLst/>
          </a:prstGeom>
        </p:spPr>
      </p:pic>
      <p:pic>
        <p:nvPicPr>
          <p:cNvPr id="25" name="图片 24" descr="6777777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rot="480000" flipV="1">
            <a:off x="9984740" y="60960"/>
            <a:ext cx="732155" cy="469900"/>
          </a:xfrm>
          <a:prstGeom prst="rect">
            <a:avLst/>
          </a:prstGeom>
        </p:spPr>
      </p:pic>
      <p:pic>
        <p:nvPicPr>
          <p:cNvPr id="26" name="图片 25" descr="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540000">
            <a:off x="10944225" y="-224155"/>
            <a:ext cx="1128395" cy="958215"/>
          </a:xfrm>
          <a:prstGeom prst="rect">
            <a:avLst/>
          </a:prstGeom>
        </p:spPr>
      </p:pic>
      <p:pic>
        <p:nvPicPr>
          <p:cNvPr id="27" name="图片 26" descr="13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rot="19020000">
            <a:off x="11271885" y="455930"/>
            <a:ext cx="1308735" cy="1447165"/>
          </a:xfrm>
          <a:prstGeom prst="rect">
            <a:avLst/>
          </a:prstGeom>
        </p:spPr>
      </p:pic>
      <p:pic>
        <p:nvPicPr>
          <p:cNvPr id="28" name="图片 27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380000">
            <a:off x="11454765" y="1311910"/>
            <a:ext cx="742315" cy="1105535"/>
          </a:xfrm>
          <a:prstGeom prst="rect">
            <a:avLst/>
          </a:prstGeom>
        </p:spPr>
      </p:pic>
      <p:pic>
        <p:nvPicPr>
          <p:cNvPr id="29" name="图片 28" descr="9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13020000" flipH="1">
            <a:off x="11447145" y="4992370"/>
            <a:ext cx="1399540" cy="1188720"/>
          </a:xfrm>
          <a:prstGeom prst="rect">
            <a:avLst/>
          </a:prstGeom>
        </p:spPr>
      </p:pic>
      <p:pic>
        <p:nvPicPr>
          <p:cNvPr id="31" name="图片 30" descr="1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19740000">
            <a:off x="11409045" y="4059555"/>
            <a:ext cx="733425" cy="80454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10851515" y="6103620"/>
            <a:ext cx="1720850" cy="1362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45515" y="2035810"/>
            <a:ext cx="104768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六年级公立校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Unit 4</a:t>
            </a:r>
            <a:r>
              <a:rPr lang="en-US" altLang="zh-CN" sz="3600" b="1" i="1" dirty="0" smtClean="0">
                <a:latin typeface="Georgia" panose="02040502050405020303" pitchFamily="18" charset="0"/>
              </a:rPr>
              <a:t> 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L21</a:t>
            </a:r>
            <a:r>
              <a:rPr lang="en-US" altLang="zh-CN" sz="3600" b="1" i="1" dirty="0" smtClean="0">
                <a:latin typeface="Georgia" panose="02040502050405020303" pitchFamily="18" charset="0"/>
              </a:rPr>
              <a:t> Christmas Cards</a:t>
            </a:r>
            <a:endParaRPr lang="en-US" altLang="zh-CN" sz="3600" b="1" i="1" dirty="0" smtClean="0">
              <a:latin typeface="Georgia" panose="02040502050405020303" pitchFamily="18" charset="0"/>
            </a:endParaRPr>
          </a:p>
          <a:p>
            <a:pPr algn="ctr"/>
            <a:r>
              <a:rPr lang="en-US" altLang="zh-CN" sz="3600" b="1" i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L22</a:t>
            </a:r>
            <a:r>
              <a:rPr lang="en-US" altLang="zh-CN" sz="3600" b="1" i="1" dirty="0" smtClean="0">
                <a:latin typeface="Georgia" panose="02040502050405020303" pitchFamily="18" charset="0"/>
              </a:rPr>
              <a:t> </a:t>
            </a:r>
            <a:r>
              <a:rPr lang="en-US" sz="3600" b="1" i="1" dirty="0" smtClean="0">
                <a:latin typeface="Georgia" panose="02040502050405020303" pitchFamily="18" charset="0"/>
              </a:rPr>
              <a:t>Christmas Gifts</a:t>
            </a:r>
            <a:endParaRPr lang="en-US" sz="3600" b="1" i="1" dirty="0">
              <a:latin typeface="Georgia" panose="02040502050405020303" pitchFamily="18" charset="0"/>
            </a:endParaRPr>
          </a:p>
        </p:txBody>
      </p:sp>
      <p:pic>
        <p:nvPicPr>
          <p:cNvPr id="30" name="图片 29" descr="大桥教育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8660" y="104775"/>
            <a:ext cx="10774680" cy="7477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3. —Would you like </a:t>
            </a:r>
            <a:r>
              <a:rPr lang="en-US" altLang="zh-CN" sz="3200" b="1" i="1" u="sng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		</a:t>
            </a: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shopping with me?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—Yes, I’d like to.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A. to go                      B. to going                    C. goes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4.I want to send a letter ________my brother.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A. to                       B. at                      C. for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5.Jenny helped me_____ the table.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</a:rPr>
              <a:t>    A.cleaning          B. cleaned         C.clean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3520" y="254000"/>
            <a:ext cx="6419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1850" y="837565"/>
            <a:ext cx="614172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would like to do sth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想要做某事</a:t>
            </a:r>
            <a:endParaRPr lang="zh-CN" altLang="en-US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0510" y="2567305"/>
            <a:ext cx="575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</a:t>
            </a:r>
            <a:endParaRPr lang="en-US" altLang="zh-CN" sz="3200" b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27070" y="2739390"/>
            <a:ext cx="1139825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54600" y="3168015"/>
            <a:ext cx="5316220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send sth to sb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给某人寄某物</a:t>
            </a:r>
            <a:endParaRPr lang="zh-CN" altLang="en-US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546350" y="4694555"/>
            <a:ext cx="147447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829935" y="5090795"/>
            <a:ext cx="6362065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help sb (to)do sth </a:t>
            </a:r>
            <a:r>
              <a:rPr lang="zh-CN" altLang="en-US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帮助某人做某事</a:t>
            </a:r>
            <a:endParaRPr lang="zh-CN" altLang="en-US" sz="2800" b="1" i="1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rot="10800000" flipH="1" flipV="1">
            <a:off x="5303520" y="4507230"/>
            <a:ext cx="91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628140" y="229235"/>
            <a:ext cx="1598295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020820" y="254000"/>
            <a:ext cx="103378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1330" y="151765"/>
            <a:ext cx="1202182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zh-CN" altLang="en-US" sz="2800" b="1" dirty="0">
                <a:latin typeface="华文宋体" panose="02010600040101010101" charset="-122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二、单词适当形式填空。</a:t>
            </a:r>
            <a:endParaRPr lang="zh-CN" altLang="en-US" sz="2800" b="1" dirty="0">
              <a:latin typeface="华文宋体" panose="02010600040101010101" charset="-122"/>
              <a:ea typeface="华文宋体" panose="02010600040101010101" charset="-122"/>
              <a:cs typeface="Georgia" panose="02040502050405020303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1</a:t>
            </a:r>
            <a:r>
              <a:rPr lang="zh-CN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．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Mum is getting ready ________ (of</a:t>
            </a:r>
            <a:r>
              <a:rPr lang="zh-CN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，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for) the breakfast.</a:t>
            </a:r>
            <a:endParaRPr lang="zh-CN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2</a:t>
            </a:r>
            <a:r>
              <a:rPr lang="zh-CN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．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I can ________ (read, reads) books in my bedroom.</a:t>
            </a:r>
            <a:endParaRPr lang="zh-CN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3</a:t>
            </a:r>
            <a:r>
              <a:rPr lang="zh-CN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．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He is going to ________ (ride, riding) a bike in the park.</a:t>
            </a:r>
            <a:endParaRPr lang="zh-CN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4</a:t>
            </a:r>
            <a:r>
              <a:rPr lang="zh-CN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．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She often ________ (help, helps) her mum clean the room.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5. Jenny sends a card ________ </a:t>
            </a:r>
            <a:r>
              <a:rPr lang="zh-CN" altLang="en-US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（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for</a:t>
            </a:r>
            <a:r>
              <a:rPr lang="zh-CN" altLang="en-US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，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to</a:t>
            </a:r>
            <a:r>
              <a:rPr lang="zh-CN" altLang="en-US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）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me.</a:t>
            </a:r>
            <a:endParaRPr lang="en-US" altLang="zh-CN" sz="2800" b="1" i="1" dirty="0"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  <a:p>
            <a:endParaRPr lang="en-US" altLang="zh-CN" sz="2800" b="1" i="1" dirty="0"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 rot="10800000" flipH="1" flipV="1">
            <a:off x="5889625" y="1250315"/>
            <a:ext cx="913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C</a:t>
            </a:r>
            <a:endParaRPr lang="en-US" altLang="zh-CN" sz="3200" b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001520" y="1250315"/>
            <a:ext cx="315722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1400175" y="2153285"/>
            <a:ext cx="78232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10800000" flipH="1" flipV="1">
            <a:off x="2875915" y="2153285"/>
            <a:ext cx="1282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read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32915" y="3008630"/>
            <a:ext cx="196977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10800000" flipH="1" flipV="1">
            <a:off x="4213225" y="3008630"/>
            <a:ext cx="1282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ride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2365" y="3895725"/>
            <a:ext cx="73533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rot="10800000" flipH="1" flipV="1">
            <a:off x="3227070" y="3800475"/>
            <a:ext cx="1503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helps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246630" y="4774565"/>
            <a:ext cx="980440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 rot="10800000" flipH="1" flipV="1">
            <a:off x="5017770" y="4744085"/>
            <a:ext cx="1503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to</a:t>
            </a:r>
            <a:endParaRPr lang="en-US" altLang="zh-CN" sz="3200" b="1" i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4" grpId="0" bldLvl="0" animBg="1"/>
      <p:bldP spid="7" grpId="0" bldLvl="0" animBg="1"/>
      <p:bldP spid="10" grpId="0" bldLvl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1330" y="316230"/>
            <a:ext cx="11710670" cy="6523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zh-CN" altLang="en-US" sz="2800" b="1" dirty="0">
                <a:latin typeface="华文宋体" panose="02010600040101010101" charset="-122"/>
                <a:ea typeface="华文宋体" panose="02010600040101010101" charset="-122"/>
                <a:sym typeface="+mn-ea"/>
              </a:rPr>
              <a:t>三、给桃子排排队。</a:t>
            </a:r>
            <a:endParaRPr lang="zh-CN" altLang="en-US" sz="2800" b="1" dirty="0">
              <a:latin typeface="华文宋体" panose="02010600040101010101" charset="-122"/>
              <a:ea typeface="华文宋体" panose="02010600040101010101" charset="-122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1.</a:t>
            </a:r>
            <a:r>
              <a:rPr lang="en-US" altLang="zh-CN" dirty="0">
                <a:latin typeface="Arial" panose="020B0604020202020204" pitchFamily="34" charset="0"/>
                <a:sym typeface="+mn-ea"/>
              </a:rPr>
              <a:t> </a:t>
            </a:r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endParaRPr lang="en-US" altLang="zh-CN" dirty="0"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dirty="0">
                <a:latin typeface="Arial" panose="020B0604020202020204" pitchFamily="34" charset="0"/>
                <a:sym typeface="+mn-ea"/>
              </a:rPr>
              <a:t>     </a:t>
            </a:r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_______________________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2.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zh-CN" altLang="en-US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　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   ________________________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3.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   ___________________________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8203" name="Picture 2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1070" y="846455"/>
            <a:ext cx="4356100" cy="9163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Picture 3"/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2946400"/>
            <a:ext cx="4375785" cy="82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Picture 4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450" y="4594225"/>
            <a:ext cx="5186045" cy="1198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145540" y="1879600"/>
            <a:ext cx="5612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 can write my card.</a:t>
            </a:r>
            <a:endParaRPr lang="en-US" altLang="zh-CN" sz="3200" b="1" i="1" dirty="0">
              <a:solidFill>
                <a:srgbClr val="FF0000"/>
              </a:solidFill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2230" y="4046855"/>
            <a:ext cx="6618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 helped Mary yesterday.</a:t>
            </a:r>
            <a:endParaRPr lang="en-US" altLang="zh-CN" sz="2800" b="1" i="1" dirty="0">
              <a:solidFill>
                <a:srgbClr val="FF0000"/>
              </a:solidFill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31595" y="5612765"/>
            <a:ext cx="5189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These are Christmas cards.</a:t>
            </a:r>
            <a:endParaRPr lang="en-US" altLang="zh-CN" sz="2800" b="1" i="1" dirty="0">
              <a:solidFill>
                <a:srgbClr val="FF0000"/>
              </a:solidFill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</p:txBody>
      </p:sp>
      <p:pic>
        <p:nvPicPr>
          <p:cNvPr id="3" name="图片 2" descr="大桥教育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40180" y="521970"/>
            <a:ext cx="1065657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4.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    ________________________________________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5. 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     </a:t>
            </a:r>
            <a:endParaRPr lang="en-US" altLang="zh-CN" sz="2800" b="1" i="1" dirty="0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r>
              <a:rPr lang="en-US" altLang="zh-CN" sz="2800" b="1" i="1" dirty="0"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 ________________________________</a:t>
            </a:r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pPr eaLnBrk="0" hangingPunct="0"/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  <a:p>
            <a:endParaRPr lang="en-US" altLang="zh-CN" sz="2800" b="1" i="1" dirty="0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9226" name="Picture 2"/>
          <p:cNvPicPr>
            <a:picLocks noChangeAspect="1"/>
          </p:cNvPicPr>
          <p:nvPr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6400" y="141605"/>
            <a:ext cx="8575040" cy="15157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7" name="Picture 3"/>
          <p:cNvPicPr>
            <a:picLocks noChangeAspect="1"/>
          </p:cNvPicPr>
          <p:nvPr/>
        </p:nvPicPr>
        <p:blipFill>
          <a:blip r:embed="rId1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8340" y="2946400"/>
            <a:ext cx="8143240" cy="1557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676400" y="2110740"/>
            <a:ext cx="85578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Let’s find the card with a Christmas tree.</a:t>
            </a:r>
            <a:endParaRPr lang="en-US" altLang="zh-CN" sz="2800" b="1" i="1" dirty="0">
              <a:solidFill>
                <a:srgbClr val="FF0000"/>
              </a:solidFill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4190" y="4674235"/>
            <a:ext cx="7227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Are you going to send a card?</a:t>
            </a:r>
            <a:endParaRPr lang="en-US" altLang="zh-CN" sz="2800" b="1" i="1" dirty="0">
              <a:solidFill>
                <a:srgbClr val="FF0000"/>
              </a:solidFill>
              <a:latin typeface="Georgia" panose="02040502050405020303" pitchFamily="18" charset="0"/>
              <a:ea typeface="Times New Roman" panose="02020603050405020304" pitchFamily="18" charset="0"/>
              <a:cs typeface="Georgia" panose="02040502050405020303" pitchFamily="18" charset="0"/>
            </a:endParaRPr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2502535" y="1649730"/>
            <a:ext cx="7040245" cy="2609850"/>
          </a:xfrm>
          <a:prstGeom prst="rect">
            <a:avLst/>
          </a:prstGeom>
          <a:solidFill>
            <a:schemeClr val="bg1">
              <a:alpha val="6000"/>
            </a:schemeClr>
          </a:solidFill>
          <a:ln>
            <a:solidFill>
              <a:schemeClr val="bg1">
                <a:lumMod val="50000"/>
                <a:alpha val="43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52140" y="2216785"/>
            <a:ext cx="5696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7200" i="1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uLnTx/>
                <a:uFillTx/>
                <a:latin typeface="Georgia" panose="02040502050405020303" pitchFamily="18" charset="0"/>
                <a:ea typeface="方正舒体" panose="02010601030101010101" pitchFamily="2" charset="-122"/>
                <a:cs typeface="Georgia" panose="02040502050405020303" pitchFamily="18" charset="0"/>
                <a:sym typeface="+mn-ea"/>
              </a:rPr>
              <a:t>THANKS</a:t>
            </a:r>
            <a:endParaRPr lang="en-US" altLang="zh-CN" sz="7200" i="1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uLnTx/>
              <a:uFillTx/>
              <a:latin typeface="Georgia" panose="02040502050405020303" pitchFamily="18" charset="0"/>
              <a:ea typeface="方正舒体" panose="02010601030101010101" pitchFamily="2" charset="-122"/>
              <a:cs typeface="Georgia" panose="02040502050405020303" pitchFamily="18" charset="0"/>
              <a:sym typeface="+mn-ea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86680" y="5547995"/>
            <a:ext cx="912495" cy="180911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9" name="图片 8" descr="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320000">
            <a:off x="906780" y="5600700"/>
            <a:ext cx="1355725" cy="171513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55190" y="592137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75125" y="590296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620000">
            <a:off x="6275705" y="574294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28270" y="544957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9560000">
            <a:off x="3352800" y="618807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11040000">
            <a:off x="7611110" y="614553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3960000">
            <a:off x="8502015" y="573278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980000">
            <a:off x="9453245" y="570357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9320000">
            <a:off x="10293350" y="575500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21360000">
            <a:off x="6689090" y="648716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19380000">
            <a:off x="10394315" y="593534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6900000">
            <a:off x="11412220" y="5872480"/>
            <a:ext cx="1135380" cy="964565"/>
          </a:xfrm>
          <a:prstGeom prst="rect">
            <a:avLst/>
          </a:prstGeom>
        </p:spPr>
      </p:pic>
      <p:pic>
        <p:nvPicPr>
          <p:cNvPr id="35" name="图片 34" descr="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 rot="16980000">
            <a:off x="6269355" y="-182880"/>
            <a:ext cx="751840" cy="1120140"/>
          </a:xfrm>
          <a:prstGeom prst="rect">
            <a:avLst/>
          </a:prstGeom>
        </p:spPr>
      </p:pic>
      <p:pic>
        <p:nvPicPr>
          <p:cNvPr id="36" name="图片 35" descr="4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 rot="5400000">
            <a:off x="3669665" y="-502285"/>
            <a:ext cx="1743075" cy="1379855"/>
          </a:xfrm>
          <a:prstGeom prst="rect">
            <a:avLst/>
          </a:prstGeom>
        </p:spPr>
      </p:pic>
      <p:pic>
        <p:nvPicPr>
          <p:cNvPr id="37" name="图片 36" descr="9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 rot="16440000">
            <a:off x="-283210" y="-263525"/>
            <a:ext cx="1470660" cy="1249680"/>
          </a:xfrm>
          <a:prstGeom prst="rect">
            <a:avLst/>
          </a:prstGeom>
        </p:spPr>
      </p:pic>
      <p:pic>
        <p:nvPicPr>
          <p:cNvPr id="38" name="图片 37" descr="12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 rot="16920000" flipV="1">
            <a:off x="1109345" y="-659765"/>
            <a:ext cx="1050925" cy="2084070"/>
          </a:xfrm>
          <a:prstGeom prst="rect">
            <a:avLst/>
          </a:prstGeom>
        </p:spPr>
      </p:pic>
      <p:pic>
        <p:nvPicPr>
          <p:cNvPr id="39" name="图片 38" descr="1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 rot="18900000" flipV="1">
            <a:off x="2921635" y="-41910"/>
            <a:ext cx="1036955" cy="1137285"/>
          </a:xfrm>
          <a:prstGeom prst="rect">
            <a:avLst/>
          </a:prstGeom>
        </p:spPr>
      </p:pic>
      <p:pic>
        <p:nvPicPr>
          <p:cNvPr id="40" name="图片 39" descr="5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 rot="19020000" flipV="1">
            <a:off x="7470140" y="-613410"/>
            <a:ext cx="1372870" cy="1737360"/>
          </a:xfrm>
          <a:prstGeom prst="rect">
            <a:avLst/>
          </a:prstGeom>
        </p:spPr>
      </p:pic>
      <p:pic>
        <p:nvPicPr>
          <p:cNvPr id="41" name="图片 40" descr="14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 flipH="1" flipV="1">
            <a:off x="9156065" y="-333375"/>
            <a:ext cx="1067435" cy="1412240"/>
          </a:xfrm>
          <a:prstGeom prst="rect">
            <a:avLst/>
          </a:prstGeom>
        </p:spPr>
      </p:pic>
      <p:pic>
        <p:nvPicPr>
          <p:cNvPr id="42" name="图片 41" descr="6777777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 rot="480000" flipV="1">
            <a:off x="9984740" y="60960"/>
            <a:ext cx="732155" cy="469900"/>
          </a:xfrm>
          <a:prstGeom prst="rect">
            <a:avLst/>
          </a:prstGeom>
        </p:spPr>
      </p:pic>
      <p:pic>
        <p:nvPicPr>
          <p:cNvPr id="43" name="图片 42" descr="9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 rot="20040000">
            <a:off x="10580370" y="-391795"/>
            <a:ext cx="1426210" cy="1211580"/>
          </a:xfrm>
          <a:prstGeom prst="rect">
            <a:avLst/>
          </a:prstGeom>
        </p:spPr>
      </p:pic>
      <p:pic>
        <p:nvPicPr>
          <p:cNvPr id="44" name="图片 43" descr="13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 rot="16980000" flipV="1">
            <a:off x="1959610" y="-128905"/>
            <a:ext cx="1049020" cy="1184910"/>
          </a:xfrm>
          <a:prstGeom prst="rect">
            <a:avLst/>
          </a:prstGeom>
        </p:spPr>
      </p:pic>
      <p:pic>
        <p:nvPicPr>
          <p:cNvPr id="45" name="图片 44" descr="12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 flipV="1">
            <a:off x="5439410" y="-278130"/>
            <a:ext cx="685165" cy="1358265"/>
          </a:xfrm>
          <a:prstGeom prst="rect">
            <a:avLst/>
          </a:prstGeom>
        </p:spPr>
      </p:pic>
      <p:pic>
        <p:nvPicPr>
          <p:cNvPr id="46" name="图片 45" descr="6777777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 rot="4680000">
            <a:off x="4789805" y="59055"/>
            <a:ext cx="638175" cy="409575"/>
          </a:xfrm>
          <a:prstGeom prst="rect">
            <a:avLst/>
          </a:prstGeom>
        </p:spPr>
      </p:pic>
      <p:pic>
        <p:nvPicPr>
          <p:cNvPr id="47" name="图片 46" descr="10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11389360" y="277495"/>
            <a:ext cx="982345" cy="8534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75109" y="2413944"/>
            <a:ext cx="471490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latin typeface="微软雅黑" panose="020B0503020204020204" charset="-122"/>
                <a:ea typeface="微软雅黑" panose="020B0503020204020204" charset="-122"/>
              </a:rPr>
              <a:t>重点梳理</a:t>
            </a:r>
            <a:endParaRPr lang="zh-CN" altLang="en-US" sz="72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5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1525" y="0"/>
            <a:ext cx="4794250" cy="654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7270" y="16510"/>
            <a:ext cx="4744720" cy="652399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157220" y="5006340"/>
            <a:ext cx="1383030" cy="2120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52245" y="3011170"/>
            <a:ext cx="331470" cy="16637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61080" y="5217795"/>
            <a:ext cx="460375" cy="18986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1330" y="-32385"/>
            <a:ext cx="4870450" cy="64554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30240" y="-32385"/>
            <a:ext cx="4690110" cy="6456045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9202420" y="118110"/>
            <a:ext cx="699770" cy="19685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8185785" y="314960"/>
            <a:ext cx="1946910" cy="22669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1620" y="901700"/>
            <a:ext cx="5935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send </a:t>
            </a:r>
            <a:r>
              <a:rPr lang="en-US" altLang="zh-CN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                    </a:t>
            </a:r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v. </a:t>
            </a:r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邮寄；发送</a:t>
            </a:r>
            <a:endParaRPr lang="zh-CN" altLang="en-US" sz="3200" b="1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71620" y="1584325"/>
            <a:ext cx="48609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send a card </a:t>
            </a:r>
            <a:endParaRPr lang="en-US" altLang="zh-CN" sz="32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  <a:sym typeface="+mn-ea"/>
            </a:endParaRPr>
          </a:p>
          <a:p>
            <a:r>
              <a:rPr lang="en-US" altLang="zh-CN" sz="32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send an email </a:t>
            </a:r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    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021455" y="2990850"/>
            <a:ext cx="74256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i="1" dirty="0">
                <a:solidFill>
                  <a:srgbClr val="0070C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send sb. sth.  </a:t>
            </a:r>
            <a:r>
              <a:rPr lang="zh-CN" altLang="en-US" sz="3200" b="1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sym typeface="+mn-ea"/>
              </a:rPr>
              <a:t>给某人寄某物</a:t>
            </a:r>
            <a:endParaRPr lang="zh-CN" altLang="en-US" sz="3200" b="1" dirty="0">
              <a:solidFill>
                <a:srgbClr val="000000"/>
              </a:solidFill>
              <a:latin typeface="华文宋体" panose="02010600040101010101" charset="-122"/>
              <a:ea typeface="华文宋体" panose="0201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i="1" dirty="0" smtClean="0">
                <a:solidFill>
                  <a:srgbClr val="0070C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=send </a:t>
            </a:r>
            <a:r>
              <a:rPr lang="en-US" altLang="zh-CN" sz="3200" b="1" i="1" dirty="0">
                <a:solidFill>
                  <a:srgbClr val="0070C0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sth. to sb.</a:t>
            </a:r>
            <a:r>
              <a:rPr lang="en-US" altLang="zh-CN" sz="3200" b="1" dirty="0">
                <a:solidFill>
                  <a:srgbClr val="0070C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寄某物给某人</a:t>
            </a:r>
            <a:endParaRPr lang="zh-CN" altLang="en-US" sz="3200" b="1" dirty="0">
              <a:solidFill>
                <a:srgbClr val="000000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0695" y="695960"/>
            <a:ext cx="2631440" cy="2463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07000" y="788035"/>
            <a:ext cx="1314450" cy="697230"/>
          </a:xfrm>
          <a:prstGeom prst="rect">
            <a:avLst/>
          </a:prstGeom>
        </p:spPr>
      </p:pic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1465" y="824230"/>
            <a:ext cx="3809365" cy="20250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68165" y="824230"/>
            <a:ext cx="7424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ready</a:t>
            </a:r>
            <a:r>
              <a:rPr lang="en-US" sz="3200" b="1" dirty="0">
                <a:solidFill>
                  <a:schemeClr val="tx1"/>
                </a:solidFill>
                <a:latin typeface="GWIPA" panose="00000400000000000000" charset="0"/>
                <a:ea typeface="黑体" panose="02010609060101010101" pitchFamily="49" charset="-122"/>
                <a:cs typeface="GWIPA" panose="00000400000000000000" charset="0"/>
                <a:sym typeface="+mn-ea"/>
              </a:rPr>
              <a:t>           </a:t>
            </a:r>
            <a:r>
              <a:rPr lang="en-US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adj. </a:t>
            </a:r>
            <a:r>
              <a:rPr lang="zh-CN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准备好的；快要</a:t>
            </a:r>
            <a:r>
              <a:rPr lang="en-US" altLang="zh-CN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...</a:t>
            </a:r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的</a:t>
            </a:r>
            <a:endParaRPr lang="zh-CN" altLang="en-US" sz="3200" b="1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701030" y="866775"/>
            <a:ext cx="1289685" cy="541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67225" y="1590040"/>
            <a:ext cx="7409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Jenny's family 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is getting ready for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 the Christmas holiday.</a:t>
            </a:r>
            <a:endParaRPr lang="en-US" altLang="zh-CN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0830" y="2849245"/>
            <a:ext cx="77762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be ready for </a:t>
            </a:r>
            <a:r>
              <a:rPr lang="en-US" altLang="zh-CN" sz="3200" b="1" i="1" dirty="0" err="1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sth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.</a:t>
            </a:r>
            <a:r>
              <a:rPr lang="en-US" altLang="zh-CN" sz="28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</a:t>
            </a:r>
            <a:r>
              <a:rPr lang="zh-CN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为</a:t>
            </a:r>
            <a:r>
              <a:rPr lang="en-US" altLang="zh-CN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... </a:t>
            </a: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做好准备</a:t>
            </a:r>
            <a:endParaRPr lang="zh-CN" altLang="en-US" sz="3200" b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r>
              <a:rPr lang="en-US" altLang="zh-CN" sz="3200" b="1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be ready to do </a:t>
            </a:r>
            <a:r>
              <a:rPr lang="en-US" altLang="zh-CN" sz="3200" b="1" i="1" dirty="0" err="1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sth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.</a:t>
            </a:r>
            <a:r>
              <a:rPr lang="en-US" altLang="zh-CN" sz="28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 </a:t>
            </a: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准备好做某事</a:t>
            </a:r>
            <a:endParaRPr lang="zh-CN" altLang="en-US" sz="3200" b="1" dirty="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pic>
        <p:nvPicPr>
          <p:cNvPr id="2" name="图片 1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4780" y="722630"/>
            <a:ext cx="4888230" cy="1826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91200" y="817880"/>
            <a:ext cx="3889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help  </a:t>
            </a:r>
            <a:r>
              <a:rPr lang="en-US" sz="3200" b="1" dirty="0">
                <a:solidFill>
                  <a:schemeClr val="tx1"/>
                </a:solidFill>
                <a:latin typeface="GWIPA" panose="00000400000000000000" charset="0"/>
                <a:ea typeface="黑体" panose="02010609060101010101" pitchFamily="49" charset="-122"/>
                <a:cs typeface="GWIPA" panose="00000400000000000000" charset="0"/>
                <a:sym typeface="+mn-ea"/>
              </a:rPr>
              <a:t>         </a:t>
            </a:r>
            <a:r>
              <a:rPr lang="en-US" sz="3200" b="1" i="1" dirty="0">
                <a:solidFill>
                  <a:schemeClr val="tx1"/>
                </a:solidFill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v. </a:t>
            </a:r>
            <a:r>
              <a:rPr lang="zh-CN" altLang="en-US" sz="3200" b="1" dirty="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+mn-ea"/>
              </a:rPr>
              <a:t>帮助</a:t>
            </a:r>
            <a:endParaRPr lang="zh-CN" altLang="en-US" sz="3200" b="1" dirty="0">
              <a:solidFill>
                <a:schemeClr val="tx1"/>
              </a:solidFill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61810" y="864235"/>
            <a:ext cx="1260475" cy="5372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33010" y="1621155"/>
            <a:ext cx="740981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Yesterday I 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help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ed Jenny </a:t>
            </a:r>
            <a:r>
              <a:rPr lang="en-US" altLang="zh-CN" sz="3200" b="1" i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put up</a:t>
            </a:r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 the Christmas tree.</a:t>
            </a:r>
            <a:endParaRPr lang="en-US" altLang="zh-CN" sz="3200" b="1" i="1"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0830" y="2849245"/>
            <a:ext cx="7776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help </a:t>
            </a:r>
            <a:r>
              <a:rPr lang="en-US" sz="3200" b="1" i="1" dirty="0" err="1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sb</a:t>
            </a:r>
            <a:r>
              <a:rPr lang="en-US" sz="3200" b="1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 (to)do </a:t>
            </a:r>
            <a:r>
              <a:rPr lang="en-US" sz="3200" b="1" i="1" dirty="0" err="1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sth</a:t>
            </a:r>
            <a:r>
              <a:rPr lang="en-US" sz="32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.</a:t>
            </a:r>
            <a:r>
              <a:rPr lang="en-US" sz="3200" b="1" i="1" dirty="0" smtClean="0">
                <a:latin typeface="Georgia" panose="02040502050405020303" pitchFamily="18" charset="0"/>
                <a:cs typeface="Georgia" panose="02040502050405020303" pitchFamily="18" charset="0"/>
              </a:rPr>
              <a:t> </a:t>
            </a:r>
            <a:r>
              <a:rPr lang="zh-CN" sz="3200" b="1" dirty="0">
                <a:latin typeface="Georgia" panose="02040502050405020303" pitchFamily="18" charset="0"/>
                <a:cs typeface="Georgia" panose="02040502050405020303" pitchFamily="18" charset="0"/>
              </a:rPr>
              <a:t>帮助某人做某事</a:t>
            </a:r>
            <a:endParaRPr lang="zh-CN" sz="3200" b="1" dirty="0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8375" y="3565525"/>
            <a:ext cx="7776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>
                <a:latin typeface="Georgia" panose="02040502050405020303" pitchFamily="18" charset="0"/>
                <a:cs typeface="Georgia" panose="02040502050405020303" pitchFamily="18" charset="0"/>
              </a:rPr>
              <a:t>我帮助妈妈做家务。</a:t>
            </a:r>
            <a:endParaRPr lang="zh-CN" sz="3200" b="1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375" y="4268470"/>
            <a:ext cx="7776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>
                <a:latin typeface="Georgia" panose="02040502050405020303" pitchFamily="18" charset="0"/>
                <a:cs typeface="Georgia" panose="02040502050405020303" pitchFamily="18" charset="0"/>
              </a:rPr>
              <a:t>I help my mum do the housework.</a:t>
            </a:r>
            <a:endParaRPr lang="zh-CN" altLang="en-US" sz="3200" b="1" i="1">
              <a:latin typeface="Georgia" panose="02040502050405020303" pitchFamily="18" charset="0"/>
              <a:ea typeface="华文宋体" panose="02010600040101010101" charset="-122"/>
              <a:cs typeface="Georgia" panose="02040502050405020303" pitchFamily="18" charset="0"/>
            </a:endParaRPr>
          </a:p>
        </p:txBody>
      </p:sp>
      <p:pic>
        <p:nvPicPr>
          <p:cNvPr id="21" name="图片 20" descr="大桥教育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2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1330" y="694055"/>
            <a:ext cx="2630805" cy="2097405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0"/>
            <a:ext cx="610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知识点</a:t>
            </a:r>
            <a:r>
              <a:rPr lang="en-US" altLang="zh-CN" sz="3200" u="sng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4：</a:t>
            </a:r>
            <a:endParaRPr lang="en-US" altLang="zh-CN" sz="32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7400" y="869950"/>
            <a:ext cx="84797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—Would you like a new sweater?</a:t>
            </a:r>
            <a:endParaRPr lang="en-US" altLang="zh-CN" sz="3200" b="1" i="1" dirty="0">
              <a:solidFill>
                <a:schemeClr val="tx1"/>
              </a:solidFill>
              <a:latin typeface="Georgia" panose="02040502050405020303" pitchFamily="18" charset="0"/>
              <a:cs typeface="Georgia" panose="02040502050405020303" pitchFamily="18" charset="0"/>
              <a:sym typeface="+mn-ea"/>
            </a:endParaRPr>
          </a:p>
          <a:p>
            <a:r>
              <a:rPr lang="en-US" altLang="zh-CN" sz="3200" b="1" i="1" dirty="0">
                <a:solidFill>
                  <a:schemeClr val="tx1"/>
                </a:solidFill>
                <a:latin typeface="Georgia" panose="02040502050405020303" pitchFamily="18" charset="0"/>
                <a:cs typeface="Georgia" panose="02040502050405020303" pitchFamily="18" charset="0"/>
                <a:sym typeface="+mn-ea"/>
              </a:rPr>
              <a:t>—</a:t>
            </a:r>
            <a:r>
              <a:rPr lang="en-US" altLang="zh-CN" sz="3200" b="1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Yes, please. /No, thanks.</a:t>
            </a:r>
            <a:endParaRPr lang="en-US" altLang="zh-CN" sz="3200" b="1" i="1" dirty="0">
              <a:solidFill>
                <a:schemeClr val="tx1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1455" y="2346960"/>
            <a:ext cx="7424420" cy="10763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Would you like...?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latin typeface="华文宋体" panose="02010600040101010101" charset="-122"/>
                <a:ea typeface="华文宋体" panose="02010600040101010101" charset="-122"/>
                <a:cs typeface="Times New Roman" panose="02020603050405020304" pitchFamily="18" charset="0"/>
                <a:sym typeface="+mn-ea"/>
              </a:rPr>
              <a:t>用来礼貌地询问对方的意愿或委婉地提出请求、建议。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宋体" panose="02010600040101010101" charset="-122"/>
              <a:ea typeface="华文宋体" panose="0201060004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3960" y="3583305"/>
            <a:ext cx="10988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Would you like Jenny </a:t>
            </a:r>
            <a:r>
              <a:rPr lang="en-US" altLang="zh-CN" sz="3200" b="1" i="1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to </a:t>
            </a:r>
            <a:r>
              <a:rPr lang="en-US" altLang="zh-CN" sz="3200" b="1" i="1" noProof="0" dirty="0" smtClean="0">
                <a:ln>
                  <a:noFill/>
                </a:ln>
                <a:effectLst/>
                <a:uLnTx/>
                <a:uFillTx/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wash the dirty dishes?</a:t>
            </a:r>
            <a:endParaRPr kumimoji="0" lang="en-US" altLang="zh-CN" sz="3200" b="1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65170" y="4166870"/>
            <a:ext cx="71875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would like to do </a:t>
            </a:r>
            <a:r>
              <a:rPr lang="en-US" altLang="zh-CN" sz="3200" b="1" i="1" dirty="0" err="1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sth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. </a:t>
            </a:r>
            <a:r>
              <a:rPr lang="zh-CN" altLang="en-US" sz="3200" b="1" dirty="0">
                <a:latin typeface="华文宋体" panose="02010600040101010101" charset="-122"/>
                <a:ea typeface="华文宋体" panose="02010600040101010101" charset="-122"/>
              </a:rPr>
              <a:t>想要做某</a:t>
            </a:r>
            <a:r>
              <a:rPr lang="zh-CN" altLang="en-US" sz="3200" b="1" dirty="0" smtClean="0">
                <a:latin typeface="华文宋体" panose="02010600040101010101" charset="-122"/>
                <a:ea typeface="华文宋体" panose="02010600040101010101" charset="-122"/>
              </a:rPr>
              <a:t>事</a:t>
            </a:r>
            <a:endParaRPr lang="en-US" altLang="zh-CN" sz="3200" b="1" dirty="0" smtClean="0">
              <a:latin typeface="华文宋体" panose="02010600040101010101" charset="-122"/>
              <a:ea typeface="华文宋体" panose="02010600040101010101" charset="-122"/>
            </a:endParaRPr>
          </a:p>
          <a:p>
            <a:r>
              <a:rPr lang="en-US" altLang="zh-CN" sz="3200" b="1" dirty="0" smtClean="0">
                <a:latin typeface="华文宋体" panose="02010600040101010101" charset="-122"/>
                <a:ea typeface="华文宋体" panose="02010600040101010101" charset="-122"/>
              </a:rPr>
              <a:t>=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want to do </a:t>
            </a:r>
            <a:r>
              <a:rPr lang="en-US" altLang="zh-CN" sz="3200" b="1" i="1" dirty="0" err="1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sth</a:t>
            </a:r>
            <a:r>
              <a:rPr lang="en-US" altLang="zh-CN" sz="3200" b="1" i="1" dirty="0" smtClean="0">
                <a:solidFill>
                  <a:srgbClr val="0070C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.</a:t>
            </a:r>
            <a:endParaRPr lang="zh-CN" altLang="en-US" sz="3200" b="1" i="1" dirty="0">
              <a:solidFill>
                <a:srgbClr val="0070C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pic>
        <p:nvPicPr>
          <p:cNvPr id="10" name="图片 9" descr="大桥教育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rot="1320000">
            <a:off x="753110" y="5558790"/>
            <a:ext cx="1355725" cy="1715135"/>
          </a:xfrm>
          <a:prstGeom prst="rect">
            <a:avLst/>
          </a:prstGeom>
        </p:spPr>
      </p:pic>
      <p:pic>
        <p:nvPicPr>
          <p:cNvPr id="14" name="图片 13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33010" y="5506085"/>
            <a:ext cx="912495" cy="1809115"/>
          </a:xfrm>
          <a:prstGeom prst="rect">
            <a:avLst/>
          </a:prstGeom>
        </p:spPr>
      </p:pic>
      <p:pic>
        <p:nvPicPr>
          <p:cNvPr id="12" name="图片 11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1520" y="5879465"/>
            <a:ext cx="1225550" cy="1064895"/>
          </a:xfrm>
          <a:prstGeom prst="rect">
            <a:avLst/>
          </a:prstGeom>
        </p:spPr>
      </p:pic>
      <p:pic>
        <p:nvPicPr>
          <p:cNvPr id="13" name="图片 12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21455" y="5861050"/>
            <a:ext cx="922020" cy="1010920"/>
          </a:xfrm>
          <a:prstGeom prst="rect">
            <a:avLst/>
          </a:prstGeom>
        </p:spPr>
      </p:pic>
      <p:pic>
        <p:nvPicPr>
          <p:cNvPr id="15" name="图片 14" descr="1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620000">
            <a:off x="6122035" y="5701030"/>
            <a:ext cx="1775460" cy="2004695"/>
          </a:xfrm>
          <a:prstGeom prst="rect">
            <a:avLst/>
          </a:prstGeom>
        </p:spPr>
      </p:pic>
      <p:pic>
        <p:nvPicPr>
          <p:cNvPr id="16" name="图片 15" descr="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281940" y="5407660"/>
            <a:ext cx="1053465" cy="1393825"/>
          </a:xfrm>
          <a:prstGeom prst="rect">
            <a:avLst/>
          </a:prstGeom>
        </p:spPr>
      </p:pic>
      <p:pic>
        <p:nvPicPr>
          <p:cNvPr id="17" name="图片 16" descr="677777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9560000">
            <a:off x="3199130" y="6146165"/>
            <a:ext cx="927100" cy="594995"/>
          </a:xfrm>
          <a:prstGeom prst="rect">
            <a:avLst/>
          </a:prstGeom>
        </p:spPr>
      </p:pic>
      <p:pic>
        <p:nvPicPr>
          <p:cNvPr id="18" name="图片 17" descr="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1040000">
            <a:off x="7457440" y="6103620"/>
            <a:ext cx="1144270" cy="972185"/>
          </a:xfrm>
          <a:prstGeom prst="rect">
            <a:avLst/>
          </a:prstGeom>
        </p:spPr>
      </p:pic>
      <p:pic>
        <p:nvPicPr>
          <p:cNvPr id="19" name="图片 18" descr="1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3960000">
            <a:off x="8348345" y="5690870"/>
            <a:ext cx="1106170" cy="1214120"/>
          </a:xfrm>
          <a:prstGeom prst="rect">
            <a:avLst/>
          </a:prstGeom>
        </p:spPr>
      </p:pic>
      <p:pic>
        <p:nvPicPr>
          <p:cNvPr id="20" name="图片 19" descr="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80000">
            <a:off x="9299575" y="5661660"/>
            <a:ext cx="912495" cy="1809115"/>
          </a:xfrm>
          <a:prstGeom prst="rect">
            <a:avLst/>
          </a:prstGeom>
        </p:spPr>
      </p:pic>
      <p:pic>
        <p:nvPicPr>
          <p:cNvPr id="32" name="图片 31" descr="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9320000">
            <a:off x="10139680" y="5713095"/>
            <a:ext cx="1720850" cy="1362075"/>
          </a:xfrm>
          <a:prstGeom prst="rect">
            <a:avLst/>
          </a:prstGeom>
        </p:spPr>
      </p:pic>
      <p:pic>
        <p:nvPicPr>
          <p:cNvPr id="30" name="图片 29" descr="6777777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21360000">
            <a:off x="6535420" y="6445250"/>
            <a:ext cx="647700" cy="415925"/>
          </a:xfrm>
          <a:prstGeom prst="rect">
            <a:avLst/>
          </a:prstGeom>
        </p:spPr>
      </p:pic>
      <p:pic>
        <p:nvPicPr>
          <p:cNvPr id="33" name="图片 32" descr="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9380000">
            <a:off x="10240645" y="5893435"/>
            <a:ext cx="669290" cy="996315"/>
          </a:xfrm>
          <a:prstGeom prst="rect">
            <a:avLst/>
          </a:prstGeom>
        </p:spPr>
      </p:pic>
      <p:pic>
        <p:nvPicPr>
          <p:cNvPr id="34" name="图片 33" descr="9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6900000">
            <a:off x="11258550" y="5830570"/>
            <a:ext cx="1135380" cy="964565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30570" y="5855970"/>
            <a:ext cx="1031240" cy="14738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89630" y="111125"/>
            <a:ext cx="41986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	</a:t>
            </a:r>
            <a:r>
              <a:rPr lang="en-US" altLang="zh-CN" sz="4800" b="1" i="1">
                <a:solidFill>
                  <a:srgbClr val="00B05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Exercises</a:t>
            </a:r>
            <a:endParaRPr lang="en-US" altLang="zh-CN" sz="4800" b="1" i="1">
              <a:solidFill>
                <a:srgbClr val="00B05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0155" y="822960"/>
            <a:ext cx="102120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华文宋体" panose="02010600040101010101" charset="-122"/>
                <a:ea typeface="华文宋体" panose="02010600040101010101" charset="-122"/>
                <a:cs typeface="Georgia" panose="02040502050405020303" pitchFamily="18" charset="0"/>
                <a:sym typeface="+mn-ea"/>
              </a:rPr>
              <a:t>一、单项选择。</a:t>
            </a:r>
            <a:endParaRPr lang="zh-CN" altLang="en-US" sz="2800" b="1" dirty="0">
              <a:latin typeface="华文宋体" panose="02010600040101010101" charset="-122"/>
              <a:ea typeface="华文宋体" panose="02010600040101010101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1.  _________ you going to play football</a:t>
            </a:r>
            <a:r>
              <a:rPr lang="zh-CN" altLang="en-US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，</a:t>
            </a: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Li Lei?</a:t>
            </a:r>
            <a:endParaRPr lang="zh-CN" altLang="en-US" sz="28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          A. Do       B. Are       C. Is </a:t>
            </a:r>
            <a:endParaRPr lang="en-US" altLang="zh-CN" sz="28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2.    She is ready ________ the holiday.</a:t>
            </a:r>
            <a:endParaRPr lang="en-US" altLang="zh-CN" sz="28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　　</a:t>
            </a:r>
            <a:r>
              <a:rPr lang="en-US" altLang="zh-CN" sz="2800" b="1" i="1" dirty="0">
                <a:latin typeface="Georgia" panose="02040502050405020303" pitchFamily="18" charset="0"/>
                <a:ea typeface="黑体" panose="02010609060101010101" pitchFamily="49" charset="-122"/>
                <a:cs typeface="Georgia" panose="02040502050405020303" pitchFamily="18" charset="0"/>
                <a:sym typeface="+mn-ea"/>
              </a:rPr>
              <a:t>A. to         B. for            C. at</a:t>
            </a:r>
            <a:endParaRPr lang="en-US" altLang="zh-CN" sz="28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  <a:p>
            <a:endParaRPr lang="en-US" altLang="zh-CN" sz="2800" b="1" i="1" dirty="0">
              <a:latin typeface="Georgia" panose="02040502050405020303" pitchFamily="18" charset="0"/>
              <a:ea typeface="黑体" panose="02010609060101010101" pitchFamily="49" charset="-122"/>
              <a:cs typeface="Georgia" panose="02040502050405020303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7670" y="1645920"/>
            <a:ext cx="822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07610" y="3451225"/>
            <a:ext cx="822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eorgia" panose="02040502050405020303" pitchFamily="18" charset="0"/>
                <a:cs typeface="Georgia" panose="02040502050405020303" pitchFamily="18" charset="0"/>
              </a:rPr>
              <a:t>B</a:t>
            </a:r>
            <a:endParaRPr lang="en-US" altLang="zh-CN" sz="3200" b="1">
              <a:solidFill>
                <a:srgbClr val="FF0000"/>
              </a:solidFill>
              <a:latin typeface="Georgia" panose="02040502050405020303" pitchFamily="18" charset="0"/>
              <a:cs typeface="Georgia" panose="02040502050405020303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0100" y="949325"/>
            <a:ext cx="7581265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be going to do sth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将要，计划，打算做某事</a:t>
            </a:r>
            <a:endParaRPr lang="zh-CN" altLang="en-US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3225" y="4984115"/>
            <a:ext cx="7581265" cy="52197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i="1">
                <a:latin typeface="Georgia" panose="02040502050405020303" pitchFamily="18" charset="0"/>
                <a:ea typeface="华文宋体" panose="02010600040101010101" charset="-122"/>
                <a:cs typeface="Georgia" panose="02040502050405020303" pitchFamily="18" charset="0"/>
              </a:rPr>
              <a:t>be ready for sth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</a:t>
            </a:r>
            <a:r>
              <a:rPr lang="zh-CN" altLang="en-US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准备好</a:t>
            </a:r>
            <a:r>
              <a:rPr lang="en-US" altLang="zh-CN" sz="28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...</a:t>
            </a:r>
            <a:endParaRPr lang="en-US" altLang="zh-CN" sz="2800" b="1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799715" y="3451225"/>
            <a:ext cx="1566545" cy="633095"/>
          </a:xfrm>
          <a:prstGeom prst="round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大桥教育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91223" y="60325"/>
            <a:ext cx="2100777" cy="5808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2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1949</Words>
  <Application>WPS 演示</Application>
  <PresentationFormat>自定义</PresentationFormat>
  <Paragraphs>150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Georgia</vt:lpstr>
      <vt:lpstr>微软雅黑</vt:lpstr>
      <vt:lpstr>Times New Roman</vt:lpstr>
      <vt:lpstr>华文宋体</vt:lpstr>
      <vt:lpstr>GWIPA</vt:lpstr>
      <vt:lpstr>方正舒体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琳宝贝</cp:lastModifiedBy>
  <cp:revision>142</cp:revision>
  <dcterms:created xsi:type="dcterms:W3CDTF">2016-05-29T12:53:00Z</dcterms:created>
  <dcterms:modified xsi:type="dcterms:W3CDTF">2020-07-05T13:33:00Z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