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0" r:id="rId4"/>
    <p:sldId id="273" r:id="rId5"/>
    <p:sldId id="307" r:id="rId6"/>
    <p:sldId id="261" r:id="rId7"/>
    <p:sldId id="295" r:id="rId8"/>
    <p:sldId id="263" r:id="rId9"/>
    <p:sldId id="264" r:id="rId10"/>
    <p:sldId id="270" r:id="rId11"/>
    <p:sldId id="288" r:id="rId12"/>
    <p:sldId id="311" r:id="rId13"/>
    <p:sldId id="267" r:id="rId14"/>
    <p:sldId id="312" r:id="rId15"/>
    <p:sldId id="265" r:id="rId16"/>
    <p:sldId id="272" r:id="rId17"/>
    <p:sldId id="268" r:id="rId18"/>
    <p:sldId id="269" r:id="rId19"/>
  </p:sldIdLst>
  <p:sldSz cx="1219263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780" y="-76"/>
      </p:cViewPr>
      <p:guideLst>
        <p:guide orient="horz" pos="2159"/>
        <p:guide pos="376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90" y="2130425"/>
            <a:ext cx="1036422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980" y="3886200"/>
            <a:ext cx="853524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0070" y="274638"/>
            <a:ext cx="274347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60" y="274638"/>
            <a:ext cx="802719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179" y="4406900"/>
            <a:ext cx="1036422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179" y="2906713"/>
            <a:ext cx="1036422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60" y="1600200"/>
            <a:ext cx="538533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8210" y="1600200"/>
            <a:ext cx="538533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60" y="1535113"/>
            <a:ext cx="538744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60" y="2174875"/>
            <a:ext cx="538744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977" y="1535113"/>
            <a:ext cx="538956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977" y="2174875"/>
            <a:ext cx="538956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60" y="273050"/>
            <a:ext cx="401147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03" y="273050"/>
            <a:ext cx="68163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60" y="1435100"/>
            <a:ext cx="401147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953" y="4800600"/>
            <a:ext cx="731592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953" y="612775"/>
            <a:ext cx="731592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953" y="5367338"/>
            <a:ext cx="731592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60" y="274638"/>
            <a:ext cx="109738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60" y="1600200"/>
            <a:ext cx="1097388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60" y="6356350"/>
            <a:ext cx="2845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010" y="6356350"/>
            <a:ext cx="38611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8460" y="6356350"/>
            <a:ext cx="2845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image" Target="../media/image21.png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6" Type="http://schemas.openxmlformats.org/officeDocument/2006/relationships/slideLayout" Target="../slideLayouts/slideLayout2.xml"/><Relationship Id="rId15" Type="http://schemas.openxmlformats.org/officeDocument/2006/relationships/image" Target="../media/image28.png"/><Relationship Id="rId14" Type="http://schemas.openxmlformats.org/officeDocument/2006/relationships/image" Target="../media/image27.png"/><Relationship Id="rId13" Type="http://schemas.openxmlformats.org/officeDocument/2006/relationships/image" Target="../media/image26.png"/><Relationship Id="rId12" Type="http://schemas.openxmlformats.org/officeDocument/2006/relationships/image" Target="../media/image25.png"/><Relationship Id="rId11" Type="http://schemas.openxmlformats.org/officeDocument/2006/relationships/image" Target="../media/image24.png"/><Relationship Id="rId10" Type="http://schemas.openxmlformats.org/officeDocument/2006/relationships/image" Target="../media/image23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2.w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4.wmf"/><Relationship Id="rId1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wmf"/><Relationship Id="rId1" Type="http://schemas.openxmlformats.org/officeDocument/2006/relationships/oleObject" Target="../embeddings/oleObject5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04925" y="1769110"/>
            <a:ext cx="924941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五年级公立校</a:t>
            </a:r>
            <a:endParaRPr lang="en-US" altLang="zh-CN" sz="36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en-US" altLang="zh-CN" sz="3600" b="1" i="1" dirty="0" smtClean="0">
                <a:latin typeface="Georgia" panose="02040502050405020303" pitchFamily="18" charset="0"/>
              </a:rPr>
              <a:t>Unit 4 </a:t>
            </a:r>
            <a:endParaRPr lang="en-US" altLang="zh-CN" sz="3600" b="1" i="1" dirty="0" smtClean="0">
              <a:latin typeface="Georgia" panose="02040502050405020303" pitchFamily="18" charset="0"/>
            </a:endParaRPr>
          </a:p>
          <a:p>
            <a:pPr algn="l"/>
            <a:r>
              <a:rPr lang="en-US" altLang="zh-CN" sz="3600" b="1" i="1" dirty="0" smtClean="0">
                <a:latin typeface="Georgia" panose="02040502050405020303" pitchFamily="18" charset="0"/>
              </a:rPr>
              <a:t>        </a:t>
            </a:r>
            <a:endParaRPr lang="en-US" altLang="zh-CN" sz="3600" b="1" i="1" dirty="0" smtClean="0">
              <a:latin typeface="Georgia" panose="02040502050405020303" pitchFamily="18" charset="0"/>
            </a:endParaRPr>
          </a:p>
          <a:p>
            <a:pPr algn="l"/>
            <a:r>
              <a:rPr lang="en-US" altLang="zh-CN" sz="3600" b="1" i="1" dirty="0" smtClean="0">
                <a:latin typeface="Georgia" panose="02040502050405020303" pitchFamily="18" charset="0"/>
              </a:rPr>
              <a:t>               L21 </a:t>
            </a:r>
            <a:r>
              <a:rPr lang="en-US" altLang="zh-CN" sz="3600" b="1" noProof="0" dirty="0">
                <a:gradFill>
                  <a:gsLst>
                    <a:gs pos="0">
                      <a:srgbClr val="D74184"/>
                    </a:gs>
                    <a:gs pos="50000">
                      <a:srgbClr val="D74184"/>
                    </a:gs>
                    <a:gs pos="100000">
                      <a:srgbClr val="D74184"/>
                    </a:gs>
                  </a:gsLst>
                  <a:lin ang="5400000"/>
                </a:gradFill>
                <a:effectLst>
                  <a:outerShdw blurRad="38100" dist="12700" algn="tl" rotWithShape="0">
                    <a:srgbClr val="000000">
                      <a:alpha val="40000"/>
                    </a:srgbClr>
                  </a:outerShdw>
                </a:effectLst>
                <a:latin typeface="Kozuka Gothic Pro H" pitchFamily="34" charset="-128"/>
                <a:ea typeface="Kozuka Gothic Pro H" pitchFamily="34" charset="-128"/>
                <a:cs typeface="方正大黑简体"/>
                <a:sym typeface="+mn-ea"/>
              </a:rPr>
              <a:t> </a:t>
            </a:r>
            <a:r>
              <a:rPr lang="en-US" altLang="zh-CN" sz="3600" b="1" i="1" noProof="0" dirty="0">
                <a:solidFill>
                  <a:schemeClr val="tx1"/>
                </a:solidFill>
                <a:effectLst>
                  <a:outerShdw blurRad="38100" dist="12700" algn="tl" rotWithShape="0">
                    <a:srgbClr val="000000">
                      <a:alpha val="40000"/>
                    </a:srgbClr>
                  </a:outerShdw>
                </a:effectLst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What Year Is It?</a:t>
            </a:r>
            <a:endParaRPr lang="en-US" altLang="zh-CN" sz="3600" b="1" i="1" dirty="0" smtClean="0">
              <a:latin typeface="Georgia" panose="02040502050405020303" pitchFamily="18" charset="0"/>
            </a:endParaRPr>
          </a:p>
          <a:p>
            <a:pPr algn="ctr"/>
            <a:r>
              <a:rPr lang="en-US" altLang="zh-CN" sz="3600" b="1" i="1" dirty="0" smtClean="0">
                <a:latin typeface="Georgia" panose="02040502050405020303" pitchFamily="18" charset="0"/>
              </a:rPr>
              <a:t>            L22  </a:t>
            </a:r>
            <a:r>
              <a:rPr lang="en-US" altLang="zh-CN" sz="3600" b="1" i="1" noProof="0" dirty="0">
                <a:solidFill>
                  <a:schemeClr val="tx1"/>
                </a:solidFill>
                <a:effectLst>
                  <a:outerShdw blurRad="38100" dist="12700" algn="tl" rotWithShape="0">
                    <a:srgbClr val="000000">
                      <a:alpha val="40000"/>
                    </a:srgbClr>
                  </a:outerShdw>
                </a:effectLst>
                <a:latin typeface="Georgia" panose="02040502050405020303" pitchFamily="18" charset="0"/>
                <a:ea typeface="Kozuka Gothic Pro H" pitchFamily="34" charset="-128"/>
                <a:cs typeface="Georgia" panose="02040502050405020303" pitchFamily="18" charset="0"/>
                <a:sym typeface="+mn-ea"/>
              </a:rPr>
              <a:t>Special Holidays in China</a:t>
            </a:r>
            <a:endParaRPr lang="en-US" altLang="zh-CN" sz="3600" b="1" i="1" noProof="0" dirty="0">
              <a:solidFill>
                <a:schemeClr val="tx1"/>
              </a:solidFill>
              <a:effectLst>
                <a:outerShdw blurRad="38100" dist="12700" algn="tl" rotWithShape="0">
                  <a:srgbClr val="000000">
                    <a:alpha val="40000"/>
                  </a:srgbClr>
                </a:outerShdw>
              </a:effectLst>
              <a:latin typeface="Georgia" panose="02040502050405020303" pitchFamily="18" charset="0"/>
              <a:ea typeface="Kozuka Gothic Pro H" pitchFamily="34" charset="-128"/>
              <a:cs typeface="Georgia" panose="02040502050405020303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大桥教育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16708" y="-2464435"/>
            <a:ext cx="2100777" cy="58083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320165" y="248285"/>
            <a:ext cx="95523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2800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2800" i="1" dirty="0" smtClean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8" name="TextBox 8"/>
          <p:cNvSpPr txBox="1"/>
          <p:nvPr/>
        </p:nvSpPr>
        <p:spPr>
          <a:xfrm>
            <a:off x="6016943" y="2057400"/>
            <a:ext cx="6407150" cy="13468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lnSpc>
                <a:spcPct val="17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这个句子询问的是某人在具体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0" hangingPunct="0">
              <a:lnSpc>
                <a:spcPct val="17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某一天做什么。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204" name="矩形 3"/>
          <p:cNvSpPr/>
          <p:nvPr/>
        </p:nvSpPr>
        <p:spPr>
          <a:xfrm>
            <a:off x="5082223" y="2315845"/>
            <a:ext cx="935037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用法：</a:t>
            </a:r>
            <a:endParaRPr lang="zh-CN" altLang="en-US" sz="16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205" name="TextBox 5"/>
          <p:cNvSpPr txBox="1"/>
          <p:nvPr/>
        </p:nvSpPr>
        <p:spPr>
          <a:xfrm>
            <a:off x="5082223" y="3476943"/>
            <a:ext cx="9556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答语：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17260" y="3218498"/>
            <a:ext cx="4618038" cy="719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7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人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+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动词原形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/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三单形式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+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其他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207" name="文本框 17"/>
          <p:cNvSpPr txBox="1"/>
          <p:nvPr/>
        </p:nvSpPr>
        <p:spPr>
          <a:xfrm>
            <a:off x="5883593" y="1541145"/>
            <a:ext cx="549116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What do/does + </a:t>
            </a:r>
            <a:r>
              <a:rPr lang="zh-CN" altLang="en-US" sz="2400" b="1" i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人 </a:t>
            </a:r>
            <a:r>
              <a:rPr lang="en-US" altLang="zh-CN" sz="2400" b="1" i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+ do on…?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矩形 3"/>
          <p:cNvSpPr/>
          <p:nvPr/>
        </p:nvSpPr>
        <p:spPr>
          <a:xfrm>
            <a:off x="5082223" y="1725930"/>
            <a:ext cx="93503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句型：</a:t>
            </a:r>
            <a:endParaRPr lang="zh-CN" altLang="en-US" sz="16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795" y="1057275"/>
            <a:ext cx="3709035" cy="422719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082540" y="4115435"/>
            <a:ext cx="741934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例句：</a:t>
            </a: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—</a:t>
            </a:r>
            <a:r>
              <a:rPr lang="en-US" altLang="zh-CN" sz="20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What do you do on Children’s Day?</a:t>
            </a:r>
            <a:r>
              <a:rPr lang="zh-CN" altLang="en-US" sz="20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 </a:t>
            </a:r>
            <a:endParaRPr lang="zh-CN" altLang="en-US" sz="20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                 你在儿童节做什么？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          —</a:t>
            </a:r>
            <a:r>
              <a:rPr lang="en-US" altLang="zh-CN" sz="20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I usually play in the zoo. 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我通常在动物园里玩。</a:t>
            </a:r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2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uiExpand="1" build="p"/>
      <p:bldP spid="7" grpId="0"/>
      <p:bldP spid="8207" grpId="0"/>
      <p:bldP spid="18" grpId="1" bldLvl="0" uiExpand="1" build="allAtOnce"/>
      <p:bldP spid="8205" grpId="0"/>
      <p:bldP spid="8204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66" name="TextBox 5"/>
          <p:cNvSpPr txBox="1"/>
          <p:nvPr/>
        </p:nvSpPr>
        <p:spPr>
          <a:xfrm>
            <a:off x="1216025" y="3790315"/>
            <a:ext cx="1039813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答语：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467" name="TextBox 5"/>
          <p:cNvSpPr txBox="1"/>
          <p:nvPr/>
        </p:nvSpPr>
        <p:spPr>
          <a:xfrm>
            <a:off x="1200150" y="3177540"/>
            <a:ext cx="960438" cy="463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问句：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" name="TextBox 20"/>
          <p:cNvSpPr txBox="1"/>
          <p:nvPr/>
        </p:nvSpPr>
        <p:spPr>
          <a:xfrm>
            <a:off x="2237105" y="3628390"/>
            <a:ext cx="7696200" cy="7188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…favourite…is....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 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…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最喜欢的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…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是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….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TextBox 21"/>
          <p:cNvSpPr txBox="1"/>
          <p:nvPr/>
        </p:nvSpPr>
        <p:spPr>
          <a:xfrm>
            <a:off x="2214880" y="2988945"/>
            <a:ext cx="8029575" cy="7188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What is…favourite…?</a:t>
            </a:r>
            <a:r>
              <a:rPr lang="zh-CN" altLang="en-US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…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最喜欢的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…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是什么？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471" name="文本框 17"/>
          <p:cNvSpPr txBox="1"/>
          <p:nvPr/>
        </p:nvSpPr>
        <p:spPr>
          <a:xfrm>
            <a:off x="1206183" y="2267903"/>
            <a:ext cx="3689350" cy="720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7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问答最喜欢的事物的句型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17905" y="268605"/>
            <a:ext cx="95523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2800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800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en-US" altLang="zh-CN" sz="2800" i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925830"/>
            <a:ext cx="6369050" cy="12509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16025" y="4446905"/>
            <a:ext cx="762825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例句：</a:t>
            </a: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—</a:t>
            </a:r>
            <a:r>
              <a:rPr lang="en-US" altLang="zh-CN" sz="20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What’s your favourite animal?</a:t>
            </a:r>
            <a:endParaRPr lang="zh-CN" altLang="en-US" sz="20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              你最喜欢的动物是什么？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           —</a:t>
            </a:r>
            <a:r>
              <a:rPr lang="en-US" altLang="zh-CN" sz="20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My favourite animal is dog.</a:t>
            </a:r>
            <a:endParaRPr lang="en-US" altLang="zh-CN" sz="20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                 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我最喜欢的动物是狗。</a:t>
            </a:r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1" grpId="0"/>
      <p:bldP spid="19467" grpId="0"/>
      <p:bldP spid="1946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Box 1"/>
          <p:cNvSpPr txBox="1"/>
          <p:nvPr/>
        </p:nvSpPr>
        <p:spPr>
          <a:xfrm>
            <a:off x="684530" y="843915"/>
            <a:ext cx="1087120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20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Ⅰ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、连连看。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1. What year is it?	                            A. The dog. </a:t>
            </a:r>
            <a:endParaRPr lang="en-US" altLang="zh-CN" sz="24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2. How old are you?	               B. The year of the tiger. </a:t>
            </a:r>
            <a:endParaRPr lang="en-US" altLang="zh-CN" sz="24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3. What's this?	                            C. My year is the year of the snake</a:t>
            </a:r>
            <a:endParaRPr lang="en-US" altLang="zh-CN" sz="24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4. What is your year?	                D. I'm 12 years old. </a:t>
            </a:r>
            <a:endParaRPr lang="en-US" altLang="zh-CN" sz="24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5. What animal is the eleventh?</a:t>
            </a:r>
            <a:r>
              <a:rPr lang="zh-CN" altLang="en-US" sz="24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	   </a:t>
            </a:r>
            <a:r>
              <a:rPr lang="en-US" altLang="zh-CN" sz="24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E. It's a rabbit.  </a:t>
            </a:r>
            <a:endParaRPr lang="en-US" altLang="zh-CN" sz="24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288030" y="2132965"/>
            <a:ext cx="2232025" cy="72009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359785" y="2927985"/>
            <a:ext cx="2232660" cy="129349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712085" y="3573145"/>
            <a:ext cx="2880360" cy="13684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 flipV="1">
            <a:off x="3792220" y="3501390"/>
            <a:ext cx="1943735" cy="72009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4008120" y="2132965"/>
            <a:ext cx="1584325" cy="273621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7" name="TextBox 2"/>
          <p:cNvSpPr txBox="1"/>
          <p:nvPr/>
        </p:nvSpPr>
        <p:spPr>
          <a:xfrm>
            <a:off x="618173" y="412433"/>
            <a:ext cx="8253412" cy="52431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628650" indent="-628650">
              <a:lnSpc>
                <a:spcPct val="2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Ⅱ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、判断每组单词是否同类，相同的写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en-US" altLang="zh-CN" sz="24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S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，不同的写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en-US" altLang="zh-CN" sz="24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D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628650" indent="-628650">
              <a:lnSpc>
                <a:spcPct val="229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　　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) 1. A.   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　　　            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B.         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　　　   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C. 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628650" indent="-628650">
              <a:lnSpc>
                <a:spcPct val="229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　　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) 2. A.                             B.                         C.  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628650" indent="-628650">
              <a:lnSpc>
                <a:spcPct val="229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　　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) 3. A.                             B.                         C.  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628650" indent="-628650">
              <a:lnSpc>
                <a:spcPct val="229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　　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) 4. A.                             B.                         C.  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628650" indent="-628650">
              <a:lnSpc>
                <a:spcPct val="229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　　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) 5. A.                              B.                        C. 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3087" name="Picture 19"/>
          <p:cNvPicPr>
            <a:picLocks noChangeAspect="1"/>
          </p:cNvPicPr>
          <p:nvPr/>
        </p:nvPicPr>
        <p:blipFill>
          <a:blip r:embed="rId1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47583" y="1274445"/>
            <a:ext cx="1012825" cy="854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8" name="Picture 20"/>
          <p:cNvPicPr>
            <a:picLocks noChangeAspect="1"/>
          </p:cNvPicPr>
          <p:nvPr/>
        </p:nvPicPr>
        <p:blipFill>
          <a:blip r:embed="rId2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22483" y="1253808"/>
            <a:ext cx="990600" cy="862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9" name="Picture 21"/>
          <p:cNvPicPr>
            <a:picLocks noChangeAspect="1"/>
          </p:cNvPicPr>
          <p:nvPr/>
        </p:nvPicPr>
        <p:blipFill>
          <a:blip r:embed="rId3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4995" y="1258570"/>
            <a:ext cx="1006475" cy="854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0" name="Picture 22"/>
          <p:cNvPicPr>
            <a:picLocks noChangeAspect="1"/>
          </p:cNvPicPr>
          <p:nvPr/>
        </p:nvPicPr>
        <p:blipFill>
          <a:blip r:embed="rId4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47583" y="2161858"/>
            <a:ext cx="996950" cy="854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1" name="Picture 23"/>
          <p:cNvPicPr>
            <a:picLocks noChangeAspect="1"/>
          </p:cNvPicPr>
          <p:nvPr/>
        </p:nvPicPr>
        <p:blipFill>
          <a:blip r:embed="rId5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4708" y="2118995"/>
            <a:ext cx="998537" cy="868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2" name="Picture 24"/>
          <p:cNvPicPr>
            <a:picLocks noChangeAspect="1"/>
          </p:cNvPicPr>
          <p:nvPr/>
        </p:nvPicPr>
        <p:blipFill>
          <a:blip r:embed="rId6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8808" y="2118995"/>
            <a:ext cx="1006475" cy="868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3" name="Picture 25"/>
          <p:cNvPicPr>
            <a:picLocks noChangeAspect="1"/>
          </p:cNvPicPr>
          <p:nvPr/>
        </p:nvPicPr>
        <p:blipFill>
          <a:blip r:embed="rId7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47583" y="3054033"/>
            <a:ext cx="996950" cy="852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4" name="Picture 26"/>
          <p:cNvPicPr>
            <a:picLocks noChangeAspect="1"/>
          </p:cNvPicPr>
          <p:nvPr/>
        </p:nvPicPr>
        <p:blipFill>
          <a:blip r:embed="rId8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4708" y="3054033"/>
            <a:ext cx="1004887" cy="860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5" name="Picture 27"/>
          <p:cNvPicPr>
            <a:picLocks noChangeAspect="1"/>
          </p:cNvPicPr>
          <p:nvPr/>
        </p:nvPicPr>
        <p:blipFill>
          <a:blip r:embed="rId9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0083" y="2982595"/>
            <a:ext cx="1006475" cy="860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6" name="Picture 28"/>
          <p:cNvPicPr>
            <a:picLocks noChangeAspect="1"/>
          </p:cNvPicPr>
          <p:nvPr/>
        </p:nvPicPr>
        <p:blipFill>
          <a:blip r:embed="rId10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23770" y="3914458"/>
            <a:ext cx="1020763" cy="884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7" name="Picture 29"/>
          <p:cNvPicPr>
            <a:picLocks noChangeAspect="1"/>
          </p:cNvPicPr>
          <p:nvPr/>
        </p:nvPicPr>
        <p:blipFill>
          <a:blip r:embed="rId11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7408" y="3890645"/>
            <a:ext cx="1004887" cy="868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8" name="Picture 30"/>
          <p:cNvPicPr>
            <a:picLocks noChangeAspect="1"/>
          </p:cNvPicPr>
          <p:nvPr/>
        </p:nvPicPr>
        <p:blipFill>
          <a:blip r:embed="rId12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3258" y="3896995"/>
            <a:ext cx="1012825" cy="868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9" name="Picture 31"/>
          <p:cNvPicPr>
            <a:picLocks noChangeAspect="1"/>
          </p:cNvPicPr>
          <p:nvPr/>
        </p:nvPicPr>
        <p:blipFill>
          <a:blip r:embed="rId13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23770" y="4801870"/>
            <a:ext cx="1004888" cy="854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00" name="Picture 32"/>
          <p:cNvPicPr>
            <a:picLocks noChangeAspect="1"/>
          </p:cNvPicPr>
          <p:nvPr/>
        </p:nvPicPr>
        <p:blipFill>
          <a:blip r:embed="rId14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7408" y="4765358"/>
            <a:ext cx="1004887" cy="854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01" name="Picture 34"/>
          <p:cNvPicPr>
            <a:picLocks noChangeAspect="1"/>
          </p:cNvPicPr>
          <p:nvPr/>
        </p:nvPicPr>
        <p:blipFill>
          <a:blip r:embed="rId15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3895" y="4771708"/>
            <a:ext cx="1004888" cy="884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" name="TextBox 3"/>
          <p:cNvSpPr txBox="1"/>
          <p:nvPr/>
        </p:nvSpPr>
        <p:spPr>
          <a:xfrm>
            <a:off x="870903" y="1701800"/>
            <a:ext cx="46831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9" name="TextBox 3"/>
          <p:cNvSpPr txBox="1"/>
          <p:nvPr/>
        </p:nvSpPr>
        <p:spPr>
          <a:xfrm>
            <a:off x="835978" y="2592070"/>
            <a:ext cx="471487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0" name="TextBox 3"/>
          <p:cNvSpPr txBox="1"/>
          <p:nvPr/>
        </p:nvSpPr>
        <p:spPr>
          <a:xfrm>
            <a:off x="835978" y="4221163"/>
            <a:ext cx="44132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TextBox 3"/>
          <p:cNvSpPr txBox="1"/>
          <p:nvPr/>
        </p:nvSpPr>
        <p:spPr>
          <a:xfrm>
            <a:off x="840740" y="5084763"/>
            <a:ext cx="49847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1" name="TextBox 3"/>
          <p:cNvSpPr txBox="1"/>
          <p:nvPr/>
        </p:nvSpPr>
        <p:spPr>
          <a:xfrm>
            <a:off x="870903" y="3382645"/>
            <a:ext cx="46831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9" grpId="0"/>
      <p:bldP spid="40" grpId="0"/>
      <p:bldP spid="23" grpId="0"/>
      <p:bldP spid="4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TextBox 1"/>
          <p:cNvSpPr txBox="1">
            <a:spLocks noChangeArrowheads="1"/>
          </p:cNvSpPr>
          <p:nvPr/>
        </p:nvSpPr>
        <p:spPr bwMode="auto">
          <a:xfrm>
            <a:off x="622300" y="41275"/>
            <a:ext cx="10046335" cy="6647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Ⅲ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、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我会选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(</a:t>
            </a:r>
            <a:r>
              <a:rPr kumimoji="0" lang="zh-CN" altLang="en-US" sz="20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　　</a:t>
            </a:r>
            <a:r>
              <a:rPr kumimoji="0" lang="en-US" altLang="zh-CN" sz="20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) 1. My </a:t>
            </a:r>
            <a:r>
              <a:rPr kumimoji="0" lang="en-US" altLang="zh-CN" sz="200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favourite</a:t>
            </a:r>
            <a:r>
              <a:rPr kumimoji="0" lang="en-US" altLang="zh-CN" sz="20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 ________ is the Dragon Boat Festival.</a:t>
            </a:r>
            <a:endParaRPr kumimoji="0" lang="en-US" altLang="zh-CN" sz="200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0" marR="0" lvl="0" indent="116078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A. season	</a:t>
            </a:r>
            <a:r>
              <a:rPr kumimoji="0" lang="en-US" altLang="zh-CN" sz="200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  B</a:t>
            </a:r>
            <a:r>
              <a:rPr kumimoji="0" lang="en-US" altLang="zh-CN" sz="20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. festival	C. year</a:t>
            </a:r>
            <a:endParaRPr kumimoji="0" lang="en-US" altLang="zh-CN" sz="200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(</a:t>
            </a:r>
            <a:r>
              <a:rPr kumimoji="0" lang="zh-CN" altLang="en-US" sz="20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　　</a:t>
            </a:r>
            <a:r>
              <a:rPr kumimoji="0" lang="en-US" altLang="zh-CN" sz="20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) 2. We watch the ________ on the Mid</a:t>
            </a:r>
            <a:r>
              <a:rPr kumimoji="0" lang="en-US" altLang="zh-CN" sz="200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­-Autumn </a:t>
            </a:r>
            <a:r>
              <a:rPr kumimoji="0" lang="en-US" altLang="zh-CN" sz="20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Festival.</a:t>
            </a:r>
            <a:endParaRPr kumimoji="0" lang="en-US" altLang="zh-CN" sz="200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0" marR="0" lvl="0" indent="116078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A. moon	</a:t>
            </a:r>
            <a:r>
              <a:rPr kumimoji="0" lang="en-US" altLang="zh-CN" sz="200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  B</a:t>
            </a:r>
            <a:r>
              <a:rPr kumimoji="0" lang="en-US" altLang="zh-CN" sz="20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. </a:t>
            </a:r>
            <a:r>
              <a:rPr kumimoji="0" lang="en-US" altLang="zh-CN" sz="200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sun	              C</a:t>
            </a:r>
            <a:r>
              <a:rPr kumimoji="0" lang="en-US" altLang="zh-CN" sz="20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. star</a:t>
            </a:r>
            <a:endParaRPr kumimoji="0" lang="en-US" altLang="zh-CN" sz="200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(</a:t>
            </a:r>
            <a:r>
              <a:rPr kumimoji="0" lang="zh-CN" altLang="en-US" sz="20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　　</a:t>
            </a:r>
            <a:r>
              <a:rPr kumimoji="0" lang="en-US" altLang="zh-CN" sz="20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) 3. —What do you do on the Spring Festival?      —________.</a:t>
            </a:r>
            <a:endParaRPr kumimoji="0" lang="en-US" altLang="zh-CN" sz="200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0" marR="0" lvl="0" indent="116078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A. We </a:t>
            </a:r>
            <a:r>
              <a:rPr kumimoji="0" lang="en-US" altLang="zh-CN" sz="20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eat zongzi	</a:t>
            </a:r>
            <a:r>
              <a:rPr kumimoji="0" lang="en-US" altLang="zh-CN" sz="200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    B</a:t>
            </a:r>
            <a:r>
              <a:rPr kumimoji="0" lang="en-US" altLang="zh-CN" sz="20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. We eat moon cakes	               </a:t>
            </a:r>
            <a:r>
              <a:rPr kumimoji="0" lang="en-US" altLang="zh-CN" sz="200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C</a:t>
            </a:r>
            <a:r>
              <a:rPr kumimoji="0" lang="en-US" altLang="zh-CN" sz="20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. We eat dumplings</a:t>
            </a:r>
            <a:endParaRPr kumimoji="0" lang="en-US" altLang="zh-CN" sz="200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000" i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000" i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　　</a:t>
            </a:r>
            <a:r>
              <a:rPr lang="en-US" altLang="zh-CN" sz="2000" i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) 4. —</a:t>
            </a:r>
            <a:r>
              <a:rPr lang="en-US" altLang="zh-CN" sz="2000" i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What special holiday do you have in China?     —________.</a:t>
            </a:r>
            <a:endParaRPr kumimoji="0" lang="en-US" altLang="zh-CN" sz="200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0" marR="0" lvl="0" indent="116078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000" i="1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A. Mother’s Day	B</a:t>
            </a:r>
            <a:r>
              <a:rPr lang="en-US" altLang="zh-CN" sz="2000" i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. Father’s </a:t>
            </a:r>
            <a:r>
              <a:rPr lang="en-US" altLang="zh-CN" sz="2000" i="1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Day	   C</a:t>
            </a:r>
            <a:r>
              <a:rPr lang="en-US" altLang="zh-CN" sz="2000" i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. The </a:t>
            </a:r>
            <a:r>
              <a:rPr lang="en-US" altLang="zh-CN" sz="2000" i="1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Mid-­</a:t>
            </a:r>
            <a:r>
              <a:rPr lang="en-US" altLang="zh-CN" sz="2000" i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Autumn Festival</a:t>
            </a:r>
            <a:endParaRPr kumimoji="0" lang="en-US" altLang="zh-CN" sz="200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000" i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(</a:t>
            </a:r>
            <a:r>
              <a:rPr lang="zh-CN" altLang="en-US" sz="2000" i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　　</a:t>
            </a:r>
            <a:r>
              <a:rPr lang="en-US" altLang="zh-CN" sz="2000" i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) 5. —When do you have dragon boat races?      </a:t>
            </a:r>
            <a:r>
              <a:rPr lang="en-US" altLang="zh-CN" sz="2000" i="1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—________.</a:t>
            </a:r>
            <a:endParaRPr kumimoji="0" lang="en-US" altLang="zh-CN" sz="200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0" marR="0" lvl="0" indent="116078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000" i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A. At the Spring Festival</a:t>
            </a:r>
            <a:endParaRPr kumimoji="0" lang="en-US" altLang="zh-CN" sz="200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0" marR="0" lvl="0" indent="116078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000" i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B. On the </a:t>
            </a:r>
            <a:r>
              <a:rPr lang="en-US" altLang="zh-CN" sz="2000" i="1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Mid-Autumn </a:t>
            </a:r>
            <a:r>
              <a:rPr lang="en-US" altLang="zh-CN" sz="2000" i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Festival</a:t>
            </a:r>
            <a:endParaRPr kumimoji="0" lang="en-US" altLang="zh-CN" sz="200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0" marR="0" lvl="0" indent="116078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000" i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C. On the Dragon Boat Festival</a:t>
            </a:r>
            <a:endParaRPr kumimoji="0" lang="en-US" altLang="zh-CN" sz="2000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0" marR="0" lvl="0" indent="116078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000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55040" y="581025"/>
            <a:ext cx="980757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i="1" kern="1200" cap="none" spc="0" normalizeH="0" baseline="0" noProof="0" dirty="0">
              <a:solidFill>
                <a:srgbClr val="000000"/>
              </a:solidFill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143510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i="1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838135" y="718165"/>
            <a:ext cx="7715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i="1" dirty="0" smtClean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B</a:t>
            </a:r>
            <a:endParaRPr lang="en-US" altLang="zh-CN" sz="2400" b="1" i="1" dirty="0" smtClean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838135" y="1645271"/>
            <a:ext cx="7715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i="1" dirty="0" smtClean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A     </a:t>
            </a:r>
            <a:endParaRPr lang="en-US" altLang="zh-CN" sz="2400" b="1" i="1" dirty="0" smtClean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838135" y="2537135"/>
            <a:ext cx="7715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i="1" dirty="0" smtClean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C</a:t>
            </a:r>
            <a:endParaRPr lang="en-US" altLang="zh-CN" sz="2400" b="1" i="1" dirty="0" smtClean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838135" y="3534733"/>
            <a:ext cx="7715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i="1" dirty="0" smtClean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C</a:t>
            </a:r>
            <a:endParaRPr lang="en-US" altLang="zh-CN" sz="2400" b="1" i="1" dirty="0" smtClean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838135" y="4462791"/>
            <a:ext cx="7715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i="1" dirty="0" smtClean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C</a:t>
            </a:r>
            <a:endParaRPr lang="en-US" altLang="zh-CN" sz="2400" b="1" i="1" dirty="0" smtClean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297805" y="603885"/>
            <a:ext cx="2561590" cy="57467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407660" y="1595755"/>
            <a:ext cx="2736215" cy="50990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135120" y="2499995"/>
            <a:ext cx="2338070" cy="49720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722620" y="3410585"/>
            <a:ext cx="1153795" cy="45783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058920" y="4281805"/>
            <a:ext cx="2144395" cy="46863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1" grpId="0" bldLvl="0" animBg="1"/>
      <p:bldP spid="12" grpId="0" bldLvl="0" animBg="1"/>
      <p:bldP spid="13" grpId="0" bldLvl="0" animBg="1"/>
      <p:bldP spid="14" grpId="0" bldLvl="0" animBg="1"/>
      <p:bldP spid="1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1"/>
          <p:cNvSpPr txBox="1">
            <a:spLocks noChangeArrowheads="1"/>
          </p:cNvSpPr>
          <p:nvPr/>
        </p:nvSpPr>
        <p:spPr bwMode="auto">
          <a:xfrm>
            <a:off x="788670" y="271145"/>
            <a:ext cx="10943590" cy="649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(</a:t>
            </a:r>
            <a:r>
              <a:rPr kumimoji="0" lang="zh-CN" alt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　　</a:t>
            </a:r>
            <a:r>
              <a:rPr kumimoji="0" lang="en-US" altLang="zh-CN" sz="2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) 6. ________ox is eating grass. </a:t>
            </a:r>
            <a:endParaRPr kumimoji="0" lang="en-US" altLang="zh-CN" sz="20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116078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A. An	             B. A	             C. /</a:t>
            </a:r>
            <a:endParaRPr kumimoji="0" lang="en-US" altLang="zh-CN" sz="20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(</a:t>
            </a:r>
            <a:r>
              <a:rPr kumimoji="0" lang="zh-CN" alt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　　</a:t>
            </a:r>
            <a:r>
              <a:rPr kumimoji="0" lang="en-US" altLang="zh-CN" sz="2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) 7. I know this ________. It’s a dog. </a:t>
            </a:r>
            <a:endParaRPr kumimoji="0" lang="en-US" altLang="zh-CN" sz="20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116078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A. fruit	B. place 	C. animal</a:t>
            </a:r>
            <a:endParaRPr kumimoji="0" lang="en-US" altLang="zh-CN" sz="20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1078230" marR="0" lvl="0" indent="-107823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000" i="1" noProof="0" dirty="0">
                <a:ln>
                  <a:noFill/>
                </a:ln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(</a:t>
            </a:r>
            <a:r>
              <a:rPr lang="zh-CN" altLang="en-US" sz="2000" i="1" noProof="0" dirty="0">
                <a:ln>
                  <a:noFill/>
                </a:ln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　　</a:t>
            </a:r>
            <a:r>
              <a:rPr lang="en-US" altLang="zh-CN" sz="2000" i="1" noProof="0" dirty="0">
                <a:ln>
                  <a:noFill/>
                </a:ln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) 8. Years have animal names in China. The first animal is </a:t>
            </a:r>
            <a:r>
              <a:rPr lang="en-US" altLang="zh-CN" sz="2000" i="1" noProof="0" dirty="0" smtClean="0">
                <a:ln>
                  <a:noFill/>
                </a:ln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a</a:t>
            </a:r>
            <a:r>
              <a:rPr lang="en-US" altLang="zh-CN" sz="2000" i="1" noProof="0" dirty="0">
                <a:ln>
                  <a:noFill/>
                </a:ln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________. </a:t>
            </a:r>
            <a:endParaRPr kumimoji="0" lang="en-US" altLang="zh-CN" sz="20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1535430" marR="0" lvl="0" indent="-45720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UcPeriod"/>
              <a:defRPr/>
            </a:pPr>
            <a:r>
              <a:rPr lang="en-US" altLang="zh-CN" sz="2000" i="1" noProof="0" dirty="0" smtClean="0">
                <a:ln>
                  <a:noFill/>
                </a:ln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pig</a:t>
            </a:r>
            <a:r>
              <a:rPr lang="en-US" altLang="zh-CN" sz="2000" i="1" noProof="0" dirty="0">
                <a:ln>
                  <a:noFill/>
                </a:ln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	B. rat	</a:t>
            </a:r>
            <a:r>
              <a:rPr lang="en-US" altLang="zh-CN" sz="2000" i="1" noProof="0" dirty="0" smtClean="0">
                <a:ln>
                  <a:noFill/>
                </a:ln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         C</a:t>
            </a:r>
            <a:r>
              <a:rPr lang="en-US" altLang="zh-CN" sz="2000" i="1" noProof="0" dirty="0">
                <a:ln>
                  <a:noFill/>
                </a:ln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. </a:t>
            </a:r>
            <a:r>
              <a:rPr lang="en-US" altLang="zh-CN" sz="2000" i="1" noProof="0" dirty="0" smtClean="0">
                <a:ln>
                  <a:noFill/>
                </a:ln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tiger</a:t>
            </a:r>
            <a:endParaRPr kumimoji="0" lang="en-US" altLang="zh-CN" sz="20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000" i="1" noProof="0" dirty="0">
                <a:ln>
                  <a:noFill/>
                </a:ln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(</a:t>
            </a:r>
            <a:r>
              <a:rPr lang="zh-CN" altLang="en-US" sz="2000" i="1" noProof="0" dirty="0">
                <a:ln>
                  <a:noFill/>
                </a:ln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　　</a:t>
            </a:r>
            <a:r>
              <a:rPr lang="en-US" altLang="zh-CN" sz="2000" i="1" noProof="0" dirty="0">
                <a:ln>
                  <a:noFill/>
                </a:ln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) 9. The baby is one ________ old. </a:t>
            </a:r>
            <a:endParaRPr kumimoji="0" lang="en-US" altLang="zh-CN" sz="20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000" i="1" noProof="0" dirty="0" smtClean="0">
                <a:ln>
                  <a:noFill/>
                </a:ln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               A. year</a:t>
            </a:r>
            <a:r>
              <a:rPr lang="en-US" altLang="zh-CN" sz="2000" i="1" noProof="0" dirty="0">
                <a:ln>
                  <a:noFill/>
                </a:ln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	</a:t>
            </a:r>
            <a:r>
              <a:rPr lang="en-US" altLang="zh-CN" sz="2000" i="1" noProof="0" dirty="0" smtClean="0">
                <a:ln>
                  <a:noFill/>
                </a:ln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B</a:t>
            </a:r>
            <a:r>
              <a:rPr lang="en-US" altLang="zh-CN" sz="2000" i="1" noProof="0" dirty="0">
                <a:ln>
                  <a:noFill/>
                </a:ln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. years	     C. the </a:t>
            </a:r>
            <a:r>
              <a:rPr lang="en-US" altLang="zh-CN" sz="2000" i="1" noProof="0" dirty="0" smtClean="0">
                <a:ln>
                  <a:noFill/>
                </a:ln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year</a:t>
            </a:r>
            <a:endParaRPr kumimoji="0" lang="en-US" altLang="zh-CN" sz="20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000" i="1" noProof="0" dirty="0">
                <a:ln>
                  <a:noFill/>
                </a:ln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(</a:t>
            </a:r>
            <a:r>
              <a:rPr lang="zh-CN" altLang="en-US" sz="2000" i="1" noProof="0" dirty="0">
                <a:ln>
                  <a:noFill/>
                </a:ln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　　</a:t>
            </a:r>
            <a:r>
              <a:rPr lang="en-US" altLang="zh-CN" sz="2000" i="1" noProof="0" dirty="0">
                <a:ln>
                  <a:noFill/>
                </a:ln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) 10. My year is ________ the year of the sheep. </a:t>
            </a:r>
            <a:endParaRPr kumimoji="0" lang="en-US" altLang="zh-CN" sz="20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0" marR="0" lvl="0" indent="107823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000" i="1" noProof="0" dirty="0">
                <a:ln>
                  <a:noFill/>
                </a:ln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A. too	              B. to	                C. also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116078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1081975" y="3965575"/>
            <a:ext cx="7715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i="1" dirty="0" smtClean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A</a:t>
            </a:r>
            <a:endParaRPr lang="en-US" altLang="zh-CN" sz="2400" b="1" i="1" dirty="0" smtClean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1081975" y="5113349"/>
            <a:ext cx="7715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i="1" dirty="0" smtClean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C</a:t>
            </a:r>
            <a:endParaRPr lang="en-US" altLang="zh-CN" sz="2400" b="1" i="1" dirty="0" smtClean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1" name="TextBox 2"/>
          <p:cNvSpPr txBox="1">
            <a:spLocks noChangeArrowheads="1"/>
          </p:cNvSpPr>
          <p:nvPr/>
        </p:nvSpPr>
        <p:spPr bwMode="auto">
          <a:xfrm>
            <a:off x="1081975" y="488292"/>
            <a:ext cx="7715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en-US" altLang="zh-CN" sz="2400" b="1" i="1" dirty="0" smtClean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A</a:t>
            </a:r>
            <a:endParaRPr lang="en-US" altLang="zh-CN" sz="2400" b="1" i="1" dirty="0" smtClean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1081975" y="1732586"/>
            <a:ext cx="7715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en-US" altLang="zh-CN" sz="2400" b="1" i="1" dirty="0" smtClean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C</a:t>
            </a:r>
            <a:endParaRPr lang="en-US" altLang="zh-CN" sz="2400" b="1" i="1" dirty="0" smtClean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3" name="TextBox 2"/>
          <p:cNvSpPr txBox="1">
            <a:spLocks noChangeArrowheads="1"/>
          </p:cNvSpPr>
          <p:nvPr/>
        </p:nvSpPr>
        <p:spPr bwMode="auto">
          <a:xfrm>
            <a:off x="1081975" y="2935601"/>
            <a:ext cx="7715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en-US" altLang="zh-CN" sz="2400" b="1" i="1" dirty="0" smtClean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B</a:t>
            </a:r>
            <a:endParaRPr lang="en-US" altLang="zh-CN" sz="2400" b="1" i="1" dirty="0" smtClean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987040" y="488315"/>
            <a:ext cx="589280" cy="45974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196205" y="1796415"/>
            <a:ext cx="678815" cy="39624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369050" y="2935605"/>
            <a:ext cx="741680" cy="42227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167380" y="4042410"/>
            <a:ext cx="786130" cy="30670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  <p:bldP spid="12" grpId="0"/>
      <p:bldP spid="13" grpId="0"/>
      <p:bldP spid="15" grpId="0" bldLvl="0" animBg="1"/>
      <p:bldP spid="16" grpId="0" bldLvl="0" animBg="1"/>
      <p:bldP spid="18" grpId="0" bldLvl="0" animBg="1"/>
      <p:bldP spid="1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80" y="0"/>
            <a:ext cx="11825605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Ⅳ</a:t>
            </a:r>
            <a:r>
              <a:rPr lang="zh-CN" altLang="en-US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en-US" sz="20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阅读理解，回答问题。</a:t>
            </a:r>
            <a:r>
              <a:rPr lang="zh-CN" altLang="en-US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建议用时：</a:t>
            </a:r>
            <a:r>
              <a:rPr lang="en-US" altLang="zh-CN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7</a:t>
            </a:r>
            <a:r>
              <a:rPr lang="zh-CN" altLang="en-US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分钟</a:t>
            </a:r>
            <a:r>
              <a:rPr lang="en-US" altLang="zh-CN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)</a:t>
            </a: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62738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000" i="1" noProof="0" dirty="0" smtClean="0">
                <a:ln>
                  <a:noFill/>
                </a:ln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Tomorrow is the Dragon Boat Festival. In the morning, I will visit my grandparents with my father and mother. My grandma will make zongzi for us. I like sweet zongzi with Chinese dates (</a:t>
            </a:r>
            <a:r>
              <a:rPr lang="zh-CN" altLang="en-US" sz="2000" i="1" noProof="0" dirty="0" smtClean="0">
                <a:ln>
                  <a:noFill/>
                </a:ln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枣</a:t>
            </a:r>
            <a:r>
              <a:rPr lang="en-US" altLang="zh-CN" sz="2000" i="1" noProof="0" dirty="0" smtClean="0">
                <a:ln>
                  <a:noFill/>
                </a:ln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). My parents like salty (</a:t>
            </a:r>
            <a:r>
              <a:rPr lang="zh-CN" altLang="en-US" sz="2000" i="1" noProof="0" dirty="0" smtClean="0">
                <a:ln>
                  <a:noFill/>
                </a:ln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咸的</a:t>
            </a:r>
            <a:r>
              <a:rPr lang="en-US" altLang="zh-CN" sz="2000" i="1" noProof="0" dirty="0" smtClean="0">
                <a:ln>
                  <a:noFill/>
                </a:ln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) zongzi with meat. My grandpa will cook a big lunch for us. In the afternoon, I will watch the dragon boat races with my friends. What a nice day!</a:t>
            </a:r>
            <a:endParaRPr lang="en-US" altLang="zh-CN" sz="2000" i="1" noProof="0" dirty="0" smtClean="0">
              <a:ln>
                <a:noFill/>
              </a:ln>
              <a:effectLst/>
              <a:uLnTx/>
              <a:uFillTx/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  <a:sym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80720" y="589280"/>
            <a:ext cx="4634230" cy="3568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i="1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848985" y="1530985"/>
            <a:ext cx="5085080" cy="356870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i="1">
              <a:solidFill>
                <a:schemeClr val="accent1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93980" y="1093470"/>
            <a:ext cx="2178050" cy="35687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i="1">
              <a:solidFill>
                <a:schemeClr val="accent1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353300" y="589280"/>
            <a:ext cx="4377690" cy="35687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i="1">
              <a:solidFill>
                <a:schemeClr val="accent1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3317" name="TextBox 1"/>
          <p:cNvSpPr txBox="1">
            <a:spLocks noChangeArrowheads="1"/>
          </p:cNvSpPr>
          <p:nvPr/>
        </p:nvSpPr>
        <p:spPr bwMode="auto">
          <a:xfrm>
            <a:off x="405765" y="2197100"/>
            <a:ext cx="11024870" cy="5169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1. Tomorrow is the________.</a:t>
            </a:r>
            <a:endParaRPr kumimoji="0" lang="en-US" altLang="zh-CN" sz="20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0" marR="0" lvl="0" indent="27305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A. Mid-­Autumn Festival	B. Dragon Boat Festival      C. Spring Festival</a:t>
            </a:r>
            <a:endParaRPr kumimoji="0" lang="en-US" altLang="zh-CN" sz="20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2. We will go to ________ home.</a:t>
            </a:r>
            <a:endParaRPr kumimoji="0" lang="en-US" altLang="zh-CN" sz="20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0" marR="0" lvl="0" indent="27305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A. my grandparents	   B. my grandparent’s	  C. my grandparents’</a:t>
            </a:r>
            <a:endParaRPr kumimoji="0" lang="en-US" altLang="zh-CN" sz="20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3. My grandma will make ________ for us.</a:t>
            </a:r>
            <a:endParaRPr kumimoji="0" lang="en-US" altLang="zh-CN" sz="20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0" marR="0" lvl="0" indent="27305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A. dumplings	     B. moon cakes        C. zongzi</a:t>
            </a:r>
            <a:endParaRPr kumimoji="0" lang="en-US" altLang="zh-CN" sz="20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000" i="1" noProof="0" dirty="0" smtClean="0">
                <a:ln>
                  <a:noFill/>
                </a:ln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4. </a:t>
            </a:r>
            <a:r>
              <a:rPr lang="en-US" altLang="zh-CN" sz="2000" i="1" noProof="0" dirty="0" smtClean="0">
                <a:ln>
                  <a:noFill/>
                </a:ln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My grandpa will cook a big ________.</a:t>
            </a:r>
            <a:endParaRPr kumimoji="0" lang="en-US" altLang="zh-CN" sz="20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0" marR="0" lvl="0" indent="27305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000" i="1" noProof="0" dirty="0" smtClean="0">
                <a:ln>
                  <a:noFill/>
                </a:ln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A. breakfast	           B. lunch	            C. supper</a:t>
            </a:r>
            <a:endParaRPr kumimoji="0" lang="en-US" altLang="zh-CN" sz="20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000" i="1" noProof="0" dirty="0" smtClean="0">
                <a:ln>
                  <a:noFill/>
                </a:ln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5. I will watch the dragon boat races with my ________.</a:t>
            </a:r>
            <a:endParaRPr kumimoji="0" lang="en-US" altLang="zh-CN" sz="20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0" marR="0" lvl="0" indent="27305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000" i="1" noProof="0" dirty="0" smtClean="0">
                <a:ln>
                  <a:noFill/>
                </a:ln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A. parents	           B. grandparents	 C. friends</a:t>
            </a:r>
            <a:endParaRPr kumimoji="0" lang="en-US" altLang="zh-CN" sz="20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0" marR="0" lvl="0" indent="27305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0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50870" y="2285365"/>
            <a:ext cx="638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i="1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B</a:t>
            </a:r>
            <a:endParaRPr lang="en-US" altLang="zh-CN" sz="2400" b="1" i="1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75985" y="5884545"/>
            <a:ext cx="638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i="1">
                <a:solidFill>
                  <a:srgbClr val="0070C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C</a:t>
            </a:r>
            <a:endParaRPr lang="en-US" altLang="zh-CN" sz="2400" b="1" i="1">
              <a:solidFill>
                <a:srgbClr val="0070C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78430" y="3198495"/>
            <a:ext cx="638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i="1">
                <a:solidFill>
                  <a:schemeClr val="accent6">
                    <a:lumMod val="60000"/>
                    <a:lumOff val="40000"/>
                  </a:schemeClr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C</a:t>
            </a:r>
            <a:endParaRPr lang="en-US" altLang="zh-CN" sz="2400" b="1" i="1">
              <a:solidFill>
                <a:schemeClr val="accent6">
                  <a:lumMod val="60000"/>
                  <a:lumOff val="40000"/>
                </a:schemeClr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89680" y="4072890"/>
            <a:ext cx="638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i="1">
                <a:solidFill>
                  <a:srgbClr val="92D05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C</a:t>
            </a:r>
            <a:endParaRPr lang="en-US" altLang="zh-CN" sz="2400" b="1" i="1">
              <a:solidFill>
                <a:srgbClr val="92D05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12590" y="4946015"/>
            <a:ext cx="638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i="1">
                <a:solidFill>
                  <a:schemeClr val="accent4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B</a:t>
            </a:r>
            <a:endParaRPr lang="en-US" altLang="zh-CN" sz="2400" b="1" i="1">
              <a:solidFill>
                <a:schemeClr val="accent4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42515" y="1093470"/>
            <a:ext cx="4378960" cy="35687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i="1">
              <a:solidFill>
                <a:schemeClr val="accent1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30960" y="1928495"/>
            <a:ext cx="5901690" cy="35687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i="1">
              <a:solidFill>
                <a:schemeClr val="accent1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32" grpId="0" bldLvl="0" animBg="1"/>
      <p:bldP spid="34" grpId="0" bldLvl="0" animBg="1"/>
      <p:bldP spid="33" grpId="0" bldLvl="0" animBg="1"/>
      <p:bldP spid="9" grpId="0" bldLvl="0" animBg="1"/>
      <p:bldP spid="10" grpId="0" bldLvl="0" animBg="1"/>
      <p:bldP spid="4" grpId="0"/>
      <p:bldP spid="6" grpId="0"/>
      <p:bldP spid="7" grpId="0"/>
      <p:bldP spid="8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24898" y="2214554"/>
            <a:ext cx="4714908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i="1" dirty="0" smtClean="0">
                <a:latin typeface="Georgia" panose="02040502050405020303" pitchFamily="18" charset="0"/>
              </a:rPr>
              <a:t>Thanks!</a:t>
            </a:r>
            <a:endParaRPr lang="zh-CN" altLang="en-US" sz="6600" b="1" i="1" dirty="0" smtClean="0"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53129" y="2203759"/>
            <a:ext cx="4714908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重点梳理</a:t>
            </a:r>
            <a:endParaRPr lang="zh-CN" altLang="en-US" sz="7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对象 17"/>
          <p:cNvGraphicFramePr/>
          <p:nvPr/>
        </p:nvGraphicFramePr>
        <p:xfrm>
          <a:off x="5923280" y="86995"/>
          <a:ext cx="6072505" cy="654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1" imgW="4159250" imgH="5378450" progId="Paint.Picture">
                  <p:embed/>
                </p:oleObj>
              </mc:Choice>
              <mc:Fallback>
                <p:oleObj name="" r:id="rId1" imgW="4159250" imgH="5378450" progId="Paint.Picture">
                  <p:embed/>
                  <p:pic>
                    <p:nvPicPr>
                      <p:cNvPr id="0" name="图片 1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923280" y="86995"/>
                        <a:ext cx="6072505" cy="654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/>
          <p:nvPr/>
        </p:nvGraphicFramePr>
        <p:xfrm>
          <a:off x="63500" y="86995"/>
          <a:ext cx="5859780" cy="6539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3" imgW="3778250" imgH="5111750" progId="Paint.Picture">
                  <p:embed/>
                </p:oleObj>
              </mc:Choice>
              <mc:Fallback>
                <p:oleObj name="" r:id="rId3" imgW="3778250" imgH="5111750" progId="Paint.Picture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3500" y="86995"/>
                        <a:ext cx="5859780" cy="65398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椭圆 6"/>
          <p:cNvSpPr/>
          <p:nvPr/>
        </p:nvSpPr>
        <p:spPr>
          <a:xfrm>
            <a:off x="1830070" y="86995"/>
            <a:ext cx="2813050" cy="64389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777355" y="520700"/>
            <a:ext cx="2486025" cy="48006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423025" y="215265"/>
            <a:ext cx="2209165" cy="304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893685" y="1371600"/>
            <a:ext cx="497840" cy="35750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069080" y="2088515"/>
            <a:ext cx="464185" cy="21844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4" grpId="0" bldLvl="0" animBg="1"/>
      <p:bldP spid="10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" name="对象 6"/>
          <p:cNvGraphicFramePr/>
          <p:nvPr/>
        </p:nvGraphicFramePr>
        <p:xfrm>
          <a:off x="6136640" y="60960"/>
          <a:ext cx="5921375" cy="65868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1" imgW="3803650" imgH="5226050" progId="Paint.Picture">
                  <p:embed/>
                </p:oleObj>
              </mc:Choice>
              <mc:Fallback>
                <p:oleObj name="" r:id="rId1" imgW="3803650" imgH="5226050" progId="Paint.Picture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136640" y="60960"/>
                        <a:ext cx="5921375" cy="65868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/>
          <p:nvPr/>
        </p:nvGraphicFramePr>
        <p:xfrm>
          <a:off x="71755" y="84455"/>
          <a:ext cx="6064885" cy="6689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3" imgW="3765550" imgH="5238750" progId="Paint.Picture">
                  <p:embed/>
                </p:oleObj>
              </mc:Choice>
              <mc:Fallback>
                <p:oleObj name="" r:id="rId3" imgW="3765550" imgH="5238750" progId="Paint.Picture">
                  <p:embed/>
                  <p:pic>
                    <p:nvPicPr>
                      <p:cNvPr id="0" name="图片 1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1755" y="84455"/>
                        <a:ext cx="6064885" cy="66890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椭圆 10"/>
          <p:cNvSpPr/>
          <p:nvPr/>
        </p:nvSpPr>
        <p:spPr>
          <a:xfrm>
            <a:off x="348615" y="1650365"/>
            <a:ext cx="1579880" cy="8477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0158095" y="1096645"/>
            <a:ext cx="1287145" cy="44323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06755" y="5892800"/>
            <a:ext cx="2051050" cy="5937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05790" y="4238625"/>
            <a:ext cx="2152650" cy="54483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302375" y="920750"/>
            <a:ext cx="1788160" cy="5334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60425" y="99695"/>
            <a:ext cx="9359900" cy="5200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3200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3200" u="sng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 smtClean="0"/>
          </a:p>
          <a:p>
            <a:endParaRPr lang="en-US" altLang="zh-CN" sz="3200" dirty="0" smtClean="0"/>
          </a:p>
          <a:p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  <a:p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  <a:p>
            <a:endParaRPr lang="en-US" altLang="zh-CN" sz="2000" b="1" i="1" dirty="0">
              <a:solidFill>
                <a:srgbClr val="FF0000"/>
              </a:solidFill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  <a:sym typeface="+mn-ea"/>
            </a:endParaRPr>
          </a:p>
          <a:p>
            <a:endParaRPr lang="en-US" altLang="zh-CN" sz="3200" b="1" i="1" dirty="0">
              <a:solidFill>
                <a:srgbClr val="FF0000"/>
              </a:solidFill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  <a:sym typeface="+mn-ea"/>
            </a:endParaRPr>
          </a:p>
          <a:p>
            <a:r>
              <a:rPr lang="en-US" altLang="zh-CN" sz="3200" b="1" i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What year is it?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今年是什么年？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  <a:p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这是中国常用的询问“今年是什么年？”的句型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  <a:p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  <a:p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答语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: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“</a:t>
            </a:r>
            <a:r>
              <a:rPr lang="en-US" altLang="zh-CN" sz="3200" b="1" i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It is the year of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 +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属相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. ”</a:t>
            </a:r>
            <a:endParaRPr lang="en-US" altLang="zh-CN" sz="32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Georgia" panose="02040502050405020303" pitchFamily="18" charset="0"/>
              <a:sym typeface="+mn-ea"/>
            </a:endParaRPr>
          </a:p>
        </p:txBody>
      </p:sp>
      <p:graphicFrame>
        <p:nvGraphicFramePr>
          <p:cNvPr id="7" name="对象 6"/>
          <p:cNvGraphicFramePr/>
          <p:nvPr/>
        </p:nvGraphicFramePr>
        <p:xfrm>
          <a:off x="1102995" y="672465"/>
          <a:ext cx="5691505" cy="1996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1" imgW="5588000" imgH="1987550" progId="Paint.Picture">
                  <p:embed/>
                </p:oleObj>
              </mc:Choice>
              <mc:Fallback>
                <p:oleObj name="" r:id="rId1" imgW="5588000" imgH="1987550" progId="Paint.Picture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02995" y="672465"/>
                        <a:ext cx="5691505" cy="1996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9340" y="422910"/>
            <a:ext cx="10310495" cy="2614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3200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3200" u="sng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  <a:p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  <a:p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  <a:p>
            <a:r>
              <a:rPr lang="en-US" altLang="zh-CN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first, second, third.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..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叫做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序数词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，表示事物的顺序，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  <a:p>
            <a:r>
              <a:rPr lang="en-US" altLang="zh-CN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one,</a:t>
            </a:r>
            <a:r>
              <a:rPr lang="zh-CN" altLang="en-US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</a:t>
            </a:r>
            <a:r>
              <a:rPr lang="en-US" altLang="zh-CN" sz="24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two, three .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..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叫作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基数词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用来表示事物的数量。</a:t>
            </a:r>
            <a:endParaRPr lang="zh-CN" altLang="en-US" sz="2400" b="1" i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Georgia" panose="02040502050405020303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0350" y="3561715"/>
            <a:ext cx="899668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sz="2400" b="1" noProof="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基数词变序数词口诀：</a:t>
            </a:r>
            <a:endParaRPr kumimoji="1" lang="en-US" altLang="zh-CN" sz="2400" b="1" i="0" u="none" strike="noStrike" kern="1200" cap="none" spc="0" normalizeH="0" baseline="0" noProof="0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sz="2400" b="1" noProof="0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基变序，有规律</a:t>
            </a:r>
            <a:r>
              <a:rPr kumimoji="1" lang="en-US" altLang="zh-CN" sz="2400" b="1" noProof="0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.</a:t>
            </a:r>
            <a:endParaRPr kumimoji="1" lang="en-US" altLang="zh-CN" sz="2400" b="1" i="0" u="none" strike="noStrike" kern="1200" cap="none" spc="0" normalizeH="0" baseline="0" noProof="0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sz="2400" b="1" noProof="0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词尾加上</a:t>
            </a:r>
            <a:r>
              <a:rPr kumimoji="1" lang="en-US" altLang="zh-CN" sz="2400" b="1" i="1" noProof="0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th</a:t>
            </a:r>
            <a:r>
              <a:rPr kumimoji="1" lang="en-US" altLang="zh-CN" sz="2400" b="1" i="1" noProof="0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.</a:t>
            </a:r>
            <a:endParaRPr kumimoji="1" lang="en-US" altLang="zh-CN" sz="2400" b="1" i="1" u="none" strike="noStrike" kern="1200" cap="none" spc="0" normalizeH="0" baseline="0" noProof="0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sz="2400" b="1" noProof="0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一，二，三特殊记，词尾字母</a:t>
            </a:r>
            <a:r>
              <a:rPr kumimoji="1" lang="en-US" altLang="zh-CN" sz="2400" b="1" i="1" noProof="0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st, nd, rd,</a:t>
            </a:r>
            <a:endParaRPr kumimoji="1" lang="en-US" altLang="zh-CN" sz="2400" b="1" i="1" u="none" strike="noStrike" kern="1200" cap="none" spc="0" normalizeH="0" baseline="0" noProof="0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sz="2400" b="1" noProof="0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八加</a:t>
            </a:r>
            <a:r>
              <a:rPr kumimoji="1" lang="en-US" altLang="zh-CN" sz="2400" b="1" i="1" noProof="0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h</a:t>
            </a:r>
            <a:r>
              <a:rPr kumimoji="1" lang="en-US" altLang="zh-CN" sz="2400" b="1" noProof="0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kumimoji="1" lang="zh-CN" altLang="en-US" sz="2400" b="1" noProof="0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九去</a:t>
            </a:r>
            <a:r>
              <a:rPr kumimoji="1" lang="en-US" altLang="zh-CN" sz="2400" b="1" i="1" noProof="0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e</a:t>
            </a:r>
            <a:r>
              <a:rPr kumimoji="1" lang="en-US" altLang="zh-CN" sz="2400" b="1" noProof="0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kumimoji="1" lang="en-US" altLang="zh-CN" sz="2400" b="1" i="1" noProof="0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kumimoji="1" lang="en-US" altLang="zh-CN" sz="2400" b="1" i="1" noProof="0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f</a:t>
            </a:r>
            <a:r>
              <a:rPr kumimoji="1" lang="zh-CN" altLang="en-US" sz="2400" b="1" i="1" noProof="0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来把</a:t>
            </a:r>
            <a:r>
              <a:rPr kumimoji="1" lang="en-US" altLang="zh-CN" sz="2400" b="1" i="1" noProof="0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</a:t>
            </a:r>
            <a:r>
              <a:rPr kumimoji="1" lang="en-US" altLang="zh-CN" sz="2400" b="1" i="1" noProof="0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ve</a:t>
            </a:r>
            <a:r>
              <a:rPr kumimoji="1" lang="en-US" altLang="zh-CN" sz="2400" b="1" i="1" noProof="0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</a:t>
            </a:r>
            <a:r>
              <a:rPr kumimoji="1" lang="zh-CN" altLang="en-US" sz="2400" b="1" noProof="0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替，</a:t>
            </a:r>
            <a:endParaRPr kumimoji="1" lang="en-US" altLang="zh-CN" sz="2400" b="1" i="0" u="none" strike="noStrike" kern="1200" cap="none" spc="0" normalizeH="0" baseline="0" noProof="0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en-US" altLang="zh-CN" sz="2400" b="1" i="1" noProof="0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ty </a:t>
            </a:r>
            <a:r>
              <a:rPr kumimoji="1" lang="zh-CN" altLang="en-US" sz="2400" b="1" noProof="0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需变</a:t>
            </a:r>
            <a:r>
              <a:rPr kumimoji="1" lang="en-US" altLang="zh-CN" sz="2400" b="1" i="1" noProof="0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tie</a:t>
            </a:r>
            <a:r>
              <a:rPr kumimoji="1" lang="en-US" altLang="zh-CN" sz="2400" b="1" noProof="0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 </a:t>
            </a:r>
            <a:r>
              <a:rPr kumimoji="1" lang="zh-CN" altLang="en-US" sz="2400" b="1" noProof="0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结尾再加</a:t>
            </a:r>
            <a:r>
              <a:rPr kumimoji="1" lang="en-US" altLang="zh-CN" sz="2400" b="1" i="1" noProof="0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th</a:t>
            </a:r>
            <a:r>
              <a:rPr kumimoji="1" lang="en-US" altLang="zh-CN" sz="2400" b="1" noProof="0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endParaRPr kumimoji="1" lang="en-US" altLang="zh-CN" sz="2400" b="1" i="0" u="none" strike="noStrike" kern="1200" cap="none" spc="0" normalizeH="0" baseline="0" noProof="0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sz="2400" b="1" noProof="0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几十几也容易，只变个位就可以，连字符莫丢弃</a:t>
            </a:r>
            <a:r>
              <a:rPr kumimoji="1" lang="zh-CN" altLang="en-US" sz="2400" b="1" noProof="0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endParaRPr kumimoji="1" lang="en-US" altLang="zh-CN" sz="2400" b="1" i="0" u="none" strike="noStrike" kern="1200" cap="none" spc="0" normalizeH="0" baseline="0" noProof="0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en-US" altLang="zh-CN" sz="2400" b="1" i="0" u="none" strike="noStrike" kern="1200" cap="none" spc="0" normalizeH="0" baseline="0" noProof="0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6760" y="422910"/>
            <a:ext cx="4085590" cy="1699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87730" y="331470"/>
            <a:ext cx="100558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2800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194550" y="3203258"/>
            <a:ext cx="5500688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400" i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Sb's year is the year of + the</a:t>
            </a:r>
            <a:r>
              <a:rPr lang="en-US" altLang="zh-CN" sz="2400" b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生肖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这是介绍自己或他人属相的句型。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67258" y="4258945"/>
            <a:ext cx="630078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400" i="1" dirty="0">
                <a:solidFill>
                  <a:srgbClr val="00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My year is the year of the dog.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我的属相是狗。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257" name="矩形 1"/>
          <p:cNvSpPr/>
          <p:nvPr/>
        </p:nvSpPr>
        <p:spPr>
          <a:xfrm>
            <a:off x="226378" y="3315970"/>
            <a:ext cx="1112837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句型：</a:t>
            </a:r>
            <a:endParaRPr lang="zh-CN" altLang="en-US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258" name="矩形 1"/>
          <p:cNvSpPr/>
          <p:nvPr/>
        </p:nvSpPr>
        <p:spPr>
          <a:xfrm>
            <a:off x="226695" y="3961448"/>
            <a:ext cx="110807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277" name="矩形 1"/>
          <p:cNvSpPr/>
          <p:nvPr/>
        </p:nvSpPr>
        <p:spPr>
          <a:xfrm>
            <a:off x="6337300" y="3408045"/>
            <a:ext cx="1112838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句型：</a:t>
            </a:r>
            <a:endParaRPr lang="zh-CN" altLang="en-US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26465" y="3040380"/>
            <a:ext cx="5757863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en-US" altLang="zh-CN" sz="2400" i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What is one’s year?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询问某人的属相。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279" name="矩形 1"/>
          <p:cNvSpPr/>
          <p:nvPr/>
        </p:nvSpPr>
        <p:spPr>
          <a:xfrm>
            <a:off x="6434455" y="4402138"/>
            <a:ext cx="1112838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31558" y="3890010"/>
            <a:ext cx="630078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400" i="1" dirty="0">
                <a:solidFill>
                  <a:srgbClr val="00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What is your brother's year</a:t>
            </a:r>
            <a:r>
              <a:rPr lang="zh-CN" altLang="en-US" sz="2400" dirty="0">
                <a:solidFill>
                  <a:srgbClr val="00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？</a:t>
            </a:r>
            <a:endParaRPr lang="en-US" altLang="zh-CN" sz="2400" i="1" dirty="0">
              <a:solidFill>
                <a:srgbClr val="000000"/>
              </a:solidFill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你弟弟的属相是什么？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2520" y="890905"/>
            <a:ext cx="5386070" cy="1871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" grpId="0"/>
      <p:bldP spid="7" grpId="0"/>
      <p:bldP spid="14" grpId="0"/>
      <p:bldP spid="10257" grpId="0"/>
      <p:bldP spid="10258" grpId="0"/>
      <p:bldP spid="11277" grpId="0"/>
      <p:bldP spid="1127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63615" y="410210"/>
            <a:ext cx="8215338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2800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en-US" altLang="zh-CN" sz="2800" i="1" dirty="0" smtClean="0">
              <a:latin typeface="Georgia" panose="02040502050405020303" pitchFamily="18" charset="0"/>
            </a:endParaRPr>
          </a:p>
        </p:txBody>
      </p:sp>
      <p:sp>
        <p:nvSpPr>
          <p:cNvPr id="12300" name="矩形 1"/>
          <p:cNvSpPr/>
          <p:nvPr/>
        </p:nvSpPr>
        <p:spPr>
          <a:xfrm>
            <a:off x="1268730" y="5446395"/>
            <a:ext cx="110807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376805" y="5172710"/>
            <a:ext cx="714057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200000"/>
              </a:lnSpc>
            </a:pPr>
            <a:r>
              <a:rPr lang="en-US" altLang="zh-CN" sz="2400" b="1" i="1" dirty="0">
                <a:solidFill>
                  <a:srgbClr val="00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I also like playing soccer.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我也喜欢踢足球。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304" name="矩形 1"/>
          <p:cNvSpPr/>
          <p:nvPr/>
        </p:nvSpPr>
        <p:spPr>
          <a:xfrm>
            <a:off x="1263650" y="2984183"/>
            <a:ext cx="1112838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辨析：</a:t>
            </a:r>
            <a:endParaRPr lang="zh-CN" altLang="en-US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286000" y="2725738"/>
            <a:ext cx="6694488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en-US" altLang="zh-CN" sz="2400" b="1" i="1" dirty="0">
                <a:solidFill>
                  <a:srgbClr val="00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also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与</a:t>
            </a:r>
            <a:r>
              <a:rPr lang="en-US" altLang="zh-CN" sz="2400" b="1" i="1" dirty="0">
                <a:solidFill>
                  <a:srgbClr val="00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too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i="1" dirty="0">
                <a:solidFill>
                  <a:srgbClr val="00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also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常放在肯定句中，实义动词前，系动词后。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i="1" dirty="0">
                <a:solidFill>
                  <a:srgbClr val="00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too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常放在肯定句句末，前面常用逗号隔开。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1470" y="915035"/>
            <a:ext cx="3943350" cy="197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5" grpId="0"/>
      <p:bldP spid="12304" grpId="0"/>
      <p:bldP spid="123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09345" y="180975"/>
            <a:ext cx="886206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2800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2800" u="sng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800" i="1" u="sng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Georgia" panose="02040502050405020303" pitchFamily="18" charset="0"/>
              <a:sym typeface="+mn-ea"/>
            </a:endParaRPr>
          </a:p>
          <a:p>
            <a:endParaRPr lang="zh-CN" altLang="en-US" sz="2800" i="1" u="sng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Georgia" panose="02040502050405020303" pitchFamily="18" charset="0"/>
              <a:sym typeface="+mn-ea"/>
            </a:endParaRPr>
          </a:p>
          <a:p>
            <a:endParaRPr lang="zh-CN" altLang="en-US" sz="2800" i="1" u="sng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Georgia" panose="02040502050405020303" pitchFamily="18" charset="0"/>
              <a:sym typeface="+mn-ea"/>
            </a:endParaRPr>
          </a:p>
          <a:p>
            <a:endParaRPr lang="zh-CN" altLang="en-US" sz="2800" i="1" u="sng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Georgia" panose="02040502050405020303" pitchFamily="18" charset="0"/>
              <a:sym typeface="+mn-ea"/>
            </a:endParaRPr>
          </a:p>
          <a:p>
            <a:endParaRPr lang="zh-CN" altLang="en-US" sz="2800" i="1" u="sng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Georgia" panose="02040502050405020303" pitchFamily="18" charset="0"/>
              <a:sym typeface="+mn-ea"/>
            </a:endParaRPr>
          </a:p>
          <a:p>
            <a:r>
              <a:rPr lang="en-US" altLang="zh-CN" sz="2800" i="1" dirty="0">
                <a:solidFill>
                  <a:schemeClr val="tx1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What special holidays do you have in China?                                                          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在中国你们有什么特殊的节日？</a:t>
            </a:r>
            <a:endParaRPr lang="zh-CN" altLang="en-US" sz="2800" dirty="0" smtClean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154" name="TextBox 5"/>
          <p:cNvSpPr txBox="1"/>
          <p:nvPr/>
        </p:nvSpPr>
        <p:spPr>
          <a:xfrm>
            <a:off x="990283" y="4753293"/>
            <a:ext cx="960437" cy="463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例句：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50720" y="4483735"/>
            <a:ext cx="5757863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en-US" altLang="zh-CN" sz="24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What animals do you have in your home?</a:t>
            </a:r>
            <a:r>
              <a:rPr lang="zh-CN" altLang="en-US" sz="24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 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在你们家有什么动物？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156" name="文本框 17"/>
          <p:cNvSpPr txBox="1"/>
          <p:nvPr/>
        </p:nvSpPr>
        <p:spPr>
          <a:xfrm>
            <a:off x="1109345" y="3514725"/>
            <a:ext cx="6580188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What...do you have...?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 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……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你们有什么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……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？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5783"/>
          <a:stretch>
            <a:fillRect/>
          </a:stretch>
        </p:blipFill>
        <p:spPr>
          <a:xfrm>
            <a:off x="1109345" y="903605"/>
            <a:ext cx="3190875" cy="1665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4" grpId="0"/>
      <p:bldP spid="615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3873</Words>
  <Application>WPS 演示</Application>
  <PresentationFormat>全屏显示(4:3)</PresentationFormat>
  <Paragraphs>222</Paragraphs>
  <Slides>17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17</vt:i4>
      </vt:variant>
    </vt:vector>
  </HeadingPairs>
  <TitlesOfParts>
    <vt:vector size="35" baseType="lpstr">
      <vt:lpstr>Arial</vt:lpstr>
      <vt:lpstr>宋体</vt:lpstr>
      <vt:lpstr>Wingdings</vt:lpstr>
      <vt:lpstr>黑体</vt:lpstr>
      <vt:lpstr>Georgia</vt:lpstr>
      <vt:lpstr>Kozuka Gothic Pro H</vt:lpstr>
      <vt:lpstr>Yu Gothic</vt:lpstr>
      <vt:lpstr>方正大黑简体</vt:lpstr>
      <vt:lpstr>微软雅黑</vt:lpstr>
      <vt:lpstr>Times New Roman</vt:lpstr>
      <vt:lpstr>Arial Unicode MS</vt:lpstr>
      <vt:lpstr>Calibri</vt:lpstr>
      <vt:lpstr>Office 主题</vt:lpstr>
      <vt:lpstr>Paint.Picture</vt:lpstr>
      <vt:lpstr>Paint.Picture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HP</dc:creator>
  <cp:lastModifiedBy>Kristy</cp:lastModifiedBy>
  <cp:revision>71</cp:revision>
  <dcterms:created xsi:type="dcterms:W3CDTF">2020-04-07T08:20:00Z</dcterms:created>
  <dcterms:modified xsi:type="dcterms:W3CDTF">2020-07-02T15:29:15Z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2052-11.1.0.9740</vt:lpwstr>
  </property>
</Properties>
</file>