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314" r:id="rId3"/>
    <p:sldId id="260" r:id="rId4"/>
    <p:sldId id="297" r:id="rId5"/>
    <p:sldId id="298" r:id="rId6"/>
    <p:sldId id="326" r:id="rId7"/>
    <p:sldId id="302" r:id="rId8"/>
    <p:sldId id="303" r:id="rId9"/>
    <p:sldId id="316" r:id="rId10"/>
    <p:sldId id="317" r:id="rId11"/>
    <p:sldId id="269" r:id="rId12"/>
    <p:sldId id="318" r:id="rId13"/>
    <p:sldId id="33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5F99"/>
    <a:srgbClr val="1323F3"/>
    <a:srgbClr val="0000FF"/>
    <a:srgbClr val="AB3648"/>
    <a:srgbClr val="0066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p:cViewPr varScale="1">
        <p:scale>
          <a:sx n="86" d="100"/>
          <a:sy n="86" d="100"/>
        </p:scale>
        <p:origin x="422" y="62"/>
      </p:cViewPr>
      <p:guideLst>
        <p:guide orient="horz" pos="2184"/>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EF9C87-2F59-413A-BC3A-F99344D3755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5B6F22-F3FA-4C9D-BDC7-D381B87C1E7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59355" y="1407160"/>
            <a:ext cx="6638925" cy="2306955"/>
          </a:xfrm>
          <a:prstGeom prst="rect">
            <a:avLst/>
          </a:prstGeom>
          <a:noFill/>
          <a:ln>
            <a:noFill/>
          </a:ln>
        </p:spPr>
        <p:txBody>
          <a:bodyPr wrap="square" rtlCol="0">
            <a:spAutoFit/>
          </a:bodyPr>
          <a:lstStyle/>
          <a:p>
            <a:pPr algn="ctr"/>
            <a:r>
              <a:rPr lang="zh-CN" altLang="en-US" sz="4800" b="1" dirty="0">
                <a:ln w="22225">
                  <a:noFill/>
                  <a:prstDash val="solid"/>
                </a:ln>
                <a:solidFill>
                  <a:schemeClr val="tx1"/>
                </a:solidFill>
                <a:effectLst/>
                <a:latin typeface="黑体" panose="02010609060101010101" pitchFamily="49" charset="-122"/>
                <a:ea typeface="黑体" panose="02010609060101010101" pitchFamily="49" charset="-122"/>
              </a:rPr>
              <a:t>五年级公立校</a:t>
            </a:r>
            <a:endParaRPr lang="zh-CN" altLang="en-US" sz="4800" b="1" dirty="0">
              <a:ln w="22225">
                <a:solidFill>
                  <a:schemeClr val="accent2"/>
                </a:solidFill>
                <a:prstDash val="solid"/>
              </a:ln>
              <a:solidFill>
                <a:schemeClr val="tx1"/>
              </a:solidFill>
              <a:effectLst/>
              <a:latin typeface="黑体" panose="02010609060101010101" pitchFamily="49" charset="-122"/>
              <a:ea typeface="黑体" panose="02010609060101010101" pitchFamily="49" charset="-122"/>
            </a:endParaRPr>
          </a:p>
          <a:p>
            <a:pPr algn="ctr"/>
            <a:endParaRPr lang="en-US" altLang="zh-CN" sz="4800" b="1" dirty="0">
              <a:solidFill>
                <a:schemeClr val="tx1"/>
              </a:solidFill>
              <a:latin typeface="微软雅黑" panose="020B0503020204020204" pitchFamily="34" charset="-122"/>
              <a:ea typeface="微软雅黑" panose="020B0503020204020204" pitchFamily="34" charset="-122"/>
            </a:endParaRPr>
          </a:p>
          <a:p>
            <a:pPr algn="ctr"/>
            <a:r>
              <a:rPr lang="en-US" altLang="zh-CN" sz="4800" b="1" i="1" dirty="0">
                <a:solidFill>
                  <a:schemeClr val="tx1"/>
                </a:solidFill>
                <a:effectLst/>
                <a:latin typeface="Georgia" panose="02040502050405020303" pitchFamily="18" charset="0"/>
                <a:ea typeface="微软雅黑" panose="020B0503020204020204" pitchFamily="34" charset="-122"/>
              </a:rPr>
              <a:t>Revision   </a:t>
            </a:r>
            <a:r>
              <a:rPr lang="en-US" altLang="zh-CN" sz="4800" b="1" i="1" dirty="0">
                <a:solidFill>
                  <a:schemeClr val="tx1"/>
                </a:solidFill>
                <a:effectLst/>
                <a:latin typeface="Georgia" panose="02040502050405020303" pitchFamily="18" charset="0"/>
              </a:rPr>
              <a:t>U1-U4</a:t>
            </a:r>
            <a:endParaRPr lang="en-US" altLang="zh-CN" sz="4800" b="1" i="1" dirty="0">
              <a:solidFill>
                <a:schemeClr val="tx1"/>
              </a:solidFill>
              <a:effectLst/>
              <a:latin typeface="Georgia" panose="02040502050405020303"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tretch>
            <a:fillRect/>
          </a:stretch>
        </p:blipFill>
        <p:spPr>
          <a:xfrm>
            <a:off x="6316980" y="948055"/>
            <a:ext cx="2844800" cy="1294130"/>
          </a:xfrm>
          <a:prstGeom prst="rect">
            <a:avLst/>
          </a:prstGeom>
        </p:spPr>
      </p:pic>
      <p:sp>
        <p:nvSpPr>
          <p:cNvPr id="2" name="矩形 1"/>
          <p:cNvSpPr/>
          <p:nvPr/>
        </p:nvSpPr>
        <p:spPr>
          <a:xfrm>
            <a:off x="417923" y="442580"/>
            <a:ext cx="8928992" cy="953135"/>
          </a:xfrm>
          <a:prstGeom prst="rect">
            <a:avLst/>
          </a:prstGeom>
        </p:spPr>
        <p:txBody>
          <a:bodyPr wrap="square">
            <a:spAutoFit/>
          </a:bodyPr>
          <a:lstStyle/>
          <a:p>
            <a:pPr algn="just"/>
            <a:r>
              <a:rPr lang="zh-CN" altLang="zh-CN" sz="2400" b="1" kern="100" dirty="0">
                <a:latin typeface="黑体" panose="02010609060101010101" pitchFamily="49" charset="-122"/>
                <a:ea typeface="黑体" panose="02010609060101010101" pitchFamily="49" charset="-122"/>
                <a:cs typeface="黑体" panose="02010609060101010101" pitchFamily="49" charset="-122"/>
              </a:rPr>
              <a:t>八</a:t>
            </a:r>
            <a:r>
              <a:rPr lang="zh-CN" altLang="zh-CN" sz="2000" b="1" kern="100" dirty="0">
                <a:latin typeface="黑体" panose="02010609060101010101" pitchFamily="49" charset="-122"/>
                <a:ea typeface="黑体" panose="02010609060101010101" pitchFamily="49" charset="-122"/>
                <a:cs typeface="黑体" panose="02010609060101010101" pitchFamily="49" charset="-122"/>
              </a:rPr>
              <a:t>、</a:t>
            </a:r>
            <a:r>
              <a:rPr lang="zh-CN" altLang="zh-CN" sz="2800" b="1" kern="100" dirty="0">
                <a:latin typeface="黑体" panose="02010609060101010101" pitchFamily="49" charset="-122"/>
                <a:ea typeface="黑体" panose="02010609060101010101" pitchFamily="49" charset="-122"/>
                <a:cs typeface="黑体" panose="02010609060101010101" pitchFamily="49" charset="-122"/>
              </a:rPr>
              <a:t>以“</a:t>
            </a:r>
            <a:r>
              <a:rPr lang="zh-CN" altLang="zh-CN" sz="2800" b="1" i="1" kern="100" dirty="0">
                <a:latin typeface="Georgia" panose="02040502050405020303" pitchFamily="18" charset="0"/>
                <a:ea typeface="黑体" panose="02010609060101010101" pitchFamily="49" charset="-122"/>
                <a:cs typeface="Georgia" panose="02040502050405020303" pitchFamily="18" charset="0"/>
              </a:rPr>
              <a:t>The Spring Festival</a:t>
            </a:r>
            <a:r>
              <a:rPr lang="zh-CN" altLang="zh-CN" sz="2800" b="1" kern="100" dirty="0">
                <a:latin typeface="黑体" panose="02010609060101010101" pitchFamily="49" charset="-122"/>
                <a:ea typeface="黑体" panose="02010609060101010101" pitchFamily="49" charset="-122"/>
                <a:cs typeface="黑体" panose="02010609060101010101" pitchFamily="49" charset="-122"/>
              </a:rPr>
              <a:t>”为题，写一篇小作文.</a:t>
            </a:r>
            <a:r>
              <a:rPr lang="en-US" altLang="zh-CN" sz="2800" b="1" kern="100" dirty="0">
                <a:latin typeface="黑体" panose="02010609060101010101" pitchFamily="49" charset="-122"/>
                <a:ea typeface="黑体" panose="02010609060101010101" pitchFamily="49" charset="-122"/>
                <a:cs typeface="黑体" panose="02010609060101010101" pitchFamily="49" charset="-122"/>
              </a:rPr>
              <a:t> </a:t>
            </a:r>
            <a:endParaRPr lang="en-US" altLang="zh-CN" sz="2800" b="1" kern="100" dirty="0">
              <a:latin typeface="黑体" panose="02010609060101010101" pitchFamily="49" charset="-122"/>
              <a:ea typeface="黑体" panose="02010609060101010101" pitchFamily="49" charset="-122"/>
              <a:cs typeface="黑体" panose="02010609060101010101" pitchFamily="49" charset="-122"/>
            </a:endParaRPr>
          </a:p>
          <a:p>
            <a:pPr algn="just"/>
            <a:endParaRPr lang="zh-CN" altLang="zh-CN" sz="28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13" name="矩形 12"/>
          <p:cNvSpPr/>
          <p:nvPr/>
        </p:nvSpPr>
        <p:spPr>
          <a:xfrm>
            <a:off x="1226021" y="948125"/>
            <a:ext cx="2482850" cy="450850"/>
          </a:xfrm>
          <a:prstGeom prst="rect">
            <a:avLst/>
          </a:prstGeom>
        </p:spPr>
        <p:txBody>
          <a:bodyPr wrap="none">
            <a:spAutoFit/>
          </a:bodyPr>
          <a:lstStyle/>
          <a:p>
            <a:pPr algn="just">
              <a:lnSpc>
                <a:spcPct val="130000"/>
              </a:lnSpc>
              <a:spcAft>
                <a:spcPts val="0"/>
              </a:spcAft>
            </a:pPr>
            <a:r>
              <a:rPr lang="en-US" altLang="zh-CN" b="1" kern="100" dirty="0">
                <a:solidFill>
                  <a:srgbClr val="FF0000"/>
                </a:solidFill>
                <a:latin typeface="黑体" panose="02010609060101010101" pitchFamily="49" charset="-122"/>
                <a:ea typeface="黑体" panose="02010609060101010101" pitchFamily="49" charset="-122"/>
                <a:cs typeface="Courier New" panose="02070309020205020404" pitchFamily="49" charset="0"/>
              </a:rPr>
              <a:t>1.</a:t>
            </a:r>
            <a:r>
              <a:rPr lang="zh-CN" altLang="en-US" b="1" kern="100" dirty="0">
                <a:solidFill>
                  <a:srgbClr val="FF0000"/>
                </a:solidFill>
                <a:latin typeface="黑体" panose="02010609060101010101" pitchFamily="49" charset="-122"/>
                <a:ea typeface="黑体" panose="02010609060101010101" pitchFamily="49" charset="-122"/>
                <a:cs typeface="Courier New" panose="02070309020205020404" pitchFamily="49" charset="0"/>
              </a:rPr>
              <a:t>春节会做</a:t>
            </a:r>
            <a:r>
              <a:rPr lang="zh-CN" altLang="en-US" b="1" kern="100" dirty="0">
                <a:solidFill>
                  <a:srgbClr val="FF0000"/>
                </a:solidFill>
                <a:latin typeface="黑体" panose="02010609060101010101" pitchFamily="49" charset="-122"/>
                <a:ea typeface="黑体" panose="02010609060101010101" pitchFamily="49" charset="-122"/>
                <a:cs typeface="Courier New" panose="02070309020205020404" pitchFamily="49" charset="0"/>
              </a:rPr>
              <a:t>的各种活动</a:t>
            </a:r>
            <a:endParaRPr lang="zh-CN" altLang="zh-CN" b="1" kern="100" dirty="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sp>
        <p:nvSpPr>
          <p:cNvPr id="14" name="矩形 13"/>
          <p:cNvSpPr/>
          <p:nvPr/>
        </p:nvSpPr>
        <p:spPr>
          <a:xfrm>
            <a:off x="1226072" y="1395418"/>
            <a:ext cx="4551680" cy="450850"/>
          </a:xfrm>
          <a:prstGeom prst="rect">
            <a:avLst/>
          </a:prstGeom>
        </p:spPr>
        <p:txBody>
          <a:bodyPr wrap="none">
            <a:spAutoFit/>
          </a:bodyPr>
          <a:lstStyle/>
          <a:p>
            <a:pPr algn="just">
              <a:lnSpc>
                <a:spcPct val="130000"/>
              </a:lnSpc>
              <a:spcAft>
                <a:spcPts val="0"/>
              </a:spcAft>
            </a:pPr>
            <a:r>
              <a:rPr lang="en-US" altLang="zh-CN" b="1" kern="100" dirty="0">
                <a:solidFill>
                  <a:srgbClr val="FF0000"/>
                </a:solidFill>
                <a:latin typeface="黑体" panose="02010609060101010101" pitchFamily="49" charset="-122"/>
                <a:ea typeface="黑体" panose="02010609060101010101" pitchFamily="49" charset="-122"/>
                <a:cs typeface="Courier New" panose="02070309020205020404" pitchFamily="49" charset="0"/>
              </a:rPr>
              <a:t>2.</a:t>
            </a:r>
            <a:r>
              <a:rPr lang="zh-CN" altLang="en-US" b="1" kern="100" dirty="0">
                <a:solidFill>
                  <a:srgbClr val="FF0000"/>
                </a:solidFill>
                <a:latin typeface="黑体" panose="02010609060101010101" pitchFamily="49" charset="-122"/>
                <a:ea typeface="黑体" panose="02010609060101010101" pitchFamily="49" charset="-122"/>
                <a:cs typeface="Courier New" panose="02070309020205020404" pitchFamily="49" charset="0"/>
              </a:rPr>
              <a:t>描述人们参与活动的心情或你的心情感受</a:t>
            </a:r>
            <a:endParaRPr lang="en-US" altLang="zh-CN" b="1" kern="100" dirty="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pic>
        <p:nvPicPr>
          <p:cNvPr id="4" name="图片 3"/>
          <p:cNvPicPr>
            <a:picLocks noChangeAspect="1"/>
          </p:cNvPicPr>
          <p:nvPr/>
        </p:nvPicPr>
        <p:blipFill>
          <a:blip r:embed="rId3"/>
          <a:stretch>
            <a:fillRect/>
          </a:stretch>
        </p:blipFill>
        <p:spPr>
          <a:xfrm>
            <a:off x="9545955" y="818515"/>
            <a:ext cx="2013585" cy="1605280"/>
          </a:xfrm>
          <a:prstGeom prst="rect">
            <a:avLst/>
          </a:prstGeom>
        </p:spPr>
      </p:pic>
      <p:sp>
        <p:nvSpPr>
          <p:cNvPr id="16" name="矩形 15"/>
          <p:cNvSpPr/>
          <p:nvPr/>
        </p:nvSpPr>
        <p:spPr>
          <a:xfrm>
            <a:off x="991870" y="1948180"/>
            <a:ext cx="10207625" cy="3855720"/>
          </a:xfrm>
          <a:prstGeom prst="rect">
            <a:avLst/>
          </a:prstGeom>
        </p:spPr>
        <p:txBody>
          <a:bodyPr wrap="square">
            <a:spAutoFit/>
          </a:bodyPr>
          <a:p>
            <a:pPr algn="l">
              <a:lnSpc>
                <a:spcPct val="130000"/>
              </a:lnSpc>
              <a:spcAft>
                <a:spcPts val="0"/>
              </a:spcAft>
            </a:pPr>
            <a:r>
              <a:rPr lang="zh-CN" altLang="en-US" sz="2400" b="1" kern="100" dirty="0">
                <a:solidFill>
                  <a:schemeClr val="tx1"/>
                </a:solidFill>
                <a:latin typeface="Georgia" panose="02040502050405020303" pitchFamily="18" charset="0"/>
                <a:ea typeface="黑体" panose="02010609060101010101" pitchFamily="49" charset="-122"/>
                <a:cs typeface="Courier New" panose="02070309020205020404" pitchFamily="49" charset="0"/>
              </a:rPr>
              <a:t>时态：一般将来时</a:t>
            </a:r>
            <a:r>
              <a:rPr lang="en-US" altLang="zh-CN" sz="2400" b="1" kern="100" dirty="0">
                <a:solidFill>
                  <a:schemeClr val="tx1"/>
                </a:solidFill>
                <a:latin typeface="Georgia" panose="02040502050405020303" pitchFamily="18" charset="0"/>
                <a:ea typeface="黑体" panose="02010609060101010101" pitchFamily="49" charset="-122"/>
                <a:cs typeface="Courier New" panose="02070309020205020404" pitchFamily="49" charset="0"/>
              </a:rPr>
              <a:t>+</a:t>
            </a:r>
            <a:r>
              <a:rPr lang="zh-CN" altLang="en-US" sz="2400" b="1" kern="100" dirty="0">
                <a:solidFill>
                  <a:schemeClr val="tx1"/>
                </a:solidFill>
                <a:latin typeface="Georgia" panose="02040502050405020303" pitchFamily="18" charset="0"/>
                <a:ea typeface="黑体" panose="02010609060101010101" pitchFamily="49" charset="-122"/>
                <a:cs typeface="Courier New" panose="02070309020205020404" pitchFamily="49" charset="0"/>
              </a:rPr>
              <a:t>一般现在时</a:t>
            </a:r>
            <a:endParaRPr lang="zh-CN" altLang="en-US" sz="2400" b="1" kern="100" dirty="0">
              <a:solidFill>
                <a:schemeClr val="tx1"/>
              </a:solidFill>
              <a:latin typeface="Georgia" panose="02040502050405020303" pitchFamily="18" charset="0"/>
              <a:ea typeface="黑体" panose="02010609060101010101" pitchFamily="49" charset="-122"/>
              <a:cs typeface="Courier New" panose="02070309020205020404" pitchFamily="49" charset="0"/>
            </a:endParaRPr>
          </a:p>
          <a:p>
            <a:pPr algn="l">
              <a:lnSpc>
                <a:spcPct val="130000"/>
              </a:lnSpc>
              <a:spcAft>
                <a:spcPts val="0"/>
              </a:spcAft>
            </a:pPr>
            <a:r>
              <a:rPr lang="zh-CN" altLang="en-US" sz="2400" b="1" kern="100" dirty="0">
                <a:solidFill>
                  <a:schemeClr val="tx1"/>
                </a:solidFill>
                <a:latin typeface="Georgia" panose="02040502050405020303" pitchFamily="18" charset="0"/>
                <a:ea typeface="黑体" panose="02010609060101010101" pitchFamily="49" charset="-122"/>
                <a:cs typeface="Courier New" panose="02070309020205020404" pitchFamily="49" charset="0"/>
              </a:rPr>
              <a:t>人称：第一人称 </a:t>
            </a:r>
            <a:r>
              <a:rPr lang="en-US" altLang="zh-CN" sz="2400" b="1" i="1" kern="100" dirty="0">
                <a:solidFill>
                  <a:schemeClr val="tx1"/>
                </a:solidFill>
                <a:latin typeface="Georgia" panose="02040502050405020303" pitchFamily="18" charset="0"/>
                <a:ea typeface="黑体" panose="02010609060101010101" pitchFamily="49" charset="-122"/>
                <a:cs typeface="Georgia" panose="02040502050405020303" pitchFamily="18" charset="0"/>
              </a:rPr>
              <a:t>I/we</a:t>
            </a:r>
            <a:endParaRPr lang="zh-CN" altLang="en-US" sz="2400" b="1" i="1" kern="100" dirty="0">
              <a:solidFill>
                <a:schemeClr val="tx1"/>
              </a:solidFill>
              <a:latin typeface="Georgia" panose="02040502050405020303" pitchFamily="18" charset="0"/>
              <a:ea typeface="黑体" panose="02010609060101010101" pitchFamily="49" charset="-122"/>
              <a:cs typeface="Georgia" panose="02040502050405020303" pitchFamily="18" charset="0"/>
            </a:endParaRPr>
          </a:p>
          <a:p>
            <a:pPr algn="l">
              <a:lnSpc>
                <a:spcPct val="130000"/>
              </a:lnSpc>
              <a:spcAft>
                <a:spcPts val="0"/>
              </a:spcAft>
            </a:pPr>
            <a:r>
              <a:rPr lang="zh-CN" altLang="en-US" sz="2400" b="1" kern="100" dirty="0">
                <a:solidFill>
                  <a:schemeClr val="tx1"/>
                </a:solidFill>
                <a:latin typeface="Georgia" panose="02040502050405020303" pitchFamily="18" charset="0"/>
                <a:ea typeface="黑体" panose="02010609060101010101" pitchFamily="49" charset="-122"/>
                <a:cs typeface="Courier New" panose="02070309020205020404" pitchFamily="49" charset="0"/>
              </a:rPr>
              <a:t>关键词</a:t>
            </a:r>
            <a:r>
              <a:rPr lang="en-US" altLang="zh-CN" sz="2400" b="1" kern="100" dirty="0">
                <a:solidFill>
                  <a:schemeClr val="tx1"/>
                </a:solidFill>
                <a:latin typeface="Georgia" panose="02040502050405020303" pitchFamily="18" charset="0"/>
                <a:ea typeface="黑体" panose="02010609060101010101" pitchFamily="49" charset="-122"/>
                <a:cs typeface="Courier New" panose="02070309020205020404" pitchFamily="49" charset="0"/>
              </a:rPr>
              <a:t>(</a:t>
            </a:r>
            <a:r>
              <a:rPr lang="zh-CN" altLang="en-US" sz="2400" b="1" kern="100" dirty="0">
                <a:solidFill>
                  <a:schemeClr val="tx1"/>
                </a:solidFill>
                <a:latin typeface="Georgia" panose="02040502050405020303" pitchFamily="18" charset="0"/>
                <a:ea typeface="黑体" panose="02010609060101010101" pitchFamily="49" charset="-122"/>
                <a:cs typeface="Courier New" panose="02070309020205020404" pitchFamily="49" charset="0"/>
              </a:rPr>
              <a:t>句</a:t>
            </a:r>
            <a:r>
              <a:rPr lang="en-US" altLang="zh-CN" sz="2400" b="1" kern="100" dirty="0">
                <a:solidFill>
                  <a:schemeClr val="tx1"/>
                </a:solidFill>
                <a:latin typeface="Georgia" panose="02040502050405020303" pitchFamily="18" charset="0"/>
                <a:ea typeface="黑体" panose="02010609060101010101" pitchFamily="49" charset="-122"/>
                <a:cs typeface="Courier New" panose="02070309020205020404" pitchFamily="49" charset="0"/>
              </a:rPr>
              <a:t>)</a:t>
            </a:r>
            <a:r>
              <a:rPr lang="zh-CN" altLang="en-US" sz="2400" b="1" kern="100" dirty="0">
                <a:solidFill>
                  <a:schemeClr val="tx1"/>
                </a:solidFill>
                <a:latin typeface="Georgia" panose="02040502050405020303" pitchFamily="18" charset="0"/>
                <a:ea typeface="黑体" panose="02010609060101010101" pitchFamily="49" charset="-122"/>
                <a:cs typeface="Courier New" panose="02070309020205020404" pitchFamily="49" charset="0"/>
              </a:rPr>
              <a:t>：</a:t>
            </a:r>
            <a:endParaRPr lang="en-US" altLang="zh-CN" sz="2400" b="1" kern="100" dirty="0">
              <a:solidFill>
                <a:schemeClr val="tx1"/>
              </a:solidFill>
              <a:latin typeface="Georgia" panose="02040502050405020303" pitchFamily="18" charset="0"/>
              <a:ea typeface="黑体" panose="02010609060101010101" pitchFamily="49" charset="-122"/>
              <a:cs typeface="Courier New" panose="02070309020205020404" pitchFamily="49" charset="0"/>
            </a:endParaRPr>
          </a:p>
          <a:p>
            <a:pPr algn="l">
              <a:lnSpc>
                <a:spcPct val="130000"/>
              </a:lnSpc>
              <a:spcAft>
                <a:spcPts val="0"/>
              </a:spcAft>
            </a:pPr>
            <a:r>
              <a:rPr lang="zh-CN" altLang="en-US" sz="2800" b="1" dirty="0">
                <a:solidFill>
                  <a:schemeClr val="tx1"/>
                </a:solidFill>
                <a:latin typeface="Georgia" panose="02040502050405020303" pitchFamily="18" charset="0"/>
              </a:rPr>
              <a:t>①</a:t>
            </a:r>
            <a:r>
              <a:rPr lang="en-US" altLang="zh-CN" sz="2800" i="1" kern="100" dirty="0">
                <a:latin typeface="Georgia" panose="02040502050405020303" pitchFamily="18" charset="0"/>
                <a:cs typeface="Courier New" panose="02070309020205020404" pitchFamily="49" charset="0"/>
                <a:sym typeface="+mn-ea"/>
              </a:rPr>
              <a:t>The Spring Festival is coming. </a:t>
            </a:r>
            <a:endParaRPr lang="en-US" altLang="zh-CN" sz="2800" b="1" i="1" dirty="0">
              <a:solidFill>
                <a:schemeClr val="tx1"/>
              </a:solidFill>
              <a:latin typeface="Georgia" panose="02040502050405020303" pitchFamily="18" charset="0"/>
            </a:endParaRPr>
          </a:p>
          <a:p>
            <a:pPr algn="l">
              <a:lnSpc>
                <a:spcPct val="130000"/>
              </a:lnSpc>
              <a:spcAft>
                <a:spcPts val="0"/>
              </a:spcAft>
            </a:pPr>
            <a:r>
              <a:rPr lang="zh-CN" altLang="en-US" sz="2800" b="1" dirty="0">
                <a:solidFill>
                  <a:schemeClr val="tx1"/>
                </a:solidFill>
                <a:latin typeface="Georgia" panose="02040502050405020303" pitchFamily="18" charset="0"/>
              </a:rPr>
              <a:t>②</a:t>
            </a:r>
            <a:r>
              <a:rPr lang="en-US" altLang="zh-CN" sz="2800" i="1" kern="100" dirty="0">
                <a:latin typeface="Georgia" panose="02040502050405020303" pitchFamily="18" charset="0"/>
                <a:cs typeface="Courier New" panose="02070309020205020404" pitchFamily="49" charset="0"/>
                <a:sym typeface="+mn-ea"/>
              </a:rPr>
              <a:t>buy some new clothes/clean.../make dumplings/</a:t>
            </a:r>
            <a:endParaRPr lang="en-US" altLang="zh-CN" sz="2800" i="1" kern="100" dirty="0">
              <a:latin typeface="Georgia" panose="02040502050405020303" pitchFamily="18" charset="0"/>
              <a:cs typeface="Courier New" panose="02070309020205020404" pitchFamily="49" charset="0"/>
              <a:sym typeface="+mn-ea"/>
            </a:endParaRPr>
          </a:p>
          <a:p>
            <a:pPr algn="l">
              <a:lnSpc>
                <a:spcPct val="130000"/>
              </a:lnSpc>
              <a:spcAft>
                <a:spcPts val="0"/>
              </a:spcAft>
            </a:pPr>
            <a:r>
              <a:rPr lang="en-US" altLang="zh-CN" sz="2800" i="1" kern="100" dirty="0">
                <a:latin typeface="Georgia" panose="02040502050405020303" pitchFamily="18" charset="0"/>
                <a:cs typeface="Courier New" panose="02070309020205020404" pitchFamily="49" charset="0"/>
                <a:sym typeface="+mn-ea"/>
              </a:rPr>
              <a:t>   visit our friends and family/lucky money </a:t>
            </a:r>
            <a:endParaRPr lang="zh-CN" altLang="en-US" sz="2800" b="1" dirty="0">
              <a:solidFill>
                <a:schemeClr val="tx1"/>
              </a:solidFill>
              <a:latin typeface="Georgia" panose="02040502050405020303" pitchFamily="18" charset="0"/>
            </a:endParaRPr>
          </a:p>
          <a:p>
            <a:pPr algn="just" fontAlgn="auto">
              <a:lnSpc>
                <a:spcPct val="150000"/>
              </a:lnSpc>
              <a:spcAft>
                <a:spcPts val="0"/>
              </a:spcAft>
            </a:pPr>
            <a:r>
              <a:rPr lang="zh-CN" altLang="en-US" sz="2800" b="1" dirty="0">
                <a:solidFill>
                  <a:schemeClr val="tx1"/>
                </a:solidFill>
                <a:latin typeface="Georgia" panose="02040502050405020303" pitchFamily="18" charset="0"/>
              </a:rPr>
              <a:t>③</a:t>
            </a:r>
            <a:r>
              <a:rPr lang="en-US" altLang="zh-CN" sz="2800" i="1" kern="100" dirty="0">
                <a:latin typeface="Georgia" panose="02040502050405020303" pitchFamily="18" charset="0"/>
                <a:cs typeface="Courier New" panose="02070309020205020404" pitchFamily="49" charset="0"/>
                <a:sym typeface="+mn-ea"/>
              </a:rPr>
              <a:t>I love the Spring Festival.</a:t>
            </a:r>
            <a:endParaRPr lang="en-US" altLang="zh-CN" sz="2800" b="1" i="1" dirty="0">
              <a:solidFill>
                <a:schemeClr val="tx1"/>
              </a:solidFill>
              <a:latin typeface="Georgia" panose="02040502050405020303"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6">
                                            <p:txEl>
                                              <p:pRg st="4" end="4"/>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6">
                                            <p:txEl>
                                              <p:pRg st="5" end="5"/>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839416" y="1124744"/>
            <a:ext cx="9073008" cy="3820160"/>
          </a:xfrm>
          <a:prstGeom prst="rect">
            <a:avLst/>
          </a:prstGeom>
        </p:spPr>
        <p:txBody>
          <a:bodyPr wrap="square">
            <a:spAutoFit/>
          </a:bodyPr>
          <a:lstStyle/>
          <a:p>
            <a:pPr algn="ctr">
              <a:lnSpc>
                <a:spcPct val="130000"/>
              </a:lnSpc>
              <a:spcAft>
                <a:spcPts val="0"/>
              </a:spcAft>
            </a:pPr>
            <a:r>
              <a:rPr lang="en-US" altLang="zh-CN" sz="2400" b="1" i="1" kern="100" dirty="0">
                <a:solidFill>
                  <a:schemeClr val="tx1"/>
                </a:solidFill>
                <a:effectLst>
                  <a:outerShdw blurRad="38100" dist="25400" dir="5400000" algn="ctr" rotWithShape="0">
                    <a:srgbClr val="6E747A">
                      <a:alpha val="43000"/>
                    </a:srgbClr>
                  </a:outerShdw>
                </a:effectLst>
                <a:latin typeface="Georgia" panose="02040502050405020303" pitchFamily="18" charset="0"/>
                <a:cs typeface="Courier New" panose="02070309020205020404" pitchFamily="49" charset="0"/>
              </a:rPr>
              <a:t>The Spring Festival</a:t>
            </a:r>
            <a:endParaRPr lang="en-US" altLang="zh-CN" sz="2400" b="1" i="1" kern="100" dirty="0">
              <a:solidFill>
                <a:schemeClr val="tx1"/>
              </a:solidFill>
              <a:effectLst>
                <a:outerShdw blurRad="38100" dist="25400" dir="5400000" algn="ctr" rotWithShape="0">
                  <a:srgbClr val="6E747A">
                    <a:alpha val="43000"/>
                  </a:srgbClr>
                </a:outerShdw>
              </a:effectLst>
              <a:latin typeface="Georgia" panose="02040502050405020303" pitchFamily="18" charset="0"/>
              <a:cs typeface="Courier New" panose="02070309020205020404" pitchFamily="49" charset="0"/>
            </a:endParaRPr>
          </a:p>
          <a:p>
            <a:pPr algn="ctr">
              <a:lnSpc>
                <a:spcPct val="130000"/>
              </a:lnSpc>
              <a:spcAft>
                <a:spcPts val="0"/>
              </a:spcAft>
            </a:pPr>
            <a:endParaRPr lang="en-US" altLang="zh-CN" sz="2400" b="1" i="1" kern="100" dirty="0">
              <a:solidFill>
                <a:schemeClr val="tx1"/>
              </a:solidFill>
              <a:effectLst>
                <a:outerShdw blurRad="38100" dist="25400" dir="5400000" algn="ctr" rotWithShape="0">
                  <a:srgbClr val="6E747A">
                    <a:alpha val="43000"/>
                  </a:srgbClr>
                </a:outerShdw>
              </a:effectLst>
              <a:latin typeface="Georgia" panose="02040502050405020303" pitchFamily="18" charset="0"/>
              <a:cs typeface="Courier New" panose="02070309020205020404" pitchFamily="49" charset="0"/>
            </a:endParaRPr>
          </a:p>
          <a:p>
            <a:pPr algn="just" fontAlgn="auto">
              <a:lnSpc>
                <a:spcPct val="150000"/>
              </a:lnSpc>
              <a:spcAft>
                <a:spcPts val="0"/>
              </a:spcAft>
            </a:pPr>
            <a:r>
              <a:rPr lang="en-US" altLang="zh-CN" sz="2400" b="1" i="1" kern="100" dirty="0">
                <a:solidFill>
                  <a:schemeClr val="tx1"/>
                </a:solidFill>
                <a:latin typeface="Georgia" panose="02040502050405020303" pitchFamily="18" charset="0"/>
                <a:cs typeface="Courier New" panose="02070309020205020404" pitchFamily="49" charset="0"/>
              </a:rPr>
              <a:t>     </a:t>
            </a:r>
            <a:r>
              <a:rPr lang="en-US" altLang="zh-CN" sz="2400" i="1" kern="100" dirty="0">
                <a:solidFill>
                  <a:schemeClr val="tx1"/>
                </a:solidFill>
                <a:latin typeface="Georgia" panose="02040502050405020303" pitchFamily="18" charset="0"/>
                <a:cs typeface="Courier New" panose="02070309020205020404" pitchFamily="49" charset="0"/>
              </a:rPr>
              <a:t>The Spring Festival is coming. </a:t>
            </a:r>
            <a:endParaRPr lang="en-US" altLang="zh-CN" sz="2400" i="1" kern="100" dirty="0">
              <a:solidFill>
                <a:schemeClr val="tx1"/>
              </a:solidFill>
              <a:latin typeface="Georgia" panose="02040502050405020303" pitchFamily="18" charset="0"/>
              <a:cs typeface="Courier New" panose="02070309020205020404" pitchFamily="49" charset="0"/>
            </a:endParaRPr>
          </a:p>
          <a:p>
            <a:pPr algn="just" fontAlgn="auto">
              <a:lnSpc>
                <a:spcPct val="150000"/>
              </a:lnSpc>
              <a:spcAft>
                <a:spcPts val="0"/>
              </a:spcAft>
            </a:pPr>
            <a:r>
              <a:rPr lang="en-US" altLang="zh-CN" sz="2400" i="1" kern="100" dirty="0">
                <a:solidFill>
                  <a:schemeClr val="tx1"/>
                </a:solidFill>
                <a:latin typeface="Georgia" panose="02040502050405020303" pitchFamily="18" charset="0"/>
                <a:cs typeface="Courier New" panose="02070309020205020404" pitchFamily="49" charset="0"/>
              </a:rPr>
              <a:t>     We buy some new clothes. We often clean our rooms. We clean the doors, the windows and the floor. We also make dumplings and visit our friends and family. Kids get lucky money .</a:t>
            </a:r>
            <a:endParaRPr lang="en-US" altLang="zh-CN" sz="2400" i="1" kern="100" dirty="0">
              <a:solidFill>
                <a:schemeClr val="tx1"/>
              </a:solidFill>
              <a:latin typeface="Georgia" panose="02040502050405020303" pitchFamily="18" charset="0"/>
              <a:cs typeface="Courier New" panose="02070309020205020404" pitchFamily="49" charset="0"/>
            </a:endParaRPr>
          </a:p>
          <a:p>
            <a:pPr algn="just" fontAlgn="auto">
              <a:lnSpc>
                <a:spcPct val="150000"/>
              </a:lnSpc>
              <a:spcAft>
                <a:spcPts val="0"/>
              </a:spcAft>
            </a:pPr>
            <a:r>
              <a:rPr lang="en-US" altLang="zh-CN" sz="2400" i="1" kern="100" dirty="0">
                <a:solidFill>
                  <a:schemeClr val="tx1"/>
                </a:solidFill>
                <a:latin typeface="Georgia" panose="02040502050405020303" pitchFamily="18" charset="0"/>
                <a:cs typeface="Courier New" panose="02070309020205020404" pitchFamily="49" charset="0"/>
              </a:rPr>
              <a:t>     I love the Spring Festival.</a:t>
            </a:r>
            <a:endParaRPr lang="en-US" altLang="zh-CN" sz="2400" i="1" kern="100" dirty="0">
              <a:solidFill>
                <a:schemeClr val="tx1"/>
              </a:solidFill>
              <a:latin typeface="Georgia" panose="02040502050405020303" pitchFamily="18" charset="0"/>
              <a:cs typeface="Courier New" panose="02070309020205020404" pitchFamily="49" charset="0"/>
            </a:endParaRPr>
          </a:p>
        </p:txBody>
      </p:sp>
      <p:sp>
        <p:nvSpPr>
          <p:cNvPr id="22" name="矩形 21"/>
          <p:cNvSpPr/>
          <p:nvPr/>
        </p:nvSpPr>
        <p:spPr>
          <a:xfrm>
            <a:off x="156880" y="255161"/>
            <a:ext cx="2380780" cy="523670"/>
          </a:xfrm>
          <a:prstGeom prst="rect">
            <a:avLst/>
          </a:prstGeom>
          <a:ln w="571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algn="just">
              <a:lnSpc>
                <a:spcPct val="130000"/>
              </a:lnSpc>
              <a:spcAft>
                <a:spcPts val="0"/>
              </a:spcAft>
            </a:pPr>
            <a:r>
              <a:rPr lang="en-US" altLang="zh-CN" sz="2400" i="1" kern="100" dirty="0">
                <a:solidFill>
                  <a:srgbClr val="FF0000"/>
                </a:solidFill>
                <a:latin typeface="Georgia" panose="02040502050405020303" pitchFamily="18" charset="0"/>
                <a:cs typeface="Courier New" panose="02070309020205020404" pitchFamily="49" charset="0"/>
              </a:rPr>
              <a:t>Sample Writing</a:t>
            </a:r>
            <a:endParaRPr lang="zh-CN" altLang="zh-CN" sz="2400" i="1" kern="100" dirty="0">
              <a:solidFill>
                <a:srgbClr val="FF0000"/>
              </a:solidFill>
              <a:latin typeface="Georgia" panose="02040502050405020303" pitchFamily="18" charset="0"/>
              <a:cs typeface="Courier New" panose="02070309020205020404" pitchFamily="49"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24298" y="2214554"/>
            <a:ext cx="4714908" cy="1106805"/>
          </a:xfrm>
          <a:prstGeom prst="rect">
            <a:avLst/>
          </a:prstGeom>
          <a:noFill/>
        </p:spPr>
        <p:txBody>
          <a:bodyPr wrap="square" rtlCol="0">
            <a:spAutoFit/>
          </a:bodyPr>
          <a:lstStyle/>
          <a:p>
            <a:r>
              <a:rPr lang="en-US" altLang="zh-CN" sz="6600" b="1" i="1" dirty="0">
                <a:latin typeface="Georgia" panose="02040502050405020303" pitchFamily="18" charset="0"/>
              </a:rPr>
              <a:t>Thanks!</a:t>
            </a:r>
            <a:endParaRPr lang="en-US" altLang="zh-CN" sz="6600" b="1" i="1" dirty="0">
              <a:latin typeface="Georgia" panose="02040502050405020303"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35330" y="2723515"/>
            <a:ext cx="5240655" cy="829945"/>
          </a:xfrm>
          <a:prstGeom prst="rect">
            <a:avLst/>
          </a:prstGeom>
        </p:spPr>
        <p:txBody>
          <a:bodyPr wrap="square">
            <a:spAutoFit/>
          </a:bodyPr>
          <a:lstStyle/>
          <a:p>
            <a:pPr>
              <a:lnSpc>
                <a:spcPct val="150000"/>
              </a:lnSpc>
              <a:defRPr/>
            </a:pPr>
            <a:r>
              <a:rPr lang="en-US" altLang="zh-CN" sz="3200" b="1" i="1" dirty="0">
                <a:ln w="22225">
                  <a:noFill/>
                  <a:prstDash val="solid"/>
                </a:ln>
                <a:solidFill>
                  <a:schemeClr val="tx1"/>
                </a:solidFill>
                <a:effectLst/>
                <a:latin typeface="Georgia" panose="02040502050405020303" pitchFamily="18" charset="0"/>
                <a:ea typeface="黑体" panose="02010609060101010101" pitchFamily="49" charset="-122"/>
                <a:cs typeface="Times New Roman" panose="02020603050405020304" pitchFamily="18" charset="0"/>
              </a:rPr>
              <a:t>Unit3</a:t>
            </a:r>
            <a:r>
              <a:rPr lang="en-US" altLang="zh-CN" sz="3200" b="1" i="1" dirty="0">
                <a:ln>
                  <a:noFill/>
                </a:ln>
                <a:solidFill>
                  <a:schemeClr val="tx1"/>
                </a:solidFill>
                <a:latin typeface="Georgia" panose="02040502050405020303" pitchFamily="18" charset="0"/>
                <a:ea typeface="黑体" panose="02010609060101010101" pitchFamily="49" charset="-122"/>
                <a:cs typeface="Times New Roman" panose="02020603050405020304" pitchFamily="18" charset="0"/>
              </a:rPr>
              <a:t> A Travel Plan</a:t>
            </a:r>
            <a:endParaRPr lang="en-US" altLang="zh-CN" sz="3200" b="1" i="1" dirty="0">
              <a:ln>
                <a:noFill/>
              </a:ln>
              <a:solidFill>
                <a:schemeClr val="tx1"/>
              </a:solidFill>
              <a:latin typeface="Georgia" panose="02040502050405020303" pitchFamily="18" charset="0"/>
              <a:ea typeface="黑体" panose="02010609060101010101" pitchFamily="49" charset="-122"/>
              <a:cs typeface="Times New Roman" panose="02020603050405020304" pitchFamily="18" charset="0"/>
            </a:endParaRPr>
          </a:p>
        </p:txBody>
      </p:sp>
      <p:sp>
        <p:nvSpPr>
          <p:cNvPr id="13" name="矩形 12"/>
          <p:cNvSpPr/>
          <p:nvPr/>
        </p:nvSpPr>
        <p:spPr>
          <a:xfrm>
            <a:off x="808355" y="3796665"/>
            <a:ext cx="9758680" cy="829945"/>
          </a:xfrm>
          <a:prstGeom prst="rect">
            <a:avLst/>
          </a:prstGeom>
        </p:spPr>
        <p:txBody>
          <a:bodyPr wrap="square">
            <a:spAutoFit/>
          </a:bodyPr>
          <a:lstStyle/>
          <a:p>
            <a:pPr>
              <a:lnSpc>
                <a:spcPct val="150000"/>
              </a:lnSpc>
              <a:defRPr/>
            </a:pPr>
            <a:r>
              <a:rPr lang="en-US" altLang="zh-CN" sz="3200" b="1" i="1" dirty="0">
                <a:ln w="22225">
                  <a:noFill/>
                  <a:prstDash val="solid"/>
                </a:ln>
                <a:solidFill>
                  <a:schemeClr val="tx1"/>
                </a:solidFill>
                <a:effectLst/>
                <a:latin typeface="Georgia" panose="02040502050405020303" pitchFamily="18" charset="0"/>
                <a:ea typeface="黑体" panose="02010609060101010101" pitchFamily="49" charset="-122"/>
                <a:cs typeface="Times New Roman" panose="02020603050405020304" pitchFamily="18" charset="0"/>
              </a:rPr>
              <a:t>Unit4  </a:t>
            </a:r>
            <a:r>
              <a:rPr lang="en-US" altLang="zh-CN" sz="3200" b="1" i="1" dirty="0">
                <a:ln>
                  <a:noFill/>
                </a:ln>
                <a:solidFill>
                  <a:schemeClr val="tx1"/>
                </a:solidFill>
                <a:effectLst>
                  <a:outerShdw blurRad="38100" dist="19050" dir="2700000" algn="tl" rotWithShape="0">
                    <a:schemeClr val="dk1">
                      <a:alpha val="40000"/>
                    </a:schemeClr>
                  </a:outerShdw>
                </a:effectLst>
                <a:latin typeface="Georgia" panose="02040502050405020303" pitchFamily="18" charset="0"/>
                <a:ea typeface="黑体" panose="02010609060101010101" pitchFamily="49" charset="-122"/>
                <a:cs typeface="Times New Roman" panose="02020603050405020304" pitchFamily="18" charset="0"/>
              </a:rPr>
              <a:t>Jenny and Danny Come to China </a:t>
            </a:r>
            <a:endParaRPr lang="en-US" altLang="zh-CN" sz="3200" b="1" i="1" dirty="0">
              <a:ln>
                <a:noFill/>
              </a:ln>
              <a:solidFill>
                <a:schemeClr val="tx1"/>
              </a:solidFill>
              <a:effectLst>
                <a:outerShdw blurRad="38100" dist="19050" dir="2700000" algn="tl" rotWithShape="0">
                  <a:schemeClr val="dk1">
                    <a:alpha val="40000"/>
                  </a:schemeClr>
                </a:outerShdw>
              </a:effectLst>
              <a:latin typeface="Georgia" panose="02040502050405020303" pitchFamily="18" charset="0"/>
              <a:ea typeface="黑体" panose="02010609060101010101" pitchFamily="49" charset="-122"/>
              <a:cs typeface="Times New Roman" panose="02020603050405020304" pitchFamily="18" charset="0"/>
            </a:endParaRPr>
          </a:p>
        </p:txBody>
      </p:sp>
      <p:sp>
        <p:nvSpPr>
          <p:cNvPr id="2" name="矩形 1"/>
          <p:cNvSpPr/>
          <p:nvPr/>
        </p:nvSpPr>
        <p:spPr>
          <a:xfrm>
            <a:off x="735330" y="772160"/>
            <a:ext cx="5495290" cy="829945"/>
          </a:xfrm>
          <a:prstGeom prst="rect">
            <a:avLst/>
          </a:prstGeom>
        </p:spPr>
        <p:txBody>
          <a:bodyPr wrap="square">
            <a:spAutoFit/>
          </a:bodyPr>
          <a:p>
            <a:pPr>
              <a:lnSpc>
                <a:spcPct val="150000"/>
              </a:lnSpc>
              <a:defRPr/>
            </a:pPr>
            <a:r>
              <a:rPr lang="en-US" altLang="zh-CN" sz="3200" b="1" i="1" dirty="0">
                <a:ln w="22225">
                  <a:noFill/>
                  <a:prstDash val="solid"/>
                </a:ln>
                <a:solidFill>
                  <a:schemeClr val="tx1"/>
                </a:solidFill>
                <a:effectLst/>
                <a:latin typeface="Georgia" panose="02040502050405020303" pitchFamily="18" charset="0"/>
                <a:ea typeface="黑体" panose="02010609060101010101" pitchFamily="49" charset="-122"/>
                <a:cs typeface="Times New Roman" panose="02020603050405020304" pitchFamily="18" charset="0"/>
              </a:rPr>
              <a:t>Unit1 </a:t>
            </a:r>
            <a:r>
              <a:rPr lang="en-US" altLang="zh-CN" sz="3200" b="1" i="1" dirty="0">
                <a:ln>
                  <a:noFill/>
                </a:ln>
                <a:solidFill>
                  <a:schemeClr val="tx1"/>
                </a:solidFill>
                <a:latin typeface="Georgia" panose="02040502050405020303" pitchFamily="18" charset="0"/>
                <a:ea typeface="黑体" panose="02010609060101010101" pitchFamily="49" charset="-122"/>
                <a:cs typeface="Times New Roman" panose="02020603050405020304" pitchFamily="18" charset="0"/>
              </a:rPr>
              <a:t>My Family</a:t>
            </a:r>
            <a:endParaRPr lang="en-US" altLang="zh-CN" sz="3200" b="1" i="1" dirty="0">
              <a:ln>
                <a:noFill/>
              </a:ln>
              <a:solidFill>
                <a:schemeClr val="tx1"/>
              </a:solidFill>
              <a:latin typeface="Georgia" panose="02040502050405020303" pitchFamily="18" charset="0"/>
              <a:ea typeface="黑体" panose="02010609060101010101" pitchFamily="49" charset="-122"/>
              <a:cs typeface="Times New Roman" panose="02020603050405020304" pitchFamily="18" charset="0"/>
            </a:endParaRPr>
          </a:p>
        </p:txBody>
      </p:sp>
      <p:sp>
        <p:nvSpPr>
          <p:cNvPr id="3" name="矩形 2"/>
          <p:cNvSpPr/>
          <p:nvPr/>
        </p:nvSpPr>
        <p:spPr>
          <a:xfrm>
            <a:off x="735330" y="1682750"/>
            <a:ext cx="11227435" cy="829945"/>
          </a:xfrm>
          <a:prstGeom prst="rect">
            <a:avLst/>
          </a:prstGeom>
        </p:spPr>
        <p:txBody>
          <a:bodyPr wrap="square">
            <a:spAutoFit/>
          </a:bodyPr>
          <a:p>
            <a:pPr>
              <a:lnSpc>
                <a:spcPct val="150000"/>
              </a:lnSpc>
              <a:defRPr/>
            </a:pPr>
            <a:r>
              <a:rPr lang="en-US" altLang="zh-CN" sz="3200" b="1" i="1" dirty="0">
                <a:ln w="22225">
                  <a:noFill/>
                  <a:prstDash val="solid"/>
                </a:ln>
                <a:solidFill>
                  <a:schemeClr val="tx1"/>
                </a:solidFill>
                <a:effectLst/>
                <a:latin typeface="Georgia" panose="02040502050405020303" pitchFamily="18" charset="0"/>
                <a:ea typeface="黑体" panose="02010609060101010101" pitchFamily="49" charset="-122"/>
                <a:cs typeface="Times New Roman" panose="02020603050405020304" pitchFamily="18" charset="0"/>
              </a:rPr>
              <a:t>Unit2</a:t>
            </a:r>
            <a:r>
              <a:rPr lang="en-US" altLang="zh-CN" sz="3200" b="1" i="1" dirty="0">
                <a:ln>
                  <a:noFill/>
                </a:ln>
                <a:solidFill>
                  <a:schemeClr val="tx1"/>
                </a:solidFill>
                <a:latin typeface="Georgia" panose="02040502050405020303" pitchFamily="18" charset="0"/>
                <a:ea typeface="黑体" panose="02010609060101010101" pitchFamily="49" charset="-122"/>
                <a:cs typeface="Times New Roman" panose="02020603050405020304" pitchFamily="18" charset="0"/>
              </a:rPr>
              <a:t> My Country and English-speaking Countries</a:t>
            </a:r>
            <a:endParaRPr lang="en-US" altLang="zh-CN" sz="3200" b="1" i="1" dirty="0">
              <a:ln>
                <a:noFill/>
              </a:ln>
              <a:solidFill>
                <a:schemeClr val="tx1"/>
              </a:solidFill>
              <a:latin typeface="Georgia" panose="02040502050405020303" pitchFamily="18" charset="0"/>
              <a:ea typeface="黑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0" fill="hold"/>
                                        <p:tgtEl>
                                          <p:spTgt spid="13"/>
                                        </p:tgtEl>
                                        <p:attrNameLst>
                                          <p:attrName>ppt_w</p:attrName>
                                        </p:attrNameLst>
                                      </p:cBhvr>
                                      <p:tavLst>
                                        <p:tav tm="0">
                                          <p:val>
                                            <p:fltVal val="0"/>
                                          </p:val>
                                        </p:tav>
                                        <p:tav tm="100000">
                                          <p:val>
                                            <p:strVal val="#ppt_w"/>
                                          </p:val>
                                        </p:tav>
                                      </p:tavLst>
                                    </p:anim>
                                    <p:anim calcmode="lin" valueType="num">
                                      <p:cBhvr>
                                        <p:cTn id="32" dur="1000" fill="hold"/>
                                        <p:tgtEl>
                                          <p:spTgt spid="13"/>
                                        </p:tgtEl>
                                        <p:attrNameLst>
                                          <p:attrName>ppt_h</p:attrName>
                                        </p:attrNameLst>
                                      </p:cBhvr>
                                      <p:tavLst>
                                        <p:tav tm="0">
                                          <p:val>
                                            <p:fltVal val="0"/>
                                          </p:val>
                                        </p:tav>
                                        <p:tav tm="100000">
                                          <p:val>
                                            <p:strVal val="#ppt_h"/>
                                          </p:val>
                                        </p:tav>
                                      </p:tavLst>
                                    </p:anim>
                                    <p:anim calcmode="lin" valueType="num">
                                      <p:cBhvr>
                                        <p:cTn id="33" dur="1000" fill="hold"/>
                                        <p:tgtEl>
                                          <p:spTgt spid="13"/>
                                        </p:tgtEl>
                                        <p:attrNameLst>
                                          <p:attrName>style.rotation</p:attrName>
                                        </p:attrNameLst>
                                      </p:cBhvr>
                                      <p:tavLst>
                                        <p:tav tm="0">
                                          <p:val>
                                            <p:fltVal val="90"/>
                                          </p:val>
                                        </p:tav>
                                        <p:tav tm="100000">
                                          <p:val>
                                            <p:fltVal val="0"/>
                                          </p:val>
                                        </p:tav>
                                      </p:tavLst>
                                    </p:anim>
                                    <p:animEffect transition="in" filter="fade">
                                      <p:cBhvr>
                                        <p:cTn id="3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688" y="138335"/>
            <a:ext cx="5867312" cy="412613"/>
          </a:xfrm>
          <a:prstGeom prst="rect">
            <a:avLst/>
          </a:prstGeom>
        </p:spPr>
        <p:txBody>
          <a:bodyPr wrap="none">
            <a:spAutoFit/>
          </a:bodyPr>
          <a:lstStyle/>
          <a:p>
            <a:pPr algn="just">
              <a:lnSpc>
                <a:spcPct val="120000"/>
              </a:lnSpc>
              <a:spcAft>
                <a:spcPts val="0"/>
              </a:spcAft>
            </a:pPr>
            <a:r>
              <a:rPr lang="zh-CN" altLang="zh-CN" sz="2000" b="1" kern="100" dirty="0">
                <a:latin typeface="黑体" panose="02010609060101010101" pitchFamily="49" charset="-122"/>
                <a:ea typeface="黑体" panose="02010609060101010101" pitchFamily="49" charset="-122"/>
                <a:cs typeface="Times New Roman" panose="02020603050405020304" pitchFamily="18" charset="0"/>
              </a:rPr>
              <a:t>一、判断每小题中画线部分读音是</a:t>
            </a:r>
            <a:r>
              <a:rPr lang="en-US" altLang="zh-CN" sz="2000" b="1" kern="100" dirty="0">
                <a:latin typeface="黑体" panose="02010609060101010101" pitchFamily="49" charset="-122"/>
                <a:ea typeface="黑体" panose="02010609060101010101" pitchFamily="49" charset="-122"/>
                <a:cs typeface="Courier New" panose="02070309020205020404" pitchFamily="49" charset="0"/>
              </a:rPr>
              <a:t>(T)</a:t>
            </a:r>
            <a:r>
              <a:rPr lang="zh-CN" altLang="zh-CN" sz="2000" b="1" kern="100" dirty="0">
                <a:latin typeface="黑体" panose="02010609060101010101" pitchFamily="49" charset="-122"/>
                <a:ea typeface="黑体" panose="02010609060101010101" pitchFamily="49" charset="-122"/>
                <a:cs typeface="Times New Roman" panose="02020603050405020304" pitchFamily="18" charset="0"/>
              </a:rPr>
              <a:t>否</a:t>
            </a:r>
            <a:r>
              <a:rPr lang="en-US" altLang="zh-CN" sz="2000" b="1" kern="100" dirty="0">
                <a:latin typeface="黑体" panose="02010609060101010101" pitchFamily="49" charset="-122"/>
                <a:ea typeface="黑体" panose="02010609060101010101" pitchFamily="49" charset="-122"/>
                <a:cs typeface="Courier New" panose="02070309020205020404" pitchFamily="49" charset="0"/>
              </a:rPr>
              <a:t>(F)</a:t>
            </a:r>
            <a:r>
              <a:rPr lang="zh-CN" altLang="zh-CN" sz="2000" b="1" kern="100" dirty="0">
                <a:latin typeface="黑体" panose="02010609060101010101" pitchFamily="49" charset="-122"/>
                <a:ea typeface="黑体" panose="02010609060101010101" pitchFamily="49" charset="-122"/>
                <a:cs typeface="Times New Roman" panose="02020603050405020304" pitchFamily="18" charset="0"/>
              </a:rPr>
              <a:t>相同。</a:t>
            </a:r>
            <a:endParaRPr lang="zh-CN" altLang="zh-CN" sz="2000" b="1" kern="100" dirty="0">
              <a:latin typeface="黑体" panose="02010609060101010101" pitchFamily="49" charset="-122"/>
              <a:ea typeface="黑体" panose="02010609060101010101" pitchFamily="49" charset="-122"/>
              <a:cs typeface="Courier New" panose="02070309020205020404" pitchFamily="49" charset="0"/>
            </a:endParaRPr>
          </a:p>
        </p:txBody>
      </p:sp>
      <p:sp>
        <p:nvSpPr>
          <p:cNvPr id="7" name="矩形 6"/>
          <p:cNvSpPr/>
          <p:nvPr/>
        </p:nvSpPr>
        <p:spPr>
          <a:xfrm>
            <a:off x="478280" y="703962"/>
            <a:ext cx="10370248" cy="1630045"/>
          </a:xfrm>
          <a:prstGeom prst="rect">
            <a:avLst/>
          </a:prstGeom>
        </p:spPr>
        <p:txBody>
          <a:bodyPr wrap="square">
            <a:spAutoFit/>
          </a:bodyPr>
          <a:lstStyle/>
          <a:p>
            <a:r>
              <a:rPr lang="en-US" altLang="zh-CN" sz="2000" i="1" dirty="0">
                <a:latin typeface="Georgia" panose="02040502050405020303" pitchFamily="18" charset="0"/>
              </a:rPr>
              <a:t>(</a:t>
            </a:r>
            <a:r>
              <a:rPr lang="zh-CN" altLang="zh-CN" sz="2000" i="1" dirty="0">
                <a:latin typeface="Georgia" panose="02040502050405020303" pitchFamily="18" charset="0"/>
              </a:rPr>
              <a:t>　　</a:t>
            </a:r>
            <a:r>
              <a:rPr lang="en-US" altLang="zh-CN" sz="2000" i="1" dirty="0">
                <a:latin typeface="Georgia" panose="02040502050405020303" pitchFamily="18" charset="0"/>
              </a:rPr>
              <a:t> ) 1. A. n</a:t>
            </a:r>
            <a:r>
              <a:rPr lang="en-US" altLang="zh-CN" sz="2000" i="1" u="sng" dirty="0">
                <a:latin typeface="Georgia" panose="02040502050405020303" pitchFamily="18" charset="0"/>
              </a:rPr>
              <a:t>a</a:t>
            </a:r>
            <a:r>
              <a:rPr lang="en-US" altLang="zh-CN" sz="2000" i="1" dirty="0">
                <a:latin typeface="Georgia" panose="02040502050405020303" pitchFamily="18" charset="0"/>
              </a:rPr>
              <a:t>me</a:t>
            </a:r>
            <a:r>
              <a:rPr lang="zh-CN" altLang="zh-CN" sz="2000" i="1" dirty="0">
                <a:latin typeface="Georgia" panose="02040502050405020303" pitchFamily="18" charset="0"/>
              </a:rPr>
              <a:t>　　　　</a:t>
            </a:r>
            <a:r>
              <a:rPr lang="en-US" altLang="zh-CN" sz="2000" i="1" dirty="0">
                <a:latin typeface="Georgia" panose="02040502050405020303" pitchFamily="18" charset="0"/>
              </a:rPr>
              <a:t>	B. m</a:t>
            </a:r>
            <a:r>
              <a:rPr lang="en-US" altLang="zh-CN" sz="2000" i="1" u="sng" dirty="0">
                <a:latin typeface="Georgia" panose="02040502050405020303" pitchFamily="18" charset="0"/>
              </a:rPr>
              <a:t>e</a:t>
            </a:r>
            <a:r>
              <a:rPr lang="zh-CN" altLang="zh-CN" sz="2000" i="1" dirty="0">
                <a:latin typeface="Georgia" panose="02040502050405020303" pitchFamily="18" charset="0"/>
              </a:rPr>
              <a:t>　　　　</a:t>
            </a:r>
            <a:r>
              <a:rPr lang="en-US" altLang="zh-CN" sz="2000" i="1" dirty="0">
                <a:latin typeface="Georgia" panose="02040502050405020303" pitchFamily="18" charset="0"/>
              </a:rPr>
              <a:t>	</a:t>
            </a:r>
            <a:endParaRPr lang="en-US" altLang="zh-CN" sz="2000" i="1" dirty="0">
              <a:latin typeface="Georgia" panose="02040502050405020303" pitchFamily="18" charset="0"/>
            </a:endParaRPr>
          </a:p>
          <a:p>
            <a:r>
              <a:rPr lang="en-US" altLang="zh-CN" sz="2000" i="1" dirty="0">
                <a:latin typeface="Georgia" panose="02040502050405020303" pitchFamily="18" charset="0"/>
              </a:rPr>
              <a:t>(</a:t>
            </a:r>
            <a:r>
              <a:rPr lang="zh-CN" altLang="zh-CN" sz="2000" i="1" dirty="0">
                <a:latin typeface="Georgia" panose="02040502050405020303" pitchFamily="18" charset="0"/>
              </a:rPr>
              <a:t>　　</a:t>
            </a:r>
            <a:r>
              <a:rPr lang="en-US" altLang="zh-CN" sz="2000" i="1" dirty="0">
                <a:latin typeface="Georgia" panose="02040502050405020303" pitchFamily="18" charset="0"/>
              </a:rPr>
              <a:t> ) 2. A. d</a:t>
            </a:r>
            <a:r>
              <a:rPr lang="en-US" altLang="zh-CN" sz="2000" i="1" u="sng" dirty="0">
                <a:latin typeface="Georgia" panose="02040502050405020303" pitchFamily="18" charset="0"/>
              </a:rPr>
              <a:t>ay</a:t>
            </a:r>
            <a:r>
              <a:rPr lang="en-US" altLang="zh-CN" sz="2000" i="1" dirty="0">
                <a:latin typeface="Georgia" panose="02040502050405020303" pitchFamily="18" charset="0"/>
              </a:rPr>
              <a:t>  	               B. pl</a:t>
            </a:r>
            <a:r>
              <a:rPr lang="en-US" altLang="zh-CN" sz="2000" i="1" u="sng" dirty="0">
                <a:latin typeface="Georgia" panose="02040502050405020303" pitchFamily="18" charset="0"/>
              </a:rPr>
              <a:t>ay</a:t>
            </a:r>
            <a:r>
              <a:rPr lang="en-US" altLang="zh-CN" sz="2000" i="1" dirty="0">
                <a:latin typeface="Georgia" panose="02040502050405020303" pitchFamily="18" charset="0"/>
              </a:rPr>
              <a:t>  	</a:t>
            </a:r>
            <a:endParaRPr lang="zh-CN" altLang="zh-CN" sz="2000" i="1" dirty="0">
              <a:latin typeface="Georgia" panose="02040502050405020303" pitchFamily="18" charset="0"/>
            </a:endParaRPr>
          </a:p>
          <a:p>
            <a:r>
              <a:rPr lang="en-US" altLang="zh-CN" sz="2000" i="1" dirty="0">
                <a:latin typeface="Georgia" panose="02040502050405020303" pitchFamily="18" charset="0"/>
              </a:rPr>
              <a:t>(</a:t>
            </a:r>
            <a:r>
              <a:rPr lang="zh-CN" altLang="zh-CN" sz="2000" i="1" dirty="0">
                <a:latin typeface="Georgia" panose="02040502050405020303" pitchFamily="18" charset="0"/>
              </a:rPr>
              <a:t>　　</a:t>
            </a:r>
            <a:r>
              <a:rPr lang="en-US" altLang="zh-CN" sz="2000" i="1" dirty="0">
                <a:latin typeface="Georgia" panose="02040502050405020303" pitchFamily="18" charset="0"/>
              </a:rPr>
              <a:t> ) 3. A. t</a:t>
            </a:r>
            <a:r>
              <a:rPr lang="en-US" altLang="zh-CN" sz="2000" i="1" u="sng" dirty="0">
                <a:latin typeface="Georgia" panose="02040502050405020303" pitchFamily="18" charset="0"/>
              </a:rPr>
              <a:t>ea</a:t>
            </a:r>
            <a:r>
              <a:rPr lang="en-US" altLang="zh-CN" sz="2000" i="1" dirty="0">
                <a:latin typeface="Georgia" panose="02040502050405020303" pitchFamily="18" charset="0"/>
              </a:rPr>
              <a:t>  	              B. w</a:t>
            </a:r>
            <a:r>
              <a:rPr lang="en-US" altLang="zh-CN" sz="2000" i="1" u="sng" dirty="0">
                <a:latin typeface="Georgia" panose="02040502050405020303" pitchFamily="18" charset="0"/>
              </a:rPr>
              <a:t>ai</a:t>
            </a:r>
            <a:r>
              <a:rPr lang="en-US" altLang="zh-CN" sz="2000" i="1" dirty="0">
                <a:latin typeface="Georgia" panose="02040502050405020303" pitchFamily="18" charset="0"/>
              </a:rPr>
              <a:t>t  	</a:t>
            </a:r>
            <a:endParaRPr lang="en-US" altLang="zh-CN" sz="2000" i="1" dirty="0">
              <a:latin typeface="Georgia" panose="02040502050405020303" pitchFamily="18" charset="0"/>
            </a:endParaRPr>
          </a:p>
          <a:p>
            <a:r>
              <a:rPr lang="en-US" altLang="zh-CN" sz="2000" i="1" dirty="0">
                <a:latin typeface="Georgia" panose="02040502050405020303" pitchFamily="18" charset="0"/>
              </a:rPr>
              <a:t>(</a:t>
            </a:r>
            <a:r>
              <a:rPr lang="zh-CN" altLang="zh-CN" sz="2000" i="1" dirty="0">
                <a:latin typeface="Georgia" panose="02040502050405020303" pitchFamily="18" charset="0"/>
              </a:rPr>
              <a:t>　　</a:t>
            </a:r>
            <a:r>
              <a:rPr lang="en-US" altLang="zh-CN" sz="2000" i="1" dirty="0">
                <a:latin typeface="Georgia" panose="02040502050405020303" pitchFamily="18" charset="0"/>
              </a:rPr>
              <a:t> ) 4. A. tr</a:t>
            </a:r>
            <a:r>
              <a:rPr lang="en-US" altLang="zh-CN" sz="2000" i="1" u="sng" dirty="0">
                <a:latin typeface="Georgia" panose="02040502050405020303" pitchFamily="18" charset="0"/>
              </a:rPr>
              <a:t>ee</a:t>
            </a:r>
            <a:r>
              <a:rPr lang="en-US" altLang="zh-CN" sz="2000" i="1" dirty="0">
                <a:latin typeface="Georgia" panose="02040502050405020303" pitchFamily="18" charset="0"/>
              </a:rPr>
              <a:t> 	              B. w</a:t>
            </a:r>
            <a:r>
              <a:rPr lang="en-US" altLang="zh-CN" sz="2000" i="1" u="sng" dirty="0">
                <a:latin typeface="Georgia" panose="02040502050405020303" pitchFamily="18" charset="0"/>
              </a:rPr>
              <a:t>e </a:t>
            </a:r>
            <a:r>
              <a:rPr lang="en-US" altLang="zh-CN" sz="2000" i="1" dirty="0">
                <a:latin typeface="Georgia" panose="02040502050405020303" pitchFamily="18" charset="0"/>
              </a:rPr>
              <a:t>  	</a:t>
            </a:r>
            <a:endParaRPr lang="zh-CN" altLang="zh-CN" sz="2000" i="1" dirty="0">
              <a:latin typeface="Georgia" panose="02040502050405020303" pitchFamily="18" charset="0"/>
            </a:endParaRPr>
          </a:p>
          <a:p>
            <a:r>
              <a:rPr lang="en-US" altLang="zh-CN" sz="2000" i="1" dirty="0">
                <a:latin typeface="Georgia" panose="02040502050405020303" pitchFamily="18" charset="0"/>
              </a:rPr>
              <a:t>(</a:t>
            </a:r>
            <a:r>
              <a:rPr lang="zh-CN" altLang="zh-CN" sz="2000" i="1" dirty="0">
                <a:latin typeface="Georgia" panose="02040502050405020303" pitchFamily="18" charset="0"/>
              </a:rPr>
              <a:t>　　</a:t>
            </a:r>
            <a:r>
              <a:rPr lang="en-US" altLang="zh-CN" sz="2000" i="1" dirty="0">
                <a:latin typeface="Georgia" panose="02040502050405020303" pitchFamily="18" charset="0"/>
              </a:rPr>
              <a:t> ) 5. A. m</a:t>
            </a:r>
            <a:r>
              <a:rPr lang="en-US" altLang="zh-CN" sz="2000" i="1" u="sng" dirty="0">
                <a:latin typeface="Georgia" panose="02040502050405020303" pitchFamily="18" charset="0"/>
              </a:rPr>
              <a:t>ea</a:t>
            </a:r>
            <a:r>
              <a:rPr lang="en-US" altLang="zh-CN" sz="2000" i="1" dirty="0">
                <a:latin typeface="Georgia" panose="02040502050405020303" pitchFamily="18" charset="0"/>
              </a:rPr>
              <a:t>t	              B. t</a:t>
            </a:r>
            <a:r>
              <a:rPr lang="en-US" altLang="zh-CN" sz="2000" i="1" u="sng" dirty="0">
                <a:latin typeface="Georgia" panose="02040502050405020303" pitchFamily="18" charset="0"/>
              </a:rPr>
              <a:t>ee</a:t>
            </a:r>
            <a:r>
              <a:rPr lang="en-US" altLang="zh-CN" sz="2000" i="1" dirty="0">
                <a:latin typeface="Georgia" panose="02040502050405020303" pitchFamily="18" charset="0"/>
              </a:rPr>
              <a:t>th 	</a:t>
            </a:r>
            <a:endParaRPr lang="zh-CN" altLang="zh-CN" sz="2000" i="1" dirty="0">
              <a:latin typeface="Georgia" panose="02040502050405020303" pitchFamily="18" charset="0"/>
            </a:endParaRPr>
          </a:p>
        </p:txBody>
      </p:sp>
      <p:sp>
        <p:nvSpPr>
          <p:cNvPr id="8" name="矩形 7"/>
          <p:cNvSpPr/>
          <p:nvPr/>
        </p:nvSpPr>
        <p:spPr>
          <a:xfrm>
            <a:off x="390463" y="3033142"/>
            <a:ext cx="5543550" cy="460375"/>
          </a:xfrm>
          <a:prstGeom prst="rect">
            <a:avLst/>
          </a:prstGeom>
        </p:spPr>
        <p:txBody>
          <a:bodyPr wrap="none">
            <a:spAutoFit/>
          </a:bodyPr>
          <a:lstStyle/>
          <a:p>
            <a:pPr algn="just">
              <a:lnSpc>
                <a:spcPct val="120000"/>
              </a:lnSpc>
              <a:spcAft>
                <a:spcPts val="0"/>
              </a:spcAft>
            </a:pPr>
            <a:r>
              <a:rPr lang="zh-CN" altLang="zh-CN" sz="2000" b="1" kern="100" dirty="0">
                <a:latin typeface="黑体" panose="02010609060101010101" pitchFamily="49" charset="-122"/>
                <a:ea typeface="黑体" panose="02010609060101010101" pitchFamily="49" charset="-122"/>
                <a:cs typeface="Times New Roman" panose="02020603050405020304" pitchFamily="18" charset="0"/>
              </a:rPr>
              <a:t>二、读句子，将字母正确排序组成单词完成句子</a:t>
            </a:r>
            <a:endParaRPr lang="zh-CN" altLang="zh-CN" sz="2000" b="1"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9" name="矩形 8"/>
          <p:cNvSpPr/>
          <p:nvPr/>
        </p:nvSpPr>
        <p:spPr>
          <a:xfrm>
            <a:off x="478106" y="3494048"/>
            <a:ext cx="9937104" cy="1630045"/>
          </a:xfrm>
          <a:prstGeom prst="rect">
            <a:avLst/>
          </a:prstGeom>
        </p:spPr>
        <p:txBody>
          <a:bodyPr wrap="square">
            <a:spAutoFit/>
          </a:bodyPr>
          <a:lstStyle/>
          <a:p>
            <a:r>
              <a:rPr altLang="zh-CN" sz="2000" i="1" dirty="0">
                <a:latin typeface="Georgia" panose="02040502050405020303" pitchFamily="18" charset="0"/>
                <a:cs typeface="Georgia" panose="02040502050405020303" pitchFamily="18" charset="0"/>
              </a:rPr>
              <a:t>1. A plane is _________.(f,t,s,a)</a:t>
            </a:r>
            <a:endParaRPr altLang="zh-CN" sz="2000" i="1" dirty="0">
              <a:latin typeface="Georgia" panose="02040502050405020303" pitchFamily="18" charset="0"/>
              <a:cs typeface="Georgia" panose="02040502050405020303" pitchFamily="18" charset="0"/>
            </a:endParaRPr>
          </a:p>
          <a:p>
            <a:r>
              <a:rPr altLang="zh-CN" sz="2000" i="1" dirty="0">
                <a:latin typeface="Georgia" panose="02040502050405020303" pitchFamily="18" charset="0"/>
                <a:cs typeface="Georgia" panose="02040502050405020303" pitchFamily="18" charset="0"/>
              </a:rPr>
              <a:t>2. Do you love to ________?(a,t,r,v,l,e)</a:t>
            </a:r>
            <a:endParaRPr altLang="zh-CN" sz="2000" i="1" dirty="0">
              <a:latin typeface="Georgia" panose="02040502050405020303" pitchFamily="18" charset="0"/>
              <a:cs typeface="Georgia" panose="02040502050405020303" pitchFamily="18" charset="0"/>
            </a:endParaRPr>
          </a:p>
          <a:p>
            <a:r>
              <a:rPr altLang="zh-CN" sz="2000" i="1" dirty="0">
                <a:latin typeface="Georgia" panose="02040502050405020303" pitchFamily="18" charset="0"/>
                <a:cs typeface="Georgia" panose="02040502050405020303" pitchFamily="18" charset="0"/>
              </a:rPr>
              <a:t>3. There are many _________(i,n,t,s,r,n,g,e,e,i,t) places in Beijing.</a:t>
            </a:r>
            <a:endParaRPr altLang="zh-CN" sz="2000" i="1" dirty="0">
              <a:latin typeface="Georgia" panose="02040502050405020303" pitchFamily="18" charset="0"/>
              <a:cs typeface="Georgia" panose="02040502050405020303" pitchFamily="18" charset="0"/>
            </a:endParaRPr>
          </a:p>
          <a:p>
            <a:r>
              <a:rPr altLang="zh-CN" sz="2000" i="1" dirty="0">
                <a:latin typeface="Georgia" panose="02040502050405020303" pitchFamily="18" charset="0"/>
                <a:cs typeface="Georgia" panose="02040502050405020303" pitchFamily="18" charset="0"/>
              </a:rPr>
              <a:t>4. We don’t go to school on _________(a,S,t,d,y,a,r,u) </a:t>
            </a:r>
            <a:endParaRPr altLang="zh-CN" sz="2000" i="1" dirty="0">
              <a:latin typeface="Georgia" panose="02040502050405020303" pitchFamily="18" charset="0"/>
              <a:cs typeface="Georgia" panose="02040502050405020303" pitchFamily="18" charset="0"/>
            </a:endParaRPr>
          </a:p>
          <a:p>
            <a:r>
              <a:rPr altLang="zh-CN" sz="2000" i="1" dirty="0">
                <a:latin typeface="Georgia" panose="02040502050405020303" pitchFamily="18" charset="0"/>
                <a:cs typeface="Georgia" panose="02040502050405020303" pitchFamily="18" charset="0"/>
              </a:rPr>
              <a:t>5. The U.K. is a famous ________.(c,t,o,n,u,y,r) </a:t>
            </a:r>
            <a:endParaRPr altLang="zh-CN" sz="2000" i="1" dirty="0">
              <a:latin typeface="Georgia" panose="02040502050405020303" pitchFamily="18" charset="0"/>
              <a:cs typeface="Georgia" panose="02040502050405020303" pitchFamily="18" charset="0"/>
            </a:endParaRPr>
          </a:p>
        </p:txBody>
      </p:sp>
      <p:sp>
        <p:nvSpPr>
          <p:cNvPr id="21" name="矩形 20"/>
          <p:cNvSpPr/>
          <p:nvPr/>
        </p:nvSpPr>
        <p:spPr>
          <a:xfrm>
            <a:off x="786644" y="703961"/>
            <a:ext cx="340158" cy="369332"/>
          </a:xfrm>
          <a:prstGeom prst="rect">
            <a:avLst/>
          </a:prstGeom>
        </p:spPr>
        <p:txBody>
          <a:bodyPr wrap="none">
            <a:spAutoFit/>
          </a:bodyPr>
          <a:lstStyle/>
          <a:p>
            <a:r>
              <a:rPr lang="en-US" altLang="zh-CN" b="1" i="1" kern="100" dirty="0">
                <a:solidFill>
                  <a:srgbClr val="FF0000"/>
                </a:solidFill>
                <a:latin typeface="Georgia" panose="02040502050405020303" pitchFamily="18" charset="0"/>
              </a:rPr>
              <a:t>F</a:t>
            </a:r>
            <a:endParaRPr lang="zh-CN" altLang="en-US" b="1" i="1" dirty="0">
              <a:solidFill>
                <a:srgbClr val="FF0000"/>
              </a:solidFill>
              <a:latin typeface="Georgia" panose="02040502050405020303" pitchFamily="18" charset="0"/>
            </a:endParaRPr>
          </a:p>
        </p:txBody>
      </p:sp>
      <p:sp>
        <p:nvSpPr>
          <p:cNvPr id="22" name="矩形 21"/>
          <p:cNvSpPr/>
          <p:nvPr/>
        </p:nvSpPr>
        <p:spPr>
          <a:xfrm>
            <a:off x="802627" y="1059290"/>
            <a:ext cx="343364" cy="369332"/>
          </a:xfrm>
          <a:prstGeom prst="rect">
            <a:avLst/>
          </a:prstGeom>
        </p:spPr>
        <p:txBody>
          <a:bodyPr wrap="none">
            <a:spAutoFit/>
          </a:bodyPr>
          <a:lstStyle/>
          <a:p>
            <a:r>
              <a:rPr lang="en-US" altLang="zh-CN" b="1" i="1" kern="100" dirty="0">
                <a:solidFill>
                  <a:srgbClr val="FF0000"/>
                </a:solidFill>
                <a:latin typeface="Georgia" panose="02040502050405020303" pitchFamily="18" charset="0"/>
              </a:rPr>
              <a:t>T</a:t>
            </a:r>
            <a:endParaRPr lang="zh-CN" altLang="en-US" b="1" i="1" dirty="0">
              <a:solidFill>
                <a:srgbClr val="FF0000"/>
              </a:solidFill>
              <a:latin typeface="Georgia" panose="02040502050405020303" pitchFamily="18" charset="0"/>
            </a:endParaRPr>
          </a:p>
        </p:txBody>
      </p:sp>
      <p:sp>
        <p:nvSpPr>
          <p:cNvPr id="23" name="矩形 22"/>
          <p:cNvSpPr/>
          <p:nvPr/>
        </p:nvSpPr>
        <p:spPr>
          <a:xfrm>
            <a:off x="786644" y="1363035"/>
            <a:ext cx="336550" cy="368300"/>
          </a:xfrm>
          <a:prstGeom prst="rect">
            <a:avLst/>
          </a:prstGeom>
        </p:spPr>
        <p:txBody>
          <a:bodyPr wrap="none">
            <a:spAutoFit/>
          </a:bodyPr>
          <a:lstStyle/>
          <a:p>
            <a:r>
              <a:rPr lang="en-US" b="1" i="1" kern="100" dirty="0">
                <a:solidFill>
                  <a:srgbClr val="FF0000"/>
                </a:solidFill>
                <a:latin typeface="Georgia" panose="02040502050405020303" pitchFamily="18" charset="0"/>
              </a:rPr>
              <a:t>F</a:t>
            </a:r>
            <a:endParaRPr lang="en-US" b="1" i="1" dirty="0">
              <a:solidFill>
                <a:srgbClr val="FF0000"/>
              </a:solidFill>
              <a:latin typeface="Georgia" panose="02040502050405020303" pitchFamily="18" charset="0"/>
            </a:endParaRPr>
          </a:p>
        </p:txBody>
      </p:sp>
      <p:sp>
        <p:nvSpPr>
          <p:cNvPr id="24" name="矩形 23"/>
          <p:cNvSpPr/>
          <p:nvPr/>
        </p:nvSpPr>
        <p:spPr>
          <a:xfrm>
            <a:off x="772217" y="1694542"/>
            <a:ext cx="340158" cy="369332"/>
          </a:xfrm>
          <a:prstGeom prst="rect">
            <a:avLst/>
          </a:prstGeom>
        </p:spPr>
        <p:txBody>
          <a:bodyPr wrap="none">
            <a:spAutoFit/>
          </a:bodyPr>
          <a:lstStyle/>
          <a:p>
            <a:r>
              <a:rPr lang="en-US" altLang="zh-CN" b="1" i="1" kern="100" dirty="0">
                <a:solidFill>
                  <a:srgbClr val="FF0000"/>
                </a:solidFill>
                <a:latin typeface="Georgia" panose="02040502050405020303" pitchFamily="18" charset="0"/>
              </a:rPr>
              <a:t>T</a:t>
            </a:r>
            <a:endParaRPr lang="zh-CN" altLang="en-US" b="1" i="1" dirty="0">
              <a:solidFill>
                <a:srgbClr val="FF0000"/>
              </a:solidFill>
              <a:latin typeface="Georgia" panose="02040502050405020303" pitchFamily="18" charset="0"/>
            </a:endParaRPr>
          </a:p>
        </p:txBody>
      </p:sp>
      <p:sp>
        <p:nvSpPr>
          <p:cNvPr id="25" name="矩形 24"/>
          <p:cNvSpPr/>
          <p:nvPr/>
        </p:nvSpPr>
        <p:spPr>
          <a:xfrm>
            <a:off x="770568" y="2034191"/>
            <a:ext cx="339090" cy="368300"/>
          </a:xfrm>
          <a:prstGeom prst="rect">
            <a:avLst/>
          </a:prstGeom>
        </p:spPr>
        <p:txBody>
          <a:bodyPr wrap="none">
            <a:spAutoFit/>
          </a:bodyPr>
          <a:lstStyle/>
          <a:p>
            <a:r>
              <a:rPr lang="en-US" altLang="zh-CN" b="1" i="1" dirty="0">
                <a:solidFill>
                  <a:srgbClr val="FF0000"/>
                </a:solidFill>
                <a:latin typeface="Georgia" panose="02040502050405020303" pitchFamily="18" charset="0"/>
              </a:rPr>
              <a:t>T</a:t>
            </a:r>
            <a:endParaRPr lang="en-US" altLang="zh-CN" b="1" i="1" dirty="0">
              <a:solidFill>
                <a:srgbClr val="FF0000"/>
              </a:solidFill>
              <a:latin typeface="Georgia" panose="02040502050405020303" pitchFamily="18" charset="0"/>
            </a:endParaRPr>
          </a:p>
        </p:txBody>
      </p:sp>
      <p:sp>
        <p:nvSpPr>
          <p:cNvPr id="26" name="矩形 25"/>
          <p:cNvSpPr/>
          <p:nvPr/>
        </p:nvSpPr>
        <p:spPr>
          <a:xfrm>
            <a:off x="2294568" y="3493758"/>
            <a:ext cx="634365" cy="368300"/>
          </a:xfrm>
          <a:prstGeom prst="rect">
            <a:avLst/>
          </a:prstGeom>
        </p:spPr>
        <p:txBody>
          <a:bodyPr wrap="none">
            <a:spAutoFit/>
          </a:bodyPr>
          <a:lstStyle/>
          <a:p>
            <a:r>
              <a:rPr lang="en-US" altLang="zh-CN" b="1" i="1" dirty="0">
                <a:solidFill>
                  <a:srgbClr val="FF0000"/>
                </a:solidFill>
                <a:latin typeface="Georgia" panose="02040502050405020303" pitchFamily="18" charset="0"/>
              </a:rPr>
              <a:t>fast</a:t>
            </a:r>
            <a:endParaRPr lang="en-US" altLang="zh-CN" b="1" i="1" dirty="0">
              <a:solidFill>
                <a:srgbClr val="FF0000"/>
              </a:solidFill>
              <a:latin typeface="Georgia" panose="02040502050405020303" pitchFamily="18" charset="0"/>
            </a:endParaRPr>
          </a:p>
        </p:txBody>
      </p:sp>
      <p:sp>
        <p:nvSpPr>
          <p:cNvPr id="27" name="矩形 26"/>
          <p:cNvSpPr/>
          <p:nvPr/>
        </p:nvSpPr>
        <p:spPr>
          <a:xfrm>
            <a:off x="2770022" y="3823679"/>
            <a:ext cx="899795" cy="368300"/>
          </a:xfrm>
          <a:prstGeom prst="rect">
            <a:avLst/>
          </a:prstGeom>
        </p:spPr>
        <p:txBody>
          <a:bodyPr wrap="none">
            <a:spAutoFit/>
          </a:bodyPr>
          <a:lstStyle/>
          <a:p>
            <a:r>
              <a:rPr lang="en-US" altLang="zh-CN" b="1" i="1" dirty="0">
                <a:solidFill>
                  <a:srgbClr val="FF0000"/>
                </a:solidFill>
                <a:latin typeface="Georgia" panose="02040502050405020303" pitchFamily="18" charset="0"/>
              </a:rPr>
              <a:t>travel</a:t>
            </a:r>
            <a:endParaRPr lang="en-US" altLang="zh-CN" b="1" i="1" dirty="0">
              <a:solidFill>
                <a:srgbClr val="FF0000"/>
              </a:solidFill>
              <a:latin typeface="Georgia" panose="02040502050405020303" pitchFamily="18" charset="0"/>
            </a:endParaRPr>
          </a:p>
        </p:txBody>
      </p:sp>
      <p:sp>
        <p:nvSpPr>
          <p:cNvPr id="28" name="矩形 27"/>
          <p:cNvSpPr/>
          <p:nvPr/>
        </p:nvSpPr>
        <p:spPr>
          <a:xfrm>
            <a:off x="2623226" y="4124713"/>
            <a:ext cx="1499870" cy="368300"/>
          </a:xfrm>
          <a:prstGeom prst="rect">
            <a:avLst/>
          </a:prstGeom>
        </p:spPr>
        <p:txBody>
          <a:bodyPr wrap="none">
            <a:spAutoFit/>
          </a:bodyPr>
          <a:lstStyle/>
          <a:p>
            <a:r>
              <a:rPr lang="en-US" altLang="zh-CN" b="1" i="1" dirty="0">
                <a:solidFill>
                  <a:srgbClr val="FF0000"/>
                </a:solidFill>
                <a:latin typeface="Georgia" panose="02040502050405020303" pitchFamily="18" charset="0"/>
              </a:rPr>
              <a:t>interesting</a:t>
            </a:r>
            <a:endParaRPr lang="en-US" altLang="zh-CN" b="1" i="1" dirty="0">
              <a:solidFill>
                <a:srgbClr val="FF0000"/>
              </a:solidFill>
              <a:latin typeface="Georgia" panose="02040502050405020303" pitchFamily="18" charset="0"/>
            </a:endParaRPr>
          </a:p>
        </p:txBody>
      </p:sp>
      <p:sp>
        <p:nvSpPr>
          <p:cNvPr id="29" name="矩形 28"/>
          <p:cNvSpPr/>
          <p:nvPr/>
        </p:nvSpPr>
        <p:spPr>
          <a:xfrm>
            <a:off x="3744112" y="4450189"/>
            <a:ext cx="1313180" cy="368300"/>
          </a:xfrm>
          <a:prstGeom prst="rect">
            <a:avLst/>
          </a:prstGeom>
        </p:spPr>
        <p:txBody>
          <a:bodyPr wrap="none">
            <a:spAutoFit/>
          </a:bodyPr>
          <a:lstStyle/>
          <a:p>
            <a:r>
              <a:rPr lang="en-US" altLang="zh-CN" b="1" i="1" dirty="0">
                <a:solidFill>
                  <a:srgbClr val="FF0000"/>
                </a:solidFill>
                <a:latin typeface="Georgia" panose="02040502050405020303" pitchFamily="18" charset="0"/>
              </a:rPr>
              <a:t>Saturday</a:t>
            </a:r>
            <a:endParaRPr lang="en-US" altLang="zh-CN" b="1" i="1" dirty="0">
              <a:solidFill>
                <a:srgbClr val="FF0000"/>
              </a:solidFill>
              <a:latin typeface="Georgia" panose="02040502050405020303" pitchFamily="18" charset="0"/>
            </a:endParaRPr>
          </a:p>
        </p:txBody>
      </p:sp>
      <p:sp>
        <p:nvSpPr>
          <p:cNvPr id="30" name="矩形 29"/>
          <p:cNvSpPr/>
          <p:nvPr/>
        </p:nvSpPr>
        <p:spPr>
          <a:xfrm>
            <a:off x="3250082" y="4754027"/>
            <a:ext cx="1135380" cy="368300"/>
          </a:xfrm>
          <a:prstGeom prst="rect">
            <a:avLst/>
          </a:prstGeom>
        </p:spPr>
        <p:txBody>
          <a:bodyPr wrap="none">
            <a:spAutoFit/>
          </a:bodyPr>
          <a:lstStyle/>
          <a:p>
            <a:r>
              <a:rPr lang="en-US" altLang="zh-CN" b="1" i="1" dirty="0">
                <a:solidFill>
                  <a:srgbClr val="FF0000"/>
                </a:solidFill>
                <a:latin typeface="Georgia" panose="02040502050405020303" pitchFamily="18" charset="0"/>
              </a:rPr>
              <a:t>country</a:t>
            </a:r>
            <a:endParaRPr lang="en-US" altLang="zh-CN" b="1" i="1" dirty="0">
              <a:solidFill>
                <a:srgbClr val="FF0000"/>
              </a:solidFill>
              <a:latin typeface="Georgia" panose="02040502050405020303"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1343" y="-16519"/>
            <a:ext cx="1714500" cy="398780"/>
          </a:xfrm>
          <a:prstGeom prst="rect">
            <a:avLst/>
          </a:prstGeom>
        </p:spPr>
        <p:txBody>
          <a:bodyPr wrap="none">
            <a:spAutoFit/>
          </a:bodyPr>
          <a:lstStyle/>
          <a:p>
            <a:r>
              <a:rPr lang="zh-CN" altLang="en-US" sz="2000" b="1" kern="100" dirty="0">
                <a:latin typeface="黑体" panose="02010609060101010101" pitchFamily="49" charset="-122"/>
                <a:ea typeface="黑体" panose="02010609060101010101" pitchFamily="49" charset="-122"/>
                <a:cs typeface="Times New Roman" panose="02020603050405020304" pitchFamily="18" charset="0"/>
              </a:rPr>
              <a:t>三</a:t>
            </a:r>
            <a:r>
              <a:rPr lang="zh-CN" altLang="zh-CN" sz="2000" b="1" kern="100" dirty="0">
                <a:latin typeface="黑体" panose="02010609060101010101" pitchFamily="49" charset="-122"/>
                <a:ea typeface="黑体" panose="02010609060101010101" pitchFamily="49" charset="-122"/>
                <a:cs typeface="Times New Roman" panose="02020603050405020304" pitchFamily="18" charset="0"/>
              </a:rPr>
              <a:t>、单项选择</a:t>
            </a:r>
            <a:endParaRPr lang="en-US" altLang="en-US" sz="2000" dirty="0">
              <a:latin typeface="黑体" panose="02010609060101010101" pitchFamily="49" charset="-122"/>
              <a:ea typeface="黑体" panose="02010609060101010101" pitchFamily="49" charset="-122"/>
            </a:endParaRPr>
          </a:p>
        </p:txBody>
      </p:sp>
      <p:sp>
        <p:nvSpPr>
          <p:cNvPr id="4" name="矩形 3"/>
          <p:cNvSpPr/>
          <p:nvPr/>
        </p:nvSpPr>
        <p:spPr>
          <a:xfrm>
            <a:off x="765810" y="636270"/>
            <a:ext cx="9352280" cy="6000750"/>
          </a:xfrm>
          <a:prstGeom prst="rect">
            <a:avLst/>
          </a:prstGeom>
        </p:spPr>
        <p:txBody>
          <a:bodyPr wrap="square">
            <a:spAutoFit/>
          </a:bodyPr>
          <a:lstStyle/>
          <a:p>
            <a:r>
              <a:rPr lang="en-US" altLang="zh-CN" sz="2400" i="1" dirty="0">
                <a:solidFill>
                  <a:schemeClr val="tx1"/>
                </a:solidFill>
                <a:latin typeface="Georgia" panose="02040502050405020303" pitchFamily="18" charset="0"/>
                <a:sym typeface="+mn-ea"/>
              </a:rPr>
              <a:t>(     )</a:t>
            </a:r>
            <a:r>
              <a:rPr lang="en-US" altLang="zh-CN" sz="2400" i="1" dirty="0">
                <a:solidFill>
                  <a:schemeClr val="tx1"/>
                </a:solidFill>
                <a:latin typeface="Georgia" panose="02040502050405020303" pitchFamily="18" charset="0"/>
              </a:rPr>
              <a:t>1. Mr. Li_____ tall and thin.</a:t>
            </a:r>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rPr>
              <a:t>A.am          B is              C are</a:t>
            </a:r>
            <a:endParaRPr lang="en-US" altLang="zh-CN" sz="2400" i="1" dirty="0">
              <a:solidFill>
                <a:schemeClr val="tx1"/>
              </a:solidFill>
              <a:latin typeface="Georgia" panose="02040502050405020303" pitchFamily="18" charset="0"/>
            </a:endParaRPr>
          </a:p>
          <a:p>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rPr>
              <a:t>(     )2. My aunt  goes  to work _____ bike.</a:t>
            </a:r>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rPr>
              <a:t>A.take         B on             C by</a:t>
            </a:r>
            <a:endParaRPr lang="en-US" altLang="zh-CN" sz="2400" i="1" dirty="0">
              <a:solidFill>
                <a:schemeClr val="tx1"/>
              </a:solidFill>
              <a:latin typeface="Georgia" panose="02040502050405020303" pitchFamily="18" charset="0"/>
            </a:endParaRPr>
          </a:p>
          <a:p>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rPr>
              <a:t>(    )3. Beijing is the capital city _____ China.</a:t>
            </a:r>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rPr>
              <a:t>A.in          B of              C on</a:t>
            </a:r>
            <a:endParaRPr lang="en-US" altLang="zh-CN" sz="2400" i="1" dirty="0">
              <a:solidFill>
                <a:schemeClr val="tx1"/>
              </a:solidFill>
              <a:latin typeface="Georgia" panose="02040502050405020303" pitchFamily="18" charset="0"/>
            </a:endParaRPr>
          </a:p>
          <a:p>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rPr>
              <a:t>(    )4. --- ____ do you go to school?</a:t>
            </a:r>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rPr>
              <a:t>           --- On  foot.</a:t>
            </a:r>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rPr>
              <a:t>A.How        B What          C When</a:t>
            </a:r>
            <a:endParaRPr lang="en-US" altLang="zh-CN" sz="2400" i="1" dirty="0">
              <a:solidFill>
                <a:schemeClr val="tx1"/>
              </a:solidFill>
              <a:latin typeface="Georgia" panose="02040502050405020303" pitchFamily="18" charset="0"/>
            </a:endParaRPr>
          </a:p>
          <a:p>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rPr>
              <a:t>(    )5. We arrive __Shanghai ___ nine O’clock in the morning.</a:t>
            </a:r>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rPr>
              <a:t>A.in; on       B at; in           C in; at</a:t>
            </a:r>
            <a:endParaRPr lang="en-US" altLang="zh-CN" sz="2400" i="1" dirty="0">
              <a:solidFill>
                <a:schemeClr val="tx1"/>
              </a:solidFill>
              <a:latin typeface="Georgia" panose="02040502050405020303" pitchFamily="18" charset="0"/>
            </a:endParaRPr>
          </a:p>
          <a:p>
            <a:endParaRPr lang="en-US" altLang="zh-CN" sz="2400" i="1" dirty="0">
              <a:solidFill>
                <a:schemeClr val="tx1"/>
              </a:solidFill>
              <a:latin typeface="Georgia" panose="02040502050405020303" pitchFamily="18" charset="0"/>
            </a:endParaRPr>
          </a:p>
        </p:txBody>
      </p:sp>
      <p:sp>
        <p:nvSpPr>
          <p:cNvPr id="3" name="文本框 2"/>
          <p:cNvSpPr txBox="1"/>
          <p:nvPr/>
        </p:nvSpPr>
        <p:spPr>
          <a:xfrm>
            <a:off x="983615" y="636270"/>
            <a:ext cx="297180" cy="460375"/>
          </a:xfrm>
          <a:prstGeom prst="rect">
            <a:avLst/>
          </a:prstGeom>
          <a:noFill/>
        </p:spPr>
        <p:txBody>
          <a:bodyPr wrap="square" rtlCol="0">
            <a:spAutoFit/>
          </a:bodyPr>
          <a:p>
            <a:r>
              <a:rPr lang="en-US" altLang="zh-CN" sz="2400" b="1" i="1">
                <a:solidFill>
                  <a:srgbClr val="FF0000"/>
                </a:solidFill>
                <a:latin typeface="Georgia" panose="02040502050405020303" pitchFamily="18" charset="0"/>
                <a:cs typeface="Georgia" panose="02040502050405020303" pitchFamily="18" charset="0"/>
              </a:rPr>
              <a:t>B</a:t>
            </a:r>
            <a:endParaRPr lang="en-US" altLang="zh-CN" sz="2400" b="1" i="1">
              <a:solidFill>
                <a:srgbClr val="FF0000"/>
              </a:solidFill>
              <a:latin typeface="Georgia" panose="02040502050405020303" pitchFamily="18" charset="0"/>
              <a:cs typeface="Georgia" panose="02040502050405020303" pitchFamily="18" charset="0"/>
            </a:endParaRPr>
          </a:p>
        </p:txBody>
      </p:sp>
      <p:sp>
        <p:nvSpPr>
          <p:cNvPr id="5" name="文本框 4"/>
          <p:cNvSpPr txBox="1"/>
          <p:nvPr/>
        </p:nvSpPr>
        <p:spPr>
          <a:xfrm>
            <a:off x="983615" y="1729740"/>
            <a:ext cx="297180" cy="460375"/>
          </a:xfrm>
          <a:prstGeom prst="rect">
            <a:avLst/>
          </a:prstGeom>
          <a:noFill/>
        </p:spPr>
        <p:txBody>
          <a:bodyPr wrap="square" rtlCol="0">
            <a:spAutoFit/>
          </a:bodyPr>
          <a:p>
            <a:r>
              <a:rPr lang="en-US" altLang="zh-CN" sz="2400" b="1" i="1">
                <a:solidFill>
                  <a:srgbClr val="FF0000"/>
                </a:solidFill>
                <a:latin typeface="Georgia" panose="02040502050405020303" pitchFamily="18" charset="0"/>
                <a:cs typeface="Georgia" panose="02040502050405020303" pitchFamily="18" charset="0"/>
              </a:rPr>
              <a:t>C</a:t>
            </a:r>
            <a:endParaRPr lang="en-US" altLang="zh-CN" sz="2400" b="1" i="1">
              <a:solidFill>
                <a:srgbClr val="FF0000"/>
              </a:solidFill>
              <a:latin typeface="Georgia" panose="02040502050405020303" pitchFamily="18" charset="0"/>
              <a:cs typeface="Georgia" panose="02040502050405020303" pitchFamily="18" charset="0"/>
            </a:endParaRPr>
          </a:p>
        </p:txBody>
      </p:sp>
      <p:sp>
        <p:nvSpPr>
          <p:cNvPr id="6" name="文本框 5"/>
          <p:cNvSpPr txBox="1"/>
          <p:nvPr/>
        </p:nvSpPr>
        <p:spPr>
          <a:xfrm>
            <a:off x="983615" y="2823845"/>
            <a:ext cx="297180" cy="460375"/>
          </a:xfrm>
          <a:prstGeom prst="rect">
            <a:avLst/>
          </a:prstGeom>
          <a:noFill/>
        </p:spPr>
        <p:txBody>
          <a:bodyPr wrap="square" rtlCol="0">
            <a:spAutoFit/>
          </a:bodyPr>
          <a:p>
            <a:r>
              <a:rPr lang="en-US" altLang="zh-CN" sz="2400" b="1" i="1">
                <a:solidFill>
                  <a:srgbClr val="FF0000"/>
                </a:solidFill>
                <a:latin typeface="Georgia" panose="02040502050405020303" pitchFamily="18" charset="0"/>
                <a:cs typeface="Georgia" panose="02040502050405020303" pitchFamily="18" charset="0"/>
              </a:rPr>
              <a:t>B</a:t>
            </a:r>
            <a:endParaRPr lang="en-US" altLang="zh-CN" sz="2400" b="1" i="1">
              <a:solidFill>
                <a:srgbClr val="FF0000"/>
              </a:solidFill>
              <a:latin typeface="Georgia" panose="02040502050405020303" pitchFamily="18" charset="0"/>
              <a:cs typeface="Georgia" panose="02040502050405020303" pitchFamily="18" charset="0"/>
            </a:endParaRPr>
          </a:p>
        </p:txBody>
      </p:sp>
      <p:sp>
        <p:nvSpPr>
          <p:cNvPr id="7" name="文本框 6"/>
          <p:cNvSpPr txBox="1"/>
          <p:nvPr/>
        </p:nvSpPr>
        <p:spPr>
          <a:xfrm>
            <a:off x="983615" y="3924935"/>
            <a:ext cx="297180" cy="460375"/>
          </a:xfrm>
          <a:prstGeom prst="rect">
            <a:avLst/>
          </a:prstGeom>
          <a:noFill/>
        </p:spPr>
        <p:txBody>
          <a:bodyPr wrap="square" rtlCol="0">
            <a:spAutoFit/>
          </a:bodyPr>
          <a:p>
            <a:r>
              <a:rPr lang="en-US" altLang="zh-CN" sz="2400" b="1" i="1">
                <a:solidFill>
                  <a:srgbClr val="FF0000"/>
                </a:solidFill>
                <a:latin typeface="Georgia" panose="02040502050405020303" pitchFamily="18" charset="0"/>
                <a:cs typeface="Georgia" panose="02040502050405020303" pitchFamily="18" charset="0"/>
              </a:rPr>
              <a:t>A</a:t>
            </a:r>
            <a:endParaRPr lang="en-US" altLang="zh-CN" sz="2400" b="1" i="1">
              <a:solidFill>
                <a:srgbClr val="FF0000"/>
              </a:solidFill>
              <a:latin typeface="Georgia" panose="02040502050405020303" pitchFamily="18" charset="0"/>
              <a:cs typeface="Georgia" panose="02040502050405020303" pitchFamily="18" charset="0"/>
            </a:endParaRPr>
          </a:p>
        </p:txBody>
      </p:sp>
      <p:sp>
        <p:nvSpPr>
          <p:cNvPr id="8" name="文本框 7"/>
          <p:cNvSpPr txBox="1"/>
          <p:nvPr/>
        </p:nvSpPr>
        <p:spPr>
          <a:xfrm>
            <a:off x="983615" y="5419090"/>
            <a:ext cx="297180" cy="460375"/>
          </a:xfrm>
          <a:prstGeom prst="rect">
            <a:avLst/>
          </a:prstGeom>
          <a:noFill/>
        </p:spPr>
        <p:txBody>
          <a:bodyPr wrap="square" rtlCol="0">
            <a:spAutoFit/>
          </a:bodyPr>
          <a:p>
            <a:r>
              <a:rPr lang="en-US" altLang="zh-CN" sz="2400" b="1" i="1">
                <a:solidFill>
                  <a:srgbClr val="FF0000"/>
                </a:solidFill>
                <a:latin typeface="Georgia" panose="02040502050405020303" pitchFamily="18" charset="0"/>
                <a:cs typeface="Georgia" panose="02040502050405020303" pitchFamily="18" charset="0"/>
              </a:rPr>
              <a:t>C</a:t>
            </a:r>
            <a:endParaRPr lang="en-US" altLang="zh-CN" sz="2400" b="1" i="1">
              <a:solidFill>
                <a:srgbClr val="FF0000"/>
              </a:solidFill>
              <a:latin typeface="Georgia" panose="02040502050405020303" pitchFamily="18" charset="0"/>
              <a:cs typeface="Georgia" panose="02040502050405020303" pitchFamily="18" charset="0"/>
            </a:endParaRPr>
          </a:p>
        </p:txBody>
      </p:sp>
      <p:sp>
        <p:nvSpPr>
          <p:cNvPr id="9" name="椭圆 8"/>
          <p:cNvSpPr/>
          <p:nvPr/>
        </p:nvSpPr>
        <p:spPr>
          <a:xfrm>
            <a:off x="1703705" y="621030"/>
            <a:ext cx="1008380" cy="504190"/>
          </a:xfrm>
          <a:prstGeom prst="ellipse">
            <a:avLst/>
          </a:prstGeom>
          <a:noFill/>
          <a:ln>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5743575" y="1685925"/>
            <a:ext cx="1008380" cy="504190"/>
          </a:xfrm>
          <a:prstGeom prst="ellipse">
            <a:avLst/>
          </a:prstGeom>
          <a:noFill/>
          <a:ln>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p:nvSpPr>
        <p:spPr>
          <a:xfrm>
            <a:off x="3006090" y="2780030"/>
            <a:ext cx="4102100" cy="504190"/>
          </a:xfrm>
          <a:prstGeom prst="ellipse">
            <a:avLst/>
          </a:prstGeom>
          <a:noFill/>
          <a:ln>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nvSpPr>
        <p:spPr>
          <a:xfrm>
            <a:off x="2012950" y="4255135"/>
            <a:ext cx="1363980" cy="504190"/>
          </a:xfrm>
          <a:prstGeom prst="ellipse">
            <a:avLst/>
          </a:prstGeom>
          <a:noFill/>
          <a:ln>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3507105" y="5396865"/>
            <a:ext cx="1536700" cy="504190"/>
          </a:xfrm>
          <a:prstGeom prst="ellipse">
            <a:avLst/>
          </a:prstGeom>
          <a:noFill/>
          <a:ln>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nvSpPr>
        <p:spPr>
          <a:xfrm>
            <a:off x="5565775" y="5397500"/>
            <a:ext cx="1751330" cy="504190"/>
          </a:xfrm>
          <a:prstGeom prst="ellipse">
            <a:avLst/>
          </a:prstGeom>
          <a:noFill/>
          <a:ln>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P spid="7" grpId="0"/>
      <p:bldP spid="7" grpId="1"/>
      <p:bldP spid="8" grpId="0"/>
      <p:bldP spid="8" grpId="1"/>
      <p:bldP spid="9" grpId="0" animBg="1"/>
      <p:bldP spid="10" grpId="0" bldLvl="0" animBg="1"/>
      <p:bldP spid="11" grpId="0" bldLvl="0" animBg="1"/>
      <p:bldP spid="12" grpId="0" bldLvl="0" animBg="1"/>
      <p:bldP spid="13" grpId="0" bldLvl="0" animBg="1"/>
      <p:bldP spid="1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6455" y="366395"/>
            <a:ext cx="9282430" cy="5631180"/>
          </a:xfrm>
          <a:prstGeom prst="rect">
            <a:avLst/>
          </a:prstGeom>
          <a:noFill/>
        </p:spPr>
        <p:txBody>
          <a:bodyPr wrap="square" rtlCol="0">
            <a:spAutoFit/>
          </a:bodyPr>
          <a:p>
            <a:r>
              <a:rPr lang="en-US" altLang="zh-CN" sz="2400" i="1" dirty="0">
                <a:solidFill>
                  <a:schemeClr val="tx1"/>
                </a:solidFill>
                <a:latin typeface="Georgia" panose="02040502050405020303" pitchFamily="18" charset="0"/>
                <a:sym typeface="+mn-ea"/>
              </a:rPr>
              <a:t>(    )6.There are ____ interesting places in Beijing.</a:t>
            </a:r>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sym typeface="+mn-ea"/>
              </a:rPr>
              <a:t>A.many       B an             C any</a:t>
            </a:r>
            <a:endParaRPr lang="en-US" altLang="zh-CN" sz="2400" i="1" dirty="0">
              <a:solidFill>
                <a:schemeClr val="tx1"/>
              </a:solidFill>
              <a:latin typeface="Georgia" panose="02040502050405020303" pitchFamily="18" charset="0"/>
              <a:sym typeface="+mn-ea"/>
            </a:endParaRPr>
          </a:p>
          <a:p>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sym typeface="+mn-ea"/>
              </a:rPr>
              <a:t>(    )7. I want to see the State of Liberty. I can go to_____.</a:t>
            </a:r>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sym typeface="+mn-ea"/>
              </a:rPr>
              <a:t>A. the U.S.   B Australia       C Canada</a:t>
            </a:r>
            <a:endParaRPr lang="en-US" altLang="zh-CN" sz="2400" i="1" dirty="0">
              <a:solidFill>
                <a:schemeClr val="tx1"/>
              </a:solidFill>
              <a:latin typeface="Georgia" panose="02040502050405020303" pitchFamily="18" charset="0"/>
              <a:sym typeface="+mn-ea"/>
            </a:endParaRPr>
          </a:p>
          <a:p>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sym typeface="+mn-ea"/>
              </a:rPr>
              <a:t>(    )8.The Spring Festival is ________.</a:t>
            </a:r>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sym typeface="+mn-ea"/>
              </a:rPr>
              <a:t>A.come                   B comes            C coming</a:t>
            </a:r>
            <a:endParaRPr lang="en-US" altLang="zh-CN" sz="2400" i="1" dirty="0">
              <a:solidFill>
                <a:schemeClr val="tx1"/>
              </a:solidFill>
              <a:latin typeface="Georgia" panose="02040502050405020303" pitchFamily="18" charset="0"/>
              <a:sym typeface="+mn-ea"/>
            </a:endParaRPr>
          </a:p>
          <a:p>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sym typeface="+mn-ea"/>
              </a:rPr>
              <a:t>(    )9.You are the year ____ the monkey.</a:t>
            </a:r>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sym typeface="+mn-ea"/>
              </a:rPr>
              <a:t>A. of                   B off                    C for</a:t>
            </a:r>
            <a:endParaRPr lang="en-US" altLang="zh-CN" sz="2400" i="1" dirty="0">
              <a:solidFill>
                <a:schemeClr val="tx1"/>
              </a:solidFill>
              <a:latin typeface="Georgia" panose="02040502050405020303" pitchFamily="18" charset="0"/>
              <a:sym typeface="+mn-ea"/>
            </a:endParaRPr>
          </a:p>
          <a:p>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sym typeface="+mn-ea"/>
              </a:rPr>
              <a:t>(    )10.I like ____ blue trousers.</a:t>
            </a:r>
            <a:endParaRPr lang="en-US" altLang="zh-CN" sz="2400" i="1" dirty="0">
              <a:solidFill>
                <a:schemeClr val="tx1"/>
              </a:solidFill>
              <a:latin typeface="Georgia" panose="02040502050405020303" pitchFamily="18" charset="0"/>
            </a:endParaRPr>
          </a:p>
          <a:p>
            <a:r>
              <a:rPr lang="en-US" altLang="zh-CN" sz="2400" i="1" dirty="0">
                <a:solidFill>
                  <a:schemeClr val="tx1"/>
                </a:solidFill>
                <a:latin typeface="Georgia" panose="02040502050405020303" pitchFamily="18" charset="0"/>
                <a:sym typeface="+mn-ea"/>
              </a:rPr>
              <a:t>A.this                   B that                  C those</a:t>
            </a:r>
            <a:endParaRPr lang="en-US" altLang="zh-CN" sz="2400" i="1" dirty="0">
              <a:solidFill>
                <a:schemeClr val="tx1"/>
              </a:solidFill>
              <a:latin typeface="Georgia" panose="02040502050405020303" pitchFamily="18" charset="0"/>
            </a:endParaRPr>
          </a:p>
          <a:p>
            <a:endParaRPr lang="en-US" altLang="zh-CN" sz="2400" i="1" dirty="0">
              <a:solidFill>
                <a:schemeClr val="tx1"/>
              </a:solidFill>
              <a:latin typeface="Georgia" panose="02040502050405020303" pitchFamily="18" charset="0"/>
            </a:endParaRPr>
          </a:p>
        </p:txBody>
      </p:sp>
      <p:sp>
        <p:nvSpPr>
          <p:cNvPr id="7" name="文本框 6"/>
          <p:cNvSpPr txBox="1"/>
          <p:nvPr/>
        </p:nvSpPr>
        <p:spPr>
          <a:xfrm>
            <a:off x="983615" y="2555875"/>
            <a:ext cx="297180" cy="460375"/>
          </a:xfrm>
          <a:prstGeom prst="rect">
            <a:avLst/>
          </a:prstGeom>
          <a:noFill/>
        </p:spPr>
        <p:txBody>
          <a:bodyPr wrap="square" rtlCol="0">
            <a:spAutoFit/>
          </a:bodyPr>
          <a:p>
            <a:r>
              <a:rPr lang="en-US" altLang="zh-CN" sz="2400" b="1" i="1">
                <a:solidFill>
                  <a:srgbClr val="FF0000"/>
                </a:solidFill>
                <a:latin typeface="Georgia" panose="02040502050405020303" pitchFamily="18" charset="0"/>
                <a:cs typeface="Georgia" panose="02040502050405020303" pitchFamily="18" charset="0"/>
              </a:rPr>
              <a:t>C</a:t>
            </a:r>
            <a:endParaRPr lang="en-US" altLang="zh-CN" sz="2400" b="1" i="1">
              <a:solidFill>
                <a:srgbClr val="FF0000"/>
              </a:solidFill>
              <a:latin typeface="Georgia" panose="02040502050405020303" pitchFamily="18" charset="0"/>
              <a:cs typeface="Georgia" panose="02040502050405020303" pitchFamily="18" charset="0"/>
            </a:endParaRPr>
          </a:p>
        </p:txBody>
      </p:sp>
      <p:sp>
        <p:nvSpPr>
          <p:cNvPr id="3" name="文本框 2"/>
          <p:cNvSpPr txBox="1"/>
          <p:nvPr/>
        </p:nvSpPr>
        <p:spPr>
          <a:xfrm>
            <a:off x="983615" y="1461135"/>
            <a:ext cx="297180" cy="460375"/>
          </a:xfrm>
          <a:prstGeom prst="rect">
            <a:avLst/>
          </a:prstGeom>
          <a:noFill/>
        </p:spPr>
        <p:txBody>
          <a:bodyPr wrap="square" rtlCol="0">
            <a:spAutoFit/>
          </a:bodyPr>
          <a:p>
            <a:r>
              <a:rPr lang="en-US" altLang="zh-CN" sz="2400" b="1" i="1">
                <a:solidFill>
                  <a:srgbClr val="FF0000"/>
                </a:solidFill>
                <a:latin typeface="Georgia" panose="02040502050405020303" pitchFamily="18" charset="0"/>
                <a:cs typeface="Georgia" panose="02040502050405020303" pitchFamily="18" charset="0"/>
              </a:rPr>
              <a:t>A</a:t>
            </a:r>
            <a:endParaRPr lang="en-US" altLang="zh-CN" sz="2400" b="1" i="1">
              <a:solidFill>
                <a:srgbClr val="FF0000"/>
              </a:solidFill>
              <a:latin typeface="Georgia" panose="02040502050405020303" pitchFamily="18" charset="0"/>
              <a:cs typeface="Georgia" panose="02040502050405020303" pitchFamily="18" charset="0"/>
            </a:endParaRPr>
          </a:p>
        </p:txBody>
      </p:sp>
      <p:sp>
        <p:nvSpPr>
          <p:cNvPr id="4" name="文本框 3"/>
          <p:cNvSpPr txBox="1"/>
          <p:nvPr/>
        </p:nvSpPr>
        <p:spPr>
          <a:xfrm>
            <a:off x="983615" y="3628390"/>
            <a:ext cx="297180" cy="460375"/>
          </a:xfrm>
          <a:prstGeom prst="rect">
            <a:avLst/>
          </a:prstGeom>
          <a:noFill/>
        </p:spPr>
        <p:txBody>
          <a:bodyPr wrap="square" rtlCol="0">
            <a:spAutoFit/>
          </a:bodyPr>
          <a:p>
            <a:r>
              <a:rPr lang="en-US" altLang="zh-CN" sz="2400" b="1" i="1">
                <a:solidFill>
                  <a:srgbClr val="FF0000"/>
                </a:solidFill>
                <a:latin typeface="Georgia" panose="02040502050405020303" pitchFamily="18" charset="0"/>
                <a:cs typeface="Georgia" panose="02040502050405020303" pitchFamily="18" charset="0"/>
              </a:rPr>
              <a:t>A</a:t>
            </a:r>
            <a:endParaRPr lang="en-US" altLang="zh-CN" sz="2400" b="1" i="1">
              <a:solidFill>
                <a:srgbClr val="FF0000"/>
              </a:solidFill>
              <a:latin typeface="Georgia" panose="02040502050405020303" pitchFamily="18" charset="0"/>
              <a:cs typeface="Georgia" panose="02040502050405020303" pitchFamily="18" charset="0"/>
            </a:endParaRPr>
          </a:p>
        </p:txBody>
      </p:sp>
      <p:sp>
        <p:nvSpPr>
          <p:cNvPr id="5" name="文本框 4"/>
          <p:cNvSpPr txBox="1"/>
          <p:nvPr/>
        </p:nvSpPr>
        <p:spPr>
          <a:xfrm>
            <a:off x="983615" y="4771390"/>
            <a:ext cx="297180" cy="460375"/>
          </a:xfrm>
          <a:prstGeom prst="rect">
            <a:avLst/>
          </a:prstGeom>
          <a:noFill/>
        </p:spPr>
        <p:txBody>
          <a:bodyPr wrap="square" rtlCol="0">
            <a:spAutoFit/>
          </a:bodyPr>
          <a:p>
            <a:r>
              <a:rPr lang="en-US" altLang="zh-CN" sz="2400" b="1" i="1">
                <a:solidFill>
                  <a:srgbClr val="FF0000"/>
                </a:solidFill>
                <a:latin typeface="Georgia" panose="02040502050405020303" pitchFamily="18" charset="0"/>
                <a:cs typeface="Georgia" panose="02040502050405020303" pitchFamily="18" charset="0"/>
              </a:rPr>
              <a:t>C</a:t>
            </a:r>
            <a:endParaRPr lang="en-US" altLang="zh-CN" sz="2400" b="1" i="1">
              <a:solidFill>
                <a:srgbClr val="FF0000"/>
              </a:solidFill>
              <a:latin typeface="Georgia" panose="02040502050405020303" pitchFamily="18" charset="0"/>
              <a:cs typeface="Georgia" panose="02040502050405020303" pitchFamily="18" charset="0"/>
            </a:endParaRPr>
          </a:p>
        </p:txBody>
      </p:sp>
      <p:sp>
        <p:nvSpPr>
          <p:cNvPr id="6" name="文本框 5"/>
          <p:cNvSpPr txBox="1"/>
          <p:nvPr/>
        </p:nvSpPr>
        <p:spPr>
          <a:xfrm>
            <a:off x="983615" y="366395"/>
            <a:ext cx="297180" cy="460375"/>
          </a:xfrm>
          <a:prstGeom prst="rect">
            <a:avLst/>
          </a:prstGeom>
          <a:noFill/>
        </p:spPr>
        <p:txBody>
          <a:bodyPr wrap="square" rtlCol="0">
            <a:spAutoFit/>
          </a:bodyPr>
          <a:p>
            <a:r>
              <a:rPr lang="en-US" altLang="zh-CN" sz="2400" b="1" i="1">
                <a:solidFill>
                  <a:srgbClr val="FF0000"/>
                </a:solidFill>
                <a:latin typeface="Georgia" panose="02040502050405020303" pitchFamily="18" charset="0"/>
                <a:cs typeface="Georgia" panose="02040502050405020303" pitchFamily="18" charset="0"/>
              </a:rPr>
              <a:t>A</a:t>
            </a:r>
            <a:endParaRPr lang="en-US" altLang="zh-CN" sz="2400" b="1" i="1">
              <a:solidFill>
                <a:srgbClr val="FF0000"/>
              </a:solidFill>
              <a:latin typeface="Georgia" panose="02040502050405020303" pitchFamily="18" charset="0"/>
              <a:cs typeface="Georgia" panose="02040502050405020303" pitchFamily="18" charset="0"/>
            </a:endParaRPr>
          </a:p>
        </p:txBody>
      </p:sp>
      <p:sp>
        <p:nvSpPr>
          <p:cNvPr id="9" name="椭圆 8"/>
          <p:cNvSpPr/>
          <p:nvPr/>
        </p:nvSpPr>
        <p:spPr>
          <a:xfrm>
            <a:off x="2512695" y="366395"/>
            <a:ext cx="3950970" cy="504190"/>
          </a:xfrm>
          <a:prstGeom prst="ellipse">
            <a:avLst/>
          </a:prstGeom>
          <a:noFill/>
          <a:ln>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3579495" y="1438910"/>
            <a:ext cx="2678430" cy="504190"/>
          </a:xfrm>
          <a:prstGeom prst="ellipse">
            <a:avLst/>
          </a:prstGeom>
          <a:noFill/>
          <a:ln>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4414520" y="2555875"/>
            <a:ext cx="383540" cy="504190"/>
          </a:xfrm>
          <a:prstGeom prst="ellipse">
            <a:avLst/>
          </a:prstGeom>
          <a:noFill/>
          <a:ln>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p:nvSpPr>
        <p:spPr>
          <a:xfrm>
            <a:off x="2814320" y="3628390"/>
            <a:ext cx="3961765" cy="504190"/>
          </a:xfrm>
          <a:prstGeom prst="ellipse">
            <a:avLst/>
          </a:prstGeom>
          <a:noFill/>
          <a:ln>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nvSpPr>
        <p:spPr>
          <a:xfrm>
            <a:off x="4102100" y="4749165"/>
            <a:ext cx="1169035" cy="504190"/>
          </a:xfrm>
          <a:prstGeom prst="ellipse">
            <a:avLst/>
          </a:prstGeom>
          <a:noFill/>
          <a:ln>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P spid="7" grpId="0"/>
      <p:bldP spid="7" grpId="1"/>
      <p:bldP spid="4" grpId="0"/>
      <p:bldP spid="4" grpId="1"/>
      <p:bldP spid="5" grpId="0"/>
      <p:bldP spid="5" grpId="1"/>
      <p:bldP spid="9" grpId="0" bldLvl="0" animBg="1"/>
      <p:bldP spid="8" grpId="0" bldLvl="0" animBg="1"/>
      <p:bldP spid="10" grpId="0" bldLvl="0" animBg="1"/>
      <p:bldP spid="11" grpId="0" bldLvl="0" animBg="1"/>
      <p:bldP spid="1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87220" y="800100"/>
            <a:ext cx="7589520" cy="706755"/>
          </a:xfrm>
          <a:prstGeom prst="rect">
            <a:avLst/>
          </a:prstGeom>
          <a:ln w="28575">
            <a:solidFill>
              <a:srgbClr val="0070C0"/>
            </a:solidFill>
          </a:ln>
        </p:spPr>
        <p:txBody>
          <a:bodyPr wrap="square">
            <a:spAutoFit/>
          </a:bodyPr>
          <a:lstStyle/>
          <a:p>
            <a:endParaRPr lang="en-US" altLang="zh-CN" sz="2000" i="1" dirty="0">
              <a:latin typeface="Georgia" panose="02040502050405020303" pitchFamily="18" charset="0"/>
            </a:endParaRPr>
          </a:p>
          <a:p>
            <a:pPr algn="l"/>
            <a:r>
              <a:rPr altLang="zh-CN" sz="2000" i="1" dirty="0">
                <a:latin typeface="Georgia" panose="02040502050405020303" pitchFamily="18" charset="0"/>
                <a:sym typeface="+mn-ea"/>
              </a:rPr>
              <a:t>A kites    B class    C see     D him    E for     F tall    G red     H with</a:t>
            </a:r>
            <a:endParaRPr lang="zh-CN" altLang="zh-CN" sz="2000" i="1" dirty="0">
              <a:latin typeface="Georgia" panose="02040502050405020303" pitchFamily="18" charset="0"/>
            </a:endParaRPr>
          </a:p>
        </p:txBody>
      </p:sp>
      <p:sp>
        <p:nvSpPr>
          <p:cNvPr id="6" name="矩形 5"/>
          <p:cNvSpPr/>
          <p:nvPr/>
        </p:nvSpPr>
        <p:spPr>
          <a:xfrm>
            <a:off x="263352" y="211504"/>
            <a:ext cx="1714500" cy="398780"/>
          </a:xfrm>
          <a:prstGeom prst="rect">
            <a:avLst/>
          </a:prstGeom>
        </p:spPr>
        <p:txBody>
          <a:bodyPr wrap="none">
            <a:spAutoFit/>
          </a:bodyPr>
          <a:lstStyle/>
          <a:p>
            <a:pPr algn="l"/>
            <a:r>
              <a:rPr lang="zh-CN" altLang="zh-CN" sz="2000" b="1" kern="100" dirty="0">
                <a:latin typeface="黑体" panose="02010609060101010101" pitchFamily="49" charset="-122"/>
                <a:ea typeface="黑体" panose="02010609060101010101" pitchFamily="49" charset="-122"/>
                <a:cs typeface="Times New Roman" panose="02020603050405020304" pitchFamily="18" charset="0"/>
              </a:rPr>
              <a:t>四、选词填空</a:t>
            </a:r>
            <a:endParaRPr lang="zh-CN" altLang="zh-CN" sz="2000" b="1"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7" name="矩形 6"/>
          <p:cNvSpPr/>
          <p:nvPr/>
        </p:nvSpPr>
        <p:spPr>
          <a:xfrm>
            <a:off x="1978105" y="1732010"/>
            <a:ext cx="7065645" cy="4092575"/>
          </a:xfrm>
          <a:prstGeom prst="rect">
            <a:avLst/>
          </a:prstGeom>
        </p:spPr>
        <p:txBody>
          <a:bodyPr wrap="none">
            <a:spAutoFit/>
          </a:bodyPr>
          <a:lstStyle/>
          <a:p>
            <a:pPr algn="l"/>
            <a:r>
              <a:rPr altLang="zh-CN" sz="2000" i="1" dirty="0">
                <a:latin typeface="Georgia" panose="02040502050405020303" pitchFamily="18" charset="0"/>
              </a:rPr>
              <a:t>1、Look,______! This is a map of the world.</a:t>
            </a:r>
            <a:endParaRPr altLang="zh-CN" sz="2000" i="1" dirty="0">
              <a:latin typeface="Georgia" panose="02040502050405020303" pitchFamily="18" charset="0"/>
            </a:endParaRPr>
          </a:p>
          <a:p>
            <a:pPr algn="l"/>
            <a:endParaRPr altLang="zh-CN" sz="2000" i="1" dirty="0">
              <a:latin typeface="Georgia" panose="02040502050405020303" pitchFamily="18" charset="0"/>
            </a:endParaRPr>
          </a:p>
          <a:p>
            <a:pPr algn="l"/>
            <a:r>
              <a:rPr altLang="zh-CN" sz="2000" i="1" dirty="0">
                <a:latin typeface="Georgia" panose="02040502050405020303" pitchFamily="18" charset="0"/>
              </a:rPr>
              <a:t>2、The flag of Canada is_____and white.</a:t>
            </a:r>
            <a:endParaRPr altLang="zh-CN" sz="2000" i="1" dirty="0">
              <a:latin typeface="Georgia" panose="02040502050405020303" pitchFamily="18" charset="0"/>
            </a:endParaRPr>
          </a:p>
          <a:p>
            <a:pPr algn="l"/>
            <a:endParaRPr altLang="zh-CN" sz="2000" i="1" dirty="0">
              <a:latin typeface="Georgia" panose="02040502050405020303" pitchFamily="18" charset="0"/>
            </a:endParaRPr>
          </a:p>
          <a:p>
            <a:pPr algn="l"/>
            <a:r>
              <a:rPr altLang="zh-CN" sz="2000" i="1" dirty="0">
                <a:latin typeface="Georgia" panose="02040502050405020303" pitchFamily="18" charset="0"/>
              </a:rPr>
              <a:t>3、Do you _____ a little flag inside this flag?</a:t>
            </a:r>
            <a:endParaRPr altLang="zh-CN" sz="2000" i="1" dirty="0">
              <a:latin typeface="Georgia" panose="02040502050405020303" pitchFamily="18" charset="0"/>
            </a:endParaRPr>
          </a:p>
          <a:p>
            <a:pPr algn="l"/>
            <a:endParaRPr altLang="zh-CN" sz="2000" i="1" dirty="0">
              <a:latin typeface="Georgia" panose="02040502050405020303" pitchFamily="18" charset="0"/>
            </a:endParaRPr>
          </a:p>
          <a:p>
            <a:pPr algn="l"/>
            <a:r>
              <a:rPr altLang="zh-CN" sz="2000" i="1" dirty="0">
                <a:latin typeface="Georgia" panose="02040502050405020303" pitchFamily="18" charset="0"/>
              </a:rPr>
              <a:t>4、We like to fly_____ in the park.</a:t>
            </a:r>
            <a:endParaRPr altLang="zh-CN" sz="2000" i="1" dirty="0">
              <a:latin typeface="Georgia" panose="02040502050405020303" pitchFamily="18" charset="0"/>
            </a:endParaRPr>
          </a:p>
          <a:p>
            <a:pPr algn="l"/>
            <a:endParaRPr altLang="zh-CN" sz="2000" i="1" dirty="0">
              <a:latin typeface="Georgia" panose="02040502050405020303" pitchFamily="18" charset="0"/>
            </a:endParaRPr>
          </a:p>
          <a:p>
            <a:pPr algn="l"/>
            <a:r>
              <a:rPr altLang="zh-CN" sz="2000" i="1" dirty="0">
                <a:latin typeface="Georgia" panose="02040502050405020303" pitchFamily="18" charset="0"/>
              </a:rPr>
              <a:t>5、This is the CN Tower. It is very _____.</a:t>
            </a:r>
            <a:endParaRPr altLang="zh-CN" sz="2000" i="1" dirty="0">
              <a:latin typeface="Georgia" panose="02040502050405020303" pitchFamily="18" charset="0"/>
            </a:endParaRPr>
          </a:p>
          <a:p>
            <a:pPr algn="l"/>
            <a:endParaRPr altLang="zh-CN" sz="2000" i="1" dirty="0">
              <a:latin typeface="Georgia" panose="02040502050405020303" pitchFamily="18" charset="0"/>
            </a:endParaRPr>
          </a:p>
          <a:p>
            <a:pPr algn="l"/>
            <a:r>
              <a:rPr altLang="zh-CN" sz="2000" i="1" dirty="0">
                <a:latin typeface="Georgia" panose="02040502050405020303" pitchFamily="18" charset="0"/>
              </a:rPr>
              <a:t>6、I like to go _______ a walk ________my grandfather.</a:t>
            </a:r>
            <a:endParaRPr altLang="zh-CN" sz="2000" i="1" dirty="0">
              <a:latin typeface="Georgia" panose="02040502050405020303" pitchFamily="18" charset="0"/>
            </a:endParaRPr>
          </a:p>
          <a:p>
            <a:pPr algn="l"/>
            <a:endParaRPr altLang="zh-CN" sz="2000" i="1" dirty="0">
              <a:latin typeface="Georgia" panose="02040502050405020303" pitchFamily="18" charset="0"/>
            </a:endParaRPr>
          </a:p>
          <a:p>
            <a:pPr algn="l"/>
            <a:r>
              <a:rPr altLang="zh-CN" sz="2000" i="1" dirty="0">
                <a:latin typeface="Georgia" panose="02040502050405020303" pitchFamily="18" charset="0"/>
              </a:rPr>
              <a:t>7、My father likes to cook. I like to help________.</a:t>
            </a:r>
            <a:endParaRPr altLang="zh-CN" sz="2000" i="1" dirty="0">
              <a:latin typeface="Georgia" panose="02040502050405020303" pitchFamily="18" charset="0"/>
            </a:endParaRPr>
          </a:p>
        </p:txBody>
      </p:sp>
      <p:sp>
        <p:nvSpPr>
          <p:cNvPr id="13" name="TextBox 2"/>
          <p:cNvSpPr txBox="1">
            <a:spLocks noChangeArrowheads="1"/>
          </p:cNvSpPr>
          <p:nvPr/>
        </p:nvSpPr>
        <p:spPr bwMode="auto">
          <a:xfrm>
            <a:off x="7001967" y="5326005"/>
            <a:ext cx="3358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i="1" dirty="0">
                <a:solidFill>
                  <a:srgbClr val="C00000"/>
                </a:solidFill>
                <a:latin typeface="Georgia" panose="02040502050405020303" pitchFamily="18" charset="0"/>
                <a:cs typeface="Times New Roman" panose="02020603050405020304" pitchFamily="18" charset="0"/>
              </a:rPr>
              <a:t>D</a:t>
            </a:r>
            <a:endParaRPr lang="zh-CN" altLang="en-US" sz="2000" b="1" i="1" dirty="0">
              <a:solidFill>
                <a:srgbClr val="C00000"/>
              </a:solidFill>
              <a:latin typeface="Georgia" panose="02040502050405020303" pitchFamily="18" charset="0"/>
              <a:cs typeface="Times New Roman" panose="02020603050405020304" pitchFamily="18" charset="0"/>
            </a:endParaRPr>
          </a:p>
        </p:txBody>
      </p:sp>
      <p:sp>
        <p:nvSpPr>
          <p:cNvPr id="8" name="TextBox 2"/>
          <p:cNvSpPr txBox="1">
            <a:spLocks noChangeArrowheads="1"/>
          </p:cNvSpPr>
          <p:nvPr/>
        </p:nvSpPr>
        <p:spPr bwMode="auto">
          <a:xfrm>
            <a:off x="6196787" y="4130444"/>
            <a:ext cx="33589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i="1" dirty="0">
                <a:solidFill>
                  <a:srgbClr val="C00000"/>
                </a:solidFill>
                <a:latin typeface="Georgia" panose="02040502050405020303" pitchFamily="18" charset="0"/>
                <a:cs typeface="Times New Roman" panose="02020603050405020304" pitchFamily="18" charset="0"/>
              </a:rPr>
              <a:t>F</a:t>
            </a:r>
            <a:endParaRPr lang="en-US" altLang="zh-CN" sz="2000" b="1" i="1" dirty="0">
              <a:solidFill>
                <a:srgbClr val="C00000"/>
              </a:solidFill>
              <a:latin typeface="Georgia" panose="02040502050405020303" pitchFamily="18" charset="0"/>
              <a:cs typeface="Times New Roman" panose="02020603050405020304" pitchFamily="18" charset="0"/>
            </a:endParaRPr>
          </a:p>
        </p:txBody>
      </p:sp>
      <p:sp>
        <p:nvSpPr>
          <p:cNvPr id="9" name="TextBox 2"/>
          <p:cNvSpPr txBox="1">
            <a:spLocks noChangeArrowheads="1"/>
          </p:cNvSpPr>
          <p:nvPr/>
        </p:nvSpPr>
        <p:spPr bwMode="auto">
          <a:xfrm>
            <a:off x="3375482" y="1731995"/>
            <a:ext cx="3358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i="1" dirty="0">
                <a:solidFill>
                  <a:srgbClr val="C00000"/>
                </a:solidFill>
                <a:latin typeface="Georgia" panose="02040502050405020303" pitchFamily="18" charset="0"/>
                <a:cs typeface="Times New Roman" panose="02020603050405020304" pitchFamily="18" charset="0"/>
              </a:rPr>
              <a:t>B</a:t>
            </a:r>
            <a:endParaRPr lang="zh-CN" altLang="en-US" sz="2000" b="1" i="1" dirty="0">
              <a:solidFill>
                <a:srgbClr val="C00000"/>
              </a:solidFill>
              <a:latin typeface="Georgia" panose="02040502050405020303" pitchFamily="18" charset="0"/>
              <a:cs typeface="Times New Roman" panose="02020603050405020304" pitchFamily="18" charset="0"/>
            </a:endParaRPr>
          </a:p>
        </p:txBody>
      </p:sp>
      <p:sp>
        <p:nvSpPr>
          <p:cNvPr id="10" name="TextBox 2"/>
          <p:cNvSpPr txBox="1">
            <a:spLocks noChangeArrowheads="1"/>
          </p:cNvSpPr>
          <p:nvPr/>
        </p:nvSpPr>
        <p:spPr bwMode="auto">
          <a:xfrm>
            <a:off x="3534433" y="2932289"/>
            <a:ext cx="3358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i="1" dirty="0">
                <a:solidFill>
                  <a:srgbClr val="C00000"/>
                </a:solidFill>
                <a:latin typeface="Georgia" panose="02040502050405020303" pitchFamily="18" charset="0"/>
                <a:cs typeface="Times New Roman" panose="02020603050405020304" pitchFamily="18" charset="0"/>
              </a:rPr>
              <a:t>C</a:t>
            </a:r>
            <a:endParaRPr lang="zh-CN" altLang="en-US" sz="2000" b="1" i="1" dirty="0">
              <a:solidFill>
                <a:srgbClr val="C00000"/>
              </a:solidFill>
              <a:latin typeface="Georgia" panose="02040502050405020303" pitchFamily="18" charset="0"/>
              <a:cs typeface="Times New Roman" panose="02020603050405020304" pitchFamily="18" charset="0"/>
            </a:endParaRPr>
          </a:p>
        </p:txBody>
      </p:sp>
      <p:sp>
        <p:nvSpPr>
          <p:cNvPr id="11" name="TextBox 2"/>
          <p:cNvSpPr txBox="1">
            <a:spLocks noChangeArrowheads="1"/>
          </p:cNvSpPr>
          <p:nvPr/>
        </p:nvSpPr>
        <p:spPr bwMode="auto">
          <a:xfrm>
            <a:off x="4155463" y="3578669"/>
            <a:ext cx="3358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i="1" dirty="0">
                <a:solidFill>
                  <a:srgbClr val="C00000"/>
                </a:solidFill>
                <a:latin typeface="Georgia" panose="02040502050405020303" pitchFamily="18" charset="0"/>
                <a:cs typeface="Times New Roman" panose="02020603050405020304" pitchFamily="18" charset="0"/>
              </a:rPr>
              <a:t>A</a:t>
            </a:r>
            <a:endParaRPr lang="zh-CN" altLang="en-US" sz="2000" b="1" i="1" dirty="0">
              <a:solidFill>
                <a:srgbClr val="C00000"/>
              </a:solidFill>
              <a:latin typeface="Georgia" panose="02040502050405020303" pitchFamily="18" charset="0"/>
              <a:cs typeface="Times New Roman" panose="02020603050405020304" pitchFamily="18" charset="0"/>
            </a:endParaRPr>
          </a:p>
        </p:txBody>
      </p:sp>
      <p:sp>
        <p:nvSpPr>
          <p:cNvPr id="2" name="TextBox 2"/>
          <p:cNvSpPr txBox="1">
            <a:spLocks noChangeArrowheads="1"/>
          </p:cNvSpPr>
          <p:nvPr/>
        </p:nvSpPr>
        <p:spPr bwMode="auto">
          <a:xfrm>
            <a:off x="5044440" y="2294890"/>
            <a:ext cx="51943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i="1" dirty="0">
                <a:solidFill>
                  <a:srgbClr val="C00000"/>
                </a:solidFill>
                <a:latin typeface="Georgia" panose="02040502050405020303" pitchFamily="18" charset="0"/>
                <a:cs typeface="Times New Roman" panose="02020603050405020304" pitchFamily="18" charset="0"/>
              </a:rPr>
              <a:t>G</a:t>
            </a:r>
            <a:endParaRPr lang="en-US" altLang="zh-CN" sz="2000" b="1" i="1" dirty="0">
              <a:solidFill>
                <a:srgbClr val="C00000"/>
              </a:solidFill>
              <a:latin typeface="Georgia" panose="02040502050405020303" pitchFamily="18" charset="0"/>
              <a:cs typeface="Times New Roman" panose="02020603050405020304" pitchFamily="18" charset="0"/>
            </a:endParaRPr>
          </a:p>
        </p:txBody>
      </p:sp>
      <p:sp>
        <p:nvSpPr>
          <p:cNvPr id="3" name="TextBox 2"/>
          <p:cNvSpPr txBox="1">
            <a:spLocks noChangeArrowheads="1"/>
          </p:cNvSpPr>
          <p:nvPr/>
        </p:nvSpPr>
        <p:spPr bwMode="auto">
          <a:xfrm>
            <a:off x="4156075" y="4721860"/>
            <a:ext cx="3352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i="1" dirty="0">
                <a:solidFill>
                  <a:srgbClr val="C00000"/>
                </a:solidFill>
                <a:latin typeface="Georgia" panose="02040502050405020303" pitchFamily="18" charset="0"/>
                <a:cs typeface="Times New Roman" panose="02020603050405020304" pitchFamily="18" charset="0"/>
              </a:rPr>
              <a:t>E</a:t>
            </a:r>
            <a:endParaRPr lang="en-US" altLang="zh-CN" sz="2000" b="1" i="1" dirty="0">
              <a:solidFill>
                <a:srgbClr val="C00000"/>
              </a:solidFill>
              <a:latin typeface="Georgia" panose="02040502050405020303" pitchFamily="18" charset="0"/>
              <a:cs typeface="Times New Roman" panose="02020603050405020304" pitchFamily="18" charset="0"/>
            </a:endParaRPr>
          </a:p>
        </p:txBody>
      </p:sp>
      <p:sp>
        <p:nvSpPr>
          <p:cNvPr id="5" name="TextBox 2"/>
          <p:cNvSpPr txBox="1">
            <a:spLocks noChangeArrowheads="1"/>
          </p:cNvSpPr>
          <p:nvPr/>
        </p:nvSpPr>
        <p:spPr bwMode="auto">
          <a:xfrm>
            <a:off x="6076950" y="4777105"/>
            <a:ext cx="3352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i="1" dirty="0">
                <a:solidFill>
                  <a:srgbClr val="C00000"/>
                </a:solidFill>
                <a:latin typeface="Georgia" panose="02040502050405020303" pitchFamily="18" charset="0"/>
                <a:cs typeface="Times New Roman" panose="02020603050405020304" pitchFamily="18" charset="0"/>
              </a:rPr>
              <a:t>H</a:t>
            </a:r>
            <a:endParaRPr lang="en-US" altLang="zh-CN" sz="2000" b="1" i="1" dirty="0">
              <a:solidFill>
                <a:srgbClr val="C00000"/>
              </a:solidFill>
              <a:latin typeface="Georgia" panose="02040502050405020303"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2" grpId="0"/>
      <p:bldP spid="2" grpId="1"/>
      <p:bldP spid="10" grpId="0"/>
      <p:bldP spid="10" grpId="1"/>
      <p:bldP spid="11" grpId="0"/>
      <p:bldP spid="11" grpId="1"/>
      <p:bldP spid="8" grpId="0"/>
      <p:bldP spid="8" grpId="1"/>
      <p:bldP spid="3" grpId="0"/>
      <p:bldP spid="3" grpId="1"/>
      <p:bldP spid="13" grpId="0"/>
      <p:bldP spid="13" grpId="1"/>
      <p:bldP spid="5" grpId="0"/>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91344" y="180726"/>
            <a:ext cx="5543550" cy="398780"/>
          </a:xfrm>
          <a:prstGeom prst="rect">
            <a:avLst/>
          </a:prstGeom>
        </p:spPr>
        <p:txBody>
          <a:bodyPr wrap="none">
            <a:spAutoFit/>
          </a:bodyPr>
          <a:lstStyle/>
          <a:p>
            <a:pPr algn="l"/>
            <a:r>
              <a:rPr lang="zh-CN" altLang="zh-CN" sz="2000" b="1" kern="100" dirty="0">
                <a:latin typeface="黑体" panose="02010609060101010101" pitchFamily="49" charset="-122"/>
                <a:ea typeface="黑体" panose="02010609060101010101" pitchFamily="49" charset="-122"/>
                <a:cs typeface="Times New Roman" panose="02020603050405020304" pitchFamily="18" charset="0"/>
              </a:rPr>
              <a:t>五、</a:t>
            </a:r>
            <a:r>
              <a:rPr lang="zh-CN" altLang="zh-CN" sz="2000" b="1" dirty="0">
                <a:latin typeface="黑体" panose="02010609060101010101" pitchFamily="49" charset="-122"/>
                <a:ea typeface="黑体" panose="02010609060101010101" pitchFamily="49" charset="-122"/>
              </a:rPr>
              <a:t>选择句子，补全对话，将序号填在横线上。</a:t>
            </a:r>
            <a:endParaRPr lang="zh-CN" altLang="zh-CN" sz="2000" b="1" dirty="0">
              <a:latin typeface="黑体" panose="02010609060101010101" pitchFamily="49" charset="-122"/>
              <a:ea typeface="黑体" panose="02010609060101010101" pitchFamily="49" charset="-122"/>
            </a:endParaRPr>
          </a:p>
        </p:txBody>
      </p:sp>
      <p:sp>
        <p:nvSpPr>
          <p:cNvPr id="10" name="矩形 9"/>
          <p:cNvSpPr/>
          <p:nvPr/>
        </p:nvSpPr>
        <p:spPr>
          <a:xfrm>
            <a:off x="335360" y="693014"/>
            <a:ext cx="11088216" cy="5939155"/>
          </a:xfrm>
          <a:prstGeom prst="rect">
            <a:avLst/>
          </a:prstGeom>
        </p:spPr>
        <p:txBody>
          <a:bodyPr wrap="square">
            <a:spAutoFit/>
          </a:bodyPr>
          <a:lstStyle/>
          <a:p>
            <a:pPr indent="0">
              <a:buNone/>
            </a:pPr>
            <a:r>
              <a:rPr altLang="zh-CN" sz="2000" i="1" dirty="0">
                <a:latin typeface="Georgia" panose="02040502050405020303" pitchFamily="18" charset="0"/>
                <a:ea typeface="宋体" panose="02010600030101010101" pitchFamily="2" charset="-122"/>
                <a:cs typeface="Georgia" panose="02040502050405020303" pitchFamily="18" charset="0"/>
              </a:rPr>
              <a:t>Tom: Hello. This is Tom.1.__________________</a:t>
            </a: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r>
              <a:rPr altLang="zh-CN" sz="2000" i="1" dirty="0">
                <a:latin typeface="Georgia" panose="02040502050405020303" pitchFamily="18" charset="0"/>
                <a:ea typeface="宋体" panose="02010600030101010101" pitchFamily="2" charset="-122"/>
                <a:cs typeface="Georgia" panose="02040502050405020303" pitchFamily="18" charset="0"/>
              </a:rPr>
              <a:t>Tim: This is Tim.</a:t>
            </a: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r>
              <a:rPr altLang="zh-CN" sz="2000" i="1" dirty="0">
                <a:latin typeface="Georgia" panose="02040502050405020303" pitchFamily="18" charset="0"/>
                <a:ea typeface="宋体" panose="02010600030101010101" pitchFamily="2" charset="-122"/>
                <a:cs typeface="Georgia" panose="02040502050405020303" pitchFamily="18" charset="0"/>
              </a:rPr>
              <a:t>Tom: I want to go to the library this Sunday.2_______________</a:t>
            </a: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r>
              <a:rPr altLang="zh-CN" sz="2000" i="1" dirty="0">
                <a:latin typeface="Georgia" panose="02040502050405020303" pitchFamily="18" charset="0"/>
                <a:ea typeface="宋体" panose="02010600030101010101" pitchFamily="2" charset="-122"/>
                <a:cs typeface="Georgia" panose="02040502050405020303" pitchFamily="18" charset="0"/>
              </a:rPr>
              <a:t>Tim: Sure. What time will we go there?</a:t>
            </a: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r>
              <a:rPr altLang="zh-CN" sz="2000" i="1" dirty="0">
                <a:latin typeface="Georgia" panose="02040502050405020303" pitchFamily="18" charset="0"/>
                <a:ea typeface="宋体" panose="02010600030101010101" pitchFamily="2" charset="-122"/>
                <a:cs typeface="Georgia" panose="02040502050405020303" pitchFamily="18" charset="0"/>
              </a:rPr>
              <a:t>Tom:3______________________</a:t>
            </a: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r>
              <a:rPr altLang="zh-CN" sz="2000" i="1" dirty="0">
                <a:latin typeface="Georgia" panose="02040502050405020303" pitchFamily="18" charset="0"/>
                <a:ea typeface="宋体" panose="02010600030101010101" pitchFamily="2" charset="-122"/>
                <a:cs typeface="Georgia" panose="02040502050405020303" pitchFamily="18" charset="0"/>
              </a:rPr>
              <a:t>Tim: How can we go there?</a:t>
            </a: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r>
              <a:rPr altLang="zh-CN" sz="2000" i="1" dirty="0">
                <a:latin typeface="Georgia" panose="02040502050405020303" pitchFamily="18" charset="0"/>
                <a:ea typeface="宋体" panose="02010600030101010101" pitchFamily="2" charset="-122"/>
                <a:cs typeface="Georgia" panose="02040502050405020303" pitchFamily="18" charset="0"/>
              </a:rPr>
              <a:t>Tom:4______________________</a:t>
            </a: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r>
              <a:rPr altLang="zh-CN" sz="2000" i="1" dirty="0">
                <a:latin typeface="Georgia" panose="02040502050405020303" pitchFamily="18" charset="0"/>
                <a:ea typeface="宋体" panose="02010600030101010101" pitchFamily="2" charset="-122"/>
                <a:cs typeface="Georgia" panose="02040502050405020303" pitchFamily="18" charset="0"/>
              </a:rPr>
              <a:t>Tim: Okay. Let’s meet at the bus stop at 8:50.</a:t>
            </a: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r>
              <a:rPr altLang="zh-CN" sz="2000" i="1" dirty="0">
                <a:latin typeface="Georgia" panose="02040502050405020303" pitchFamily="18" charset="0"/>
                <a:ea typeface="宋体" panose="02010600030101010101" pitchFamily="2" charset="-122"/>
                <a:cs typeface="Georgia" panose="02040502050405020303" pitchFamily="18" charset="0"/>
              </a:rPr>
              <a:t>Tom: Great. Bye</a:t>
            </a: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endParaRPr altLang="zh-CN" sz="2000" i="1" dirty="0">
              <a:latin typeface="Georgia" panose="02040502050405020303" pitchFamily="18" charset="0"/>
              <a:ea typeface="宋体" panose="02010600030101010101" pitchFamily="2" charset="-122"/>
              <a:cs typeface="Georgia" panose="02040502050405020303" pitchFamily="18" charset="0"/>
            </a:endParaRPr>
          </a:p>
          <a:p>
            <a:pPr indent="0">
              <a:buNone/>
            </a:pPr>
            <a:r>
              <a:rPr altLang="zh-CN" sz="2000" i="1" dirty="0">
                <a:latin typeface="Georgia" panose="02040502050405020303" pitchFamily="18" charset="0"/>
                <a:ea typeface="宋体" panose="02010600030101010101" pitchFamily="2" charset="-122"/>
                <a:cs typeface="Georgia" panose="02040502050405020303" pitchFamily="18" charset="0"/>
              </a:rPr>
              <a:t>Tim:5___________________</a:t>
            </a:r>
            <a:endParaRPr altLang="zh-CN" sz="2000" i="1" dirty="0">
              <a:latin typeface="Georgia" panose="02040502050405020303" pitchFamily="18" charset="0"/>
              <a:ea typeface="宋体" panose="02010600030101010101" pitchFamily="2" charset="-122"/>
              <a:cs typeface="Georgia" panose="02040502050405020303" pitchFamily="18" charset="0"/>
            </a:endParaRPr>
          </a:p>
        </p:txBody>
      </p:sp>
      <p:sp>
        <p:nvSpPr>
          <p:cNvPr id="3" name="矩形 2"/>
          <p:cNvSpPr/>
          <p:nvPr/>
        </p:nvSpPr>
        <p:spPr>
          <a:xfrm>
            <a:off x="6599555" y="2803525"/>
            <a:ext cx="4457700" cy="2245360"/>
          </a:xfrm>
          <a:prstGeom prst="rect">
            <a:avLst/>
          </a:prstGeom>
          <a:ln w="28575">
            <a:solidFill>
              <a:srgbClr val="0070C0"/>
            </a:solidFill>
          </a:ln>
        </p:spPr>
        <p:txBody>
          <a:bodyPr wrap="square">
            <a:spAutoFit/>
          </a:bodyPr>
          <a:p>
            <a:endParaRPr lang="en-US" altLang="zh-CN" sz="2000" i="1" dirty="0">
              <a:latin typeface="Georgia" panose="02040502050405020303" pitchFamily="18" charset="0"/>
            </a:endParaRPr>
          </a:p>
          <a:p>
            <a:pPr algn="l"/>
            <a:r>
              <a:rPr altLang="zh-CN" sz="2000" i="1" dirty="0">
                <a:latin typeface="Georgia" panose="02040502050405020303" pitchFamily="18" charset="0"/>
                <a:sym typeface="+mn-ea"/>
              </a:rPr>
              <a:t>A: We can go there by bus.</a:t>
            </a:r>
            <a:endParaRPr altLang="zh-CN" sz="2000" i="1" dirty="0">
              <a:latin typeface="Georgia" panose="02040502050405020303" pitchFamily="18" charset="0"/>
              <a:sym typeface="+mn-ea"/>
            </a:endParaRPr>
          </a:p>
          <a:p>
            <a:pPr algn="l"/>
            <a:r>
              <a:rPr altLang="zh-CN" sz="2000" i="1" dirty="0">
                <a:latin typeface="Georgia" panose="02040502050405020303" pitchFamily="18" charset="0"/>
                <a:sym typeface="+mn-ea"/>
              </a:rPr>
              <a:t>B: May I speak to Tim?</a:t>
            </a:r>
            <a:endParaRPr altLang="zh-CN" sz="2000" i="1" dirty="0">
              <a:latin typeface="Georgia" panose="02040502050405020303" pitchFamily="18" charset="0"/>
              <a:sym typeface="+mn-ea"/>
            </a:endParaRPr>
          </a:p>
          <a:p>
            <a:pPr algn="l"/>
            <a:r>
              <a:rPr altLang="zh-CN" sz="2000" i="1" dirty="0">
                <a:latin typeface="Georgia" panose="02040502050405020303" pitchFamily="18" charset="0"/>
                <a:sym typeface="+mn-ea"/>
              </a:rPr>
              <a:t>C: Can you come?</a:t>
            </a:r>
            <a:endParaRPr altLang="zh-CN" sz="2000" i="1" dirty="0">
              <a:latin typeface="Georgia" panose="02040502050405020303" pitchFamily="18" charset="0"/>
              <a:sym typeface="+mn-ea"/>
            </a:endParaRPr>
          </a:p>
          <a:p>
            <a:pPr algn="l"/>
            <a:r>
              <a:rPr altLang="zh-CN" sz="2000" i="1" dirty="0">
                <a:latin typeface="Georgia" panose="02040502050405020303" pitchFamily="18" charset="0"/>
                <a:sym typeface="+mn-ea"/>
              </a:rPr>
              <a:t>D: Good-bye.</a:t>
            </a:r>
            <a:endParaRPr altLang="zh-CN" sz="2000" i="1" dirty="0">
              <a:latin typeface="Georgia" panose="02040502050405020303" pitchFamily="18" charset="0"/>
              <a:sym typeface="+mn-ea"/>
            </a:endParaRPr>
          </a:p>
          <a:p>
            <a:pPr algn="l"/>
            <a:r>
              <a:rPr altLang="zh-CN" sz="2000" i="1" dirty="0">
                <a:latin typeface="Georgia" panose="02040502050405020303" pitchFamily="18" charset="0"/>
                <a:sym typeface="+mn-ea"/>
              </a:rPr>
              <a:t>E: At 9:00 in the morning.</a:t>
            </a:r>
            <a:endParaRPr altLang="zh-CN" sz="2000" i="1" dirty="0">
              <a:latin typeface="Georgia" panose="02040502050405020303" pitchFamily="18" charset="0"/>
              <a:sym typeface="+mn-ea"/>
            </a:endParaRPr>
          </a:p>
          <a:p>
            <a:pPr algn="l"/>
            <a:endParaRPr altLang="zh-CN" sz="2000" i="1" dirty="0">
              <a:latin typeface="Georgia" panose="02040502050405020303" pitchFamily="18" charset="0"/>
              <a:sym typeface="+mn-ea"/>
            </a:endParaRPr>
          </a:p>
        </p:txBody>
      </p:sp>
      <p:sp>
        <p:nvSpPr>
          <p:cNvPr id="5" name="文本框 4"/>
          <p:cNvSpPr txBox="1"/>
          <p:nvPr/>
        </p:nvSpPr>
        <p:spPr>
          <a:xfrm>
            <a:off x="4741545" y="579755"/>
            <a:ext cx="647700" cy="521970"/>
          </a:xfrm>
          <a:prstGeom prst="rect">
            <a:avLst/>
          </a:prstGeom>
          <a:noFill/>
        </p:spPr>
        <p:txBody>
          <a:bodyPr wrap="square" rtlCol="0">
            <a:spAutoFit/>
          </a:bodyPr>
          <a:p>
            <a:r>
              <a:rPr lang="en-US" altLang="zh-CN" sz="2800" i="1">
                <a:solidFill>
                  <a:srgbClr val="FF0000"/>
                </a:solidFill>
                <a:latin typeface="Georgia" panose="02040502050405020303" pitchFamily="18" charset="0"/>
                <a:cs typeface="Georgia" panose="02040502050405020303" pitchFamily="18" charset="0"/>
              </a:rPr>
              <a:t>B</a:t>
            </a:r>
            <a:endParaRPr lang="en-US" altLang="zh-CN" sz="2800" i="1">
              <a:solidFill>
                <a:srgbClr val="FF0000"/>
              </a:solidFill>
              <a:latin typeface="Georgia" panose="02040502050405020303" pitchFamily="18" charset="0"/>
              <a:cs typeface="Georgia" panose="02040502050405020303" pitchFamily="18" charset="0"/>
            </a:endParaRPr>
          </a:p>
        </p:txBody>
      </p:sp>
      <p:sp>
        <p:nvSpPr>
          <p:cNvPr id="8" name="文本框 7"/>
          <p:cNvSpPr txBox="1"/>
          <p:nvPr/>
        </p:nvSpPr>
        <p:spPr>
          <a:xfrm>
            <a:off x="6688455" y="1779270"/>
            <a:ext cx="647700" cy="521970"/>
          </a:xfrm>
          <a:prstGeom prst="rect">
            <a:avLst/>
          </a:prstGeom>
          <a:noFill/>
        </p:spPr>
        <p:txBody>
          <a:bodyPr wrap="square" rtlCol="0">
            <a:spAutoFit/>
          </a:bodyPr>
          <a:p>
            <a:r>
              <a:rPr lang="en-US" altLang="zh-CN" sz="2800" i="1">
                <a:solidFill>
                  <a:srgbClr val="FF0000"/>
                </a:solidFill>
                <a:latin typeface="Georgia" panose="02040502050405020303" pitchFamily="18" charset="0"/>
                <a:cs typeface="Georgia" panose="02040502050405020303" pitchFamily="18" charset="0"/>
              </a:rPr>
              <a:t>C</a:t>
            </a:r>
            <a:endParaRPr lang="en-US" altLang="zh-CN" sz="2800" i="1">
              <a:solidFill>
                <a:srgbClr val="FF0000"/>
              </a:solidFill>
              <a:latin typeface="Georgia" panose="02040502050405020303" pitchFamily="18" charset="0"/>
              <a:cs typeface="Georgia" panose="02040502050405020303" pitchFamily="18" charset="0"/>
            </a:endParaRPr>
          </a:p>
        </p:txBody>
      </p:sp>
      <p:sp>
        <p:nvSpPr>
          <p:cNvPr id="11" name="文本框 10"/>
          <p:cNvSpPr txBox="1"/>
          <p:nvPr/>
        </p:nvSpPr>
        <p:spPr>
          <a:xfrm>
            <a:off x="2569845" y="3019425"/>
            <a:ext cx="647700" cy="521970"/>
          </a:xfrm>
          <a:prstGeom prst="rect">
            <a:avLst/>
          </a:prstGeom>
          <a:noFill/>
        </p:spPr>
        <p:txBody>
          <a:bodyPr wrap="square" rtlCol="0">
            <a:spAutoFit/>
          </a:bodyPr>
          <a:p>
            <a:r>
              <a:rPr lang="en-US" altLang="zh-CN" sz="2800" i="1">
                <a:solidFill>
                  <a:srgbClr val="FF0000"/>
                </a:solidFill>
                <a:latin typeface="Georgia" panose="02040502050405020303" pitchFamily="18" charset="0"/>
                <a:cs typeface="Georgia" panose="02040502050405020303" pitchFamily="18" charset="0"/>
              </a:rPr>
              <a:t>E</a:t>
            </a:r>
            <a:endParaRPr lang="en-US" altLang="zh-CN" sz="2800" i="1">
              <a:solidFill>
                <a:srgbClr val="FF0000"/>
              </a:solidFill>
              <a:latin typeface="Georgia" panose="02040502050405020303" pitchFamily="18" charset="0"/>
              <a:cs typeface="Georgia" panose="02040502050405020303" pitchFamily="18" charset="0"/>
            </a:endParaRPr>
          </a:p>
        </p:txBody>
      </p:sp>
      <p:sp>
        <p:nvSpPr>
          <p:cNvPr id="12" name="文本框 11"/>
          <p:cNvSpPr txBox="1"/>
          <p:nvPr/>
        </p:nvSpPr>
        <p:spPr>
          <a:xfrm>
            <a:off x="2484120" y="4247515"/>
            <a:ext cx="647700" cy="521970"/>
          </a:xfrm>
          <a:prstGeom prst="rect">
            <a:avLst/>
          </a:prstGeom>
          <a:noFill/>
        </p:spPr>
        <p:txBody>
          <a:bodyPr wrap="square" rtlCol="0">
            <a:spAutoFit/>
          </a:bodyPr>
          <a:p>
            <a:r>
              <a:rPr lang="en-US" altLang="zh-CN" sz="2800" i="1">
                <a:solidFill>
                  <a:srgbClr val="FF0000"/>
                </a:solidFill>
                <a:latin typeface="Georgia" panose="02040502050405020303" pitchFamily="18" charset="0"/>
                <a:cs typeface="Georgia" panose="02040502050405020303" pitchFamily="18" charset="0"/>
              </a:rPr>
              <a:t>A</a:t>
            </a:r>
            <a:endParaRPr lang="en-US" altLang="zh-CN" sz="2800" i="1">
              <a:solidFill>
                <a:srgbClr val="FF0000"/>
              </a:solidFill>
              <a:latin typeface="Georgia" panose="02040502050405020303" pitchFamily="18" charset="0"/>
              <a:cs typeface="Georgia" panose="02040502050405020303" pitchFamily="18" charset="0"/>
            </a:endParaRPr>
          </a:p>
        </p:txBody>
      </p:sp>
      <p:sp>
        <p:nvSpPr>
          <p:cNvPr id="13" name="文本框 12"/>
          <p:cNvSpPr txBox="1"/>
          <p:nvPr/>
        </p:nvSpPr>
        <p:spPr>
          <a:xfrm>
            <a:off x="2330450" y="6109970"/>
            <a:ext cx="647700" cy="521970"/>
          </a:xfrm>
          <a:prstGeom prst="rect">
            <a:avLst/>
          </a:prstGeom>
          <a:noFill/>
        </p:spPr>
        <p:txBody>
          <a:bodyPr wrap="square" rtlCol="0">
            <a:spAutoFit/>
          </a:bodyPr>
          <a:p>
            <a:r>
              <a:rPr lang="en-US" altLang="zh-CN" sz="2800" i="1">
                <a:solidFill>
                  <a:srgbClr val="FF0000"/>
                </a:solidFill>
                <a:latin typeface="Georgia" panose="02040502050405020303" pitchFamily="18" charset="0"/>
                <a:cs typeface="Georgia" panose="02040502050405020303" pitchFamily="18" charset="0"/>
              </a:rPr>
              <a:t>D</a:t>
            </a:r>
            <a:endParaRPr lang="en-US" altLang="zh-CN" sz="2800" i="1">
              <a:solidFill>
                <a:srgbClr val="FF0000"/>
              </a:solidFill>
              <a:latin typeface="Georgia" panose="02040502050405020303" pitchFamily="18" charset="0"/>
              <a:cs typeface="Georgia" panose="02040502050405020303"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5221" y="91164"/>
            <a:ext cx="2685415" cy="650875"/>
          </a:xfrm>
          <a:prstGeom prst="rect">
            <a:avLst/>
          </a:prstGeom>
        </p:spPr>
        <p:txBody>
          <a:bodyPr wrap="none">
            <a:spAutoFit/>
          </a:bodyPr>
          <a:lstStyle/>
          <a:p>
            <a:pPr algn="just">
              <a:lnSpc>
                <a:spcPct val="130000"/>
              </a:lnSpc>
              <a:spcAft>
                <a:spcPts val="0"/>
              </a:spcAft>
            </a:pPr>
            <a:r>
              <a:rPr lang="zh-CN" altLang="zh-CN" sz="2800" b="1" kern="100" dirty="0">
                <a:latin typeface="黑体" panose="02010609060101010101" pitchFamily="49" charset="-122"/>
                <a:ea typeface="黑体" panose="02010609060101010101" pitchFamily="49" charset="-122"/>
                <a:cs typeface="Times New Roman" panose="02020603050405020304" pitchFamily="18" charset="0"/>
              </a:rPr>
              <a:t>六、连词成句。</a:t>
            </a:r>
            <a:endParaRPr lang="zh-CN" altLang="zh-CN" sz="2800" b="1"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4" name="矩形 3"/>
          <p:cNvSpPr/>
          <p:nvPr/>
        </p:nvSpPr>
        <p:spPr>
          <a:xfrm>
            <a:off x="335360" y="604242"/>
            <a:ext cx="10081120" cy="6249035"/>
          </a:xfrm>
          <a:prstGeom prst="rect">
            <a:avLst/>
          </a:prstGeom>
        </p:spPr>
        <p:txBody>
          <a:bodyPr wrap="square">
            <a:spAutoFit/>
          </a:bodyPr>
          <a:lstStyle/>
          <a:p>
            <a:pPr indent="269875" algn="just">
              <a:lnSpc>
                <a:spcPct val="130000"/>
              </a:lnSpc>
              <a:spcAft>
                <a:spcPts val="0"/>
              </a:spcAft>
            </a:pPr>
            <a:r>
              <a:rPr lang="en-US" altLang="zh-CN" sz="2800" i="1" kern="100" dirty="0">
                <a:latin typeface="Georgia" panose="02040502050405020303" pitchFamily="18" charset="0"/>
                <a:cs typeface="Courier New" panose="02070309020205020404" pitchFamily="49" charset="0"/>
              </a:rPr>
              <a:t>1. love, family, big, I, my, （.）</a:t>
            </a:r>
            <a:endParaRPr lang="en-US" altLang="zh-CN" sz="2800" i="1" kern="100" dirty="0">
              <a:latin typeface="Georgia" panose="02040502050405020303" pitchFamily="18" charset="0"/>
              <a:cs typeface="Courier New" panose="02070309020205020404" pitchFamily="49" charset="0"/>
            </a:endParaRPr>
          </a:p>
          <a:p>
            <a:pPr indent="269875" algn="just">
              <a:lnSpc>
                <a:spcPct val="130000"/>
              </a:lnSpc>
              <a:spcAft>
                <a:spcPts val="0"/>
              </a:spcAft>
            </a:pPr>
            <a:r>
              <a:rPr lang="en-US" sz="2800" i="1">
                <a:latin typeface="Georgia" panose="02040502050405020303" pitchFamily="18" charset="0"/>
                <a:ea typeface="宋体" panose="02010600030101010101" pitchFamily="2" charset="-122"/>
                <a:sym typeface="+mn-ea"/>
              </a:rPr>
              <a:t> </a:t>
            </a:r>
            <a:endParaRPr lang="en-US" sz="2800" i="1">
              <a:latin typeface="Georgia" panose="02040502050405020303" pitchFamily="18" charset="0"/>
              <a:ea typeface="宋体" panose="02010600030101010101" pitchFamily="2" charset="-122"/>
              <a:sym typeface="+mn-ea"/>
            </a:endParaRPr>
          </a:p>
          <a:p>
            <a:pPr indent="269875" algn="just">
              <a:lnSpc>
                <a:spcPct val="130000"/>
              </a:lnSpc>
              <a:spcAft>
                <a:spcPts val="0"/>
              </a:spcAft>
            </a:pPr>
            <a:r>
              <a:rPr lang="en-US" altLang="zh-CN" sz="2800" i="1" kern="100" dirty="0">
                <a:latin typeface="Georgia" panose="02040502050405020303" pitchFamily="18" charset="0"/>
                <a:cs typeface="Courier New" panose="02070309020205020404" pitchFamily="49" charset="0"/>
              </a:rPr>
              <a:t>2. is, capital, It, city, the （.）</a:t>
            </a:r>
            <a:endParaRPr lang="en-US" altLang="zh-CN" sz="2800" i="1" kern="100" dirty="0">
              <a:latin typeface="Georgia" panose="02040502050405020303" pitchFamily="18" charset="0"/>
              <a:cs typeface="Courier New" panose="02070309020205020404" pitchFamily="49" charset="0"/>
            </a:endParaRPr>
          </a:p>
          <a:p>
            <a:pPr indent="269875" algn="just">
              <a:lnSpc>
                <a:spcPct val="130000"/>
              </a:lnSpc>
              <a:spcAft>
                <a:spcPts val="0"/>
              </a:spcAft>
            </a:pPr>
            <a:r>
              <a:rPr lang="en-US" altLang="zh-CN" sz="2800" i="1" kern="100" dirty="0">
                <a:latin typeface="Georgia" panose="02040502050405020303" pitchFamily="18" charset="0"/>
                <a:cs typeface="Courier New" panose="02070309020205020404" pitchFamily="49" charset="0"/>
              </a:rPr>
              <a:t>                              </a:t>
            </a:r>
            <a:endParaRPr lang="en-US" altLang="zh-CN" sz="2800" i="1" kern="100" dirty="0">
              <a:latin typeface="Georgia" panose="02040502050405020303" pitchFamily="18" charset="0"/>
              <a:cs typeface="Courier New" panose="02070309020205020404" pitchFamily="49" charset="0"/>
            </a:endParaRPr>
          </a:p>
          <a:p>
            <a:pPr indent="269875" algn="just">
              <a:lnSpc>
                <a:spcPct val="130000"/>
              </a:lnSpc>
              <a:spcAft>
                <a:spcPts val="0"/>
              </a:spcAft>
            </a:pPr>
            <a:r>
              <a:rPr lang="en-US" altLang="zh-CN" sz="2800" i="1" kern="100" dirty="0">
                <a:latin typeface="Georgia" panose="02040502050405020303" pitchFamily="18" charset="0"/>
                <a:cs typeface="Courier New" panose="02070309020205020404" pitchFamily="49" charset="0"/>
              </a:rPr>
              <a:t>3. What, China, do, know, you, about（？）</a:t>
            </a:r>
            <a:endParaRPr lang="en-US" altLang="zh-CN" sz="2800" i="1" kern="100" dirty="0">
              <a:latin typeface="Georgia" panose="02040502050405020303" pitchFamily="18" charset="0"/>
              <a:cs typeface="Courier New" panose="02070309020205020404" pitchFamily="49" charset="0"/>
            </a:endParaRPr>
          </a:p>
          <a:p>
            <a:pPr indent="269875" algn="just">
              <a:lnSpc>
                <a:spcPct val="130000"/>
              </a:lnSpc>
              <a:spcAft>
                <a:spcPts val="0"/>
              </a:spcAft>
            </a:pPr>
            <a:r>
              <a:rPr lang="en-US" altLang="zh-CN" sz="2800" i="1" kern="100" dirty="0">
                <a:latin typeface="Georgia" panose="02040502050405020303" pitchFamily="18" charset="0"/>
                <a:cs typeface="Courier New" panose="02070309020205020404" pitchFamily="49" charset="0"/>
              </a:rPr>
              <a:t>                             </a:t>
            </a:r>
            <a:endParaRPr lang="en-US" altLang="zh-CN" sz="2800" i="1" kern="100" dirty="0">
              <a:latin typeface="Georgia" panose="02040502050405020303" pitchFamily="18" charset="0"/>
              <a:cs typeface="Courier New" panose="02070309020205020404" pitchFamily="49" charset="0"/>
            </a:endParaRPr>
          </a:p>
          <a:p>
            <a:pPr indent="269875" algn="just">
              <a:lnSpc>
                <a:spcPct val="130000"/>
              </a:lnSpc>
              <a:spcAft>
                <a:spcPts val="0"/>
              </a:spcAft>
            </a:pPr>
            <a:r>
              <a:rPr lang="en-US" altLang="zh-CN" sz="2800" i="1" kern="100" dirty="0">
                <a:latin typeface="Georgia" panose="02040502050405020303" pitchFamily="18" charset="0"/>
                <a:cs typeface="Courier New" panose="02070309020205020404" pitchFamily="49" charset="0"/>
              </a:rPr>
              <a:t>4. i</a:t>
            </a:r>
            <a:r>
              <a:rPr lang="en-US" altLang="zh-CN" sz="2800" i="1" kern="100" dirty="0">
                <a:latin typeface="Georgia" panose="02040502050405020303" pitchFamily="18" charset="0"/>
                <a:cs typeface="Courier New" panose="02070309020205020404" pitchFamily="49" charset="0"/>
              </a:rPr>
              <a:t>s, This, beach, a, Australia, in（.）</a:t>
            </a:r>
            <a:endParaRPr lang="en-US" altLang="zh-CN" sz="2800" i="1" kern="100" dirty="0">
              <a:latin typeface="Georgia" panose="02040502050405020303" pitchFamily="18" charset="0"/>
              <a:cs typeface="Courier New" panose="02070309020205020404" pitchFamily="49" charset="0"/>
            </a:endParaRPr>
          </a:p>
          <a:p>
            <a:pPr indent="269875" algn="just">
              <a:lnSpc>
                <a:spcPct val="130000"/>
              </a:lnSpc>
              <a:spcAft>
                <a:spcPts val="0"/>
              </a:spcAft>
            </a:pPr>
            <a:r>
              <a:rPr lang="en-US" altLang="zh-CN" sz="2800" i="1" kern="100" dirty="0">
                <a:latin typeface="Georgia" panose="02040502050405020303" pitchFamily="18" charset="0"/>
                <a:cs typeface="Courier New" panose="02070309020205020404" pitchFamily="49" charset="0"/>
              </a:rPr>
              <a:t>                              </a:t>
            </a:r>
            <a:endParaRPr lang="en-US" altLang="zh-CN" sz="2800" i="1" kern="100" dirty="0">
              <a:latin typeface="Georgia" panose="02040502050405020303" pitchFamily="18" charset="0"/>
              <a:cs typeface="Courier New" panose="02070309020205020404" pitchFamily="49" charset="0"/>
            </a:endParaRPr>
          </a:p>
          <a:p>
            <a:pPr indent="269875" algn="just">
              <a:lnSpc>
                <a:spcPct val="130000"/>
              </a:lnSpc>
              <a:spcAft>
                <a:spcPts val="0"/>
              </a:spcAft>
            </a:pPr>
            <a:r>
              <a:rPr lang="en-US" altLang="zh-CN" sz="2800" i="1" kern="100" dirty="0">
                <a:latin typeface="Georgia" panose="02040502050405020303" pitchFamily="18" charset="0"/>
                <a:cs typeface="Courier New" panose="02070309020205020404" pitchFamily="49" charset="0"/>
              </a:rPr>
              <a:t>5. mother, likes, flowers, My, to, plant,（.）</a:t>
            </a:r>
            <a:endParaRPr lang="en-US" altLang="zh-CN" sz="2800" i="1" kern="100" dirty="0">
              <a:latin typeface="Georgia" panose="02040502050405020303" pitchFamily="18" charset="0"/>
              <a:cs typeface="Courier New" panose="02070309020205020404" pitchFamily="49" charset="0"/>
            </a:endParaRPr>
          </a:p>
          <a:p>
            <a:pPr indent="269875" algn="just">
              <a:lnSpc>
                <a:spcPct val="130000"/>
              </a:lnSpc>
              <a:spcAft>
                <a:spcPts val="0"/>
              </a:spcAft>
            </a:pPr>
            <a:endParaRPr lang="en-US" altLang="zh-CN" sz="2800" i="1" kern="100" dirty="0">
              <a:latin typeface="Georgia" panose="02040502050405020303" pitchFamily="18" charset="0"/>
              <a:cs typeface="Courier New" panose="02070309020205020404" pitchFamily="49" charset="0"/>
            </a:endParaRPr>
          </a:p>
          <a:p>
            <a:pPr indent="269875" algn="just">
              <a:lnSpc>
                <a:spcPct val="130000"/>
              </a:lnSpc>
              <a:spcAft>
                <a:spcPts val="0"/>
              </a:spcAft>
            </a:pPr>
            <a:r>
              <a:rPr lang="en-US" altLang="zh-CN" sz="2800" i="1" kern="100" dirty="0">
                <a:latin typeface="Georgia" panose="02040502050405020303" pitchFamily="18" charset="0"/>
                <a:cs typeface="Courier New" panose="02070309020205020404" pitchFamily="49" charset="0"/>
              </a:rPr>
              <a:t>                              </a:t>
            </a:r>
            <a:endParaRPr lang="en-US" altLang="zh-CN" sz="2800" i="1" kern="100" dirty="0">
              <a:latin typeface="Georgia" panose="02040502050405020303" pitchFamily="18" charset="0"/>
              <a:cs typeface="Courier New" panose="02070309020205020404" pitchFamily="49" charset="0"/>
            </a:endParaRPr>
          </a:p>
        </p:txBody>
      </p:sp>
      <p:sp>
        <p:nvSpPr>
          <p:cNvPr id="11" name="矩形 10"/>
          <p:cNvSpPr/>
          <p:nvPr/>
        </p:nvSpPr>
        <p:spPr>
          <a:xfrm>
            <a:off x="715645" y="1367790"/>
            <a:ext cx="6798310" cy="521970"/>
          </a:xfrm>
          <a:prstGeom prst="rect">
            <a:avLst/>
          </a:prstGeom>
        </p:spPr>
        <p:txBody>
          <a:bodyPr wrap="square">
            <a:spAutoFit/>
          </a:bodyPr>
          <a:lstStyle/>
          <a:p>
            <a:r>
              <a:rPr lang="en-US" altLang="zh-CN" sz="2800" b="1" i="1" kern="100" dirty="0">
                <a:solidFill>
                  <a:srgbClr val="FF0000"/>
                </a:solidFill>
                <a:effectLst>
                  <a:outerShdw blurRad="38100" dist="25400" dir="5400000" algn="ctr" rotWithShape="0">
                    <a:srgbClr val="6E747A">
                      <a:alpha val="43000"/>
                    </a:srgbClr>
                  </a:outerShdw>
                </a:effectLst>
                <a:latin typeface="Georgia" panose="02040502050405020303" pitchFamily="18" charset="0"/>
              </a:rPr>
              <a:t>   I love my big family.     </a:t>
            </a:r>
            <a:r>
              <a:rPr lang="en-US" altLang="zh-CN" sz="2800" b="1" i="1" kern="100" dirty="0">
                <a:solidFill>
                  <a:schemeClr val="accent1"/>
                </a:solidFill>
                <a:effectLst>
                  <a:outerShdw blurRad="38100" dist="25400" dir="5400000" algn="ctr" rotWithShape="0">
                    <a:srgbClr val="6E747A">
                      <a:alpha val="43000"/>
                    </a:srgbClr>
                  </a:outerShdw>
                </a:effectLst>
                <a:latin typeface="Georgia" panose="02040502050405020303" pitchFamily="18" charset="0"/>
              </a:rPr>
              <a:t>  </a:t>
            </a:r>
            <a:endParaRPr lang="en-US" altLang="zh-CN" sz="2800" b="1" i="1" kern="100" dirty="0">
              <a:solidFill>
                <a:schemeClr val="accent1"/>
              </a:solidFill>
              <a:effectLst>
                <a:outerShdw blurRad="38100" dist="25400" dir="5400000" algn="ctr" rotWithShape="0">
                  <a:srgbClr val="6E747A">
                    <a:alpha val="43000"/>
                  </a:srgbClr>
                </a:outerShdw>
              </a:effectLst>
              <a:latin typeface="Georgia" panose="02040502050405020303" pitchFamily="18" charset="0"/>
            </a:endParaRPr>
          </a:p>
        </p:txBody>
      </p:sp>
      <p:sp>
        <p:nvSpPr>
          <p:cNvPr id="12" name="矩形 11"/>
          <p:cNvSpPr/>
          <p:nvPr/>
        </p:nvSpPr>
        <p:spPr>
          <a:xfrm>
            <a:off x="768985" y="2418080"/>
            <a:ext cx="7277735" cy="521970"/>
          </a:xfrm>
          <a:prstGeom prst="rect">
            <a:avLst/>
          </a:prstGeom>
        </p:spPr>
        <p:txBody>
          <a:bodyPr wrap="square">
            <a:spAutoFit/>
          </a:bodyPr>
          <a:lstStyle/>
          <a:p>
            <a:r>
              <a:rPr lang="en-US" altLang="zh-CN" sz="2800" b="1" i="1" kern="100" dirty="0">
                <a:solidFill>
                  <a:srgbClr val="FF0000"/>
                </a:solidFill>
                <a:latin typeface="Georgia" panose="02040502050405020303" pitchFamily="18" charset="0"/>
              </a:rPr>
              <a:t>   It is the capital city.</a:t>
            </a:r>
            <a:endParaRPr lang="en-US" altLang="zh-CN" sz="2800" b="1" i="1" kern="100" dirty="0">
              <a:solidFill>
                <a:srgbClr val="FF0000"/>
              </a:solidFill>
              <a:latin typeface="Georgia" panose="02040502050405020303" pitchFamily="18" charset="0"/>
            </a:endParaRPr>
          </a:p>
        </p:txBody>
      </p:sp>
      <p:sp>
        <p:nvSpPr>
          <p:cNvPr id="13" name="矩形 12"/>
          <p:cNvSpPr/>
          <p:nvPr/>
        </p:nvSpPr>
        <p:spPr>
          <a:xfrm>
            <a:off x="955675" y="3467735"/>
            <a:ext cx="7372985" cy="521970"/>
          </a:xfrm>
          <a:prstGeom prst="rect">
            <a:avLst/>
          </a:prstGeom>
        </p:spPr>
        <p:txBody>
          <a:bodyPr wrap="square">
            <a:spAutoFit/>
          </a:bodyPr>
          <a:lstStyle/>
          <a:p>
            <a:r>
              <a:rPr lang="en-US" altLang="zh-CN" sz="2800" b="1" i="1" kern="100" dirty="0">
                <a:solidFill>
                  <a:srgbClr val="FF0000"/>
                </a:solidFill>
                <a:latin typeface="Georgia" panose="02040502050405020303" pitchFamily="18" charset="0"/>
              </a:rPr>
              <a:t> What do you know about China?</a:t>
            </a:r>
            <a:endParaRPr lang="en-US" altLang="zh-CN" sz="2800" b="1" i="1" kern="100" dirty="0">
              <a:solidFill>
                <a:srgbClr val="FF0000"/>
              </a:solidFill>
              <a:latin typeface="Georgia" panose="02040502050405020303" pitchFamily="18" charset="0"/>
            </a:endParaRPr>
          </a:p>
        </p:txBody>
      </p:sp>
      <p:sp>
        <p:nvSpPr>
          <p:cNvPr id="14" name="矩形 13"/>
          <p:cNvSpPr/>
          <p:nvPr/>
        </p:nvSpPr>
        <p:spPr>
          <a:xfrm>
            <a:off x="905510" y="4558665"/>
            <a:ext cx="7141210" cy="521970"/>
          </a:xfrm>
          <a:prstGeom prst="rect">
            <a:avLst/>
          </a:prstGeom>
        </p:spPr>
        <p:txBody>
          <a:bodyPr wrap="square">
            <a:spAutoFit/>
          </a:bodyPr>
          <a:lstStyle/>
          <a:p>
            <a:r>
              <a:rPr lang="en-US" altLang="zh-CN" sz="2800" b="1" i="1" kern="100" dirty="0">
                <a:solidFill>
                  <a:srgbClr val="FF0000"/>
                </a:solidFill>
                <a:latin typeface="Georgia" panose="02040502050405020303" pitchFamily="18" charset="0"/>
              </a:rPr>
              <a:t> This is a beach in Australia.</a:t>
            </a:r>
            <a:endParaRPr lang="en-US" altLang="zh-CN" sz="2800" b="1" i="1" kern="100" dirty="0">
              <a:solidFill>
                <a:srgbClr val="FF0000"/>
              </a:solidFill>
              <a:latin typeface="Georgia" panose="02040502050405020303" pitchFamily="18" charset="0"/>
            </a:endParaRPr>
          </a:p>
        </p:txBody>
      </p:sp>
      <p:sp>
        <p:nvSpPr>
          <p:cNvPr id="15" name="矩形 14"/>
          <p:cNvSpPr/>
          <p:nvPr/>
        </p:nvSpPr>
        <p:spPr>
          <a:xfrm>
            <a:off x="1024255" y="5689600"/>
            <a:ext cx="6904355" cy="521970"/>
          </a:xfrm>
          <a:prstGeom prst="rect">
            <a:avLst/>
          </a:prstGeom>
        </p:spPr>
        <p:txBody>
          <a:bodyPr wrap="square">
            <a:spAutoFit/>
          </a:bodyPr>
          <a:lstStyle/>
          <a:p>
            <a:r>
              <a:rPr lang="en-US" altLang="zh-CN" sz="2800" b="1" i="1" kern="100" dirty="0">
                <a:solidFill>
                  <a:srgbClr val="FF0000"/>
                </a:solidFill>
                <a:latin typeface="Georgia" panose="02040502050405020303" pitchFamily="18" charset="0"/>
              </a:rPr>
              <a:t>My mother likes to plant flowers.</a:t>
            </a:r>
            <a:endParaRPr lang="en-US" altLang="zh-CN" sz="2800" b="1" i="1" kern="100" dirty="0">
              <a:solidFill>
                <a:srgbClr val="FF0000"/>
              </a:solidFill>
              <a:latin typeface="Georgia" panose="02040502050405020303" pitchFamily="18" charset="0"/>
            </a:endParaRPr>
          </a:p>
        </p:txBody>
      </p:sp>
      <p:sp>
        <p:nvSpPr>
          <p:cNvPr id="7" name="文本框 6"/>
          <p:cNvSpPr txBox="1"/>
          <p:nvPr/>
        </p:nvSpPr>
        <p:spPr>
          <a:xfrm>
            <a:off x="955675" y="2494915"/>
            <a:ext cx="4013200" cy="368300"/>
          </a:xfrm>
          <a:prstGeom prst="rect">
            <a:avLst/>
          </a:prstGeom>
          <a:noFill/>
        </p:spPr>
        <p:txBody>
          <a:bodyPr wrap="none" rtlCol="0" anchor="t">
            <a:spAutoFit/>
          </a:bodyPr>
          <a:p>
            <a:r>
              <a:rPr lang="en-US" i="1">
                <a:latin typeface="Georgia" panose="02040502050405020303" pitchFamily="18" charset="0"/>
                <a:ea typeface="宋体" panose="02010600030101010101" pitchFamily="2" charset="-122"/>
                <a:sym typeface="+mn-ea"/>
              </a:rPr>
              <a:t>__________________________</a:t>
            </a:r>
            <a:endParaRPr lang="zh-CN" altLang="en-US"/>
          </a:p>
        </p:txBody>
      </p:sp>
      <p:sp>
        <p:nvSpPr>
          <p:cNvPr id="8" name="文本框 7"/>
          <p:cNvSpPr txBox="1"/>
          <p:nvPr/>
        </p:nvSpPr>
        <p:spPr>
          <a:xfrm>
            <a:off x="955675" y="1444625"/>
            <a:ext cx="4307840" cy="368300"/>
          </a:xfrm>
          <a:prstGeom prst="rect">
            <a:avLst/>
          </a:prstGeom>
          <a:noFill/>
        </p:spPr>
        <p:txBody>
          <a:bodyPr wrap="none" rtlCol="0" anchor="t">
            <a:spAutoFit/>
          </a:bodyPr>
          <a:p>
            <a:r>
              <a:rPr lang="en-US" i="1">
                <a:latin typeface="Georgia" panose="02040502050405020303" pitchFamily="18" charset="0"/>
                <a:ea typeface="宋体" panose="02010600030101010101" pitchFamily="2" charset="-122"/>
                <a:sym typeface="+mn-ea"/>
              </a:rPr>
              <a:t>____________________________</a:t>
            </a:r>
            <a:endParaRPr lang="zh-CN" altLang="en-US"/>
          </a:p>
        </p:txBody>
      </p:sp>
      <p:sp>
        <p:nvSpPr>
          <p:cNvPr id="9" name="文本框 8"/>
          <p:cNvSpPr txBox="1"/>
          <p:nvPr/>
        </p:nvSpPr>
        <p:spPr>
          <a:xfrm>
            <a:off x="1024255" y="3545205"/>
            <a:ext cx="6370320" cy="368300"/>
          </a:xfrm>
          <a:prstGeom prst="rect">
            <a:avLst/>
          </a:prstGeom>
          <a:noFill/>
        </p:spPr>
        <p:txBody>
          <a:bodyPr wrap="none" rtlCol="0" anchor="t">
            <a:spAutoFit/>
          </a:bodyPr>
          <a:p>
            <a:r>
              <a:rPr lang="en-US" i="1">
                <a:latin typeface="Georgia" panose="02040502050405020303" pitchFamily="18" charset="0"/>
                <a:ea typeface="宋体" panose="02010600030101010101" pitchFamily="2" charset="-122"/>
                <a:sym typeface="+mn-ea"/>
              </a:rPr>
              <a:t>__________________________________________</a:t>
            </a:r>
            <a:endParaRPr lang="zh-CN" altLang="en-US"/>
          </a:p>
        </p:txBody>
      </p:sp>
      <p:sp>
        <p:nvSpPr>
          <p:cNvPr id="10" name="文本框 9"/>
          <p:cNvSpPr txBox="1"/>
          <p:nvPr/>
        </p:nvSpPr>
        <p:spPr>
          <a:xfrm>
            <a:off x="1024255" y="4635500"/>
            <a:ext cx="5339080" cy="368300"/>
          </a:xfrm>
          <a:prstGeom prst="rect">
            <a:avLst/>
          </a:prstGeom>
          <a:noFill/>
        </p:spPr>
        <p:txBody>
          <a:bodyPr wrap="none" rtlCol="0" anchor="t">
            <a:spAutoFit/>
          </a:bodyPr>
          <a:p>
            <a:r>
              <a:rPr lang="en-US" i="1">
                <a:latin typeface="Georgia" panose="02040502050405020303" pitchFamily="18" charset="0"/>
                <a:ea typeface="宋体" panose="02010600030101010101" pitchFamily="2" charset="-122"/>
                <a:sym typeface="+mn-ea"/>
              </a:rPr>
              <a:t>___________________________________</a:t>
            </a:r>
            <a:endParaRPr lang="zh-CN" altLang="en-US"/>
          </a:p>
        </p:txBody>
      </p:sp>
      <p:sp>
        <p:nvSpPr>
          <p:cNvPr id="16" name="文本框 15"/>
          <p:cNvSpPr txBox="1"/>
          <p:nvPr/>
        </p:nvSpPr>
        <p:spPr>
          <a:xfrm>
            <a:off x="1101725" y="5766435"/>
            <a:ext cx="6223000" cy="368300"/>
          </a:xfrm>
          <a:prstGeom prst="rect">
            <a:avLst/>
          </a:prstGeom>
          <a:noFill/>
        </p:spPr>
        <p:txBody>
          <a:bodyPr wrap="none" rtlCol="0" anchor="t">
            <a:spAutoFit/>
          </a:bodyPr>
          <a:p>
            <a:r>
              <a:rPr lang="en-US" i="1">
                <a:latin typeface="Georgia" panose="02040502050405020303" pitchFamily="18" charset="0"/>
                <a:ea typeface="宋体" panose="02010600030101010101" pitchFamily="2" charset="-122"/>
                <a:sym typeface="+mn-ea"/>
              </a:rPr>
              <a:t>_________________________________________</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7387" y="180726"/>
            <a:ext cx="3985260" cy="398780"/>
          </a:xfrm>
          <a:prstGeom prst="rect">
            <a:avLst/>
          </a:prstGeom>
        </p:spPr>
        <p:txBody>
          <a:bodyPr wrap="none">
            <a:spAutoFit/>
          </a:bodyPr>
          <a:lstStyle/>
          <a:p>
            <a:r>
              <a:rPr lang="zh-CN" altLang="zh-CN" sz="2000" b="1" kern="100" dirty="0">
                <a:latin typeface="黑体" panose="02010609060101010101" pitchFamily="49" charset="-122"/>
                <a:ea typeface="黑体" panose="02010609060101010101" pitchFamily="49" charset="-122"/>
                <a:cs typeface="Times New Roman" panose="02020603050405020304" pitchFamily="18" charset="0"/>
              </a:rPr>
              <a:t>七、阅读短文，选择正确的答案</a:t>
            </a:r>
            <a:r>
              <a:rPr lang="zh-CN" altLang="zh-CN" kern="100" dirty="0">
                <a:latin typeface="Times New Roman" panose="02020603050405020304" pitchFamily="18" charset="0"/>
                <a:cs typeface="Times New Roman" panose="02020603050405020304" pitchFamily="18" charset="0"/>
              </a:rPr>
              <a:t>。</a:t>
            </a:r>
            <a:endParaRPr lang="zh-CN" altLang="en-US" dirty="0"/>
          </a:p>
        </p:txBody>
      </p:sp>
      <p:sp>
        <p:nvSpPr>
          <p:cNvPr id="4" name="矩形 3"/>
          <p:cNvSpPr/>
          <p:nvPr/>
        </p:nvSpPr>
        <p:spPr>
          <a:xfrm>
            <a:off x="434340" y="581025"/>
            <a:ext cx="11189335" cy="2091690"/>
          </a:xfrm>
          <a:prstGeom prst="rect">
            <a:avLst/>
          </a:prstGeom>
        </p:spPr>
        <p:txBody>
          <a:bodyPr wrap="square">
            <a:spAutoFit/>
          </a:bodyPr>
          <a:lstStyle/>
          <a:p>
            <a:pPr indent="269875" algn="just">
              <a:lnSpc>
                <a:spcPct val="130000"/>
              </a:lnSpc>
              <a:spcAft>
                <a:spcPts val="0"/>
              </a:spcAft>
            </a:pPr>
            <a:r>
              <a:rPr lang="en-US" altLang="zh-CN" sz="2000" i="1" kern="100" dirty="0">
                <a:latin typeface="Georgia" panose="02040502050405020303" pitchFamily="18" charset="0"/>
                <a:cs typeface="Courier New" panose="02070309020205020404" pitchFamily="49" charset="0"/>
              </a:rPr>
              <a:t>I  live in Baoding. Li Ming lives in Shijiazhuang. We are good friends. We are getting ready for a trip to Beijing. We need two train tickets and some clothes. We have five days for the trip. On Monday, We go to Beijing by train. We go to Tian’anmen Square and the Palace Museum on Tuesday. On Wednesday, we go to the Great Wall. On Thursday, We go to the Great Wall. We go shopping on Wangfujing Street and go home on Friday.</a:t>
            </a:r>
            <a:endParaRPr lang="en-US" altLang="zh-CN" sz="2000" i="1" kern="100" dirty="0">
              <a:latin typeface="Georgia" panose="02040502050405020303" pitchFamily="18" charset="0"/>
              <a:cs typeface="Courier New" panose="02070309020205020404" pitchFamily="49" charset="0"/>
            </a:endParaRPr>
          </a:p>
        </p:txBody>
      </p:sp>
      <p:sp>
        <p:nvSpPr>
          <p:cNvPr id="6" name="矩形 5"/>
          <p:cNvSpPr/>
          <p:nvPr/>
        </p:nvSpPr>
        <p:spPr>
          <a:xfrm>
            <a:off x="434646" y="2527062"/>
            <a:ext cx="10701914" cy="4048125"/>
          </a:xfrm>
          <a:prstGeom prst="rect">
            <a:avLst/>
          </a:prstGeom>
        </p:spPr>
        <p:txBody>
          <a:bodyPr wrap="square">
            <a:spAutoFit/>
          </a:bodyPr>
          <a:lstStyle/>
          <a:p>
            <a:pPr algn="just">
              <a:lnSpc>
                <a:spcPct val="130000"/>
              </a:lnSpc>
              <a:spcAft>
                <a:spcPts val="0"/>
              </a:spcAft>
            </a:pPr>
            <a:r>
              <a:rPr altLang="zh-CN" i="1" kern="100" dirty="0">
                <a:latin typeface="Georgia" panose="02040502050405020303" pitchFamily="18" charset="0"/>
              </a:rPr>
              <a:t>(      ) 1.Where does Li Ming live?</a:t>
            </a:r>
            <a:endParaRPr altLang="zh-CN" i="1" kern="100" dirty="0">
              <a:latin typeface="Georgia" panose="02040502050405020303" pitchFamily="18" charset="0"/>
            </a:endParaRPr>
          </a:p>
          <a:p>
            <a:pPr algn="just">
              <a:lnSpc>
                <a:spcPct val="130000"/>
              </a:lnSpc>
              <a:spcAft>
                <a:spcPts val="0"/>
              </a:spcAft>
            </a:pPr>
            <a:r>
              <a:rPr altLang="zh-CN" i="1" kern="100" dirty="0">
                <a:latin typeface="Georgia" panose="02040502050405020303" pitchFamily="18" charset="0"/>
              </a:rPr>
              <a:t>A.Baoding                              B. Shijiazhuang            C. Beijing</a:t>
            </a:r>
            <a:endParaRPr altLang="zh-CN" i="1" kern="100" dirty="0">
              <a:latin typeface="Georgia" panose="02040502050405020303" pitchFamily="18" charset="0"/>
            </a:endParaRPr>
          </a:p>
          <a:p>
            <a:pPr algn="just">
              <a:lnSpc>
                <a:spcPct val="130000"/>
              </a:lnSpc>
              <a:spcAft>
                <a:spcPts val="0"/>
              </a:spcAft>
            </a:pPr>
            <a:r>
              <a:rPr altLang="zh-CN" i="1" kern="100" dirty="0">
                <a:latin typeface="Georgia" panose="02040502050405020303" pitchFamily="18" charset="0"/>
              </a:rPr>
              <a:t>(      ) 2.What do they need for the trip?</a:t>
            </a:r>
            <a:endParaRPr altLang="zh-CN" i="1" kern="100" dirty="0">
              <a:latin typeface="Georgia" panose="02040502050405020303" pitchFamily="18" charset="0"/>
            </a:endParaRPr>
          </a:p>
          <a:p>
            <a:pPr algn="just">
              <a:lnSpc>
                <a:spcPct val="130000"/>
              </a:lnSpc>
              <a:spcAft>
                <a:spcPts val="0"/>
              </a:spcAft>
            </a:pPr>
            <a:r>
              <a:rPr altLang="zh-CN" i="1" kern="100" dirty="0">
                <a:latin typeface="Georgia" panose="02040502050405020303" pitchFamily="18" charset="0"/>
              </a:rPr>
              <a:t>A.Some clothes                        B. Two tickets            C. Some clothes and two tickets</a:t>
            </a:r>
            <a:endParaRPr altLang="zh-CN" i="1" kern="100" dirty="0">
              <a:latin typeface="Georgia" panose="02040502050405020303" pitchFamily="18" charset="0"/>
            </a:endParaRPr>
          </a:p>
          <a:p>
            <a:pPr algn="just">
              <a:lnSpc>
                <a:spcPct val="130000"/>
              </a:lnSpc>
              <a:spcAft>
                <a:spcPts val="0"/>
              </a:spcAft>
            </a:pPr>
            <a:r>
              <a:rPr altLang="zh-CN" i="1" kern="100" dirty="0">
                <a:latin typeface="Georgia" panose="02040502050405020303" pitchFamily="18" charset="0"/>
              </a:rPr>
              <a:t>(      ) 3. How do they go to Beijing?</a:t>
            </a:r>
            <a:endParaRPr altLang="zh-CN" i="1" kern="100" dirty="0">
              <a:latin typeface="Georgia" panose="02040502050405020303" pitchFamily="18" charset="0"/>
            </a:endParaRPr>
          </a:p>
          <a:p>
            <a:pPr algn="just">
              <a:lnSpc>
                <a:spcPct val="130000"/>
              </a:lnSpc>
              <a:spcAft>
                <a:spcPts val="0"/>
              </a:spcAft>
            </a:pPr>
            <a:r>
              <a:rPr altLang="zh-CN" i="1" kern="100" dirty="0">
                <a:latin typeface="Georgia" panose="02040502050405020303" pitchFamily="18" charset="0"/>
              </a:rPr>
              <a:t>A.By train                         B. By car                         C. By bus</a:t>
            </a:r>
            <a:endParaRPr altLang="zh-CN" i="1" kern="100" dirty="0">
              <a:latin typeface="Georgia" panose="02040502050405020303" pitchFamily="18" charset="0"/>
            </a:endParaRPr>
          </a:p>
          <a:p>
            <a:pPr algn="just">
              <a:lnSpc>
                <a:spcPct val="130000"/>
              </a:lnSpc>
              <a:spcAft>
                <a:spcPts val="0"/>
              </a:spcAft>
            </a:pPr>
            <a:r>
              <a:rPr altLang="zh-CN" i="1" kern="100" dirty="0">
                <a:latin typeface="Georgia" panose="02040502050405020303" pitchFamily="18" charset="0"/>
              </a:rPr>
              <a:t>(      ) 4. They arrive in Beijing on ______.</a:t>
            </a:r>
            <a:endParaRPr altLang="zh-CN" i="1" kern="100" dirty="0">
              <a:latin typeface="Georgia" panose="02040502050405020303" pitchFamily="18" charset="0"/>
            </a:endParaRPr>
          </a:p>
          <a:p>
            <a:pPr algn="just">
              <a:lnSpc>
                <a:spcPct val="130000"/>
              </a:lnSpc>
              <a:spcAft>
                <a:spcPts val="0"/>
              </a:spcAft>
            </a:pPr>
            <a:r>
              <a:rPr altLang="zh-CN" i="1" kern="100" dirty="0">
                <a:latin typeface="Georgia" panose="02040502050405020303" pitchFamily="18" charset="0"/>
              </a:rPr>
              <a:t>A. Monday                         B. Tuesday                       C. Friday</a:t>
            </a:r>
            <a:endParaRPr altLang="zh-CN" i="1" kern="100" dirty="0">
              <a:latin typeface="Georgia" panose="02040502050405020303" pitchFamily="18" charset="0"/>
            </a:endParaRPr>
          </a:p>
          <a:p>
            <a:pPr algn="just">
              <a:lnSpc>
                <a:spcPct val="130000"/>
              </a:lnSpc>
              <a:spcAft>
                <a:spcPts val="0"/>
              </a:spcAft>
            </a:pPr>
            <a:r>
              <a:rPr altLang="zh-CN" i="1" kern="100" dirty="0">
                <a:latin typeface="Georgia" panose="02040502050405020303" pitchFamily="18" charset="0"/>
              </a:rPr>
              <a:t>(      ) 5. They </a:t>
            </a:r>
            <a:r>
              <a:rPr altLang="zh-CN" i="1" kern="100" dirty="0">
                <a:solidFill>
                  <a:srgbClr val="FF0000"/>
                </a:solidFill>
                <a:latin typeface="Georgia" panose="02040502050405020303" pitchFamily="18" charset="0"/>
              </a:rPr>
              <a:t>don’t</a:t>
            </a:r>
            <a:r>
              <a:rPr altLang="zh-CN" i="1" kern="100" dirty="0">
                <a:latin typeface="Georgia" panose="02040502050405020303" pitchFamily="18" charset="0"/>
              </a:rPr>
              <a:t>______.</a:t>
            </a:r>
            <a:endParaRPr altLang="zh-CN" i="1" kern="100" dirty="0">
              <a:latin typeface="Georgia" panose="02040502050405020303" pitchFamily="18" charset="0"/>
            </a:endParaRPr>
          </a:p>
          <a:p>
            <a:pPr algn="just">
              <a:lnSpc>
                <a:spcPct val="130000"/>
              </a:lnSpc>
              <a:spcAft>
                <a:spcPts val="0"/>
              </a:spcAft>
            </a:pPr>
            <a:r>
              <a:rPr altLang="zh-CN" i="1" kern="100" dirty="0">
                <a:latin typeface="Georgia" panose="02040502050405020303" pitchFamily="18" charset="0"/>
              </a:rPr>
              <a:t>A. go to the Palace Museum            B. go  shopping            </a:t>
            </a:r>
            <a:endParaRPr altLang="zh-CN" i="1" kern="100" dirty="0">
              <a:latin typeface="Georgia" panose="02040502050405020303" pitchFamily="18" charset="0"/>
            </a:endParaRPr>
          </a:p>
          <a:p>
            <a:pPr algn="just">
              <a:lnSpc>
                <a:spcPct val="130000"/>
              </a:lnSpc>
              <a:spcAft>
                <a:spcPts val="0"/>
              </a:spcAft>
            </a:pPr>
            <a:r>
              <a:rPr altLang="zh-CN" i="1" kern="100" dirty="0">
                <a:latin typeface="Georgia" panose="02040502050405020303" pitchFamily="18" charset="0"/>
              </a:rPr>
              <a:t>C. go to the Summer Palace</a:t>
            </a:r>
            <a:endParaRPr altLang="zh-CN" i="1" kern="100" dirty="0">
              <a:latin typeface="Georgia" panose="02040502050405020303" pitchFamily="18" charset="0"/>
            </a:endParaRPr>
          </a:p>
        </p:txBody>
      </p:sp>
      <p:sp>
        <p:nvSpPr>
          <p:cNvPr id="7" name="矩形 6"/>
          <p:cNvSpPr/>
          <p:nvPr/>
        </p:nvSpPr>
        <p:spPr>
          <a:xfrm>
            <a:off x="2961005" y="655320"/>
            <a:ext cx="3463290" cy="4229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8" name="TextBox 2"/>
          <p:cNvSpPr txBox="1">
            <a:spLocks noChangeArrowheads="1"/>
          </p:cNvSpPr>
          <p:nvPr/>
        </p:nvSpPr>
        <p:spPr bwMode="auto">
          <a:xfrm>
            <a:off x="580280" y="2527607"/>
            <a:ext cx="50405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i="1" dirty="0">
                <a:solidFill>
                  <a:srgbClr val="FF0000"/>
                </a:solidFill>
                <a:latin typeface="Georgia" panose="02040502050405020303" pitchFamily="18" charset="0"/>
                <a:cs typeface="Times New Roman" panose="02020603050405020304" pitchFamily="18" charset="0"/>
              </a:rPr>
              <a:t>B</a:t>
            </a:r>
            <a:endParaRPr lang="en-US" altLang="zh-CN" sz="2400" b="1" i="1" dirty="0">
              <a:solidFill>
                <a:srgbClr val="FF0000"/>
              </a:solidFill>
              <a:latin typeface="Georgia" panose="02040502050405020303" pitchFamily="18" charset="0"/>
              <a:cs typeface="Times New Roman" panose="02020603050405020304" pitchFamily="18" charset="0"/>
            </a:endParaRPr>
          </a:p>
        </p:txBody>
      </p:sp>
      <p:sp>
        <p:nvSpPr>
          <p:cNvPr id="9" name="矩形: 圆角 8"/>
          <p:cNvSpPr/>
          <p:nvPr/>
        </p:nvSpPr>
        <p:spPr>
          <a:xfrm>
            <a:off x="2821940" y="1078230"/>
            <a:ext cx="5137785" cy="350520"/>
          </a:xfrm>
          <a:prstGeom prst="round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
          <p:cNvSpPr txBox="1">
            <a:spLocks noChangeArrowheads="1"/>
          </p:cNvSpPr>
          <p:nvPr/>
        </p:nvSpPr>
        <p:spPr bwMode="auto">
          <a:xfrm>
            <a:off x="509980" y="3285365"/>
            <a:ext cx="50405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i="1" dirty="0">
                <a:solidFill>
                  <a:schemeClr val="accent5"/>
                </a:solidFill>
                <a:latin typeface="Georgia" panose="02040502050405020303" pitchFamily="18" charset="0"/>
                <a:cs typeface="Times New Roman" panose="02020603050405020304" pitchFamily="18" charset="0"/>
              </a:rPr>
              <a:t>C</a:t>
            </a:r>
            <a:endParaRPr lang="en-US" altLang="zh-CN" sz="2400" b="1" i="1" dirty="0">
              <a:solidFill>
                <a:schemeClr val="accent5"/>
              </a:solidFill>
              <a:latin typeface="Georgia" panose="02040502050405020303" pitchFamily="18" charset="0"/>
              <a:cs typeface="Times New Roman" panose="02020603050405020304" pitchFamily="18" charset="0"/>
            </a:endParaRPr>
          </a:p>
        </p:txBody>
      </p:sp>
      <p:sp>
        <p:nvSpPr>
          <p:cNvPr id="11" name="矩形 10"/>
          <p:cNvSpPr/>
          <p:nvPr/>
        </p:nvSpPr>
        <p:spPr>
          <a:xfrm>
            <a:off x="1958340" y="1451610"/>
            <a:ext cx="3129915" cy="35052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2"/>
          <p:cNvSpPr txBox="1">
            <a:spLocks noChangeArrowheads="1"/>
          </p:cNvSpPr>
          <p:nvPr/>
        </p:nvSpPr>
        <p:spPr bwMode="auto">
          <a:xfrm>
            <a:off x="580465" y="3957545"/>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i="1" dirty="0">
                <a:solidFill>
                  <a:srgbClr val="FFC000"/>
                </a:solidFill>
                <a:latin typeface="Georgia" panose="02040502050405020303" pitchFamily="18" charset="0"/>
                <a:cs typeface="Times New Roman" panose="02020603050405020304" pitchFamily="18" charset="0"/>
              </a:rPr>
              <a:t>A</a:t>
            </a:r>
            <a:endParaRPr lang="zh-CN" altLang="en-US" sz="2400" b="1" i="1" dirty="0">
              <a:solidFill>
                <a:srgbClr val="FFC000"/>
              </a:solidFill>
              <a:latin typeface="Georgia" panose="02040502050405020303" pitchFamily="18" charset="0"/>
              <a:cs typeface="Times New Roman" panose="02020603050405020304" pitchFamily="18" charset="0"/>
            </a:endParaRPr>
          </a:p>
        </p:txBody>
      </p:sp>
      <p:sp>
        <p:nvSpPr>
          <p:cNvPr id="13" name="矩形 12"/>
          <p:cNvSpPr/>
          <p:nvPr/>
        </p:nvSpPr>
        <p:spPr>
          <a:xfrm>
            <a:off x="434340" y="1460500"/>
            <a:ext cx="3431540" cy="392430"/>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
          <p:cNvSpPr txBox="1">
            <a:spLocks noChangeArrowheads="1"/>
          </p:cNvSpPr>
          <p:nvPr/>
        </p:nvSpPr>
        <p:spPr bwMode="auto">
          <a:xfrm>
            <a:off x="580117" y="4668413"/>
            <a:ext cx="50405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i="1" dirty="0">
                <a:solidFill>
                  <a:srgbClr val="00B050"/>
                </a:solidFill>
                <a:latin typeface="Georgia" panose="02040502050405020303" pitchFamily="18" charset="0"/>
                <a:cs typeface="Times New Roman" panose="02020603050405020304" pitchFamily="18" charset="0"/>
              </a:rPr>
              <a:t>A</a:t>
            </a:r>
            <a:endParaRPr lang="en-US" altLang="zh-CN" sz="2400" b="1" i="1" dirty="0">
              <a:solidFill>
                <a:srgbClr val="00B050"/>
              </a:solidFill>
              <a:latin typeface="Georgia" panose="02040502050405020303" pitchFamily="18" charset="0"/>
              <a:cs typeface="Times New Roman" panose="02020603050405020304" pitchFamily="18" charset="0"/>
            </a:endParaRPr>
          </a:p>
        </p:txBody>
      </p:sp>
      <p:sp>
        <p:nvSpPr>
          <p:cNvPr id="15" name="矩形 14"/>
          <p:cNvSpPr/>
          <p:nvPr/>
        </p:nvSpPr>
        <p:spPr>
          <a:xfrm>
            <a:off x="9301480" y="1460500"/>
            <a:ext cx="1835150" cy="39243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16475" y="1852930"/>
            <a:ext cx="1358265" cy="39243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17" name="TextBox 2"/>
          <p:cNvSpPr txBox="1">
            <a:spLocks noChangeArrowheads="1"/>
          </p:cNvSpPr>
          <p:nvPr/>
        </p:nvSpPr>
        <p:spPr bwMode="auto">
          <a:xfrm>
            <a:off x="580657" y="5356521"/>
            <a:ext cx="50405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i="1" dirty="0">
                <a:solidFill>
                  <a:srgbClr val="1323F3"/>
                </a:solidFill>
                <a:latin typeface="Georgia" panose="02040502050405020303" pitchFamily="18" charset="0"/>
                <a:cs typeface="Times New Roman" panose="02020603050405020304" pitchFamily="18" charset="0"/>
              </a:rPr>
              <a:t>C</a:t>
            </a:r>
            <a:endParaRPr lang="en-US" altLang="zh-CN" sz="2400" b="1" i="1" dirty="0">
              <a:solidFill>
                <a:srgbClr val="1323F3"/>
              </a:solidFill>
              <a:latin typeface="Georgia" panose="02040502050405020303" pitchFamily="18" charset="0"/>
              <a:cs typeface="Times New Roman" panose="02020603050405020304" pitchFamily="18" charset="0"/>
            </a:endParaRPr>
          </a:p>
        </p:txBody>
      </p:sp>
      <p:sp>
        <p:nvSpPr>
          <p:cNvPr id="3" name="矩形 2"/>
          <p:cNvSpPr/>
          <p:nvPr/>
        </p:nvSpPr>
        <p:spPr>
          <a:xfrm>
            <a:off x="6001385" y="1460500"/>
            <a:ext cx="2386965" cy="39243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7030A0"/>
              </a:solidFill>
            </a:endParaRPr>
          </a:p>
        </p:txBody>
      </p:sp>
      <p:sp>
        <p:nvSpPr>
          <p:cNvPr id="5" name="矩形 4"/>
          <p:cNvSpPr/>
          <p:nvPr/>
        </p:nvSpPr>
        <p:spPr>
          <a:xfrm>
            <a:off x="9301480" y="1852930"/>
            <a:ext cx="1358265" cy="39243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18" name="矩形 17"/>
          <p:cNvSpPr/>
          <p:nvPr/>
        </p:nvSpPr>
        <p:spPr>
          <a:xfrm>
            <a:off x="1958340" y="2280285"/>
            <a:ext cx="2165985" cy="39243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P spid="9" grpId="0" bldLvl="0" animBg="1"/>
      <p:bldP spid="10" grpId="0"/>
      <p:bldP spid="11" grpId="0" bldLvl="0" animBg="1"/>
      <p:bldP spid="12" grpId="0"/>
      <p:bldP spid="13" grpId="0" bldLvl="0" animBg="1"/>
      <p:bldP spid="14" grpId="0"/>
      <p:bldP spid="15" grpId="0" bldLvl="0" animBg="1"/>
      <p:bldP spid="16" grpId="0" bldLvl="0" animBg="1"/>
      <p:bldP spid="17" grpId="0"/>
      <p:bldP spid="3" grpId="0" bldLvl="0" animBg="1"/>
      <p:bldP spid="5" grpId="0" bldLvl="0" animBg="1"/>
      <p:bldP spid="18" grpId="0" bldLvl="0" animBg="1"/>
    </p:bldLst>
  </p:timing>
</p:sld>
</file>

<file path=ppt/tags/tag1.xml><?xml version="1.0" encoding="utf-8"?>
<p:tagLst xmlns:p="http://schemas.openxmlformats.org/presentationml/2006/main">
  <p:tag name="REFSHAPE" val="501824644"/>
  <p:tag name="KSO_WM_UNIT_PLACING_PICTURE_USER_VIEWPORT" val="{&quot;height&quot;:3405,&quot;width&quot;:748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4669</Words>
  <Application>WPS 演示</Application>
  <PresentationFormat>宽屏</PresentationFormat>
  <Paragraphs>261</Paragraphs>
  <Slides>12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12</vt:i4>
      </vt:variant>
    </vt:vector>
  </HeadingPairs>
  <TitlesOfParts>
    <vt:vector size="24" baseType="lpstr">
      <vt:lpstr>Arial</vt:lpstr>
      <vt:lpstr>宋体</vt:lpstr>
      <vt:lpstr>Wingdings</vt:lpstr>
      <vt:lpstr>黑体</vt:lpstr>
      <vt:lpstr>微软雅黑</vt:lpstr>
      <vt:lpstr>Georgia</vt:lpstr>
      <vt:lpstr>Times New Roman</vt:lpstr>
      <vt:lpstr>Courier New</vt:lpstr>
      <vt:lpstr>Arial Unicode MS</vt:lpstr>
      <vt:lpstr>Calibri</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HP</dc:creator>
  <cp:lastModifiedBy>Kristy</cp:lastModifiedBy>
  <cp:revision>506</cp:revision>
  <dcterms:created xsi:type="dcterms:W3CDTF">2020-04-07T08:20:00Z</dcterms:created>
  <dcterms:modified xsi:type="dcterms:W3CDTF">2020-07-02T15:31:40Z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