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diagrams/drawing1.xml" ContentType="application/vnd.ms-office.drawingml.diagramDrawing+xml"/>
  <Override PartName="/ppt/diagrams/drawing2.xml" ContentType="application/vnd.ms-office.drawingml.diagramDrawing+xml"/>
  <Override PartName="/ppt/diagrams/layout1.xml" ContentType="application/vnd.openxmlformats-officedocument.drawingml.diagramLayout+xml"/>
  <Override PartName="/ppt/diagrams/layout2.xml" ContentType="application/vnd.openxmlformats-officedocument.drawingml.diagramLayout+xml"/>
  <Override PartName="/ppt/diagrams/quickStyle1.xml" ContentType="application/vnd.openxmlformats-officedocument.drawingml.diagramStyle+xml"/>
  <Override PartName="/ppt/diagrams/quickStyle2.xml" ContentType="application/vnd.openxmlformats-officedocument.drawingml.diagramStyl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57" r:id="rId3"/>
    <p:sldId id="258" r:id="rId4"/>
    <p:sldId id="259" r:id="rId5"/>
    <p:sldId id="260" r:id="rId6"/>
    <p:sldId id="1104" r:id="rId7"/>
    <p:sldId id="1105" r:id="rId9"/>
    <p:sldId id="265" r:id="rId10"/>
    <p:sldId id="276" r:id="rId11"/>
    <p:sldId id="1130" r:id="rId12"/>
    <p:sldId id="1131" r:id="rId13"/>
    <p:sldId id="1132" r:id="rId14"/>
    <p:sldId id="278" r:id="rId15"/>
    <p:sldId id="1133" r:id="rId16"/>
    <p:sldId id="1134" r:id="rId17"/>
    <p:sldId id="1135" r:id="rId18"/>
    <p:sldId id="1136" r:id="rId19"/>
    <p:sldId id="1137" r:id="rId20"/>
    <p:sldId id="1138" r:id="rId21"/>
    <p:sldId id="1139" r:id="rId22"/>
    <p:sldId id="285" r:id="rId23"/>
    <p:sldId id="288" r:id="rId24"/>
    <p:sldId id="1165" r:id="rId25"/>
    <p:sldId id="1140" r:id="rId26"/>
    <p:sldId id="1141" r:id="rId27"/>
    <p:sldId id="1143" r:id="rId28"/>
    <p:sldId id="1145" r:id="rId29"/>
    <p:sldId id="951" r:id="rId30"/>
    <p:sldId id="956" r:id="rId31"/>
    <p:sldId id="950" r:id="rId32"/>
    <p:sldId id="957" r:id="rId33"/>
    <p:sldId id="959" r:id="rId34"/>
    <p:sldId id="306" r:id="rId35"/>
    <p:sldId id="1147" r:id="rId36"/>
    <p:sldId id="295" r:id="rId37"/>
    <p:sldId id="1166" r:id="rId38"/>
    <p:sldId id="1167" r:id="rId39"/>
    <p:sldId id="1168" r:id="rId40"/>
    <p:sldId id="1169" r:id="rId41"/>
    <p:sldId id="1170" r:id="rId42"/>
    <p:sldId id="1149" r:id="rId43"/>
    <p:sldId id="1150" r:id="rId44"/>
    <p:sldId id="1151" r:id="rId45"/>
    <p:sldId id="1154" r:id="rId46"/>
    <p:sldId id="1155" r:id="rId47"/>
    <p:sldId id="1156" r:id="rId48"/>
    <p:sldId id="291" r:id="rId4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FF"/>
    <a:srgbClr val="FFFF00"/>
    <a:srgbClr val="0000CC"/>
    <a:srgbClr val="1AA0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780" y="4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269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2" Type="http://schemas.openxmlformats.org/officeDocument/2006/relationships/tableStyles" Target="tableStyles.xml"/><Relationship Id="rId51" Type="http://schemas.openxmlformats.org/officeDocument/2006/relationships/viewProps" Target="viewProps.xml"/><Relationship Id="rId50" Type="http://schemas.openxmlformats.org/officeDocument/2006/relationships/presProps" Target="presProps.xml"/><Relationship Id="rId5" Type="http://schemas.openxmlformats.org/officeDocument/2006/relationships/slide" Target="slides/slide3.xml"/><Relationship Id="rId49" Type="http://schemas.openxmlformats.org/officeDocument/2006/relationships/slide" Target="slides/slide46.xml"/><Relationship Id="rId48" Type="http://schemas.openxmlformats.org/officeDocument/2006/relationships/slide" Target="slides/slide45.xml"/><Relationship Id="rId47" Type="http://schemas.openxmlformats.org/officeDocument/2006/relationships/slide" Target="slides/slide44.xml"/><Relationship Id="rId46" Type="http://schemas.openxmlformats.org/officeDocument/2006/relationships/slide" Target="slides/slide43.xml"/><Relationship Id="rId45" Type="http://schemas.openxmlformats.org/officeDocument/2006/relationships/slide" Target="slides/slide42.xml"/><Relationship Id="rId44" Type="http://schemas.openxmlformats.org/officeDocument/2006/relationships/slide" Target="slides/slide41.xml"/><Relationship Id="rId43" Type="http://schemas.openxmlformats.org/officeDocument/2006/relationships/slide" Target="slides/slide40.xml"/><Relationship Id="rId42" Type="http://schemas.openxmlformats.org/officeDocument/2006/relationships/slide" Target="slides/slide39.xml"/><Relationship Id="rId41" Type="http://schemas.openxmlformats.org/officeDocument/2006/relationships/slide" Target="slides/slide38.xml"/><Relationship Id="rId40" Type="http://schemas.openxmlformats.org/officeDocument/2006/relationships/slide" Target="slides/slide37.xml"/><Relationship Id="rId4" Type="http://schemas.openxmlformats.org/officeDocument/2006/relationships/slide" Target="slides/slide2.xml"/><Relationship Id="rId39" Type="http://schemas.openxmlformats.org/officeDocument/2006/relationships/slide" Target="slides/slide36.xml"/><Relationship Id="rId38" Type="http://schemas.openxmlformats.org/officeDocument/2006/relationships/slide" Target="slides/slide35.xml"/><Relationship Id="rId37" Type="http://schemas.openxmlformats.org/officeDocument/2006/relationships/slide" Target="slides/slide34.xml"/><Relationship Id="rId36" Type="http://schemas.openxmlformats.org/officeDocument/2006/relationships/slide" Target="slides/slide33.xml"/><Relationship Id="rId35" Type="http://schemas.openxmlformats.org/officeDocument/2006/relationships/slide" Target="slides/slide32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#9">
  <dgm:title val=""/>
  <dgm:desc val=""/>
  <dgm:catLst>
    <dgm:cat type="colorful" pri="10500"/>
  </dgm:catLst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#9">
  <dgm:title val=""/>
  <dgm:desc val=""/>
  <dgm:catLst>
    <dgm:cat type="colorful" pri="10500"/>
  </dgm:catLst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2BDA1B-31FC-45D4-8AD2-DE0414E52A4C}" type="doc">
      <dgm:prSet loTypeId="urn:microsoft.com/office/officeart/2005/8/layout/hProcess9#4" loCatId="process" qsTypeId="urn:microsoft.com/office/officeart/2005/8/quickstyle/simple1#18" qsCatId="simple" csTypeId="urn:microsoft.com/office/officeart/2005/8/colors/colorful5#9" csCatId="colorful" phldr="1"/>
      <dgm:spPr/>
    </dgm:pt>
    <dgm:pt modelId="{80BB1C95-6150-48AE-AD3E-6756BF8BA62D}">
      <dgm:prSet phldrT="[文本]"/>
      <dgm:spPr/>
      <dgm:t>
        <a:bodyPr/>
        <a:lstStyle/>
        <a:p>
          <a:r>
            <a:rPr lang="zh-CN" altLang="en-US" b="1" dirty="0"/>
            <a:t>速浏览抓大意</a:t>
          </a:r>
        </a:p>
      </dgm:t>
    </dgm:pt>
    <dgm:pt modelId="{14BF4EBC-616C-4A5A-BB54-B91310FFB45A}" cxnId="{11F9A0B8-C21A-402B-9952-963C90C41EA3}" type="parTrans">
      <dgm:prSet/>
      <dgm:spPr/>
      <dgm:t>
        <a:bodyPr/>
        <a:lstStyle/>
        <a:p>
          <a:endParaRPr lang="zh-CN" altLang="en-US"/>
        </a:p>
      </dgm:t>
    </dgm:pt>
    <dgm:pt modelId="{3111ECA2-54F7-4CBB-A44E-51A15A238756}" cxnId="{11F9A0B8-C21A-402B-9952-963C90C41EA3}" type="sibTrans">
      <dgm:prSet/>
      <dgm:spPr/>
      <dgm:t>
        <a:bodyPr/>
        <a:lstStyle/>
        <a:p>
          <a:endParaRPr lang="zh-CN" altLang="en-US"/>
        </a:p>
      </dgm:t>
    </dgm:pt>
    <dgm:pt modelId="{3924BC4A-6B83-4135-97B1-21B2A748EC69}">
      <dgm:prSet phldrT="[文本]"/>
      <dgm:spPr/>
      <dgm:t>
        <a:bodyPr/>
        <a:lstStyle/>
        <a:p>
          <a:r>
            <a:rPr lang="zh-CN" altLang="en-US" b="1" dirty="0"/>
            <a:t>扣大意做易题</a:t>
          </a:r>
        </a:p>
      </dgm:t>
    </dgm:pt>
    <dgm:pt modelId="{893241CD-F2FB-48EE-913B-31DB27F3AF39}" cxnId="{D6943F9A-2C62-4071-B236-5F41C46600EB}" type="parTrans">
      <dgm:prSet/>
      <dgm:spPr/>
      <dgm:t>
        <a:bodyPr/>
        <a:lstStyle/>
        <a:p>
          <a:endParaRPr lang="zh-CN" altLang="en-US"/>
        </a:p>
      </dgm:t>
    </dgm:pt>
    <dgm:pt modelId="{A175DCBF-110B-485C-AECE-29ED6F4BB638}" cxnId="{D6943F9A-2C62-4071-B236-5F41C46600EB}" type="sibTrans">
      <dgm:prSet/>
      <dgm:spPr/>
      <dgm:t>
        <a:bodyPr/>
        <a:lstStyle/>
        <a:p>
          <a:endParaRPr lang="zh-CN" altLang="en-US"/>
        </a:p>
      </dgm:t>
    </dgm:pt>
    <dgm:pt modelId="{D57E64AF-13A9-4A8E-8AD5-BF5906810C80}">
      <dgm:prSet phldrT="[文本]"/>
      <dgm:spPr/>
      <dgm:t>
        <a:bodyPr/>
        <a:lstStyle/>
        <a:p>
          <a:r>
            <a:rPr lang="zh-CN" altLang="en-US" b="1" dirty="0"/>
            <a:t>细推敲攻难题</a:t>
          </a:r>
        </a:p>
      </dgm:t>
    </dgm:pt>
    <dgm:pt modelId="{D7A1DD5E-3337-465B-887C-DAEABC1D3F9E}" cxnId="{58BD36D2-50C4-4D4C-8666-A04AD96E3F84}" type="parTrans">
      <dgm:prSet/>
      <dgm:spPr/>
      <dgm:t>
        <a:bodyPr/>
        <a:lstStyle/>
        <a:p>
          <a:endParaRPr lang="zh-CN" altLang="en-US"/>
        </a:p>
      </dgm:t>
    </dgm:pt>
    <dgm:pt modelId="{8927AA0C-54DA-4AF6-90FB-07A4A67DA4D5}" cxnId="{58BD36D2-50C4-4D4C-8666-A04AD96E3F84}" type="sibTrans">
      <dgm:prSet/>
      <dgm:spPr/>
      <dgm:t>
        <a:bodyPr/>
        <a:lstStyle/>
        <a:p>
          <a:endParaRPr lang="zh-CN" altLang="en-US"/>
        </a:p>
      </dgm:t>
    </dgm:pt>
    <dgm:pt modelId="{F070C25D-AF06-4559-9DB6-EF660F7E4978}">
      <dgm:prSet phldrT="[文本]"/>
      <dgm:spPr/>
      <dgm:t>
        <a:bodyPr/>
        <a:lstStyle/>
        <a:p>
          <a:r>
            <a:rPr lang="zh-CN" altLang="en-US" b="1" dirty="0"/>
            <a:t>读全文纠失误</a:t>
          </a:r>
        </a:p>
      </dgm:t>
    </dgm:pt>
    <dgm:pt modelId="{EA9F60D9-D14A-4848-B68B-EE05C61CE709}" cxnId="{22EFA56F-6F49-4D99-AE40-B2009C5BE397}" type="parTrans">
      <dgm:prSet/>
      <dgm:spPr/>
      <dgm:t>
        <a:bodyPr/>
        <a:lstStyle/>
        <a:p>
          <a:endParaRPr lang="zh-CN" altLang="en-US"/>
        </a:p>
      </dgm:t>
    </dgm:pt>
    <dgm:pt modelId="{5A2037BF-A116-464B-9EA0-2C8C4972A3A0}" cxnId="{22EFA56F-6F49-4D99-AE40-B2009C5BE397}" type="sibTrans">
      <dgm:prSet/>
      <dgm:spPr/>
      <dgm:t>
        <a:bodyPr/>
        <a:lstStyle/>
        <a:p>
          <a:endParaRPr lang="zh-CN" altLang="en-US"/>
        </a:p>
      </dgm:t>
    </dgm:pt>
    <dgm:pt modelId="{4E4D3FA3-1C88-4D23-BB8C-AB556212CF7D}" type="pres">
      <dgm:prSet presAssocID="{8F2BDA1B-31FC-45D4-8AD2-DE0414E52A4C}" presName="CompostProcess" presStyleCnt="0">
        <dgm:presLayoutVars>
          <dgm:dir/>
          <dgm:resizeHandles val="exact"/>
        </dgm:presLayoutVars>
      </dgm:prSet>
      <dgm:spPr/>
    </dgm:pt>
    <dgm:pt modelId="{D807E03A-67FE-44D0-8B18-91F8937489E0}" type="pres">
      <dgm:prSet presAssocID="{8F2BDA1B-31FC-45D4-8AD2-DE0414E52A4C}" presName="arrow" presStyleLbl="bgShp" presStyleIdx="0" presStyleCnt="1"/>
      <dgm:spPr/>
    </dgm:pt>
    <dgm:pt modelId="{713E8504-6409-45C9-AD7D-76CAC3387652}" type="pres">
      <dgm:prSet presAssocID="{8F2BDA1B-31FC-45D4-8AD2-DE0414E52A4C}" presName="linearProcess" presStyleCnt="0"/>
      <dgm:spPr/>
    </dgm:pt>
    <dgm:pt modelId="{78169F56-08A9-43BD-9561-3715DDE86C67}" type="pres">
      <dgm:prSet presAssocID="{80BB1C95-6150-48AE-AD3E-6756BF8BA62D}" presName="textNode" presStyleLbl="node1" presStyleIdx="0" presStyleCnt="4">
        <dgm:presLayoutVars>
          <dgm:bulletEnabled val="1"/>
        </dgm:presLayoutVars>
      </dgm:prSet>
      <dgm:spPr/>
    </dgm:pt>
    <dgm:pt modelId="{C3551B87-4B77-4A05-A16E-892C0EEF9136}" type="pres">
      <dgm:prSet presAssocID="{3111ECA2-54F7-4CBB-A44E-51A15A238756}" presName="sibTrans" presStyleCnt="0"/>
      <dgm:spPr/>
    </dgm:pt>
    <dgm:pt modelId="{30064E06-9E4B-4E35-9DB2-BDE35D6690D0}" type="pres">
      <dgm:prSet presAssocID="{3924BC4A-6B83-4135-97B1-21B2A748EC69}" presName="textNode" presStyleLbl="node1" presStyleIdx="1" presStyleCnt="4">
        <dgm:presLayoutVars>
          <dgm:bulletEnabled val="1"/>
        </dgm:presLayoutVars>
      </dgm:prSet>
      <dgm:spPr/>
    </dgm:pt>
    <dgm:pt modelId="{A8F48631-C197-4FBF-B048-F851C2F49BB7}" type="pres">
      <dgm:prSet presAssocID="{A175DCBF-110B-485C-AECE-29ED6F4BB638}" presName="sibTrans" presStyleCnt="0"/>
      <dgm:spPr/>
    </dgm:pt>
    <dgm:pt modelId="{007AE615-FEE6-4A06-9B68-8E7F29436E1E}" type="pres">
      <dgm:prSet presAssocID="{D57E64AF-13A9-4A8E-8AD5-BF5906810C80}" presName="textNode" presStyleLbl="node1" presStyleIdx="2" presStyleCnt="4">
        <dgm:presLayoutVars>
          <dgm:bulletEnabled val="1"/>
        </dgm:presLayoutVars>
      </dgm:prSet>
      <dgm:spPr/>
    </dgm:pt>
    <dgm:pt modelId="{FCF404FA-C93B-4022-912E-7FBA4B160EAE}" type="pres">
      <dgm:prSet presAssocID="{8927AA0C-54DA-4AF6-90FB-07A4A67DA4D5}" presName="sibTrans" presStyleCnt="0"/>
      <dgm:spPr/>
    </dgm:pt>
    <dgm:pt modelId="{FD0F8501-EF11-420C-A68D-7F984C7E84BC}" type="pres">
      <dgm:prSet presAssocID="{F070C25D-AF06-4559-9DB6-EF660F7E4978}" presName="textNode" presStyleLbl="node1" presStyleIdx="3" presStyleCnt="4">
        <dgm:presLayoutVars>
          <dgm:bulletEnabled val="1"/>
        </dgm:presLayoutVars>
      </dgm:prSet>
      <dgm:spPr/>
    </dgm:pt>
  </dgm:ptLst>
  <dgm:cxnLst>
    <dgm:cxn modelId="{7F1B2E45-35C1-4FB5-ADC1-5BDAA8087D58}" type="presOf" srcId="{F070C25D-AF06-4559-9DB6-EF660F7E4978}" destId="{FD0F8501-EF11-420C-A68D-7F984C7E84BC}" srcOrd="0" destOrd="0" presId="urn:microsoft.com/office/officeart/2005/8/layout/hProcess9#4"/>
    <dgm:cxn modelId="{22EFA56F-6F49-4D99-AE40-B2009C5BE397}" srcId="{8F2BDA1B-31FC-45D4-8AD2-DE0414E52A4C}" destId="{F070C25D-AF06-4559-9DB6-EF660F7E4978}" srcOrd="3" destOrd="0" parTransId="{EA9F60D9-D14A-4848-B68B-EE05C61CE709}" sibTransId="{5A2037BF-A116-464B-9EA0-2C8C4972A3A0}"/>
    <dgm:cxn modelId="{8078A890-518D-443B-AA47-D658A92F5DA6}" type="presOf" srcId="{3924BC4A-6B83-4135-97B1-21B2A748EC69}" destId="{30064E06-9E4B-4E35-9DB2-BDE35D6690D0}" srcOrd="0" destOrd="0" presId="urn:microsoft.com/office/officeart/2005/8/layout/hProcess9#4"/>
    <dgm:cxn modelId="{13ACD691-700D-4602-8D92-9094A23C23A5}" type="presOf" srcId="{80BB1C95-6150-48AE-AD3E-6756BF8BA62D}" destId="{78169F56-08A9-43BD-9561-3715DDE86C67}" srcOrd="0" destOrd="0" presId="urn:microsoft.com/office/officeart/2005/8/layout/hProcess9#4"/>
    <dgm:cxn modelId="{EAA38095-05EC-4327-AE36-A989FA50326E}" type="presOf" srcId="{D57E64AF-13A9-4A8E-8AD5-BF5906810C80}" destId="{007AE615-FEE6-4A06-9B68-8E7F29436E1E}" srcOrd="0" destOrd="0" presId="urn:microsoft.com/office/officeart/2005/8/layout/hProcess9#4"/>
    <dgm:cxn modelId="{D6943F9A-2C62-4071-B236-5F41C46600EB}" srcId="{8F2BDA1B-31FC-45D4-8AD2-DE0414E52A4C}" destId="{3924BC4A-6B83-4135-97B1-21B2A748EC69}" srcOrd="1" destOrd="0" parTransId="{893241CD-F2FB-48EE-913B-31DB27F3AF39}" sibTransId="{A175DCBF-110B-485C-AECE-29ED6F4BB638}"/>
    <dgm:cxn modelId="{11F9A0B8-C21A-402B-9952-963C90C41EA3}" srcId="{8F2BDA1B-31FC-45D4-8AD2-DE0414E52A4C}" destId="{80BB1C95-6150-48AE-AD3E-6756BF8BA62D}" srcOrd="0" destOrd="0" parTransId="{14BF4EBC-616C-4A5A-BB54-B91310FFB45A}" sibTransId="{3111ECA2-54F7-4CBB-A44E-51A15A238756}"/>
    <dgm:cxn modelId="{3881A8BC-1FF9-4EE0-BAE4-BA4D2A72E99A}" type="presOf" srcId="{8F2BDA1B-31FC-45D4-8AD2-DE0414E52A4C}" destId="{4E4D3FA3-1C88-4D23-BB8C-AB556212CF7D}" srcOrd="0" destOrd="0" presId="urn:microsoft.com/office/officeart/2005/8/layout/hProcess9#4"/>
    <dgm:cxn modelId="{58BD36D2-50C4-4D4C-8666-A04AD96E3F84}" srcId="{8F2BDA1B-31FC-45D4-8AD2-DE0414E52A4C}" destId="{D57E64AF-13A9-4A8E-8AD5-BF5906810C80}" srcOrd="2" destOrd="0" parTransId="{D7A1DD5E-3337-465B-887C-DAEABC1D3F9E}" sibTransId="{8927AA0C-54DA-4AF6-90FB-07A4A67DA4D5}"/>
    <dgm:cxn modelId="{3CCFEEFC-C445-43FD-8C90-7A1AFDAFA86F}" type="presParOf" srcId="{4E4D3FA3-1C88-4D23-BB8C-AB556212CF7D}" destId="{D807E03A-67FE-44D0-8B18-91F8937489E0}" srcOrd="0" destOrd="0" presId="urn:microsoft.com/office/officeart/2005/8/layout/hProcess9#4"/>
    <dgm:cxn modelId="{F85D6BA4-69E8-48E9-9AB6-2565129F7D1D}" type="presParOf" srcId="{4E4D3FA3-1C88-4D23-BB8C-AB556212CF7D}" destId="{713E8504-6409-45C9-AD7D-76CAC3387652}" srcOrd="1" destOrd="0" presId="urn:microsoft.com/office/officeart/2005/8/layout/hProcess9#4"/>
    <dgm:cxn modelId="{EF694C69-6D86-4796-A672-FAC445CD1683}" type="presParOf" srcId="{713E8504-6409-45C9-AD7D-76CAC3387652}" destId="{78169F56-08A9-43BD-9561-3715DDE86C67}" srcOrd="0" destOrd="0" presId="urn:microsoft.com/office/officeart/2005/8/layout/hProcess9#4"/>
    <dgm:cxn modelId="{7CC9D14F-83EF-405A-AA4F-437E7BBB119E}" type="presParOf" srcId="{713E8504-6409-45C9-AD7D-76CAC3387652}" destId="{C3551B87-4B77-4A05-A16E-892C0EEF9136}" srcOrd="1" destOrd="0" presId="urn:microsoft.com/office/officeart/2005/8/layout/hProcess9#4"/>
    <dgm:cxn modelId="{44D0C72E-59C8-4D23-9F03-154D755C2387}" type="presParOf" srcId="{713E8504-6409-45C9-AD7D-76CAC3387652}" destId="{30064E06-9E4B-4E35-9DB2-BDE35D6690D0}" srcOrd="2" destOrd="0" presId="urn:microsoft.com/office/officeart/2005/8/layout/hProcess9#4"/>
    <dgm:cxn modelId="{E07A5B88-6436-4538-A255-10E4A1E394FA}" type="presParOf" srcId="{713E8504-6409-45C9-AD7D-76CAC3387652}" destId="{A8F48631-C197-4FBF-B048-F851C2F49BB7}" srcOrd="3" destOrd="0" presId="urn:microsoft.com/office/officeart/2005/8/layout/hProcess9#4"/>
    <dgm:cxn modelId="{9051F486-D50A-4DEE-A373-3D8B994A9B00}" type="presParOf" srcId="{713E8504-6409-45C9-AD7D-76CAC3387652}" destId="{007AE615-FEE6-4A06-9B68-8E7F29436E1E}" srcOrd="4" destOrd="0" presId="urn:microsoft.com/office/officeart/2005/8/layout/hProcess9#4"/>
    <dgm:cxn modelId="{DA09B76A-146E-4141-9952-0449D0D41F87}" type="presParOf" srcId="{713E8504-6409-45C9-AD7D-76CAC3387652}" destId="{FCF404FA-C93B-4022-912E-7FBA4B160EAE}" srcOrd="5" destOrd="0" presId="urn:microsoft.com/office/officeart/2005/8/layout/hProcess9#4"/>
    <dgm:cxn modelId="{B769D48A-7D39-4682-AABD-D6A0131D862F}" type="presParOf" srcId="{713E8504-6409-45C9-AD7D-76CAC3387652}" destId="{FD0F8501-EF11-420C-A68D-7F984C7E84BC}" srcOrd="6" destOrd="0" presId="urn:microsoft.com/office/officeart/2005/8/layout/hProcess9#4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F2BDA1B-31FC-45D4-8AD2-DE0414E52A4C}" type="doc">
      <dgm:prSet loTypeId="urn:microsoft.com/office/officeart/2005/8/layout/hProcess9#4" loCatId="process" qsTypeId="urn:microsoft.com/office/officeart/2005/8/quickstyle/simple1#18" qsCatId="simple" csTypeId="urn:microsoft.com/office/officeart/2005/8/colors/colorful5#9" csCatId="colorful" phldr="1"/>
      <dgm:spPr/>
    </dgm:pt>
    <dgm:pt modelId="{80BB1C95-6150-48AE-AD3E-6756BF8BA62D}">
      <dgm:prSet phldrT="[文本]"/>
      <dgm:spPr/>
      <dgm:t>
        <a:bodyPr/>
        <a:lstStyle/>
        <a:p>
          <a:r>
            <a:rPr lang="zh-CN" altLang="en-US" b="1" dirty="0"/>
            <a:t>速浏览抓大意</a:t>
          </a:r>
        </a:p>
      </dgm:t>
    </dgm:pt>
    <dgm:pt modelId="{14BF4EBC-616C-4A5A-BB54-B91310FFB45A}" cxnId="{11F9A0B8-C21A-402B-9952-963C90C41EA3}" type="parTrans">
      <dgm:prSet/>
      <dgm:spPr/>
      <dgm:t>
        <a:bodyPr/>
        <a:lstStyle/>
        <a:p>
          <a:endParaRPr lang="zh-CN" altLang="en-US"/>
        </a:p>
      </dgm:t>
    </dgm:pt>
    <dgm:pt modelId="{3111ECA2-54F7-4CBB-A44E-51A15A238756}" cxnId="{11F9A0B8-C21A-402B-9952-963C90C41EA3}" type="sibTrans">
      <dgm:prSet/>
      <dgm:spPr/>
      <dgm:t>
        <a:bodyPr/>
        <a:lstStyle/>
        <a:p>
          <a:endParaRPr lang="zh-CN" altLang="en-US"/>
        </a:p>
      </dgm:t>
    </dgm:pt>
    <dgm:pt modelId="{3924BC4A-6B83-4135-97B1-21B2A748EC69}">
      <dgm:prSet phldrT="[文本]"/>
      <dgm:spPr/>
      <dgm:t>
        <a:bodyPr/>
        <a:lstStyle/>
        <a:p>
          <a:r>
            <a:rPr lang="zh-CN" altLang="en-US" b="1" dirty="0"/>
            <a:t>扣大意做易题</a:t>
          </a:r>
        </a:p>
      </dgm:t>
    </dgm:pt>
    <dgm:pt modelId="{893241CD-F2FB-48EE-913B-31DB27F3AF39}" cxnId="{D6943F9A-2C62-4071-B236-5F41C46600EB}" type="parTrans">
      <dgm:prSet/>
      <dgm:spPr/>
      <dgm:t>
        <a:bodyPr/>
        <a:lstStyle/>
        <a:p>
          <a:endParaRPr lang="zh-CN" altLang="en-US"/>
        </a:p>
      </dgm:t>
    </dgm:pt>
    <dgm:pt modelId="{A175DCBF-110B-485C-AECE-29ED6F4BB638}" cxnId="{D6943F9A-2C62-4071-B236-5F41C46600EB}" type="sibTrans">
      <dgm:prSet/>
      <dgm:spPr/>
      <dgm:t>
        <a:bodyPr/>
        <a:lstStyle/>
        <a:p>
          <a:endParaRPr lang="zh-CN" altLang="en-US"/>
        </a:p>
      </dgm:t>
    </dgm:pt>
    <dgm:pt modelId="{D57E64AF-13A9-4A8E-8AD5-BF5906810C80}">
      <dgm:prSet phldrT="[文本]"/>
      <dgm:spPr/>
      <dgm:t>
        <a:bodyPr/>
        <a:lstStyle/>
        <a:p>
          <a:r>
            <a:rPr lang="zh-CN" altLang="en-US" b="1" dirty="0"/>
            <a:t>细推敲攻难题</a:t>
          </a:r>
        </a:p>
      </dgm:t>
    </dgm:pt>
    <dgm:pt modelId="{D7A1DD5E-3337-465B-887C-DAEABC1D3F9E}" cxnId="{58BD36D2-50C4-4D4C-8666-A04AD96E3F84}" type="parTrans">
      <dgm:prSet/>
      <dgm:spPr/>
      <dgm:t>
        <a:bodyPr/>
        <a:lstStyle/>
        <a:p>
          <a:endParaRPr lang="zh-CN" altLang="en-US"/>
        </a:p>
      </dgm:t>
    </dgm:pt>
    <dgm:pt modelId="{8927AA0C-54DA-4AF6-90FB-07A4A67DA4D5}" cxnId="{58BD36D2-50C4-4D4C-8666-A04AD96E3F84}" type="sibTrans">
      <dgm:prSet/>
      <dgm:spPr/>
      <dgm:t>
        <a:bodyPr/>
        <a:lstStyle/>
        <a:p>
          <a:endParaRPr lang="zh-CN" altLang="en-US"/>
        </a:p>
      </dgm:t>
    </dgm:pt>
    <dgm:pt modelId="{F070C25D-AF06-4559-9DB6-EF660F7E4978}">
      <dgm:prSet phldrT="[文本]"/>
      <dgm:spPr/>
      <dgm:t>
        <a:bodyPr/>
        <a:lstStyle/>
        <a:p>
          <a:r>
            <a:rPr lang="zh-CN" altLang="en-US" b="1" dirty="0"/>
            <a:t>读全文纠失误</a:t>
          </a:r>
        </a:p>
      </dgm:t>
    </dgm:pt>
    <dgm:pt modelId="{EA9F60D9-D14A-4848-B68B-EE05C61CE709}" cxnId="{22EFA56F-6F49-4D99-AE40-B2009C5BE397}" type="parTrans">
      <dgm:prSet/>
      <dgm:spPr/>
      <dgm:t>
        <a:bodyPr/>
        <a:lstStyle/>
        <a:p>
          <a:endParaRPr lang="zh-CN" altLang="en-US"/>
        </a:p>
      </dgm:t>
    </dgm:pt>
    <dgm:pt modelId="{5A2037BF-A116-464B-9EA0-2C8C4972A3A0}" cxnId="{22EFA56F-6F49-4D99-AE40-B2009C5BE397}" type="sibTrans">
      <dgm:prSet/>
      <dgm:spPr/>
      <dgm:t>
        <a:bodyPr/>
        <a:lstStyle/>
        <a:p>
          <a:endParaRPr lang="zh-CN" altLang="en-US"/>
        </a:p>
      </dgm:t>
    </dgm:pt>
    <dgm:pt modelId="{4E4D3FA3-1C88-4D23-BB8C-AB556212CF7D}" type="pres">
      <dgm:prSet presAssocID="{8F2BDA1B-31FC-45D4-8AD2-DE0414E52A4C}" presName="CompostProcess" presStyleCnt="0">
        <dgm:presLayoutVars>
          <dgm:dir/>
          <dgm:resizeHandles val="exact"/>
        </dgm:presLayoutVars>
      </dgm:prSet>
      <dgm:spPr/>
    </dgm:pt>
    <dgm:pt modelId="{D807E03A-67FE-44D0-8B18-91F8937489E0}" type="pres">
      <dgm:prSet presAssocID="{8F2BDA1B-31FC-45D4-8AD2-DE0414E52A4C}" presName="arrow" presStyleLbl="bgShp" presStyleIdx="0" presStyleCnt="1"/>
      <dgm:spPr/>
    </dgm:pt>
    <dgm:pt modelId="{713E8504-6409-45C9-AD7D-76CAC3387652}" type="pres">
      <dgm:prSet presAssocID="{8F2BDA1B-31FC-45D4-8AD2-DE0414E52A4C}" presName="linearProcess" presStyleCnt="0"/>
      <dgm:spPr/>
    </dgm:pt>
    <dgm:pt modelId="{78169F56-08A9-43BD-9561-3715DDE86C67}" type="pres">
      <dgm:prSet presAssocID="{80BB1C95-6150-48AE-AD3E-6756BF8BA62D}" presName="textNode" presStyleLbl="node1" presStyleIdx="0" presStyleCnt="4">
        <dgm:presLayoutVars>
          <dgm:bulletEnabled val="1"/>
        </dgm:presLayoutVars>
      </dgm:prSet>
      <dgm:spPr/>
    </dgm:pt>
    <dgm:pt modelId="{C3551B87-4B77-4A05-A16E-892C0EEF9136}" type="pres">
      <dgm:prSet presAssocID="{3111ECA2-54F7-4CBB-A44E-51A15A238756}" presName="sibTrans" presStyleCnt="0"/>
      <dgm:spPr/>
    </dgm:pt>
    <dgm:pt modelId="{30064E06-9E4B-4E35-9DB2-BDE35D6690D0}" type="pres">
      <dgm:prSet presAssocID="{3924BC4A-6B83-4135-97B1-21B2A748EC69}" presName="textNode" presStyleLbl="node1" presStyleIdx="1" presStyleCnt="4">
        <dgm:presLayoutVars>
          <dgm:bulletEnabled val="1"/>
        </dgm:presLayoutVars>
      </dgm:prSet>
      <dgm:spPr/>
    </dgm:pt>
    <dgm:pt modelId="{A8F48631-C197-4FBF-B048-F851C2F49BB7}" type="pres">
      <dgm:prSet presAssocID="{A175DCBF-110B-485C-AECE-29ED6F4BB638}" presName="sibTrans" presStyleCnt="0"/>
      <dgm:spPr/>
    </dgm:pt>
    <dgm:pt modelId="{007AE615-FEE6-4A06-9B68-8E7F29436E1E}" type="pres">
      <dgm:prSet presAssocID="{D57E64AF-13A9-4A8E-8AD5-BF5906810C80}" presName="textNode" presStyleLbl="node1" presStyleIdx="2" presStyleCnt="4">
        <dgm:presLayoutVars>
          <dgm:bulletEnabled val="1"/>
        </dgm:presLayoutVars>
      </dgm:prSet>
      <dgm:spPr/>
    </dgm:pt>
    <dgm:pt modelId="{FCF404FA-C93B-4022-912E-7FBA4B160EAE}" type="pres">
      <dgm:prSet presAssocID="{8927AA0C-54DA-4AF6-90FB-07A4A67DA4D5}" presName="sibTrans" presStyleCnt="0"/>
      <dgm:spPr/>
    </dgm:pt>
    <dgm:pt modelId="{FD0F8501-EF11-420C-A68D-7F984C7E84BC}" type="pres">
      <dgm:prSet presAssocID="{F070C25D-AF06-4559-9DB6-EF660F7E4978}" presName="textNode" presStyleLbl="node1" presStyleIdx="3" presStyleCnt="4">
        <dgm:presLayoutVars>
          <dgm:bulletEnabled val="1"/>
        </dgm:presLayoutVars>
      </dgm:prSet>
      <dgm:spPr/>
    </dgm:pt>
  </dgm:ptLst>
  <dgm:cxnLst>
    <dgm:cxn modelId="{7F1B2E45-35C1-4FB5-ADC1-5BDAA8087D58}" type="presOf" srcId="{F070C25D-AF06-4559-9DB6-EF660F7E4978}" destId="{FD0F8501-EF11-420C-A68D-7F984C7E84BC}" srcOrd="0" destOrd="0" presId="urn:microsoft.com/office/officeart/2005/8/layout/hProcess9#4"/>
    <dgm:cxn modelId="{22EFA56F-6F49-4D99-AE40-B2009C5BE397}" srcId="{8F2BDA1B-31FC-45D4-8AD2-DE0414E52A4C}" destId="{F070C25D-AF06-4559-9DB6-EF660F7E4978}" srcOrd="3" destOrd="0" parTransId="{EA9F60D9-D14A-4848-B68B-EE05C61CE709}" sibTransId="{5A2037BF-A116-464B-9EA0-2C8C4972A3A0}"/>
    <dgm:cxn modelId="{8078A890-518D-443B-AA47-D658A92F5DA6}" type="presOf" srcId="{3924BC4A-6B83-4135-97B1-21B2A748EC69}" destId="{30064E06-9E4B-4E35-9DB2-BDE35D6690D0}" srcOrd="0" destOrd="0" presId="urn:microsoft.com/office/officeart/2005/8/layout/hProcess9#4"/>
    <dgm:cxn modelId="{13ACD691-700D-4602-8D92-9094A23C23A5}" type="presOf" srcId="{80BB1C95-6150-48AE-AD3E-6756BF8BA62D}" destId="{78169F56-08A9-43BD-9561-3715DDE86C67}" srcOrd="0" destOrd="0" presId="urn:microsoft.com/office/officeart/2005/8/layout/hProcess9#4"/>
    <dgm:cxn modelId="{EAA38095-05EC-4327-AE36-A989FA50326E}" type="presOf" srcId="{D57E64AF-13A9-4A8E-8AD5-BF5906810C80}" destId="{007AE615-FEE6-4A06-9B68-8E7F29436E1E}" srcOrd="0" destOrd="0" presId="urn:microsoft.com/office/officeart/2005/8/layout/hProcess9#4"/>
    <dgm:cxn modelId="{D6943F9A-2C62-4071-B236-5F41C46600EB}" srcId="{8F2BDA1B-31FC-45D4-8AD2-DE0414E52A4C}" destId="{3924BC4A-6B83-4135-97B1-21B2A748EC69}" srcOrd="1" destOrd="0" parTransId="{893241CD-F2FB-48EE-913B-31DB27F3AF39}" sibTransId="{A175DCBF-110B-485C-AECE-29ED6F4BB638}"/>
    <dgm:cxn modelId="{11F9A0B8-C21A-402B-9952-963C90C41EA3}" srcId="{8F2BDA1B-31FC-45D4-8AD2-DE0414E52A4C}" destId="{80BB1C95-6150-48AE-AD3E-6756BF8BA62D}" srcOrd="0" destOrd="0" parTransId="{14BF4EBC-616C-4A5A-BB54-B91310FFB45A}" sibTransId="{3111ECA2-54F7-4CBB-A44E-51A15A238756}"/>
    <dgm:cxn modelId="{3881A8BC-1FF9-4EE0-BAE4-BA4D2A72E99A}" type="presOf" srcId="{8F2BDA1B-31FC-45D4-8AD2-DE0414E52A4C}" destId="{4E4D3FA3-1C88-4D23-BB8C-AB556212CF7D}" srcOrd="0" destOrd="0" presId="urn:microsoft.com/office/officeart/2005/8/layout/hProcess9#4"/>
    <dgm:cxn modelId="{58BD36D2-50C4-4D4C-8666-A04AD96E3F84}" srcId="{8F2BDA1B-31FC-45D4-8AD2-DE0414E52A4C}" destId="{D57E64AF-13A9-4A8E-8AD5-BF5906810C80}" srcOrd="2" destOrd="0" parTransId="{D7A1DD5E-3337-465B-887C-DAEABC1D3F9E}" sibTransId="{8927AA0C-54DA-4AF6-90FB-07A4A67DA4D5}"/>
    <dgm:cxn modelId="{3CCFEEFC-C445-43FD-8C90-7A1AFDAFA86F}" type="presParOf" srcId="{4E4D3FA3-1C88-4D23-BB8C-AB556212CF7D}" destId="{D807E03A-67FE-44D0-8B18-91F8937489E0}" srcOrd="0" destOrd="0" presId="urn:microsoft.com/office/officeart/2005/8/layout/hProcess9#4"/>
    <dgm:cxn modelId="{F85D6BA4-69E8-48E9-9AB6-2565129F7D1D}" type="presParOf" srcId="{4E4D3FA3-1C88-4D23-BB8C-AB556212CF7D}" destId="{713E8504-6409-45C9-AD7D-76CAC3387652}" srcOrd="1" destOrd="0" presId="urn:microsoft.com/office/officeart/2005/8/layout/hProcess9#4"/>
    <dgm:cxn modelId="{EF694C69-6D86-4796-A672-FAC445CD1683}" type="presParOf" srcId="{713E8504-6409-45C9-AD7D-76CAC3387652}" destId="{78169F56-08A9-43BD-9561-3715DDE86C67}" srcOrd="0" destOrd="0" presId="urn:microsoft.com/office/officeart/2005/8/layout/hProcess9#4"/>
    <dgm:cxn modelId="{7CC9D14F-83EF-405A-AA4F-437E7BBB119E}" type="presParOf" srcId="{713E8504-6409-45C9-AD7D-76CAC3387652}" destId="{C3551B87-4B77-4A05-A16E-892C0EEF9136}" srcOrd="1" destOrd="0" presId="urn:microsoft.com/office/officeart/2005/8/layout/hProcess9#4"/>
    <dgm:cxn modelId="{44D0C72E-59C8-4D23-9F03-154D755C2387}" type="presParOf" srcId="{713E8504-6409-45C9-AD7D-76CAC3387652}" destId="{30064E06-9E4B-4E35-9DB2-BDE35D6690D0}" srcOrd="2" destOrd="0" presId="urn:microsoft.com/office/officeart/2005/8/layout/hProcess9#4"/>
    <dgm:cxn modelId="{E07A5B88-6436-4538-A255-10E4A1E394FA}" type="presParOf" srcId="{713E8504-6409-45C9-AD7D-76CAC3387652}" destId="{A8F48631-C197-4FBF-B048-F851C2F49BB7}" srcOrd="3" destOrd="0" presId="urn:microsoft.com/office/officeart/2005/8/layout/hProcess9#4"/>
    <dgm:cxn modelId="{9051F486-D50A-4DEE-A373-3D8B994A9B00}" type="presParOf" srcId="{713E8504-6409-45C9-AD7D-76CAC3387652}" destId="{007AE615-FEE6-4A06-9B68-8E7F29436E1E}" srcOrd="4" destOrd="0" presId="urn:microsoft.com/office/officeart/2005/8/layout/hProcess9#4"/>
    <dgm:cxn modelId="{DA09B76A-146E-4141-9952-0449D0D41F87}" type="presParOf" srcId="{713E8504-6409-45C9-AD7D-76CAC3387652}" destId="{FCF404FA-C93B-4022-912E-7FBA4B160EAE}" srcOrd="5" destOrd="0" presId="urn:microsoft.com/office/officeart/2005/8/layout/hProcess9#4"/>
    <dgm:cxn modelId="{B769D48A-7D39-4682-AABD-D6A0131D862F}" type="presParOf" srcId="{713E8504-6409-45C9-AD7D-76CAC3387652}" destId="{FD0F8501-EF11-420C-A68D-7F984C7E84BC}" srcOrd="6" destOrd="0" presId="urn:microsoft.com/office/officeart/2005/8/layout/hProcess9#4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07E03A-67FE-44D0-8B18-91F8937489E0}">
      <dsp:nvSpPr>
        <dsp:cNvPr id="0" name=""/>
        <dsp:cNvSpPr/>
      </dsp:nvSpPr>
      <dsp:spPr>
        <a:xfrm>
          <a:off x="566642" y="0"/>
          <a:ext cx="6421945" cy="3069336"/>
        </a:xfrm>
        <a:prstGeom prst="rightArrow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169F56-08A9-43BD-9561-3715DDE86C67}">
      <dsp:nvSpPr>
        <dsp:cNvPr id="0" name=""/>
        <dsp:cNvSpPr/>
      </dsp:nvSpPr>
      <dsp:spPr bwMode="white">
        <a:xfrm>
          <a:off x="2997" y="920800"/>
          <a:ext cx="1798494" cy="122773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900" b="1" kern="1200" dirty="0"/>
            <a:t>速浏览抓大意</a:t>
          </a:r>
        </a:p>
      </dsp:txBody>
      <dsp:txXfrm>
        <a:off x="62930" y="980733"/>
        <a:ext cx="1678628" cy="1107868"/>
      </dsp:txXfrm>
    </dsp:sp>
    <dsp:sp modelId="{30064E06-9E4B-4E35-9DB2-BDE35D6690D0}">
      <dsp:nvSpPr>
        <dsp:cNvPr id="0" name=""/>
        <dsp:cNvSpPr/>
      </dsp:nvSpPr>
      <dsp:spPr bwMode="white">
        <a:xfrm>
          <a:off x="1919911" y="920800"/>
          <a:ext cx="1798494" cy="1227734"/>
        </a:xfrm>
        <a:prstGeom prst="roundRect">
          <a:avLst/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900" b="1" kern="1200" dirty="0"/>
            <a:t>扣大意做易题</a:t>
          </a:r>
        </a:p>
      </dsp:txBody>
      <dsp:txXfrm>
        <a:off x="1979844" y="980733"/>
        <a:ext cx="1678628" cy="1107868"/>
      </dsp:txXfrm>
    </dsp:sp>
    <dsp:sp modelId="{007AE615-FEE6-4A06-9B68-8E7F29436E1E}">
      <dsp:nvSpPr>
        <dsp:cNvPr id="0" name=""/>
        <dsp:cNvSpPr/>
      </dsp:nvSpPr>
      <dsp:spPr bwMode="white">
        <a:xfrm>
          <a:off x="3836824" y="920800"/>
          <a:ext cx="1798494" cy="1227734"/>
        </a:xfrm>
        <a:prstGeom prst="roundRect">
          <a:avLst/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900" b="1" kern="1200" dirty="0"/>
            <a:t>细推敲攻难题</a:t>
          </a:r>
        </a:p>
      </dsp:txBody>
      <dsp:txXfrm>
        <a:off x="3896757" y="980733"/>
        <a:ext cx="1678628" cy="1107868"/>
      </dsp:txXfrm>
    </dsp:sp>
    <dsp:sp modelId="{FD0F8501-EF11-420C-A68D-7F984C7E84BC}">
      <dsp:nvSpPr>
        <dsp:cNvPr id="0" name=""/>
        <dsp:cNvSpPr/>
      </dsp:nvSpPr>
      <dsp:spPr bwMode="white">
        <a:xfrm>
          <a:off x="5753738" y="920800"/>
          <a:ext cx="1798494" cy="1227734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900" b="1" kern="1200" dirty="0"/>
            <a:t>读全文纠失误</a:t>
          </a:r>
        </a:p>
      </dsp:txBody>
      <dsp:txXfrm>
        <a:off x="5813671" y="980733"/>
        <a:ext cx="1678628" cy="11078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07E03A-67FE-44D0-8B18-91F8937489E0}">
      <dsp:nvSpPr>
        <dsp:cNvPr id="0" name=""/>
        <dsp:cNvSpPr/>
      </dsp:nvSpPr>
      <dsp:spPr>
        <a:xfrm>
          <a:off x="566642" y="0"/>
          <a:ext cx="6421945" cy="3069336"/>
        </a:xfrm>
        <a:prstGeom prst="rightArrow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169F56-08A9-43BD-9561-3715DDE86C67}">
      <dsp:nvSpPr>
        <dsp:cNvPr id="0" name=""/>
        <dsp:cNvSpPr/>
      </dsp:nvSpPr>
      <dsp:spPr bwMode="white">
        <a:xfrm>
          <a:off x="2997" y="920800"/>
          <a:ext cx="1798494" cy="122773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900" b="1" kern="1200" dirty="0"/>
            <a:t>速浏览抓大意</a:t>
          </a:r>
        </a:p>
      </dsp:txBody>
      <dsp:txXfrm>
        <a:off x="62930" y="980733"/>
        <a:ext cx="1678628" cy="1107868"/>
      </dsp:txXfrm>
    </dsp:sp>
    <dsp:sp modelId="{30064E06-9E4B-4E35-9DB2-BDE35D6690D0}">
      <dsp:nvSpPr>
        <dsp:cNvPr id="0" name=""/>
        <dsp:cNvSpPr/>
      </dsp:nvSpPr>
      <dsp:spPr bwMode="white">
        <a:xfrm>
          <a:off x="1919911" y="920800"/>
          <a:ext cx="1798494" cy="1227734"/>
        </a:xfrm>
        <a:prstGeom prst="roundRect">
          <a:avLst/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900" b="1" kern="1200" dirty="0"/>
            <a:t>扣大意做易题</a:t>
          </a:r>
        </a:p>
      </dsp:txBody>
      <dsp:txXfrm>
        <a:off x="1979844" y="980733"/>
        <a:ext cx="1678628" cy="1107868"/>
      </dsp:txXfrm>
    </dsp:sp>
    <dsp:sp modelId="{007AE615-FEE6-4A06-9B68-8E7F29436E1E}">
      <dsp:nvSpPr>
        <dsp:cNvPr id="0" name=""/>
        <dsp:cNvSpPr/>
      </dsp:nvSpPr>
      <dsp:spPr bwMode="white">
        <a:xfrm>
          <a:off x="3836824" y="920800"/>
          <a:ext cx="1798494" cy="1227734"/>
        </a:xfrm>
        <a:prstGeom prst="roundRect">
          <a:avLst/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900" b="1" kern="1200" dirty="0"/>
            <a:t>细推敲攻难题</a:t>
          </a:r>
        </a:p>
      </dsp:txBody>
      <dsp:txXfrm>
        <a:off x="3896757" y="980733"/>
        <a:ext cx="1678628" cy="1107868"/>
      </dsp:txXfrm>
    </dsp:sp>
    <dsp:sp modelId="{FD0F8501-EF11-420C-A68D-7F984C7E84BC}">
      <dsp:nvSpPr>
        <dsp:cNvPr id="0" name=""/>
        <dsp:cNvSpPr/>
      </dsp:nvSpPr>
      <dsp:spPr bwMode="white">
        <a:xfrm>
          <a:off x="5753738" y="920800"/>
          <a:ext cx="1798494" cy="1227734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900" b="1" kern="1200" dirty="0"/>
            <a:t>读全文纠失误</a:t>
          </a:r>
        </a:p>
      </dsp:txBody>
      <dsp:txXfrm>
        <a:off x="5813671" y="980733"/>
        <a:ext cx="1678628" cy="11078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#4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#4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8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18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CC0D85-8767-447C-BB59-02633F4751E8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1A2449-9746-4356-9E35-26ABA958F3B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5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6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7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8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9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0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3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4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7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/>
              <a:t>前面无</a:t>
            </a:r>
            <a:r>
              <a:rPr lang="en-US" altLang="zh-CN"/>
              <a:t>a different</a:t>
            </a:r>
            <a:r>
              <a:rPr lang="zh-CN" altLang="en-US"/>
              <a:t>的时候 不表示种类    动</a:t>
            </a:r>
            <a:r>
              <a:rPr lang="en-US" altLang="zh-CN"/>
              <a:t>+</a:t>
            </a:r>
            <a:r>
              <a:rPr lang="zh-CN" altLang="en-US"/>
              <a:t>名</a:t>
            </a:r>
            <a:r>
              <a:rPr lang="en-US" altLang="zh-CN"/>
              <a:t>=be+</a:t>
            </a:r>
            <a:r>
              <a:rPr lang="zh-CN" altLang="en-US"/>
              <a:t>形</a:t>
            </a:r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/>
              <a:t>名词。</a:t>
            </a:r>
            <a:r>
              <a:rPr lang="en-US" altLang="zh-CN"/>
              <a:t>agree +on+sth   /with sb.</a:t>
            </a:r>
            <a:endParaRPr lang="en-US" altLang="zh-CN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en-US" altLang="zh-CN"/>
              <a:t>turn down your help   shouder on shouder   hand in hand    </a:t>
            </a:r>
            <a:r>
              <a:rPr lang="zh-CN" altLang="en-US"/>
              <a:t>某某</a:t>
            </a:r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/>
              <a:t>介词的区分  动词的过去分词词性就是</a:t>
            </a:r>
            <a:r>
              <a:rPr lang="en-US" altLang="zh-CN"/>
              <a:t>adj</a:t>
            </a:r>
            <a:r>
              <a:rPr lang="zh-CN" altLang="en-US"/>
              <a:t>词性。考介词搭配</a:t>
            </a:r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en-US" altLang="zh-CN"/>
              <a:t>fall down from   can't wait fo do </a:t>
            </a:r>
            <a:r>
              <a:rPr lang="zh-CN" altLang="en-US"/>
              <a:t>迫不及待做某事。记住。 </a:t>
            </a:r>
            <a:r>
              <a:rPr lang="en-US" altLang="zh-CN"/>
              <a:t>never too late to learn</a:t>
            </a:r>
            <a:r>
              <a:rPr lang="zh-CN" altLang="en-US"/>
              <a:t>。</a:t>
            </a:r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/>
              <a:t>完成时：</a:t>
            </a:r>
            <a:r>
              <a:rPr lang="en-US" altLang="zh-CN"/>
              <a:t>1 since for already yet </a:t>
            </a:r>
            <a:r>
              <a:rPr lang="zh-CN" altLang="en-US"/>
              <a:t>。其他看语境。</a:t>
            </a:r>
            <a:r>
              <a:rPr lang="en-US" altLang="zh-CN"/>
              <a:t>2 have gone </a:t>
            </a:r>
            <a:r>
              <a:rPr lang="zh-CN" altLang="en-US"/>
              <a:t>、</a:t>
            </a:r>
            <a:r>
              <a:rPr lang="en-US" altLang="zh-CN"/>
              <a:t>been to   in  3.</a:t>
            </a:r>
            <a:r>
              <a:rPr lang="zh-CN" altLang="en-US"/>
              <a:t>延续非延续 </a:t>
            </a:r>
            <a:r>
              <a:rPr lang="en-US" altLang="zh-CN"/>
              <a:t>buy borrow</a:t>
            </a:r>
            <a:r>
              <a:rPr lang="zh-CN" altLang="en-US"/>
              <a:t>。</a:t>
            </a:r>
            <a:endParaRPr lang="zh-CN" altLang="en-US"/>
          </a:p>
          <a:p>
            <a:r>
              <a:rPr lang="zh-CN" altLang="en-US"/>
              <a:t>一般现在时态：</a:t>
            </a:r>
            <a:r>
              <a:rPr lang="en-US" altLang="zh-CN"/>
              <a:t>1.</a:t>
            </a:r>
            <a:r>
              <a:rPr lang="zh-CN" altLang="en-US"/>
              <a:t>注意单三。</a:t>
            </a:r>
            <a:r>
              <a:rPr lang="en-US" altLang="zh-CN"/>
              <a:t>go have do  2. </a:t>
            </a:r>
            <a:endParaRPr lang="en-US" altLang="zh-CN"/>
          </a:p>
          <a:p>
            <a:r>
              <a:rPr lang="zh-CN" altLang="en-US"/>
              <a:t>将来时：主将从现。</a:t>
            </a:r>
            <a:r>
              <a:rPr lang="en-US" altLang="zh-CN"/>
              <a:t>will -won‘t   </a:t>
            </a:r>
            <a:r>
              <a:rPr lang="zh-CN" altLang="en-US"/>
              <a:t>好多</a:t>
            </a:r>
            <a:r>
              <a:rPr lang="en-US" altLang="zh-CN"/>
              <a:t>ss </a:t>
            </a:r>
            <a:r>
              <a:rPr lang="zh-CN" altLang="en-US"/>
              <a:t>不认识。</a:t>
            </a:r>
            <a:endParaRPr lang="zh-CN" altLang="en-US"/>
          </a:p>
          <a:p>
            <a:r>
              <a:rPr lang="zh-CN" altLang="en-US"/>
              <a:t>时间标志词。</a:t>
            </a:r>
            <a:endParaRPr lang="en-US" altLang="zh-CN"/>
          </a:p>
          <a:p>
            <a:endParaRPr lang="en-US" altLang="zh-CN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/>
              <a:t>现完：</a:t>
            </a:r>
            <a:r>
              <a:rPr lang="en-US" altLang="zh-CN"/>
              <a:t>1.since for 2.have been to </a:t>
            </a:r>
            <a:r>
              <a:rPr lang="zh-CN" altLang="en-US"/>
              <a:t>、</a:t>
            </a:r>
            <a:r>
              <a:rPr lang="en-US" altLang="zh-CN"/>
              <a:t>gone to 3.</a:t>
            </a:r>
            <a:r>
              <a:rPr lang="zh-CN" altLang="en-US"/>
              <a:t>持续性动词  非。。。</a:t>
            </a:r>
            <a:r>
              <a:rPr lang="en-US" altLang="zh-CN"/>
              <a:t>until now  </a:t>
            </a:r>
            <a:r>
              <a:rPr lang="zh-CN" altLang="en-US"/>
              <a:t>将来时态时间标志词 </a:t>
            </a:r>
            <a:r>
              <a:rPr lang="en-US" altLang="zh-CN"/>
              <a:t>in the future there be </a:t>
            </a:r>
            <a:r>
              <a:rPr lang="zh-CN" altLang="en-US"/>
              <a:t>句型的叠加   现进表将来。 </a:t>
            </a:r>
            <a:r>
              <a:rPr lang="en-US" altLang="zh-CN"/>
              <a:t>be about  to    </a:t>
            </a:r>
            <a:r>
              <a:rPr lang="zh-CN" altLang="en-US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表示“计划去某地”直接用“</a:t>
            </a: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be going to+</a:t>
            </a:r>
            <a:r>
              <a:rPr lang="zh-CN" altLang="en-US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地点”</a:t>
            </a:r>
            <a:endParaRPr lang="en-US" altLang="zh-CN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/>
              <a:t>第一人称还可用</a:t>
            </a:r>
            <a:r>
              <a:rPr lang="en-US" altLang="zh-CN"/>
              <a:t>shall</a:t>
            </a:r>
            <a:r>
              <a:rPr lang="zh-CN" altLang="en-US"/>
              <a:t>。</a:t>
            </a:r>
            <a:r>
              <a:rPr lang="en-US" altLang="zh-CN"/>
              <a:t>there be </a:t>
            </a:r>
            <a:r>
              <a:rPr lang="zh-CN" altLang="en-US"/>
              <a:t>句型的一般将来时态的运用。</a:t>
            </a:r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/>
              <a:t>找关键词。改</a:t>
            </a:r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en-US" altLang="zh-CN"/>
              <a:t>by</a:t>
            </a:r>
            <a:r>
              <a:rPr lang="zh-CN" altLang="en-US"/>
              <a:t>表示通过一种方式</a:t>
            </a:r>
            <a:r>
              <a:rPr lang="en-US" altLang="zh-CN"/>
              <a:t>+by sth</a:t>
            </a:r>
            <a:r>
              <a:rPr lang="zh-CN" altLang="en-US"/>
              <a:t>、</a:t>
            </a:r>
            <a:r>
              <a:rPr lang="en-US" altLang="zh-CN"/>
              <a:t>doing sth   come over </a:t>
            </a:r>
            <a:r>
              <a:rPr lang="zh-CN" altLang="en-US"/>
              <a:t>过来。 </a:t>
            </a:r>
            <a:r>
              <a:rPr lang="en-US" altLang="zh-CN"/>
              <a:t>come out </a:t>
            </a:r>
            <a:r>
              <a:rPr lang="zh-CN" altLang="en-US"/>
              <a:t>出来</a:t>
            </a:r>
            <a:endParaRPr lang="zh-CN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/>
              <a:t>多考词义辨析。把文章读懂。根据首尾句看整体意思。有的答案   常考虚词。介词连词。冠词在词语运用比较多。常考的是：除冠感数。虚词为：介词连词冠词感叹词</a:t>
            </a:r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en-US" altLang="zh-CN"/>
              <a:t>practice mind finish enjoy        remember stop to do </a:t>
            </a:r>
            <a:r>
              <a:rPr lang="zh-CN" altLang="en-US"/>
              <a:t>、</a:t>
            </a:r>
            <a:r>
              <a:rPr lang="en-US" altLang="zh-CN"/>
              <a:t>doing </a:t>
            </a:r>
            <a:r>
              <a:rPr lang="zh-CN" altLang="en-US"/>
              <a:t>做过的或者正在做的用</a:t>
            </a:r>
            <a:r>
              <a:rPr lang="en-US" altLang="zh-CN"/>
              <a:t>doing</a:t>
            </a:r>
            <a:endParaRPr lang="en-US" altLang="zh-CN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/>
              <a:t>通读全文，读懂文章。</a:t>
            </a:r>
            <a:endParaRPr lang="zh-CN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/>
              <a:t>首尾不设空。大概了解意思。没有把握的题先不做，  有无漏题。检查谨慎改动</a:t>
            </a:r>
            <a:endParaRPr lang="zh-CN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/>
              <a:t>享受珍惜生活，怎么减少排解压力。第一题无把握不要急着做。有问有答，从答语里找</a:t>
            </a:r>
            <a:r>
              <a:rPr lang="en-US" altLang="zh-CN"/>
              <a:t>answer</a:t>
            </a:r>
            <a:r>
              <a:rPr lang="zh-CN" altLang="en-US"/>
              <a:t>。</a:t>
            </a:r>
            <a:r>
              <a:rPr lang="en-US" altLang="zh-CN"/>
              <a:t>guess 20-50g</a:t>
            </a:r>
            <a:endParaRPr lang="en-US" altLang="zh-CN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OK  an hour ache  </a:t>
            </a:r>
            <a:r>
              <a:rPr lang="zh-CN" altLang="en-US" dirty="0"/>
              <a:t>有问有答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1A2449-9746-4356-9E35-26ABA958F3B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en-US" altLang="zh-CN"/>
              <a:t>carry on </a:t>
            </a:r>
            <a:r>
              <a:rPr lang="zh-CN" altLang="en-US"/>
              <a:t>坚持继续  逐渐增加变得更加重   </a:t>
            </a:r>
            <a:r>
              <a:rPr lang="en-US" altLang="zh-CN"/>
              <a:t>now and then </a:t>
            </a:r>
            <a:r>
              <a:rPr lang="zh-CN" altLang="en-US"/>
              <a:t>时而 时不时  </a:t>
            </a:r>
            <a:r>
              <a:rPr lang="en-US" altLang="zh-CN"/>
              <a:t>fresh </a:t>
            </a:r>
            <a:r>
              <a:rPr lang="zh-CN" altLang="en-US"/>
              <a:t>新鲜的  </a:t>
            </a:r>
            <a:r>
              <a:rPr lang="en-US" altLang="zh-CN"/>
              <a:t>refreshed </a:t>
            </a:r>
            <a:r>
              <a:rPr lang="zh-CN" altLang="en-US"/>
              <a:t>恢复精力变得充沛、。</a:t>
            </a:r>
            <a:r>
              <a:rPr lang="en-US" altLang="zh-CN"/>
              <a:t>let down </a:t>
            </a:r>
            <a:r>
              <a:rPr lang="zh-CN" altLang="en-US"/>
              <a:t>让。。。失望。把他们放下一会。</a:t>
            </a:r>
            <a:endParaRPr lang="en-US" altLang="zh-CN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/>
              <a:t>推理判断</a:t>
            </a:r>
            <a:r>
              <a:rPr lang="en-US" altLang="zh-CN"/>
              <a:t>title </a:t>
            </a:r>
            <a:r>
              <a:rPr lang="zh-CN" altLang="en-US"/>
              <a:t>和主旨大意考的越来越多。</a:t>
            </a:r>
            <a:endParaRPr lang="zh-CN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>
                <a:sym typeface="+mn-ea"/>
              </a:rPr>
              <a:t>细节理解减少。细致，从原文找出处，都能找到答案。注意一般选项中出现比较绝对的词的情况，这个选项一般都是错误的。</a:t>
            </a:r>
            <a:endParaRPr lang="zh-CN" altLang="en-US"/>
          </a:p>
          <a:p>
            <a:endParaRPr lang="zh-CN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/>
              <a:t>青年杂志</a:t>
            </a:r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/>
              <a:t>与</a:t>
            </a:r>
            <a:r>
              <a:rPr lang="en-US" altLang="zh-CN"/>
              <a:t>so </a:t>
            </a:r>
            <a:r>
              <a:rPr lang="zh-CN" altLang="en-US"/>
              <a:t>。。。</a:t>
            </a:r>
            <a:r>
              <a:rPr lang="en-US" altLang="zh-CN"/>
              <a:t>that</a:t>
            </a:r>
            <a:r>
              <a:rPr lang="zh-CN" altLang="en-US"/>
              <a:t>的替换。   补全句子，考试不考，但是我们课本上有很多。去掉汉语意思相同的部分，再翻译剩下的部分。</a:t>
            </a:r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en-US" altLang="zh-CN"/>
              <a:t>take up </a:t>
            </a:r>
            <a:r>
              <a:rPr lang="zh-CN" altLang="en-US"/>
              <a:t>占据 </a:t>
            </a:r>
            <a:r>
              <a:rPr lang="en-US" altLang="zh-CN"/>
              <a:t>too much room </a:t>
            </a:r>
            <a:r>
              <a:rPr lang="zh-CN" altLang="en-US"/>
              <a:t>（</a:t>
            </a:r>
            <a:r>
              <a:rPr lang="en-US" altLang="zh-CN"/>
              <a:t>take</a:t>
            </a:r>
            <a:r>
              <a:rPr lang="zh-CN" altLang="en-US"/>
              <a:t>）      </a:t>
            </a:r>
            <a:r>
              <a:rPr lang="en-US" altLang="zh-CN"/>
              <a:t>up</a:t>
            </a:r>
            <a:r>
              <a:rPr lang="zh-CN" altLang="en-US"/>
              <a:t>介词中考考占据 居多。  </a:t>
            </a:r>
            <a:r>
              <a:rPr lang="en-US" altLang="zh-CN"/>
              <a:t>take off </a:t>
            </a:r>
            <a:r>
              <a:rPr lang="zh-CN" altLang="en-US"/>
              <a:t>起飞，落地</a:t>
            </a:r>
            <a:r>
              <a:rPr lang="en-US" altLang="zh-CN"/>
              <a:t>land</a:t>
            </a:r>
            <a:r>
              <a:rPr lang="zh-CN" altLang="en-US"/>
              <a:t>。</a:t>
            </a:r>
            <a:r>
              <a:rPr lang="en-US" altLang="zh-CN"/>
              <a:t>cheat </a:t>
            </a:r>
            <a:r>
              <a:rPr lang="zh-CN" altLang="en-US"/>
              <a:t>八年级二单元。</a:t>
            </a:r>
            <a:r>
              <a:rPr lang="en-US" altLang="zh-CN"/>
              <a:t>take on </a:t>
            </a:r>
            <a:r>
              <a:rPr lang="zh-CN" altLang="en-US"/>
              <a:t>考呈现多。</a:t>
            </a:r>
            <a:r>
              <a:rPr lang="en-US" altLang="zh-CN"/>
              <a:t>take  in </a:t>
            </a:r>
            <a:r>
              <a:rPr lang="zh-CN" altLang="en-US"/>
              <a:t>吸收海绵吸收很多水。</a:t>
            </a:r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en-US" altLang="zh-CN"/>
              <a:t>cut in </a:t>
            </a:r>
            <a:r>
              <a:rPr lang="zh-CN" altLang="en-US"/>
              <a:t>插话     </a:t>
            </a:r>
            <a:r>
              <a:rPr lang="en-US" altLang="zh-CN"/>
              <a:t>shared </a:t>
            </a:r>
            <a:r>
              <a:rPr lang="zh-CN" altLang="en-US"/>
              <a:t>过去式前面</a:t>
            </a:r>
            <a:r>
              <a:rPr lang="en-US" altLang="zh-CN"/>
              <a:t>cut-cut-cut    </a:t>
            </a:r>
            <a:r>
              <a:rPr lang="zh-CN" altLang="en-US"/>
              <a:t>切断水电煤气  </a:t>
            </a:r>
            <a:r>
              <a:rPr lang="en-US" altLang="zh-CN"/>
              <a:t>cut out =delet  cut off </a:t>
            </a:r>
            <a:r>
              <a:rPr lang="zh-CN" altLang="en-US"/>
              <a:t>切断水电气。</a:t>
            </a:r>
            <a:r>
              <a:rPr lang="en-US" altLang="zh-CN"/>
              <a:t>cut out </a:t>
            </a:r>
            <a:r>
              <a:rPr lang="zh-CN" altLang="en-US"/>
              <a:t>删除这些单词。</a:t>
            </a:r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en-US" altLang="zh-CN"/>
              <a:t>long for </a:t>
            </a:r>
            <a:r>
              <a:rPr lang="zh-CN" altLang="en-US"/>
              <a:t>考的比较多  </a:t>
            </a:r>
            <a:r>
              <a:rPr lang="en-US" altLang="zh-CN"/>
              <a:t>look through =look into  look out   look down apon  look like </a:t>
            </a:r>
            <a:r>
              <a:rPr lang="zh-CN" altLang="en-US"/>
              <a:t>（介词）</a:t>
            </a:r>
            <a:r>
              <a:rPr lang="en-US" altLang="zh-CN"/>
              <a:t>+doing</a:t>
            </a:r>
            <a:r>
              <a:rPr lang="zh-CN" altLang="en-US"/>
              <a:t>看起来像个打球的，其实不是？</a:t>
            </a:r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/>
              <a:t>动词注意时态</a:t>
            </a:r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en-US" altLang="zh-CN"/>
              <a:t>after some time    after a long trip    after +</a:t>
            </a:r>
            <a:r>
              <a:rPr lang="zh-CN" altLang="en-US"/>
              <a:t>时间点 用于将来时态。</a:t>
            </a:r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/>
              <a:t>相信。</a:t>
            </a:r>
            <a:r>
              <a:rPr lang="en-US" altLang="zh-CN"/>
              <a:t>when as soon as </a:t>
            </a:r>
            <a:r>
              <a:rPr lang="zh-CN" altLang="en-US"/>
              <a:t>时间状语从句表条件。</a:t>
            </a:r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43"/>
            <a:ext cx="27432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5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5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5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21.xml"/><Relationship Id="rId6" Type="http://schemas.openxmlformats.org/officeDocument/2006/relationships/slideLayout" Target="../slideLayouts/slideLayout7.xml"/><Relationship Id="rId5" Type="http://schemas.microsoft.com/office/2007/relationships/diagramDrawing" Target="../diagrams/drawing1.xml"/><Relationship Id="rId4" Type="http://schemas.openxmlformats.org/officeDocument/2006/relationships/diagramColors" Target="../diagrams/colors1.xml"/><Relationship Id="rId3" Type="http://schemas.openxmlformats.org/officeDocument/2006/relationships/diagramQuickStyle" Target="../diagrams/quickStyle1.xml"/><Relationship Id="rId2" Type="http://schemas.openxmlformats.org/officeDocument/2006/relationships/diagramLayout" Target="../diagrams/layout1.xml"/><Relationship Id="rId1" Type="http://schemas.openxmlformats.org/officeDocument/2006/relationships/diagramData" Target="../diagrams/data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8.png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9.png"/></Relationships>
</file>

<file path=ppt/slides/_rels/slide3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7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1" Type="http://schemas.openxmlformats.org/officeDocument/2006/relationships/image" Target="../media/image10.png"/></Relationships>
</file>

<file path=ppt/slides/_rels/slide3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image" Target="../media/image12.png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microsoft.com/office/2007/relationships/diagramDrawing" Target="../diagrams/drawing2.xml"/><Relationship Id="rId4" Type="http://schemas.openxmlformats.org/officeDocument/2006/relationships/diagramColors" Target="../diagrams/colors2.xml"/><Relationship Id="rId3" Type="http://schemas.openxmlformats.org/officeDocument/2006/relationships/diagramQuickStyle" Target="../diagrams/quickStyle2.xml"/><Relationship Id="rId2" Type="http://schemas.openxmlformats.org/officeDocument/2006/relationships/diagramLayout" Target="../diagrams/layout2.xml"/><Relationship Id="rId1" Type="http://schemas.openxmlformats.org/officeDocument/2006/relationships/diagramData" Target="../diagrams/data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0" y="22242"/>
            <a:ext cx="12192000" cy="681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787967" y="763806"/>
            <a:ext cx="8352928" cy="2030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男孩切开了西瓜，把它们分给别人。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The boy _______the watermelon and</a:t>
            </a:r>
            <a:r>
              <a:rPr lang="en-US" altLang="zh-CN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shared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them with others.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文本框 8"/>
          <p:cNvSpPr txBox="1"/>
          <p:nvPr/>
        </p:nvSpPr>
        <p:spPr>
          <a:xfrm>
            <a:off x="1788136" y="240663"/>
            <a:ext cx="5796136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cut up…</a:t>
            </a:r>
            <a:r>
              <a:rPr lang="zh-CN" altLang="en-US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切碎</a:t>
            </a:r>
            <a:endParaRPr lang="en-US" altLang="zh-CN" sz="2800" dirty="0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文本框 8"/>
          <p:cNvSpPr txBox="1"/>
          <p:nvPr/>
        </p:nvSpPr>
        <p:spPr>
          <a:xfrm>
            <a:off x="3197860" y="1517650"/>
            <a:ext cx="130873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cut up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788160" y="2839085"/>
            <a:ext cx="2212340" cy="2030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en-US" altLang="zh-CN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●cut off      </a:t>
            </a:r>
            <a:endParaRPr lang="zh-CN" altLang="en-US" sz="2800" dirty="0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en-US" altLang="zh-CN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cut down </a:t>
            </a:r>
            <a:endParaRPr lang="en-US" altLang="zh-CN" sz="2800" dirty="0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en-US" altLang="zh-CN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cut out     </a:t>
            </a:r>
            <a:endParaRPr lang="zh-CN" altLang="en-US" sz="2800" dirty="0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6816080" y="3717032"/>
            <a:ext cx="3672409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矩形 1"/>
          <p:cNvSpPr/>
          <p:nvPr/>
        </p:nvSpPr>
        <p:spPr>
          <a:xfrm>
            <a:off x="4000500" y="2839085"/>
            <a:ext cx="2098040" cy="2030095"/>
          </a:xfrm>
          <a:prstGeom prst="rect">
            <a:avLst/>
          </a:prstGeom>
        </p:spPr>
        <p:txBody>
          <a:bodyPr wrap="square">
            <a:spAutoFit/>
          </a:bodyPr>
          <a:p>
            <a:pPr fontAlgn="auto">
              <a:lnSpc>
                <a:spcPct val="150000"/>
              </a:lnSpc>
            </a:pPr>
            <a:r>
              <a:rPr lang="zh-CN" altLang="en-US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切断</a:t>
            </a:r>
            <a:endParaRPr lang="zh-CN" altLang="en-US" sz="2800" dirty="0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减少</a:t>
            </a:r>
            <a:r>
              <a:rPr lang="en-US" altLang="zh-CN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zh-CN" altLang="en-US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砍倒</a:t>
            </a:r>
            <a:endParaRPr lang="zh-CN" altLang="en-US" sz="2800" dirty="0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删除</a:t>
            </a:r>
            <a:endParaRPr lang="zh-CN" altLang="en-US" sz="2800" dirty="0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775148" y="712376"/>
            <a:ext cx="8392288" cy="1383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她在人群里寻找她的母亲。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She __________ her mother </a:t>
            </a:r>
            <a:r>
              <a:rPr lang="en-US" altLang="zh-CN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in the crowd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文本框 8"/>
          <p:cNvSpPr txBox="1"/>
          <p:nvPr/>
        </p:nvSpPr>
        <p:spPr>
          <a:xfrm>
            <a:off x="1775520" y="189023"/>
            <a:ext cx="5796136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look for …</a:t>
            </a:r>
            <a:r>
              <a:rPr lang="zh-CN" altLang="en-US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寻找</a:t>
            </a:r>
            <a:endParaRPr lang="en-US" altLang="zh-CN" sz="2800" dirty="0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文本框 8"/>
          <p:cNvSpPr txBox="1"/>
          <p:nvPr/>
        </p:nvSpPr>
        <p:spPr>
          <a:xfrm>
            <a:off x="2639616" y="1457186"/>
            <a:ext cx="1944216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looked for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921059" y="2241942"/>
            <a:ext cx="6336704" cy="4615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en-US" altLang="zh-CN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● look for trouble</a:t>
            </a:r>
            <a:r>
              <a:rPr lang="zh-CN" altLang="en-US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自找麻烦</a:t>
            </a:r>
            <a:endParaRPr lang="en-US" altLang="zh-CN" sz="2800" dirty="0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● look/long for            </a:t>
            </a:r>
            <a:r>
              <a:rPr lang="zh-CN" altLang="en-US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盼望</a:t>
            </a:r>
            <a:r>
              <a:rPr lang="en-US" altLang="zh-CN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zh-CN" altLang="en-US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渴望</a:t>
            </a:r>
            <a:endParaRPr lang="zh-CN" altLang="en-US" sz="2800" dirty="0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     e.g. look for an improvement.</a:t>
            </a:r>
            <a:endParaRPr lang="en-US" altLang="zh-CN" sz="2800" dirty="0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● look forward to(doing)sth</a:t>
            </a:r>
            <a:r>
              <a:rPr lang="zh-CN" altLang="en-US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期待、期望</a:t>
            </a:r>
            <a:endParaRPr lang="zh-CN" altLang="en-US" sz="2800" dirty="0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en-US" altLang="zh-CN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look after         </a:t>
            </a:r>
            <a:r>
              <a:rPr lang="zh-CN" altLang="en-US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照顾</a:t>
            </a:r>
            <a:endParaRPr lang="zh-CN" altLang="en-US" sz="2800" dirty="0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● look up            </a:t>
            </a:r>
            <a:r>
              <a:rPr lang="zh-CN" altLang="en-US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查找</a:t>
            </a:r>
            <a:r>
              <a:rPr lang="en-US" altLang="zh-CN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zh-CN" altLang="en-US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向上看</a:t>
            </a:r>
            <a:endParaRPr lang="en-US" altLang="zh-CN" sz="2800" dirty="0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● look around	 </a:t>
            </a:r>
            <a:r>
              <a:rPr lang="zh-CN" altLang="en-US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环顾四周</a:t>
            </a:r>
            <a:endParaRPr lang="en-US" altLang="zh-CN" sz="2800" dirty="0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8504659" y="3852416"/>
            <a:ext cx="3186354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007771" y="2494374"/>
            <a:ext cx="43588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重点句型回顾</a:t>
            </a:r>
            <a:endParaRPr lang="zh-CN" altLang="en-US" sz="5400" b="1" dirty="0">
              <a:ln w="9525">
                <a:solidFill>
                  <a:schemeClr val="bg1"/>
                </a:solidFill>
                <a:prstDash val="solid"/>
              </a:ln>
              <a:solidFill>
                <a:srgbClr val="00B0F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983432" y="143771"/>
            <a:ext cx="66816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1. It's a kind of </a:t>
            </a:r>
            <a:r>
              <a:rPr lang="en-US" altLang="zh-CN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promise</a:t>
            </a:r>
            <a:r>
              <a:rPr lang="en-US" altLang="zh-CN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它是一种承诺。</a:t>
            </a:r>
            <a:endParaRPr lang="zh-CN" altLang="en-U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524000" y="606943"/>
            <a:ext cx="873696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promise n.</a:t>
            </a:r>
            <a:r>
              <a:rPr lang="zh-CN" altLang="en-US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允许</a:t>
            </a:r>
            <a:r>
              <a:rPr lang="en-US" altLang="zh-CN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zh-CN" altLang="en-US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承诺</a:t>
            </a:r>
            <a:endParaRPr lang="zh-CN" altLang="en-US" sz="28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make/keep/break a promise</a:t>
            </a:r>
            <a:r>
              <a:rPr lang="zh-CN" altLang="en-US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许下</a:t>
            </a:r>
            <a:r>
              <a:rPr lang="en-US" altLang="zh-CN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zh-CN" altLang="en-US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信守</a:t>
            </a:r>
            <a:r>
              <a:rPr lang="en-US" altLang="zh-CN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zh-CN" altLang="en-US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违背承诺</a:t>
            </a:r>
            <a:endParaRPr lang="en-US" altLang="zh-CN" sz="28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zh-CN" altLang="en-US" sz="28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zh-CN" altLang="en-US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en-US" altLang="zh-CN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promise v.</a:t>
            </a:r>
            <a:endParaRPr lang="en-US" altLang="zh-CN" sz="28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promise to do </a:t>
            </a:r>
            <a:r>
              <a:rPr lang="en-US" altLang="zh-CN" sz="2800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sth</a:t>
            </a:r>
            <a:r>
              <a:rPr lang="en-US" altLang="zh-CN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承诺做某事</a:t>
            </a:r>
            <a:endParaRPr lang="zh-CN" altLang="en-US" sz="28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promise + that</a:t>
            </a:r>
            <a:r>
              <a:rPr lang="zh-CN" altLang="en-US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从句承诺做某事</a:t>
            </a:r>
            <a:endParaRPr lang="zh-CN" altLang="en-US" sz="28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524635" y="3225800"/>
            <a:ext cx="10440035" cy="32918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ts val="4160"/>
              </a:lnSpc>
            </a:pP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练习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1: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ts val="416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1. He promised_____his old friend during his stay in Tianjin.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ts val="416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   A. see       B. to see       C. seeing       D. will see 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ts val="416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2.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他向老师承诺上学不会再迟到。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(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完成译句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ts val="416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    He ______a  _______ to his teacher that he </a:t>
            </a:r>
            <a:r>
              <a:rPr lang="en-US" altLang="zh-CN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wouldn't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ts val="416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    be late for school again.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文本框 8"/>
          <p:cNvSpPr txBox="1"/>
          <p:nvPr/>
        </p:nvSpPr>
        <p:spPr>
          <a:xfrm>
            <a:off x="1524000" y="3803650"/>
            <a:ext cx="41592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文本框 8"/>
          <p:cNvSpPr txBox="1"/>
          <p:nvPr/>
        </p:nvSpPr>
        <p:spPr>
          <a:xfrm>
            <a:off x="2927648" y="5381486"/>
            <a:ext cx="30835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made      promise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487488" y="163120"/>
            <a:ext cx="8963660" cy="1301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en-US" altLang="zh-CN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2. Will people use money</a:t>
            </a:r>
            <a:r>
              <a:rPr lang="en-US" altLang="zh-CN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100 years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altLang="zh-CN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</a:t>
            </a:r>
            <a:r>
              <a:rPr lang="zh-CN" alt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年以后人们还需要用钱吗</a:t>
            </a:r>
            <a:r>
              <a:rPr lang="en-US" altLang="zh-CN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altLang="zh-CN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875790" y="1613535"/>
            <a:ext cx="7572375" cy="1383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en-US" altLang="zh-CN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in+</a:t>
            </a:r>
            <a:r>
              <a:rPr lang="zh-CN" altLang="en-US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时间段</a:t>
            </a:r>
            <a:r>
              <a:rPr lang="en-US" altLang="zh-CN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zh-CN" altLang="en-US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将来时，提问用</a:t>
            </a:r>
            <a:r>
              <a:rPr lang="en-US" altLang="zh-CN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 soon)</a:t>
            </a:r>
            <a:endParaRPr lang="en-US" altLang="zh-CN" sz="28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●after+</a:t>
            </a:r>
            <a:r>
              <a:rPr lang="zh-CN" altLang="en-US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时间段</a:t>
            </a:r>
            <a:r>
              <a:rPr lang="en-US" altLang="zh-CN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zh-CN" altLang="en-US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过去时</a:t>
            </a:r>
            <a:r>
              <a:rPr lang="en-US" altLang="zh-CN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)=</a:t>
            </a:r>
            <a:r>
              <a:rPr lang="zh-CN" altLang="en-US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时间段</a:t>
            </a:r>
            <a:r>
              <a:rPr lang="en-US" altLang="zh-CN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+later</a:t>
            </a:r>
            <a:endParaRPr lang="en-US" altLang="zh-CN" sz="28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100129" y="2996957"/>
            <a:ext cx="8136904" cy="1951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练习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2: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fontAlgn="auto"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1. He </a:t>
            </a:r>
            <a:r>
              <a:rPr lang="en-US" altLang="zh-CN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came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back safely______ two days.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A. in        B. after        C. for       D. later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文本框 8"/>
          <p:cNvSpPr txBox="1"/>
          <p:nvPr/>
        </p:nvSpPr>
        <p:spPr>
          <a:xfrm>
            <a:off x="1666935" y="3755782"/>
            <a:ext cx="576064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551384" y="40"/>
            <a:ext cx="10203611" cy="19476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3. Some scientists </a:t>
            </a:r>
            <a:r>
              <a:rPr lang="en-US" altLang="zh-CN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believe that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there will be more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    robots in the future.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       有些科学家相信在将来将有更多的机器人</a:t>
            </a:r>
            <a:r>
              <a:rPr lang="zh-CN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。</a:t>
            </a:r>
            <a:endParaRPr lang="zh-CN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415480" y="2033848"/>
            <a:ext cx="878649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It is believed that </a:t>
            </a:r>
            <a:r>
              <a:rPr lang="zh-CN" altLang="en-US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据相信</a:t>
            </a:r>
            <a:r>
              <a:rPr lang="en-US" altLang="zh-CN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zh-CN" altLang="en-US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认为</a:t>
            </a:r>
            <a:endParaRPr lang="zh-CN" altLang="en-US" sz="2800" dirty="0"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scaled="0"/>
              </a:gra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believe sb.           </a:t>
            </a:r>
            <a:r>
              <a:rPr lang="zh-CN" altLang="en-US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相信某人</a:t>
            </a:r>
            <a:endParaRPr lang="zh-CN" altLang="en-US" sz="2800" dirty="0"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scaled="0"/>
              </a:gra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believe in sb.	</a:t>
            </a:r>
            <a:r>
              <a:rPr lang="zh-CN" altLang="en-US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信仰；信任某人</a:t>
            </a:r>
            <a:r>
              <a:rPr lang="en-US" altLang="zh-CN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zh-CN" altLang="en-US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人格，力量，品行）</a:t>
            </a:r>
            <a:endParaRPr lang="zh-CN" altLang="en-US" sz="2800" dirty="0"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scaled="0"/>
              </a:gra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412945" y="3568700"/>
            <a:ext cx="10731727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练习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We believe _____him because we know he has never deceived (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欺骗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) anyone.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 A. of   		B. in    	C. with    	     D. to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他相信只要他足够努力，他就会成功。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(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完成译句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He ____________ </a:t>
            </a:r>
            <a:r>
              <a:rPr lang="en-US" altLang="zh-CN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as long as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he works hard  enough, he will   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succeed.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文本框 8"/>
          <p:cNvSpPr txBox="1"/>
          <p:nvPr/>
        </p:nvSpPr>
        <p:spPr>
          <a:xfrm>
            <a:off x="911424" y="4077072"/>
            <a:ext cx="576064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文本框 8"/>
          <p:cNvSpPr txBox="1"/>
          <p:nvPr/>
        </p:nvSpPr>
        <p:spPr>
          <a:xfrm>
            <a:off x="2495600" y="5661248"/>
            <a:ext cx="2373084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believes that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631504" y="332656"/>
            <a:ext cx="7776864" cy="1301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4. They </a:t>
            </a:r>
            <a:r>
              <a:rPr lang="en-US" altLang="zh-CN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agree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it may take hundreds of years.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   他们同意可能花费上百年。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001520" y="1593215"/>
            <a:ext cx="7369175" cy="2030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en-US" altLang="zh-CN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●(</a:t>
            </a:r>
            <a:r>
              <a:rPr lang="en-US" altLang="zh-CN" sz="2800" dirty="0" err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dis</a:t>
            </a:r>
            <a:r>
              <a:rPr lang="en-US" altLang="zh-CN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)agree with sb.   (</a:t>
            </a:r>
            <a:r>
              <a:rPr lang="zh-CN" altLang="en-US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不</a:t>
            </a:r>
            <a:r>
              <a:rPr lang="en-US" altLang="zh-CN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zh-CN" altLang="en-US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同意某人的观点</a:t>
            </a:r>
            <a:endParaRPr lang="zh-CN" altLang="en-US" sz="2800" dirty="0"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scaled="0"/>
              </a:gra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en-US" altLang="zh-CN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zh-CN" sz="2800" dirty="0" err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dis</a:t>
            </a:r>
            <a:r>
              <a:rPr lang="en-US" altLang="zh-CN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)agree to do </a:t>
            </a:r>
            <a:r>
              <a:rPr lang="en-US" altLang="zh-CN" sz="2800" dirty="0" err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sth</a:t>
            </a:r>
            <a:r>
              <a:rPr lang="en-US" altLang="zh-CN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. (</a:t>
            </a:r>
            <a:r>
              <a:rPr lang="zh-CN" altLang="en-US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不</a:t>
            </a:r>
            <a:r>
              <a:rPr lang="en-US" altLang="zh-CN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zh-CN" altLang="en-US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同意做某事</a:t>
            </a:r>
            <a:endParaRPr lang="zh-CN" altLang="en-US" sz="2800" dirty="0"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scaled="0"/>
              </a:gra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en-US" altLang="zh-CN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zh-CN" sz="2800" dirty="0" err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dis</a:t>
            </a:r>
            <a:r>
              <a:rPr lang="en-US" altLang="zh-CN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)agree on            </a:t>
            </a:r>
            <a:r>
              <a:rPr lang="zh-CN" altLang="en-US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在</a:t>
            </a:r>
            <a:r>
              <a:rPr lang="en-US" altLang="zh-CN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....(</a:t>
            </a:r>
            <a:r>
              <a:rPr lang="zh-CN" altLang="en-US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未</a:t>
            </a:r>
            <a:r>
              <a:rPr lang="en-US" altLang="zh-CN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zh-CN" altLang="en-US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达成一致</a:t>
            </a:r>
            <a:endParaRPr lang="zh-CN" altLang="en-US" sz="2800" dirty="0"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scaled="0"/>
              </a:gra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883410" y="3623310"/>
            <a:ext cx="1030859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练习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4: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AutoNum type="arabicPeriod"/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The two sides didn't agree_____ the date of the meeting, and they </a:t>
            </a:r>
            <a:r>
              <a:rPr lang="en-US" altLang="zh-CN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argued with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each other.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 A. on	     B. for     	C. against     	D. to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莉莉，恐怕我不能在这件事上同意你。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补全句子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 Lily, I'm afraid I couldn't___________you on this point.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文本框 8"/>
          <p:cNvSpPr txBox="1"/>
          <p:nvPr/>
        </p:nvSpPr>
        <p:spPr>
          <a:xfrm>
            <a:off x="1443296" y="4077072"/>
            <a:ext cx="576064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文本框 8"/>
          <p:cNvSpPr txBox="1"/>
          <p:nvPr/>
        </p:nvSpPr>
        <p:spPr>
          <a:xfrm>
            <a:off x="6312024" y="5778996"/>
            <a:ext cx="2808312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agree with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343472" y="359346"/>
            <a:ext cx="59398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Turn on </a:t>
            </a:r>
            <a:r>
              <a:rPr lang="en-US" altLang="zh-CN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blender.</a:t>
            </a:r>
            <a:r>
              <a:rPr lang="zh-CN" alt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打开榨汁机。</a:t>
            </a:r>
            <a:endParaRPr lang="zh-CN" altLang="en-US" sz="2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703705" y="854710"/>
            <a:ext cx="8951595" cy="2676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en-US" altLang="zh-CN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● turn on</a:t>
            </a:r>
            <a:r>
              <a:rPr lang="zh-CN" altLang="en-US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打开</a:t>
            </a:r>
            <a:endParaRPr lang="zh-CN" altLang="en-US" sz="2800" dirty="0"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scaled="0"/>
              </a:gra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en-US" altLang="zh-CN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turn off</a:t>
            </a:r>
            <a:r>
              <a:rPr lang="zh-CN" altLang="en-US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关掉</a:t>
            </a:r>
            <a:endParaRPr lang="zh-CN" altLang="en-US" sz="2800" dirty="0"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scaled="0"/>
              </a:gra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en-US" altLang="zh-CN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 turn up</a:t>
            </a:r>
            <a:r>
              <a:rPr lang="zh-CN" altLang="en-US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调高</a:t>
            </a:r>
            <a:r>
              <a:rPr lang="en-US" altLang="zh-CN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出现</a:t>
            </a:r>
            <a:endParaRPr lang="en-US" altLang="zh-CN" sz="2800" dirty="0"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scaled="0"/>
              </a:gra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en-US" altLang="zh-CN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turn down</a:t>
            </a:r>
            <a:r>
              <a:rPr lang="zh-CN" altLang="en-US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调低</a:t>
            </a:r>
            <a:r>
              <a:rPr lang="en-US" altLang="zh-CN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拒绝</a:t>
            </a:r>
            <a:r>
              <a:rPr lang="en-US" altLang="zh-CN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zh-CN" altLang="en-US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代词放中间，注意单复数</a:t>
            </a:r>
            <a:r>
              <a:rPr lang="en-US" altLang="zh-CN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altLang="zh-CN" sz="2800" dirty="0"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scaled="0"/>
              </a:gra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703452" y="3531235"/>
            <a:ext cx="10272439" cy="2676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练习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5: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altLang="zh-CN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To be honest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, I was so surprised that he_____ my    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invitation </a:t>
            </a:r>
            <a:r>
              <a:rPr lang="en-US" altLang="zh-CN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face to face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A. turned on	B. turned down	C. turned off D. turned up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2. I </a:t>
            </a:r>
            <a:r>
              <a:rPr lang="en-US" altLang="zh-CN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can hardly hear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the radio. Could you please____ it_____ ?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A. turn; up   	B. turn; off  	C. turn; on    D. turn; down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文本框 8"/>
          <p:cNvSpPr txBox="1"/>
          <p:nvPr/>
        </p:nvSpPr>
        <p:spPr>
          <a:xfrm>
            <a:off x="1343472" y="3969008"/>
            <a:ext cx="576064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文本框 8"/>
          <p:cNvSpPr txBox="1"/>
          <p:nvPr/>
        </p:nvSpPr>
        <p:spPr>
          <a:xfrm>
            <a:off x="1343472" y="5253345"/>
            <a:ext cx="576064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839416" y="114935"/>
            <a:ext cx="8244205" cy="1301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en-US" altLang="zh-CN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en-US" altLang="zh-CN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Fill</a:t>
            </a:r>
            <a:r>
              <a:rPr lang="en-US" altLang="zh-CN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turkey </a:t>
            </a:r>
            <a:r>
              <a:rPr lang="en-US" altLang="zh-CN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n-US" altLang="zh-CN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this bread mix.</a:t>
            </a:r>
            <a:endParaRPr lang="en-US" altLang="zh-CN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用面包碎片把火鸡填满。</a:t>
            </a:r>
            <a:endParaRPr lang="zh-CN" altLang="en-U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225496" y="1358900"/>
            <a:ext cx="8011160" cy="1305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en-US" altLang="zh-CN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Fill A with B     </a:t>
            </a:r>
            <a:r>
              <a:rPr lang="zh-CN" altLang="en-US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用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zh-CN" altLang="en-US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把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zh-CN" altLang="en-US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装满</a:t>
            </a:r>
            <a:endParaRPr lang="en-US" altLang="zh-CN" sz="2800" dirty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A be full of B= A be filled with B</a:t>
            </a:r>
            <a:endParaRPr lang="zh-CN" altLang="en-US" sz="2800" dirty="0"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scaled="0"/>
              </a:gra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225496" y="2660218"/>
            <a:ext cx="10486300" cy="3244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练习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6: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1. She____ the bottle ____ colorful stones and some water.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A. filled; of	B. filled; with	C. filled; of	    D. </a:t>
            </a:r>
            <a:r>
              <a:rPr lang="en-US" altLang="zh-CN" sz="2800" dirty="0" err="1">
                <a:latin typeface="Arial" panose="020B0604020202020204" pitchFamily="34" charset="0"/>
                <a:cs typeface="Arial" panose="020B0604020202020204" pitchFamily="34" charset="0"/>
              </a:rPr>
              <a:t>fulled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; with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她太激动了，并且眼里充满了泪水。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补全句子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She was excited and her eyes were______________ tears.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文本框 8"/>
          <p:cNvSpPr txBox="1"/>
          <p:nvPr/>
        </p:nvSpPr>
        <p:spPr>
          <a:xfrm>
            <a:off x="839416" y="3443413"/>
            <a:ext cx="576064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文本框 8"/>
          <p:cNvSpPr txBox="1"/>
          <p:nvPr/>
        </p:nvSpPr>
        <p:spPr>
          <a:xfrm>
            <a:off x="7463324" y="5364626"/>
            <a:ext cx="279019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filled with/full of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2"/>
          <p:cNvSpPr txBox="1"/>
          <p:nvPr/>
        </p:nvSpPr>
        <p:spPr>
          <a:xfrm>
            <a:off x="332740" y="82595"/>
            <a:ext cx="45847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Exercise</a:t>
            </a:r>
            <a:endParaRPr lang="zh-CN" altLang="en-US" sz="2800" dirty="0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-635" y="604520"/>
            <a:ext cx="12192635" cy="55645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ts val="388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 1. Would you please be kind enough to _____ the radio </a:t>
            </a:r>
            <a:r>
              <a:rPr lang="en-US" altLang="zh-CN" sz="2800" dirty="0">
                <a:solidFill>
                  <a:srgbClr val="CC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little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ts val="388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     The baby is sleeping.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ts val="388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     A. turn on		B. turn down	C. turn off		D. turn up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ts val="388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 2. Nowadays, when the old </a:t>
            </a:r>
            <a:r>
              <a:rPr lang="en-US" altLang="zh-CN" sz="2800" dirty="0">
                <a:solidFill>
                  <a:srgbClr val="CC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fall off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altLang="zh-CN" sz="2800" dirty="0" err="1">
                <a:latin typeface="Arial" panose="020B0604020202020204" pitchFamily="34" charset="0"/>
                <a:cs typeface="Arial" panose="020B0604020202020204" pitchFamily="34" charset="0"/>
              </a:rPr>
              <a:t>bike,____people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will help them.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ts val="388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     A. a little      	B. little                	C. a few         	D. few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ts val="388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 3. It may take ___ years to make such robots.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ts val="388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     A. hundreds of    	B. two hundreds 	C. hundred of    	D. hundred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ts val="388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 4. They____ Laura</a:t>
            </a:r>
            <a:r>
              <a:rPr lang="en-US" altLang="zh-CN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800" dirty="0">
                <a:solidFill>
                  <a:srgbClr val="CC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building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a museum here.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ts val="388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     A. waited for       	B. handed in       	C. agreed with   	D. knocked at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ts val="388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 5. Your paper is ____ mistakes. You </a:t>
            </a:r>
            <a:r>
              <a:rPr lang="en-US" altLang="zh-CN" sz="2800" dirty="0">
                <a:solidFill>
                  <a:srgbClr val="CC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can't be too careful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next time.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ts val="388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     A. filled of          	B. fill  with      	C. full of            	D. full with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文本框 8"/>
          <p:cNvSpPr txBox="1"/>
          <p:nvPr/>
        </p:nvSpPr>
        <p:spPr>
          <a:xfrm>
            <a:off x="133985" y="674782"/>
            <a:ext cx="57594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文本框 8"/>
          <p:cNvSpPr txBox="1"/>
          <p:nvPr/>
        </p:nvSpPr>
        <p:spPr>
          <a:xfrm>
            <a:off x="133985" y="2097554"/>
            <a:ext cx="576064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33985" y="3125351"/>
            <a:ext cx="576064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文本框 8"/>
          <p:cNvSpPr txBox="1"/>
          <p:nvPr/>
        </p:nvSpPr>
        <p:spPr>
          <a:xfrm>
            <a:off x="133985" y="4112766"/>
            <a:ext cx="576064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文本框 8"/>
          <p:cNvSpPr txBox="1"/>
          <p:nvPr/>
        </p:nvSpPr>
        <p:spPr>
          <a:xfrm>
            <a:off x="133985" y="5100434"/>
            <a:ext cx="576064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0" y="-13341"/>
            <a:ext cx="12192000" cy="68846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0" y="-27384"/>
            <a:ext cx="9768408" cy="6885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文本框 2"/>
          <p:cNvSpPr txBox="1"/>
          <p:nvPr/>
        </p:nvSpPr>
        <p:spPr>
          <a:xfrm>
            <a:off x="4367808" y="3789040"/>
            <a:ext cx="4584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 P47,48</a:t>
            </a:r>
            <a:endParaRPr lang="en-US" altLang="zh-CN" sz="2800" dirty="0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007768" y="2494374"/>
            <a:ext cx="43588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重点语法内容</a:t>
            </a:r>
            <a:endParaRPr lang="zh-CN" altLang="en-US" sz="5400" b="1" dirty="0">
              <a:ln w="9525">
                <a:solidFill>
                  <a:schemeClr val="bg1"/>
                </a:solidFill>
                <a:prstDash val="solid"/>
              </a:ln>
              <a:solidFill>
                <a:srgbClr val="00B0F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一般过去与现在完成的区别</a:t>
            </a:r>
            <a:endParaRPr lang="zh-CN" altLang="en-US"/>
          </a:p>
          <a:p>
            <a:r>
              <a:rPr lang="en-US" altLang="zh-CN"/>
              <a:t>1.</a:t>
            </a:r>
            <a:r>
              <a:rPr lang="zh-CN" altLang="en-US"/>
              <a:t>定义</a:t>
            </a:r>
            <a:endParaRPr lang="zh-CN" altLang="en-US"/>
          </a:p>
          <a:p>
            <a:r>
              <a:rPr lang="en-US" altLang="zh-CN"/>
              <a:t>2.</a:t>
            </a:r>
            <a:r>
              <a:rPr lang="zh-CN" altLang="en-US"/>
              <a:t>对现在是否有影响</a:t>
            </a:r>
            <a:endParaRPr lang="zh-CN" altLang="en-US"/>
          </a:p>
          <a:p>
            <a:r>
              <a:rPr lang="en-US" altLang="zh-CN"/>
              <a:t>3.</a:t>
            </a:r>
            <a:r>
              <a:rPr lang="zh-CN" altLang="en-US"/>
              <a:t>助动词</a:t>
            </a:r>
            <a:endParaRPr lang="zh-CN" altLang="en-US"/>
          </a:p>
          <a:p>
            <a:r>
              <a:rPr lang="en-US" altLang="zh-CN"/>
              <a:t>4.</a:t>
            </a:r>
            <a:r>
              <a:rPr lang="zh-CN" altLang="en-US"/>
              <a:t>时间标志词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2"/>
          <p:cNvSpPr txBox="1"/>
          <p:nvPr/>
        </p:nvSpPr>
        <p:spPr>
          <a:xfrm>
            <a:off x="708660" y="311785"/>
            <a:ext cx="45847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一般将来时</a:t>
            </a:r>
            <a:endParaRPr lang="zh-CN" altLang="en-US" sz="2800" dirty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08660" y="833755"/>
            <a:ext cx="11202035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构成：“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will+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动词原形” 或“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be going to+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动词原形”  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变疑问，把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或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提前；变否定，在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或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后加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。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2. “be going to+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动词原形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强调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 (1)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主观打算或计划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(2)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根据目前情况推测。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“will+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动词原形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侧重表示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 (1)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没有计划的将来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(2)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不以人意愿为转移的将来。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3. there be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句型的一般将来时结构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: there will be/there is going to be.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如果表示“计划去某地”直接用“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be going to+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地点”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2"/>
          <p:cNvSpPr txBox="1"/>
          <p:nvPr/>
        </p:nvSpPr>
        <p:spPr>
          <a:xfrm>
            <a:off x="1073960" y="59878"/>
            <a:ext cx="2555776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Exercise P49</a:t>
            </a:r>
            <a:endParaRPr lang="zh-CN" altLang="en-US" sz="2800" dirty="0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090936" y="596602"/>
            <a:ext cx="8676456" cy="60007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1. There __ a meeting</a:t>
            </a:r>
            <a:r>
              <a:rPr lang="en-US" altLang="zh-CN" sz="24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400" dirty="0">
                <a:solidFill>
                  <a:srgbClr val="CC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tomorrow afternoon.</a:t>
            </a:r>
            <a:endParaRPr lang="en-US" altLang="zh-CN" sz="2400" dirty="0">
              <a:solidFill>
                <a:srgbClr val="CC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    A. will be going to			B. will going to be </a:t>
            </a:r>
            <a:endParaRPr lang="en-US" altLang="zh-CN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/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    C. is going to be            		D. will go to be</a:t>
            </a:r>
            <a:endParaRPr lang="en-US" altLang="zh-CN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2. Charlie __ here</a:t>
            </a:r>
            <a:r>
              <a:rPr lang="en-US" altLang="zh-CN" sz="24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400" dirty="0">
                <a:solidFill>
                  <a:srgbClr val="CC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next month</a:t>
            </a: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altLang="zh-CN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    A. isn't working                    	B. doesn't working</a:t>
            </a:r>
            <a:endParaRPr lang="en-US" altLang="zh-CN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    C. isn't going to working      	D. won't work</a:t>
            </a:r>
            <a:endParaRPr lang="en-US" altLang="zh-CN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3. He __ very busy </a:t>
            </a:r>
            <a:r>
              <a:rPr lang="en-US" altLang="zh-CN" sz="2400" dirty="0">
                <a:solidFill>
                  <a:srgbClr val="CC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week</a:t>
            </a: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, but he ___ free</a:t>
            </a:r>
            <a:r>
              <a:rPr lang="en-US" altLang="zh-CN" sz="24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400" dirty="0">
                <a:solidFill>
                  <a:srgbClr val="CC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next week</a:t>
            </a: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altLang="zh-CN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    A. will be ; is                        	B. is ; is       </a:t>
            </a:r>
            <a:endParaRPr lang="en-US" altLang="zh-CN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    C. will be; will be                 	D. is; will be</a:t>
            </a:r>
            <a:endParaRPr lang="en-US" altLang="zh-CN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4. There ___ a dolphin show in the zoo </a:t>
            </a:r>
            <a:r>
              <a:rPr lang="en-US" altLang="zh-CN" sz="2400" dirty="0">
                <a:solidFill>
                  <a:srgbClr val="CC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tomorrow evening</a:t>
            </a: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altLang="zh-CN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    A. was                                	B. is going to have </a:t>
            </a:r>
            <a:endParaRPr lang="en-US" altLang="zh-CN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/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    C. will have                         	D. is going to be</a:t>
            </a:r>
            <a:endParaRPr lang="en-US" altLang="zh-CN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5.—____</a:t>
            </a: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you____ </a:t>
            </a: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free tomorrow?</a:t>
            </a:r>
            <a:endParaRPr lang="en-US" altLang="zh-CN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zh-CN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—No . I _____ free </a:t>
            </a:r>
            <a:r>
              <a:rPr lang="en-US" altLang="zh-CN" sz="2400" dirty="0">
                <a:solidFill>
                  <a:srgbClr val="CC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day after tomorrow</a:t>
            </a: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altLang="zh-CN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   A. Are; going to; will            	B. Are; going to be; will</a:t>
            </a:r>
            <a:endParaRPr lang="en-US" altLang="zh-CN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   C. Are; going to; will be       	D. Are; going to be; will be</a:t>
            </a:r>
            <a:endParaRPr lang="zh-CN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文本框 8"/>
          <p:cNvSpPr txBox="1"/>
          <p:nvPr/>
        </p:nvSpPr>
        <p:spPr>
          <a:xfrm>
            <a:off x="630373" y="614442"/>
            <a:ext cx="576064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文本框 8"/>
          <p:cNvSpPr txBox="1"/>
          <p:nvPr/>
        </p:nvSpPr>
        <p:spPr>
          <a:xfrm>
            <a:off x="630465" y="1655073"/>
            <a:ext cx="576064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0373" y="2751221"/>
            <a:ext cx="576064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文本框 8"/>
          <p:cNvSpPr txBox="1"/>
          <p:nvPr/>
        </p:nvSpPr>
        <p:spPr>
          <a:xfrm>
            <a:off x="630373" y="3824670"/>
            <a:ext cx="576064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文本框 8"/>
          <p:cNvSpPr txBox="1"/>
          <p:nvPr/>
        </p:nvSpPr>
        <p:spPr>
          <a:xfrm>
            <a:off x="623392" y="4927778"/>
            <a:ext cx="576064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695400" y="476676"/>
            <a:ext cx="11593288" cy="5563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AutoNum type="arabicPeriod"/>
            </a:pP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--____ can we tell him about the exciting news?</a:t>
            </a:r>
            <a:endParaRPr lang="en-US" altLang="zh-CN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      -</a:t>
            </a:r>
            <a:r>
              <a:rPr lang="en-US" altLang="zh-CN" sz="2400" dirty="0">
                <a:solidFill>
                  <a:srgbClr val="CC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-By </a:t>
            </a: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_____ an email.</a:t>
            </a:r>
            <a:endParaRPr lang="en-US" altLang="zh-CN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      A. How; sending          	B. How; send</a:t>
            </a:r>
            <a:endParaRPr lang="en-US" altLang="zh-CN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50000"/>
              </a:lnSpc>
            </a:pP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      C. What; sending         	D. What; send</a:t>
            </a:r>
            <a:endParaRPr lang="en-US" altLang="zh-CN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2. The teacher marked(</a:t>
            </a:r>
            <a:r>
              <a:rPr lang="zh-CN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打分</a:t>
            </a: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) the exam ___ and wrote the  grades on a piece of ___.</a:t>
            </a:r>
            <a:endParaRPr lang="en-US" altLang="zh-CN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    A. papers; paper            	B. paper; papers</a:t>
            </a:r>
            <a:endParaRPr lang="en-US" altLang="zh-CN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    C. paper; paper      	D. papers; papers</a:t>
            </a:r>
            <a:endParaRPr lang="en-US" altLang="zh-CN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3. I think flying to the moon for vacation will ____ one day. </a:t>
            </a:r>
            <a:endParaRPr lang="en-US" altLang="zh-CN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    A. come true                 	B. come on       </a:t>
            </a:r>
            <a:endParaRPr lang="en-US" altLang="zh-CN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    C. come over           	D. come out</a:t>
            </a:r>
            <a:endParaRPr lang="en-US" altLang="zh-CN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文本框 8"/>
          <p:cNvSpPr txBox="1"/>
          <p:nvPr/>
        </p:nvSpPr>
        <p:spPr>
          <a:xfrm>
            <a:off x="263352" y="582255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文本框 8"/>
          <p:cNvSpPr txBox="1"/>
          <p:nvPr/>
        </p:nvSpPr>
        <p:spPr>
          <a:xfrm>
            <a:off x="263352" y="2761764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16008" y="4401135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文本框 2"/>
          <p:cNvSpPr txBox="1"/>
          <p:nvPr/>
        </p:nvSpPr>
        <p:spPr>
          <a:xfrm>
            <a:off x="634416" y="105201"/>
            <a:ext cx="42484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L6 </a:t>
            </a:r>
            <a:r>
              <a:rPr lang="zh-CN" altLang="en-US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易错</a:t>
            </a:r>
            <a:r>
              <a:rPr lang="en-US" altLang="zh-CN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Top3</a:t>
            </a:r>
            <a:endParaRPr lang="en-US" altLang="zh-CN" sz="2800" dirty="0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zh-CN" altLang="en-US" sz="2800" dirty="0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567608" y="807095"/>
            <a:ext cx="63770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阅读点拨</a:t>
            </a:r>
            <a:r>
              <a:rPr lang="en-US" altLang="zh-CN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—</a:t>
            </a:r>
            <a:r>
              <a:rPr lang="zh-CN" altLang="en-US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完形填空</a:t>
            </a:r>
            <a:endParaRPr lang="zh-CN" altLang="en-US" sz="5400" b="1" dirty="0">
              <a:ln w="9525">
                <a:solidFill>
                  <a:schemeClr val="bg1"/>
                </a:solidFill>
                <a:prstDash val="solid"/>
              </a:ln>
              <a:solidFill>
                <a:srgbClr val="00B0F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127448" y="1268760"/>
            <a:ext cx="7598664" cy="127419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l"/>
            <a:r>
              <a:rPr lang="en-US" altLang="zh-CN" sz="4320" b="1" dirty="0"/>
              <a:t>   </a:t>
            </a:r>
            <a:r>
              <a:rPr lang="en-US" altLang="zh-CN" sz="4800" b="1" dirty="0"/>
              <a:t>  </a:t>
            </a:r>
            <a:endParaRPr lang="zh-CN" altLang="en-US" sz="4320" b="1" dirty="0"/>
          </a:p>
          <a:p>
            <a:pPr algn="l"/>
            <a:endParaRPr lang="zh-CN" altLang="en-US" sz="2880" b="1" dirty="0"/>
          </a:p>
        </p:txBody>
      </p:sp>
      <p:sp>
        <p:nvSpPr>
          <p:cNvPr id="5" name="文本框 4"/>
          <p:cNvSpPr txBox="1"/>
          <p:nvPr/>
        </p:nvSpPr>
        <p:spPr>
          <a:xfrm>
            <a:off x="2279576" y="2371739"/>
            <a:ext cx="2952328" cy="250530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213995" lvl="1" indent="-213995">
              <a:spcBef>
                <a:spcPct val="0"/>
              </a:spcBef>
              <a:spcAft>
                <a:spcPct val="15000"/>
              </a:spcAft>
            </a:pPr>
            <a:r>
              <a:rPr lang="zh-CN" altLang="en-US" sz="2800" dirty="0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命题特点：</a:t>
            </a:r>
            <a:endParaRPr lang="en-US" altLang="zh-CN" sz="2800" dirty="0">
              <a:solidFill>
                <a:srgbClr val="FF0000"/>
              </a:solidFill>
              <a:latin typeface="+mj-ea"/>
              <a:ea typeface="+mj-ea"/>
              <a:sym typeface="+mn-ea"/>
            </a:endParaRPr>
          </a:p>
          <a:p>
            <a:pPr marL="213995" lvl="1" indent="-213995">
              <a:spcBef>
                <a:spcPct val="0"/>
              </a:spcBef>
              <a:spcAft>
                <a:spcPct val="15000"/>
              </a:spcAft>
            </a:pPr>
            <a:endParaRPr lang="en-US" altLang="zh-CN" sz="2800" dirty="0">
              <a:solidFill>
                <a:srgbClr val="FF0000"/>
              </a:solidFill>
              <a:latin typeface="+mj-ea"/>
              <a:ea typeface="+mj-ea"/>
              <a:sym typeface="+mn-ea"/>
            </a:endParaRPr>
          </a:p>
          <a:p>
            <a:pPr marL="213995" lvl="1" indent="-213995">
              <a:spcBef>
                <a:spcPct val="0"/>
              </a:spcBef>
              <a:spcAft>
                <a:spcPct val="15000"/>
              </a:spcAft>
            </a:pPr>
            <a:r>
              <a:rPr lang="zh-CN" altLang="en-US" sz="2800" dirty="0">
                <a:solidFill>
                  <a:schemeClr val="dk1"/>
                </a:solidFill>
                <a:latin typeface="+mj-ea"/>
                <a:ea typeface="+mj-ea"/>
                <a:sym typeface="+mn-ea"/>
              </a:rPr>
              <a:t>首尾不设空</a:t>
            </a:r>
            <a:endParaRPr lang="zh-CN" altLang="en-US" sz="2800" dirty="0">
              <a:solidFill>
                <a:schemeClr val="dk1"/>
              </a:solidFill>
              <a:latin typeface="+mj-ea"/>
              <a:ea typeface="+mj-ea"/>
            </a:endParaRPr>
          </a:p>
          <a:p>
            <a:pPr marL="213995" lvl="1" indent="-213995">
              <a:spcBef>
                <a:spcPct val="0"/>
              </a:spcBef>
              <a:spcAft>
                <a:spcPct val="15000"/>
              </a:spcAft>
            </a:pPr>
            <a:r>
              <a:rPr lang="zh-CN" altLang="en-US" sz="2800" dirty="0">
                <a:solidFill>
                  <a:schemeClr val="dk1"/>
                </a:solidFill>
                <a:latin typeface="+mj-ea"/>
                <a:ea typeface="+mj-ea"/>
                <a:sym typeface="+mn-ea"/>
              </a:rPr>
              <a:t>结合上下文做题</a:t>
            </a:r>
            <a:endParaRPr lang="zh-CN" altLang="en-US" sz="2800" dirty="0">
              <a:solidFill>
                <a:schemeClr val="dk1"/>
              </a:solidFill>
              <a:latin typeface="+mj-ea"/>
              <a:ea typeface="+mj-ea"/>
            </a:endParaRPr>
          </a:p>
          <a:p>
            <a:pPr marL="213995" lvl="1" indent="-213995">
              <a:spcBef>
                <a:spcPct val="0"/>
              </a:spcBef>
              <a:spcAft>
                <a:spcPct val="15000"/>
              </a:spcAft>
            </a:pPr>
            <a:r>
              <a:rPr lang="zh-CN" altLang="en-US" sz="2800" dirty="0">
                <a:solidFill>
                  <a:schemeClr val="dk1"/>
                </a:solidFill>
                <a:latin typeface="+mj-ea"/>
                <a:ea typeface="+mj-ea"/>
                <a:sym typeface="+mn-ea"/>
              </a:rPr>
              <a:t>考查</a:t>
            </a:r>
            <a:r>
              <a:rPr lang="zh-CN" altLang="en-US" sz="2800" b="1" dirty="0">
                <a:solidFill>
                  <a:srgbClr val="0000CC"/>
                </a:solidFill>
                <a:latin typeface="+mj-ea"/>
                <a:ea typeface="+mj-ea"/>
                <a:sym typeface="+mn-ea"/>
              </a:rPr>
              <a:t>实词</a:t>
            </a:r>
            <a:r>
              <a:rPr lang="zh-CN" altLang="en-US" sz="2800" dirty="0">
                <a:solidFill>
                  <a:schemeClr val="dk1"/>
                </a:solidFill>
                <a:latin typeface="+mj-ea"/>
                <a:ea typeface="+mj-ea"/>
                <a:sym typeface="+mn-ea"/>
              </a:rPr>
              <a:t>为主</a:t>
            </a:r>
            <a:endParaRPr lang="zh-CN" altLang="en-US" sz="2800" dirty="0">
              <a:latin typeface="+mj-ea"/>
              <a:ea typeface="+mj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744072" y="2619500"/>
            <a:ext cx="2279576" cy="200978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213995" lvl="1" indent="-213995">
              <a:spcBef>
                <a:spcPct val="0"/>
              </a:spcBef>
              <a:spcAft>
                <a:spcPct val="15000"/>
              </a:spcAft>
            </a:pPr>
            <a:r>
              <a:rPr lang="zh-CN" altLang="en-US" sz="2800" dirty="0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英语十类词</a:t>
            </a:r>
            <a:r>
              <a:rPr lang="zh-CN" altLang="en-US" sz="2800" dirty="0">
                <a:solidFill>
                  <a:schemeClr val="dk1"/>
                </a:solidFill>
                <a:latin typeface="+mj-ea"/>
                <a:ea typeface="+mj-ea"/>
                <a:sym typeface="+mn-ea"/>
              </a:rPr>
              <a:t>：</a:t>
            </a:r>
            <a:endParaRPr lang="en-US" altLang="zh-CN" sz="2800" dirty="0">
              <a:solidFill>
                <a:schemeClr val="dk1"/>
              </a:solidFill>
              <a:latin typeface="+mj-ea"/>
              <a:ea typeface="+mj-ea"/>
              <a:sym typeface="+mn-ea"/>
            </a:endParaRPr>
          </a:p>
          <a:p>
            <a:pPr marL="213995" lvl="1" indent="-213995">
              <a:spcBef>
                <a:spcPct val="0"/>
              </a:spcBef>
              <a:spcAft>
                <a:spcPct val="15000"/>
              </a:spcAft>
            </a:pPr>
            <a:endParaRPr lang="en-US" altLang="zh-CN" sz="2800" dirty="0">
              <a:solidFill>
                <a:schemeClr val="dk1"/>
              </a:solidFill>
              <a:latin typeface="+mj-ea"/>
              <a:ea typeface="+mj-ea"/>
              <a:sym typeface="+mn-ea"/>
            </a:endParaRPr>
          </a:p>
          <a:p>
            <a:pPr marL="213995" lvl="1" indent="-213995">
              <a:spcBef>
                <a:spcPct val="0"/>
              </a:spcBef>
              <a:spcAft>
                <a:spcPct val="15000"/>
              </a:spcAft>
            </a:pPr>
            <a:r>
              <a:rPr lang="zh-CN" altLang="en-US" sz="2800" b="1" dirty="0">
                <a:solidFill>
                  <a:srgbClr val="0000CC"/>
                </a:solidFill>
                <a:latin typeface="+mj-ea"/>
                <a:ea typeface="+mj-ea"/>
                <a:sym typeface="+mn-ea"/>
              </a:rPr>
              <a:t>名代动形副</a:t>
            </a:r>
            <a:endParaRPr lang="en-US" altLang="zh-CN" sz="2800" b="1" dirty="0">
              <a:solidFill>
                <a:srgbClr val="0000CC"/>
              </a:solidFill>
              <a:latin typeface="+mj-ea"/>
              <a:ea typeface="+mj-ea"/>
              <a:sym typeface="+mn-ea"/>
            </a:endParaRPr>
          </a:p>
          <a:p>
            <a:pPr marL="213995" lvl="1" indent="-213995">
              <a:spcBef>
                <a:spcPct val="0"/>
              </a:spcBef>
              <a:spcAft>
                <a:spcPct val="15000"/>
              </a:spcAft>
            </a:pPr>
            <a:r>
              <a:rPr lang="zh-CN" altLang="en-US" sz="2800" dirty="0">
                <a:solidFill>
                  <a:schemeClr val="dk1"/>
                </a:solidFill>
                <a:latin typeface="+mj-ea"/>
                <a:ea typeface="+mj-ea"/>
                <a:sym typeface="+mn-ea"/>
              </a:rPr>
              <a:t>介连冠感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sym typeface="+mn-ea"/>
              </a:rPr>
              <a:t>数</a:t>
            </a:r>
            <a:endParaRPr lang="zh-CN" altLang="en-US" sz="2800" dirty="0">
              <a:solidFill>
                <a:schemeClr val="tx1">
                  <a:lumMod val="95000"/>
                  <a:lumOff val="5000"/>
                </a:schemeClr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TextBox 3"/>
          <p:cNvSpPr txBox="1">
            <a:spLocks noChangeArrowheads="1"/>
          </p:cNvSpPr>
          <p:nvPr/>
        </p:nvSpPr>
        <p:spPr bwMode="auto">
          <a:xfrm>
            <a:off x="442088" y="1160058"/>
            <a:ext cx="1045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 dirty="0">
                <a:solidFill>
                  <a:srgbClr val="C00000"/>
                </a:solidFill>
                <a:latin typeface="Berlin Sans FB Demi" panose="020E0802020502020306" pitchFamily="34" charset="0"/>
                <a:ea typeface="华文琥珀" panose="02010800040101010101" pitchFamily="2" charset="-122"/>
              </a:rPr>
              <a:t>adj.</a:t>
            </a:r>
            <a:endParaRPr lang="zh-CN" altLang="en-US" sz="2800" b="1" dirty="0">
              <a:solidFill>
                <a:srgbClr val="C00000"/>
              </a:solidFill>
              <a:latin typeface="Berlin Sans FB Demi" panose="020E0802020502020306" pitchFamily="34" charset="0"/>
              <a:ea typeface="华文琥珀" panose="02010800040101010101" pitchFamily="2" charset="-122"/>
            </a:endParaRPr>
          </a:p>
        </p:txBody>
      </p:sp>
      <p:sp>
        <p:nvSpPr>
          <p:cNvPr id="23560" name="TextBox 7"/>
          <p:cNvSpPr txBox="1">
            <a:spLocks noChangeArrowheads="1"/>
          </p:cNvSpPr>
          <p:nvPr/>
        </p:nvSpPr>
        <p:spPr bwMode="auto">
          <a:xfrm>
            <a:off x="538516" y="2004989"/>
            <a:ext cx="5889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 dirty="0">
                <a:solidFill>
                  <a:srgbClr val="0000CC"/>
                </a:solidFill>
                <a:latin typeface="Berlin Sans FB Demi" panose="020E0802020502020306" pitchFamily="34" charset="0"/>
                <a:ea typeface="华文琥珀" panose="02010800040101010101" pitchFamily="2" charset="-122"/>
              </a:rPr>
              <a:t>n.</a:t>
            </a:r>
            <a:endParaRPr lang="zh-CN" altLang="en-US" sz="2800" b="1" dirty="0">
              <a:solidFill>
                <a:srgbClr val="0000CC"/>
              </a:solidFill>
              <a:latin typeface="Berlin Sans FB Demi" panose="020E0802020502020306" pitchFamily="34" charset="0"/>
              <a:ea typeface="华文琥珀" panose="02010800040101010101" pitchFamily="2" charset="-122"/>
            </a:endParaRPr>
          </a:p>
        </p:txBody>
      </p:sp>
      <p:sp>
        <p:nvSpPr>
          <p:cNvPr id="23561" name="矩形 8"/>
          <p:cNvSpPr>
            <a:spLocks noChangeArrowheads="1"/>
          </p:cNvSpPr>
          <p:nvPr/>
        </p:nvSpPr>
        <p:spPr bwMode="auto">
          <a:xfrm>
            <a:off x="543162" y="2816242"/>
            <a:ext cx="48649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 dirty="0">
                <a:solidFill>
                  <a:srgbClr val="0000CC"/>
                </a:solidFill>
                <a:latin typeface="Berlin Sans FB Demi" panose="020E0802020502020306" pitchFamily="34" charset="0"/>
                <a:ea typeface="华文琥珀" panose="02010800040101010101" pitchFamily="2" charset="-122"/>
              </a:rPr>
              <a:t>n.</a:t>
            </a:r>
            <a:endParaRPr lang="zh-CN" altLang="en-US" sz="2800" b="1" dirty="0">
              <a:solidFill>
                <a:srgbClr val="0000CC"/>
              </a:solidFill>
              <a:latin typeface="Berlin Sans FB Demi" panose="020E0802020502020306" pitchFamily="34" charset="0"/>
              <a:ea typeface="华文琥珀" panose="02010800040101010101" pitchFamily="2" charset="-122"/>
            </a:endParaRPr>
          </a:p>
        </p:txBody>
      </p:sp>
      <p:sp>
        <p:nvSpPr>
          <p:cNvPr id="23562" name="矩形 9"/>
          <p:cNvSpPr>
            <a:spLocks noChangeArrowheads="1"/>
          </p:cNvSpPr>
          <p:nvPr/>
        </p:nvSpPr>
        <p:spPr bwMode="auto">
          <a:xfrm>
            <a:off x="536644" y="2437037"/>
            <a:ext cx="5889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 dirty="0">
                <a:solidFill>
                  <a:srgbClr val="0000CC"/>
                </a:solidFill>
                <a:latin typeface="Berlin Sans FB Demi" panose="020E0802020502020306" pitchFamily="34" charset="0"/>
                <a:ea typeface="华文琥珀" panose="02010800040101010101" pitchFamily="2" charset="-122"/>
              </a:rPr>
              <a:t>n.</a:t>
            </a:r>
            <a:endParaRPr lang="zh-CN" altLang="en-US" sz="2800" b="1" dirty="0">
              <a:solidFill>
                <a:srgbClr val="0000CC"/>
              </a:solidFill>
              <a:latin typeface="Berlin Sans FB Demi" panose="020E0802020502020306" pitchFamily="34" charset="0"/>
              <a:ea typeface="华文琥珀" panose="02010800040101010101" pitchFamily="2" charset="-122"/>
            </a:endParaRPr>
          </a:p>
        </p:txBody>
      </p:sp>
      <p:sp>
        <p:nvSpPr>
          <p:cNvPr id="23563" name="TextBox 10"/>
          <p:cNvSpPr txBox="1">
            <a:spLocks noChangeArrowheads="1"/>
          </p:cNvSpPr>
          <p:nvPr/>
        </p:nvSpPr>
        <p:spPr bwMode="auto">
          <a:xfrm>
            <a:off x="543162" y="1572942"/>
            <a:ext cx="478016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>
              <a:buFont typeface="Arial" panose="020B0604020202020204" pitchFamily="34" charset="0"/>
              <a:buNone/>
              <a:defRPr/>
            </a:pPr>
            <a:r>
              <a:rPr lang="en-US" altLang="zh-C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erlin Sans FB Demi" panose="020E0802020502020306" pitchFamily="34" charset="0"/>
              </a:rPr>
              <a:t>v.</a:t>
            </a:r>
            <a:endParaRPr lang="zh-CN" alt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23564" name="TextBox 11"/>
          <p:cNvSpPr txBox="1">
            <a:spLocks noChangeArrowheads="1"/>
          </p:cNvSpPr>
          <p:nvPr/>
        </p:nvSpPr>
        <p:spPr bwMode="auto">
          <a:xfrm>
            <a:off x="551384" y="3248290"/>
            <a:ext cx="478016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>
              <a:buFont typeface="Arial" panose="020B0604020202020204" pitchFamily="34" charset="0"/>
              <a:buNone/>
              <a:defRPr/>
            </a:pPr>
            <a:r>
              <a:rPr lang="en-US" altLang="zh-C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erlin Sans FB Demi" panose="020E0802020502020306" pitchFamily="34" charset="0"/>
              </a:rPr>
              <a:t>v.</a:t>
            </a:r>
            <a:endParaRPr lang="zh-CN" alt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Berlin Sans FB Demi" panose="020E0802020502020306" pitchFamily="34" charset="0"/>
            </a:endParaRPr>
          </a:p>
        </p:txBody>
      </p:sp>
      <p:sp>
        <p:nvSpPr>
          <p:cNvPr id="23565" name="TextBox 12"/>
          <p:cNvSpPr txBox="1">
            <a:spLocks noChangeArrowheads="1"/>
          </p:cNvSpPr>
          <p:nvPr/>
        </p:nvSpPr>
        <p:spPr bwMode="auto">
          <a:xfrm>
            <a:off x="544024" y="4544434"/>
            <a:ext cx="478016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>
              <a:buFont typeface="Arial" panose="020B0604020202020204" pitchFamily="34" charset="0"/>
              <a:buNone/>
              <a:defRPr/>
            </a:pPr>
            <a:r>
              <a:rPr lang="en-US" altLang="zh-C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erlin Sans FB Demi" panose="020E0802020502020306" pitchFamily="34" charset="0"/>
              </a:rPr>
              <a:t>v.</a:t>
            </a:r>
            <a:endParaRPr lang="zh-CN" alt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Berlin Sans FB Demi" panose="020E0802020502020306" pitchFamily="34" charset="0"/>
            </a:endParaRPr>
          </a:p>
        </p:txBody>
      </p:sp>
      <p:sp>
        <p:nvSpPr>
          <p:cNvPr id="23566" name="TextBox 13"/>
          <p:cNvSpPr txBox="1">
            <a:spLocks noChangeArrowheads="1"/>
          </p:cNvSpPr>
          <p:nvPr/>
        </p:nvSpPr>
        <p:spPr bwMode="auto">
          <a:xfrm>
            <a:off x="553981" y="5391760"/>
            <a:ext cx="478016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>
              <a:buFont typeface="Arial" panose="020B0604020202020204" pitchFamily="34" charset="0"/>
              <a:buNone/>
              <a:defRPr/>
            </a:pPr>
            <a:r>
              <a:rPr lang="en-US" altLang="zh-C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erlin Sans FB Demi" panose="020E0802020502020306" pitchFamily="34" charset="0"/>
              </a:rPr>
              <a:t>v.</a:t>
            </a:r>
            <a:endParaRPr lang="zh-CN" alt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Berlin Sans FB Demi" panose="020E0802020502020306" pitchFamily="34" charset="0"/>
            </a:endParaRPr>
          </a:p>
        </p:txBody>
      </p:sp>
      <p:sp>
        <p:nvSpPr>
          <p:cNvPr id="23569" name="TextBox 16"/>
          <p:cNvSpPr txBox="1">
            <a:spLocks noChangeArrowheads="1"/>
          </p:cNvSpPr>
          <p:nvPr/>
        </p:nvSpPr>
        <p:spPr bwMode="auto">
          <a:xfrm>
            <a:off x="407368" y="4957318"/>
            <a:ext cx="94772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 dirty="0">
                <a:solidFill>
                  <a:srgbClr val="00B050"/>
                </a:solidFill>
                <a:latin typeface="Berlin Sans FB Demi" panose="020E0802020502020306" pitchFamily="34" charset="0"/>
                <a:ea typeface="华文琥珀" panose="02010800040101010101" pitchFamily="2" charset="-122"/>
              </a:rPr>
              <a:t>conj.</a:t>
            </a:r>
            <a:endParaRPr lang="zh-CN" altLang="en-US" sz="2800" b="1" dirty="0">
              <a:solidFill>
                <a:srgbClr val="00B050"/>
              </a:solidFill>
              <a:latin typeface="Berlin Sans FB Demi" panose="020E0802020502020306" pitchFamily="34" charset="0"/>
              <a:ea typeface="华文琥珀" panose="02010800040101010101" pitchFamily="2" charset="-122"/>
            </a:endParaRPr>
          </a:p>
        </p:txBody>
      </p:sp>
      <p:sp>
        <p:nvSpPr>
          <p:cNvPr id="23570" name="TextBox 17"/>
          <p:cNvSpPr txBox="1">
            <a:spLocks noChangeArrowheads="1"/>
          </p:cNvSpPr>
          <p:nvPr/>
        </p:nvSpPr>
        <p:spPr bwMode="auto">
          <a:xfrm>
            <a:off x="456614" y="3661174"/>
            <a:ext cx="91850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 dirty="0">
                <a:solidFill>
                  <a:srgbClr val="FF3300"/>
                </a:solidFill>
                <a:latin typeface="Berlin Sans FB Demi" panose="020E0802020502020306" pitchFamily="34" charset="0"/>
                <a:ea typeface="华文琥珀" panose="02010800040101010101" pitchFamily="2" charset="-122"/>
              </a:rPr>
              <a:t>adv.</a:t>
            </a:r>
            <a:endParaRPr lang="zh-CN" altLang="en-US" sz="2800" b="1" dirty="0">
              <a:solidFill>
                <a:srgbClr val="FF3300"/>
              </a:solidFill>
              <a:latin typeface="Berlin Sans FB Demi" panose="020E0802020502020306" pitchFamily="34" charset="0"/>
              <a:ea typeface="华文琥珀" panose="02010800040101010101" pitchFamily="2" charset="-122"/>
            </a:endParaRPr>
          </a:p>
        </p:txBody>
      </p:sp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1164214" y="1151092"/>
            <a:ext cx="10617821" cy="47981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57864" tIns="28932" rIns="57864" bIns="28932" numCol="1" anchor="ctr" anchorCtr="0" compatLnSpc="1">
            <a:spAutoFit/>
          </a:bodyPr>
          <a:lstStyle/>
          <a:p>
            <a:pPr indent="224790" defTabSz="77089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dirty="0">
                <a:latin typeface="Times New Roman" panose="02020603050405020304" pitchFamily="18" charset="0"/>
                <a:ea typeface="微软雅黑 Light" panose="020B0502040204020203" charset="-122"/>
                <a:cs typeface="Times New Roman" panose="02020603050405020304" pitchFamily="18" charset="0"/>
              </a:rPr>
              <a:t>1.A. heavy		B. full		C. much		D. long</a:t>
            </a:r>
            <a:endParaRPr lang="en-US" altLang="zh-CN" sz="2800" dirty="0">
              <a:latin typeface="Times New Roman" panose="02020603050405020304" pitchFamily="18" charset="0"/>
              <a:ea typeface="微软雅黑 Light" panose="020B0502040204020203" charset="-122"/>
              <a:cs typeface="Times New Roman" panose="02020603050405020304" pitchFamily="18" charset="0"/>
            </a:endParaRPr>
          </a:p>
          <a:p>
            <a:pPr indent="224790" defTabSz="77089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800" dirty="0">
                <a:latin typeface="Times New Roman" panose="02020603050405020304" pitchFamily="18" charset="0"/>
                <a:ea typeface="微软雅黑 Light" panose="020B0502040204020203" charset="-122"/>
                <a:cs typeface="Times New Roman" panose="02020603050405020304" pitchFamily="18" charset="0"/>
              </a:rPr>
              <a:t>2. A. read 	     	B. watch 	    	C. guess	        	D. listen</a:t>
            </a:r>
            <a:endParaRPr lang="en-US" altLang="zh-CN" sz="2800" dirty="0">
              <a:latin typeface="Times New Roman" panose="02020603050405020304" pitchFamily="18" charset="0"/>
              <a:ea typeface="微软雅黑 Light" panose="020B0502040204020203" charset="-122"/>
              <a:cs typeface="Times New Roman" panose="02020603050405020304" pitchFamily="18" charset="0"/>
            </a:endParaRPr>
          </a:p>
          <a:p>
            <a:pPr indent="224790" defTabSz="77089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800" dirty="0">
                <a:latin typeface="Times New Roman" panose="02020603050405020304" pitchFamily="18" charset="0"/>
                <a:ea typeface="微软雅黑 Light" panose="020B0502040204020203" charset="-122"/>
                <a:cs typeface="Times New Roman" panose="02020603050405020304" pitchFamily="18" charset="0"/>
              </a:rPr>
              <a:t>3. A. glass 	     	B. weight 	    	C. water	        	D. height</a:t>
            </a:r>
            <a:endParaRPr lang="en-US" altLang="zh-CN" sz="2800" dirty="0">
              <a:latin typeface="Times New Roman" panose="02020603050405020304" pitchFamily="18" charset="0"/>
              <a:ea typeface="微软雅黑 Light" panose="020B0502040204020203" charset="-122"/>
              <a:cs typeface="Times New Roman" panose="02020603050405020304" pitchFamily="18" charset="0"/>
            </a:endParaRPr>
          </a:p>
          <a:p>
            <a:pPr indent="224790" defTabSz="77089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800" dirty="0">
                <a:latin typeface="Times New Roman" panose="02020603050405020304" pitchFamily="18" charset="0"/>
                <a:ea typeface="微软雅黑 Light" panose="020B0502040204020203" charset="-122"/>
                <a:cs typeface="Times New Roman" panose="02020603050405020304" pitchFamily="18" charset="0"/>
              </a:rPr>
              <a:t>4. A. minute     	B. night 	    	C. day		D. week</a:t>
            </a:r>
            <a:endParaRPr lang="en-US" altLang="zh-CN" sz="2800" dirty="0">
              <a:latin typeface="Times New Roman" panose="02020603050405020304" pitchFamily="18" charset="0"/>
              <a:ea typeface="微软雅黑 Light" panose="020B0502040204020203" charset="-122"/>
              <a:cs typeface="Times New Roman" panose="02020603050405020304" pitchFamily="18" charset="0"/>
            </a:endParaRPr>
          </a:p>
          <a:p>
            <a:pPr indent="224790" defTabSz="77089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800" dirty="0">
                <a:latin typeface="Times New Roman" panose="02020603050405020304" pitchFamily="18" charset="0"/>
                <a:ea typeface="微软雅黑 Light" panose="020B0502040204020203" charset="-122"/>
                <a:cs typeface="Times New Roman" panose="02020603050405020304" pitchFamily="18" charset="0"/>
              </a:rPr>
              <a:t>5. A. mother     	B. teacher    	C. doctor	        	D. friend</a:t>
            </a:r>
            <a:endParaRPr lang="en-US" altLang="zh-CN" sz="2800" dirty="0">
              <a:latin typeface="Times New Roman" panose="02020603050405020304" pitchFamily="18" charset="0"/>
              <a:ea typeface="微软雅黑 Light" panose="020B0502040204020203" charset="-122"/>
              <a:cs typeface="Times New Roman" panose="02020603050405020304" pitchFamily="18" charset="0"/>
            </a:endParaRPr>
          </a:p>
          <a:p>
            <a:pPr indent="224790" defTabSz="77089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800" dirty="0">
                <a:latin typeface="Times New Roman" panose="02020603050405020304" pitchFamily="18" charset="0"/>
                <a:ea typeface="微软雅黑 Light" panose="020B0502040204020203" charset="-122"/>
                <a:cs typeface="Times New Roman" panose="02020603050405020304" pitchFamily="18" charset="0"/>
              </a:rPr>
              <a:t>6. A. rest           	B. shake 	     	C. look		D. work</a:t>
            </a:r>
            <a:endParaRPr lang="en-US" altLang="zh-CN" sz="2800" dirty="0">
              <a:latin typeface="Times New Roman" panose="02020603050405020304" pitchFamily="18" charset="0"/>
              <a:ea typeface="微软雅黑 Light" panose="020B0502040204020203" charset="-122"/>
              <a:cs typeface="Times New Roman" panose="02020603050405020304" pitchFamily="18" charset="0"/>
            </a:endParaRPr>
          </a:p>
          <a:p>
            <a:pPr indent="224790" defTabSz="77089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800" dirty="0">
                <a:latin typeface="Times New Roman" panose="02020603050405020304" pitchFamily="18" charset="0"/>
                <a:ea typeface="微软雅黑 Light" panose="020B0502040204020203" charset="-122"/>
                <a:cs typeface="Times New Roman" panose="02020603050405020304" pitchFamily="18" charset="0"/>
              </a:rPr>
              <a:t>7. A. this time	        	B. some time	</a:t>
            </a:r>
            <a:endParaRPr lang="en-US" altLang="zh-CN" sz="2800" dirty="0">
              <a:latin typeface="Times New Roman" panose="02020603050405020304" pitchFamily="18" charset="0"/>
              <a:ea typeface="微软雅黑 Light" panose="020B0502040204020203" charset="-122"/>
              <a:cs typeface="Times New Roman" panose="02020603050405020304" pitchFamily="18" charset="0"/>
            </a:endParaRPr>
          </a:p>
          <a:p>
            <a:pPr indent="224790" defTabSz="77089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800" dirty="0">
                <a:latin typeface="Times New Roman" panose="02020603050405020304" pitchFamily="18" charset="0"/>
                <a:ea typeface="微软雅黑 Light" panose="020B0502040204020203" charset="-122"/>
                <a:cs typeface="Times New Roman" panose="02020603050405020304" pitchFamily="18" charset="0"/>
              </a:rPr>
              <a:t>    C. next time   	D. all the time</a:t>
            </a:r>
            <a:endParaRPr lang="en-US" altLang="zh-CN" sz="2800" dirty="0">
              <a:latin typeface="Times New Roman" panose="02020603050405020304" pitchFamily="18" charset="0"/>
              <a:ea typeface="微软雅黑 Light" panose="020B0502040204020203" charset="-122"/>
              <a:cs typeface="Times New Roman" panose="02020603050405020304" pitchFamily="18" charset="0"/>
            </a:endParaRPr>
          </a:p>
          <a:p>
            <a:pPr indent="224790" defTabSz="77089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800" dirty="0">
                <a:latin typeface="Times New Roman" panose="02020603050405020304" pitchFamily="18" charset="0"/>
                <a:ea typeface="微软雅黑 Light" panose="020B0502040204020203" charset="-122"/>
                <a:cs typeface="Times New Roman" panose="02020603050405020304" pitchFamily="18" charset="0"/>
              </a:rPr>
              <a:t>8. A. give up 	       	B. put down	C. pick up	       	D. think about</a:t>
            </a:r>
            <a:endParaRPr lang="en-US" altLang="zh-CN" sz="2800" dirty="0">
              <a:latin typeface="Times New Roman" panose="02020603050405020304" pitchFamily="18" charset="0"/>
              <a:ea typeface="微软雅黑 Light" panose="020B0502040204020203" charset="-122"/>
              <a:cs typeface="Times New Roman" panose="02020603050405020304" pitchFamily="18" charset="0"/>
            </a:endParaRPr>
          </a:p>
          <a:p>
            <a:pPr indent="224790" defTabSz="77089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800" dirty="0">
                <a:latin typeface="Times New Roman" panose="02020603050405020304" pitchFamily="18" charset="0"/>
                <a:ea typeface="微软雅黑 Light" panose="020B0502040204020203" charset="-122"/>
                <a:cs typeface="Times New Roman" panose="02020603050405020304" pitchFamily="18" charset="0"/>
              </a:rPr>
              <a:t>9. A. after	       	B. since	     	C. before	        	D. until</a:t>
            </a:r>
            <a:endParaRPr lang="en-US" altLang="zh-CN" sz="2800" dirty="0">
              <a:latin typeface="Times New Roman" panose="02020603050405020304" pitchFamily="18" charset="0"/>
              <a:ea typeface="微软雅黑 Light" panose="020B0502040204020203" charset="-122"/>
              <a:cs typeface="Times New Roman" panose="02020603050405020304" pitchFamily="18" charset="0"/>
            </a:endParaRPr>
          </a:p>
          <a:p>
            <a:pPr indent="224790" defTabSz="77089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800" dirty="0">
                <a:latin typeface="Times New Roman" panose="02020603050405020304" pitchFamily="18" charset="0"/>
                <a:ea typeface="华文琥珀" panose="02010800040101010101" pitchFamily="2" charset="-122"/>
                <a:cs typeface="Times New Roman" panose="02020603050405020304" pitchFamily="18" charset="0"/>
              </a:rPr>
              <a:t>10. A. save	       	B. help	     	C. care		D. relax</a:t>
            </a:r>
            <a:endParaRPr lang="en-US" altLang="zh-CN" sz="2800" dirty="0">
              <a:latin typeface="Times New Roman" panose="02020603050405020304" pitchFamily="18" charset="0"/>
              <a:ea typeface="华文琥珀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5015880" y="0"/>
            <a:ext cx="1728192" cy="1200329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实词为主</a:t>
            </a:r>
            <a:endParaRPr lang="en-US" altLang="zh-CN" sz="2400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ctr">
              <a:defRPr/>
            </a:pPr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虚词为辅</a:t>
            </a:r>
            <a:endParaRPr lang="zh-CN" altLang="en-US" sz="2400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ctr">
              <a:defRPr/>
            </a:pPr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词义辨析</a:t>
            </a:r>
            <a:endParaRPr lang="zh-CN" altLang="en-US" sz="2400" b="1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3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3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3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3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3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3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/>
      <p:bldP spid="23560" grpId="0"/>
      <p:bldP spid="23561" grpId="0"/>
      <p:bldP spid="23562" grpId="0"/>
      <p:bldP spid="23563" grpId="0"/>
      <p:bldP spid="23564" grpId="0"/>
      <p:bldP spid="23565" grpId="0"/>
      <p:bldP spid="23566" grpId="0"/>
      <p:bldP spid="23569" grpId="0"/>
      <p:bldP spid="23570" grpId="0"/>
      <p:bldP spid="1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783632" y="318865"/>
            <a:ext cx="5753918" cy="637097"/>
          </a:xfrm>
          <a:prstGeom prst="rect">
            <a:avLst/>
          </a:prstGeom>
          <a:noFill/>
        </p:spPr>
        <p:txBody>
          <a:bodyPr wrap="square" lIns="82296" tIns="41148" rIns="82296" bIns="41148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zh-CN" altLang="en-US" sz="36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完形填空做题步骤</a:t>
            </a:r>
            <a:endParaRPr lang="zh-CN" altLang="en-US" sz="36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18005" y="3787479"/>
            <a:ext cx="835821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快速浏览全文，全面了解文章，抓住文章大意。</a:t>
            </a:r>
            <a:endParaRPr lang="en-US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速度要</a:t>
            </a:r>
            <a:endParaRPr lang="zh-CN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3477949" y="4344509"/>
            <a:ext cx="2186003" cy="1028707"/>
            <a:chOff x="2643174" y="5143512"/>
            <a:chExt cx="2428892" cy="1143008"/>
          </a:xfrm>
        </p:grpSpPr>
        <p:sp>
          <p:nvSpPr>
            <p:cNvPr id="5" name="爆炸形 2 4"/>
            <p:cNvSpPr/>
            <p:nvPr/>
          </p:nvSpPr>
          <p:spPr>
            <a:xfrm>
              <a:off x="2643174" y="5143512"/>
              <a:ext cx="2428892" cy="1143008"/>
            </a:xfrm>
            <a:prstGeom prst="irregularSeal2">
              <a:avLst/>
            </a:prstGeom>
            <a:solidFill>
              <a:srgbClr val="66FF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20" dirty="0">
                <a:solidFill>
                  <a:srgbClr val="C00000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357554" y="5429264"/>
              <a:ext cx="1000132" cy="5950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80" dirty="0">
                  <a:solidFill>
                    <a:srgbClr val="FF0000"/>
                  </a:solidFill>
                </a:rPr>
                <a:t>快</a:t>
              </a:r>
              <a:endParaRPr lang="zh-CN" altLang="en-US" sz="2880" dirty="0">
                <a:solidFill>
                  <a:srgbClr val="FF0000"/>
                </a:solidFill>
              </a:endParaRPr>
            </a:p>
          </p:txBody>
        </p:sp>
      </p:grpSp>
      <p:sp>
        <p:nvSpPr>
          <p:cNvPr id="8" name="矩形 7"/>
          <p:cNvSpPr/>
          <p:nvPr/>
        </p:nvSpPr>
        <p:spPr>
          <a:xfrm>
            <a:off x="7303300" y="4653136"/>
            <a:ext cx="3905268" cy="14219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zh-CN" altLang="en-US" sz="2880" dirty="0">
                <a:latin typeface="华文中宋" panose="02010600040101010101" charset="-122"/>
                <a:ea typeface="华文中宋" panose="02010600040101010101" charset="-122"/>
              </a:rPr>
              <a:t>重点读</a:t>
            </a:r>
            <a:r>
              <a:rPr lang="zh-CN" altLang="en-US" sz="2880" u="sng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中宋" panose="02010600040101010101" charset="-122"/>
                <a:ea typeface="华文中宋" panose="02010600040101010101" charset="-122"/>
              </a:rPr>
              <a:t>首尾段</a:t>
            </a:r>
            <a:endParaRPr lang="en-US" altLang="zh-CN" sz="2880" dirty="0">
              <a:solidFill>
                <a:srgbClr val="0000CC"/>
              </a:solidFill>
              <a:latin typeface="华文中宋" panose="02010600040101010101" charset="-122"/>
              <a:ea typeface="华文中宋" panose="02010600040101010101" charset="-122"/>
            </a:endParaRPr>
          </a:p>
          <a:p>
            <a:r>
              <a:rPr lang="zh-CN" altLang="en-US" sz="2880" dirty="0">
                <a:latin typeface="华文中宋" panose="02010600040101010101" charset="-122"/>
                <a:ea typeface="华文中宋" panose="02010600040101010101" charset="-122"/>
              </a:rPr>
              <a:t>结合</a:t>
            </a:r>
            <a:r>
              <a:rPr lang="zh-CN" altLang="en-US" sz="2880" u="sng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中宋" panose="02010600040101010101" charset="-122"/>
                <a:ea typeface="华文中宋" panose="02010600040101010101" charset="-122"/>
              </a:rPr>
              <a:t>生词</a:t>
            </a:r>
            <a:r>
              <a:rPr lang="zh-CN" altLang="en-US" sz="2880" dirty="0">
                <a:solidFill>
                  <a:srgbClr val="0000CC"/>
                </a:solidFill>
                <a:latin typeface="华文中宋" panose="02010600040101010101" charset="-122"/>
                <a:ea typeface="华文中宋" panose="02010600040101010101" charset="-122"/>
              </a:rPr>
              <a:t>汉译</a:t>
            </a:r>
            <a:r>
              <a:rPr lang="zh-CN" altLang="en-US" sz="2880" dirty="0">
                <a:latin typeface="华文中宋" panose="02010600040101010101" charset="-122"/>
                <a:ea typeface="华文中宋" panose="02010600040101010101" charset="-122"/>
              </a:rPr>
              <a:t>确定主旨</a:t>
            </a:r>
            <a:endParaRPr lang="en-US" altLang="zh-CN" sz="2880" dirty="0">
              <a:latin typeface="华文中宋" panose="02010600040101010101" charset="-122"/>
              <a:ea typeface="华文中宋" panose="02010600040101010101" charset="-122"/>
            </a:endParaRPr>
          </a:p>
          <a:p>
            <a:r>
              <a:rPr lang="zh-CN" altLang="en-US" sz="2880" dirty="0">
                <a:latin typeface="华文中宋" panose="02010600040101010101" charset="-122"/>
                <a:ea typeface="华文中宋" panose="02010600040101010101" charset="-122"/>
              </a:rPr>
              <a:t>划出</a:t>
            </a:r>
            <a:r>
              <a:rPr lang="zh-CN" altLang="en-US" sz="2880" u="sng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中宋" panose="02010600040101010101" charset="-122"/>
                <a:ea typeface="华文中宋" panose="02010600040101010101" charset="-122"/>
              </a:rPr>
              <a:t>关联词、高频词</a:t>
            </a:r>
            <a:endParaRPr lang="en-US" altLang="zh-CN" sz="2880" u="sng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中宋" panose="02010600040101010101" charset="-122"/>
              <a:ea typeface="华文中宋" panose="02010600040101010101" charset="-122"/>
            </a:endParaRPr>
          </a:p>
        </p:txBody>
      </p:sp>
      <p:graphicFrame>
        <p:nvGraphicFramePr>
          <p:cNvPr id="9" name="图示 8"/>
          <p:cNvGraphicFramePr/>
          <p:nvPr/>
        </p:nvGraphicFramePr>
        <p:xfrm>
          <a:off x="2318005" y="844296"/>
          <a:ext cx="7555230" cy="3069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 bldLvl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191344" y="1110928"/>
            <a:ext cx="11737304" cy="537680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57864" tIns="28932" rIns="57864" bIns="28932" numCol="1" anchor="ctr" anchorCtr="0" compatLnSpc="1">
            <a:spAutoFit/>
          </a:bodyPr>
          <a:lstStyle/>
          <a:p>
            <a:pPr indent="224790" algn="just" defTabSz="77089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16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   </a:t>
            </a:r>
            <a:r>
              <a:rPr lang="en-US" altLang="zh-CN" sz="2160" b="1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A teacher was giving a talk to his students on stress(</a:t>
            </a:r>
            <a:r>
              <a:rPr lang="zh-CN" altLang="en-US" sz="2160" b="1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压力</a:t>
            </a:r>
            <a:r>
              <a:rPr lang="en-US" altLang="zh-CN" sz="2160" b="1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) management. </a:t>
            </a:r>
            <a:r>
              <a:rPr lang="en-US" altLang="zh-CN" sz="216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He raised a glass of water and asked them, "How </a:t>
            </a:r>
            <a:r>
              <a:rPr lang="en-US" altLang="zh-CN" sz="2160" u="sng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	1   </a:t>
            </a:r>
            <a:r>
              <a:rPr lang="en-US" altLang="zh-CN" sz="216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do you think this glass of water is?"</a:t>
            </a:r>
            <a:endParaRPr lang="en-US" altLang="zh-CN" sz="2160" dirty="0">
              <a:latin typeface="Arial" panose="020B0604020202020204" pitchFamily="34" charset="0"/>
              <a:ea typeface="微软雅黑 Light" panose="020B0502040204020203" charset="-122"/>
              <a:cs typeface="Arial" panose="020B0604020202020204" pitchFamily="34" charset="0"/>
            </a:endParaRPr>
          </a:p>
          <a:p>
            <a:pPr indent="224790" defTabSz="77089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16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   The students began to think and </a:t>
            </a:r>
            <a:r>
              <a:rPr lang="en-US" altLang="zh-CN" sz="2160" u="sng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	2   </a:t>
            </a:r>
            <a:r>
              <a:rPr lang="en-US" altLang="zh-CN" sz="216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. Their answers are different, from 20g to 500g.</a:t>
            </a:r>
            <a:endParaRPr lang="en-US" altLang="zh-CN" sz="2160" dirty="0">
              <a:latin typeface="Arial" panose="020B0604020202020204" pitchFamily="34" charset="0"/>
              <a:ea typeface="微软雅黑 Light" panose="020B0502040204020203" charset="-122"/>
              <a:cs typeface="Arial" panose="020B0604020202020204" pitchFamily="34" charset="0"/>
            </a:endParaRPr>
          </a:p>
          <a:p>
            <a:pPr indent="224790" defTabSz="77089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16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   "It does not matter on the real </a:t>
            </a:r>
            <a:r>
              <a:rPr lang="en-US" altLang="zh-CN" sz="2160" u="sng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  3 	</a:t>
            </a:r>
            <a:r>
              <a:rPr lang="en-US" altLang="zh-CN" sz="216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. It depends on how long you hold it. If I hold it for a </a:t>
            </a:r>
            <a:r>
              <a:rPr lang="en-US" altLang="zh-CN" sz="2160" u="sng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   4  </a:t>
            </a:r>
            <a:r>
              <a:rPr lang="en-US" altLang="zh-CN" sz="216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 it is OK. If I hold it for an hour, I will have an ache in my right arm. If I hold it for a day, you will have to call a </a:t>
            </a:r>
            <a:r>
              <a:rPr lang="en-US" altLang="zh-CN" sz="2160" u="sng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     5    </a:t>
            </a:r>
            <a:r>
              <a:rPr lang="en-US" altLang="zh-CN" sz="216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. It is the exact same weight, but the longer I hold it, the heavier it becomes. What we have to do is to put the glass down, </a:t>
            </a:r>
            <a:r>
              <a:rPr lang="en-US" altLang="zh-CN" sz="2160" u="sng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     6     </a:t>
            </a:r>
            <a:r>
              <a:rPr lang="en-US" altLang="zh-CN" sz="216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 for a while before holding it up again.“</a:t>
            </a:r>
            <a:endParaRPr lang="en-US" altLang="zh-CN" sz="2160" dirty="0">
              <a:latin typeface="Arial" panose="020B0604020202020204" pitchFamily="34" charset="0"/>
              <a:ea typeface="微软雅黑 Light" panose="020B0502040204020203" charset="-122"/>
              <a:cs typeface="Arial" panose="020B0604020202020204" pitchFamily="34" charset="0"/>
            </a:endParaRPr>
          </a:p>
          <a:p>
            <a:pPr indent="224790" defTabSz="77089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16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   “If we carry our </a:t>
            </a:r>
            <a:r>
              <a:rPr lang="en-US" altLang="zh-CN" sz="2160" b="1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burdens</a:t>
            </a:r>
            <a:r>
              <a:rPr lang="en-US" altLang="zh-CN" sz="216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 (</a:t>
            </a:r>
            <a:r>
              <a:rPr lang="zh-CN" altLang="en-US" sz="216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负担</a:t>
            </a:r>
            <a:r>
              <a:rPr lang="en-US" altLang="zh-CN" sz="216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)   </a:t>
            </a:r>
            <a:r>
              <a:rPr lang="en-US" altLang="zh-CN" sz="2160" u="sng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7 	</a:t>
            </a:r>
            <a:r>
              <a:rPr lang="en-US" altLang="zh-CN" sz="216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sooner or later, we will not be able to carry on. The </a:t>
            </a:r>
            <a:r>
              <a:rPr lang="en-US" altLang="zh-CN" sz="2160" b="1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burden</a:t>
            </a:r>
            <a:r>
              <a:rPr lang="en-US" altLang="zh-CN" sz="216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 will become increasingly heavier. We have to </a:t>
            </a:r>
            <a:r>
              <a:rPr lang="en-US" altLang="zh-CN" sz="2160" u="sng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    8 	</a:t>
            </a:r>
            <a:r>
              <a:rPr lang="en-US" altLang="zh-CN" sz="216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the </a:t>
            </a:r>
            <a:r>
              <a:rPr lang="en-US" altLang="zh-CN" sz="2160" b="1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burden</a:t>
            </a:r>
            <a:r>
              <a:rPr lang="en-US" altLang="zh-CN" sz="216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 every now and then, so that we can be refreshed and are able to carry on."</a:t>
            </a:r>
            <a:endParaRPr lang="en-US" altLang="zh-CN" sz="2160" dirty="0">
              <a:latin typeface="Arial" panose="020B0604020202020204" pitchFamily="34" charset="0"/>
              <a:ea typeface="微软雅黑 Light" panose="020B0502040204020203" charset="-122"/>
              <a:cs typeface="Arial" panose="020B0604020202020204" pitchFamily="34" charset="0"/>
            </a:endParaRPr>
          </a:p>
          <a:p>
            <a:pPr indent="224790" defTabSz="77089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16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   </a:t>
            </a:r>
            <a:r>
              <a:rPr lang="en-US" altLang="zh-CN" sz="2160" b="1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 So</a:t>
            </a:r>
            <a:r>
              <a:rPr lang="en-US" altLang="zh-CN" sz="216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 </a:t>
            </a:r>
            <a:r>
              <a:rPr lang="en-US" altLang="zh-CN" sz="2160" u="sng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  9 	</a:t>
            </a:r>
            <a:r>
              <a:rPr lang="en-US" altLang="zh-CN" sz="216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you return home from work tonight, put the </a:t>
            </a:r>
            <a:r>
              <a:rPr lang="en-US" altLang="zh-CN" sz="2160" b="1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burden</a:t>
            </a:r>
            <a:r>
              <a:rPr lang="en-US" altLang="zh-CN" sz="216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 of work down. Don't carry it back home. You can pick it up tomorrow.</a:t>
            </a:r>
            <a:endParaRPr lang="en-US" altLang="zh-CN" sz="2160" dirty="0">
              <a:latin typeface="Arial" panose="020B0604020202020204" pitchFamily="34" charset="0"/>
              <a:ea typeface="微软雅黑 Light" panose="020B0502040204020203" charset="-122"/>
              <a:cs typeface="Arial" panose="020B0604020202020204" pitchFamily="34" charset="0"/>
            </a:endParaRPr>
          </a:p>
          <a:p>
            <a:pPr indent="224790" defTabSz="77089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16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  Whatever </a:t>
            </a:r>
            <a:r>
              <a:rPr lang="en-US" altLang="zh-CN" sz="2160" b="1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burdens</a:t>
            </a:r>
            <a:r>
              <a:rPr lang="en-US" altLang="zh-CN" sz="216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 you have, let them down  for a moment if you can. And learn to </a:t>
            </a:r>
            <a:r>
              <a:rPr lang="en-US" altLang="zh-CN" sz="2160" u="sng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	10	</a:t>
            </a:r>
            <a:r>
              <a:rPr lang="en-US" altLang="zh-CN" sz="216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ourselves.</a:t>
            </a:r>
            <a:endParaRPr lang="en-US" altLang="zh-CN" sz="2160" dirty="0">
              <a:latin typeface="Arial" panose="020B0604020202020204" pitchFamily="34" charset="0"/>
              <a:ea typeface="微软雅黑 Light" panose="020B0502040204020203" charset="-122"/>
              <a:cs typeface="Arial" panose="020B0604020202020204" pitchFamily="34" charset="0"/>
            </a:endParaRPr>
          </a:p>
          <a:p>
            <a:pPr indent="224790" defTabSz="77089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160" b="1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   Life is short but amazing. Enjoy it!</a:t>
            </a:r>
            <a:endParaRPr lang="en-US" altLang="zh-CN" sz="2160" b="1" dirty="0">
              <a:latin typeface="Arial" panose="020B0604020202020204" pitchFamily="34" charset="0"/>
              <a:ea typeface="微软雅黑 Light" panose="020B0502040204020203" charset="-122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23392" y="260648"/>
            <a:ext cx="3108543" cy="67678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zh-CN" altLang="en-US" sz="3800" dirty="0">
                <a:latin typeface="华文琥珀" panose="02010800040101010101" pitchFamily="2" charset="-122"/>
                <a:ea typeface="华文琥珀" panose="02010800040101010101" pitchFamily="2" charset="-122"/>
              </a:rPr>
              <a:t>体裁：记叙文</a:t>
            </a:r>
            <a:endParaRPr lang="zh-CN" altLang="en-US" sz="3800" dirty="0">
              <a:latin typeface="华文琥珀" panose="02010800040101010101" pitchFamily="2" charset="-122"/>
              <a:ea typeface="华文琥珀" panose="02010800040101010101" pitchFamily="2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367808" y="260648"/>
            <a:ext cx="4333673" cy="67678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CN" altLang="en-US" sz="3800" dirty="0">
                <a:solidFill>
                  <a:schemeClr val="tx1">
                    <a:lumMod val="95000"/>
                    <a:lumOff val="5000"/>
                  </a:schemeClr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话题：压力与调节</a:t>
            </a:r>
            <a:endParaRPr lang="zh-CN" altLang="en-US" sz="3800" dirty="0">
              <a:solidFill>
                <a:schemeClr val="tx1">
                  <a:lumMod val="95000"/>
                  <a:lumOff val="5000"/>
                </a:schemeClr>
              </a:solidFill>
              <a:latin typeface="华文琥珀" panose="02010800040101010101" pitchFamily="2" charset="-122"/>
              <a:ea typeface="华文琥珀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ldLvl="0" animBg="1"/>
      <p:bldP spid="9" grpId="0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2"/>
          <p:cNvSpPr txBox="1"/>
          <p:nvPr/>
        </p:nvSpPr>
        <p:spPr>
          <a:xfrm>
            <a:off x="983432" y="476672"/>
            <a:ext cx="2178051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endParaRPr lang="en-US" altLang="zh-C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423592" y="1628800"/>
            <a:ext cx="5328592" cy="3415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600" dirty="0"/>
              <a:t>重点短语回顾</a:t>
            </a:r>
            <a:endParaRPr lang="en-US" altLang="zh-CN" sz="3600" dirty="0"/>
          </a:p>
          <a:p>
            <a:pPr>
              <a:lnSpc>
                <a:spcPct val="150000"/>
              </a:lnSpc>
            </a:pPr>
            <a:r>
              <a:rPr lang="zh-CN" altLang="en-US" sz="3600" dirty="0"/>
              <a:t>重点句型回顾</a:t>
            </a:r>
            <a:endParaRPr lang="en-US" altLang="zh-CN" sz="3600" dirty="0"/>
          </a:p>
          <a:p>
            <a:pPr>
              <a:lnSpc>
                <a:spcPct val="150000"/>
              </a:lnSpc>
            </a:pPr>
            <a:r>
              <a:rPr lang="zh-CN" altLang="en-US" sz="3600" dirty="0"/>
              <a:t>重点语法</a:t>
            </a:r>
            <a:endParaRPr lang="en-US" altLang="zh-CN" sz="3600" dirty="0"/>
          </a:p>
          <a:p>
            <a:pPr>
              <a:lnSpc>
                <a:spcPct val="150000"/>
              </a:lnSpc>
            </a:pPr>
            <a:r>
              <a:rPr lang="zh-CN" altLang="en-US" sz="3600" dirty="0"/>
              <a:t>完形、阅读点拨</a:t>
            </a:r>
            <a:endParaRPr lang="en-US" altLang="zh-CN" sz="36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211848" y="796007"/>
            <a:ext cx="11953328" cy="559840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57864" tIns="28932" rIns="57864" bIns="28932" numCol="1" anchor="ctr" anchorCtr="0" compatLnSpc="1">
            <a:spAutoFit/>
          </a:bodyPr>
          <a:lstStyle/>
          <a:p>
            <a:pPr indent="224790" algn="just" defTabSz="77089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40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   A teacher was giving a talk to his students on stress(</a:t>
            </a:r>
            <a:r>
              <a:rPr lang="zh-CN" altLang="en-US" sz="240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压力</a:t>
            </a:r>
            <a:r>
              <a:rPr lang="en-US" altLang="zh-CN" sz="240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) management. He raised a glass of water and asked them, "How </a:t>
            </a:r>
            <a:r>
              <a:rPr lang="en-US" altLang="zh-CN" sz="2400" u="sng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	1   </a:t>
            </a:r>
            <a:r>
              <a:rPr lang="en-US" altLang="zh-CN" sz="240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do you think this glass of water is?"</a:t>
            </a:r>
            <a:endParaRPr lang="en-US" altLang="zh-CN" sz="2400" dirty="0">
              <a:latin typeface="Arial" panose="020B0604020202020204" pitchFamily="34" charset="0"/>
              <a:ea typeface="微软雅黑 Light" panose="020B0502040204020203" charset="-122"/>
              <a:cs typeface="Arial" panose="020B0604020202020204" pitchFamily="34" charset="0"/>
            </a:endParaRPr>
          </a:p>
          <a:p>
            <a:pPr indent="224790" defTabSz="77089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40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   The students began to think and </a:t>
            </a:r>
            <a:r>
              <a:rPr lang="en-US" altLang="zh-CN" sz="2400" u="sng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_2   </a:t>
            </a:r>
            <a:r>
              <a:rPr lang="en-US" altLang="zh-CN" sz="240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. Their answers are different, from 20g to 500g.</a:t>
            </a:r>
            <a:endParaRPr lang="en-US" altLang="zh-CN" sz="2400" dirty="0">
              <a:latin typeface="Arial" panose="020B0604020202020204" pitchFamily="34" charset="0"/>
              <a:ea typeface="微软雅黑 Light" panose="020B0502040204020203" charset="-122"/>
              <a:cs typeface="Arial" panose="020B0604020202020204" pitchFamily="34" charset="0"/>
            </a:endParaRPr>
          </a:p>
          <a:p>
            <a:pPr indent="224790" defTabSz="77089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40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   "It does not matter on the real </a:t>
            </a:r>
            <a:r>
              <a:rPr lang="en-US" altLang="zh-CN" sz="2400" u="sng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  3_</a:t>
            </a:r>
            <a:r>
              <a:rPr lang="en-US" altLang="zh-CN" sz="240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. It depends on how long you hold it. If I hold it for a </a:t>
            </a:r>
            <a:r>
              <a:rPr lang="en-US" altLang="zh-CN" sz="2400" u="sng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   4  </a:t>
            </a:r>
            <a:r>
              <a:rPr lang="en-US" altLang="zh-CN" sz="240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 it is OK. If I hold it for an hour, I will have an ache in my right arm. If I hold it for a day, you will have to call a </a:t>
            </a:r>
            <a:r>
              <a:rPr lang="en-US" altLang="zh-CN" sz="2400" u="sng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    5    </a:t>
            </a:r>
            <a:r>
              <a:rPr lang="en-US" altLang="zh-CN" sz="240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. It is the exact same weight, but the longer I hold it, the heavier it becomes. What we have to do is to put the glass down, </a:t>
            </a:r>
            <a:r>
              <a:rPr lang="en-US" altLang="zh-CN" sz="2400" u="sng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   6    </a:t>
            </a:r>
            <a:r>
              <a:rPr lang="en-US" altLang="zh-CN" sz="240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 for a while before holding it up again.“</a:t>
            </a:r>
            <a:endParaRPr lang="en-US" altLang="zh-CN" sz="2160" dirty="0">
              <a:latin typeface="Times New Roman" panose="02020603050405020304" pitchFamily="18" charset="0"/>
              <a:ea typeface="微软雅黑 Light" panose="020B0502040204020203" charset="-122"/>
              <a:cs typeface="Times New Roman" panose="02020603050405020304" pitchFamily="18" charset="0"/>
              <a:sym typeface="+mn-ea"/>
            </a:endParaRPr>
          </a:p>
          <a:p>
            <a:pPr indent="224790" defTabSz="77089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40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  <a:sym typeface="+mn-ea"/>
              </a:rPr>
              <a:t>1. A. heavy		B. full                	C. much		D. long</a:t>
            </a:r>
            <a:endParaRPr lang="en-US" altLang="zh-CN" sz="2400" dirty="0">
              <a:latin typeface="Arial" panose="020B0604020202020204" pitchFamily="34" charset="0"/>
              <a:ea typeface="微软雅黑 Light" panose="020B0502040204020203" charset="-122"/>
              <a:cs typeface="Arial" panose="020B0604020202020204" pitchFamily="34" charset="0"/>
            </a:endParaRPr>
          </a:p>
          <a:p>
            <a:pPr indent="224790" defTabSz="77089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40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  <a:sym typeface="+mn-ea"/>
              </a:rPr>
              <a:t>2. A. read 	     	B. watch 	   	C. guess	         D. listen</a:t>
            </a:r>
            <a:endParaRPr lang="en-US" altLang="zh-CN" sz="2400" dirty="0">
              <a:latin typeface="Arial" panose="020B0604020202020204" pitchFamily="34" charset="0"/>
              <a:ea typeface="微软雅黑 Light" panose="020B0502040204020203" charset="-122"/>
              <a:cs typeface="Arial" panose="020B0604020202020204" pitchFamily="34" charset="0"/>
            </a:endParaRPr>
          </a:p>
          <a:p>
            <a:pPr indent="224790" defTabSz="77089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40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  <a:sym typeface="+mn-ea"/>
              </a:rPr>
              <a:t>3. A. glass 	     	B. weight 	   	C. water		D. height</a:t>
            </a:r>
            <a:endParaRPr lang="en-US" altLang="zh-CN" sz="2400" dirty="0">
              <a:latin typeface="Arial" panose="020B0604020202020204" pitchFamily="34" charset="0"/>
              <a:ea typeface="微软雅黑 Light" panose="020B0502040204020203" charset="-122"/>
              <a:cs typeface="Arial" panose="020B0604020202020204" pitchFamily="34" charset="0"/>
            </a:endParaRPr>
          </a:p>
          <a:p>
            <a:pPr indent="224790" defTabSz="77089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40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  <a:sym typeface="+mn-ea"/>
              </a:rPr>
              <a:t>4. A. minute          	B. night 	      	C. day		D. week</a:t>
            </a:r>
            <a:endParaRPr lang="en-US" altLang="zh-CN" sz="2400" dirty="0">
              <a:latin typeface="Arial" panose="020B0604020202020204" pitchFamily="34" charset="0"/>
              <a:ea typeface="微软雅黑 Light" panose="020B0502040204020203" charset="-122"/>
              <a:cs typeface="Arial" panose="020B0604020202020204" pitchFamily="34" charset="0"/>
            </a:endParaRPr>
          </a:p>
          <a:p>
            <a:pPr indent="224790" defTabSz="77089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40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  <a:sym typeface="+mn-ea"/>
              </a:rPr>
              <a:t>5. A. mother          	B. teacher          	C. doctor	   	D. friend</a:t>
            </a:r>
            <a:endParaRPr lang="en-US" altLang="zh-CN" sz="2400" dirty="0">
              <a:latin typeface="Arial" panose="020B0604020202020204" pitchFamily="34" charset="0"/>
              <a:ea typeface="微软雅黑 Light" panose="020B0502040204020203" charset="-122"/>
              <a:cs typeface="Arial" panose="020B0604020202020204" pitchFamily="34" charset="0"/>
            </a:endParaRPr>
          </a:p>
          <a:p>
            <a:pPr indent="224790" defTabSz="77089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40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  <a:sym typeface="+mn-ea"/>
              </a:rPr>
              <a:t>6. A. rest              	B. shake 	   	C. look		D. work</a:t>
            </a:r>
            <a:endParaRPr lang="en-US" altLang="zh-CN" sz="2400" dirty="0">
              <a:latin typeface="Arial" panose="020B0604020202020204" pitchFamily="34" charset="0"/>
              <a:ea typeface="微软雅黑 Light" panose="020B0502040204020203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23556" name="TextBox 3"/>
          <p:cNvSpPr txBox="1">
            <a:spLocks noChangeArrowheads="1"/>
          </p:cNvSpPr>
          <p:nvPr/>
        </p:nvSpPr>
        <p:spPr bwMode="auto">
          <a:xfrm>
            <a:off x="58489" y="4077072"/>
            <a:ext cx="636911" cy="424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sz="2160" b="1" dirty="0">
                <a:solidFill>
                  <a:srgbClr val="C00000"/>
                </a:solidFill>
                <a:ea typeface="华文琥珀" panose="02010800040101010101" pitchFamily="2" charset="-122"/>
                <a:cs typeface="Arial" panose="020B0604020202020204" pitchFamily="34" charset="0"/>
              </a:rPr>
              <a:t>A</a:t>
            </a:r>
            <a:endParaRPr lang="en-US" sz="2160" b="1" dirty="0">
              <a:solidFill>
                <a:srgbClr val="C00000"/>
              </a:solidFill>
              <a:ea typeface="华文琥珀" panose="020108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2" name="TextBox 3"/>
          <p:cNvSpPr txBox="1">
            <a:spLocks noChangeArrowheads="1"/>
          </p:cNvSpPr>
          <p:nvPr/>
        </p:nvSpPr>
        <p:spPr bwMode="auto">
          <a:xfrm>
            <a:off x="74760" y="4520622"/>
            <a:ext cx="636911" cy="424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sz="2160" b="1" dirty="0">
                <a:solidFill>
                  <a:srgbClr val="C00000"/>
                </a:solidFill>
                <a:ea typeface="华文琥珀" panose="02010800040101010101" pitchFamily="2" charset="-122"/>
                <a:cs typeface="Arial" panose="020B0604020202020204" pitchFamily="34" charset="0"/>
              </a:rPr>
              <a:t>C</a:t>
            </a:r>
            <a:endParaRPr lang="en-US" sz="2160" b="1" dirty="0">
              <a:solidFill>
                <a:srgbClr val="C00000"/>
              </a:solidFill>
              <a:ea typeface="华文琥珀" panose="020108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67140" y="4876476"/>
            <a:ext cx="636911" cy="424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sz="2160" b="1" dirty="0">
                <a:solidFill>
                  <a:srgbClr val="C00000"/>
                </a:solidFill>
                <a:ea typeface="华文琥珀" panose="02010800040101010101" pitchFamily="2" charset="-122"/>
                <a:cs typeface="Arial" panose="020B0604020202020204" pitchFamily="34" charset="0"/>
              </a:rPr>
              <a:t>B</a:t>
            </a:r>
            <a:endParaRPr lang="en-US" sz="2160" b="1" dirty="0">
              <a:solidFill>
                <a:srgbClr val="C00000"/>
              </a:solidFill>
              <a:ea typeface="华文琥珀" panose="020108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67140" y="5197268"/>
            <a:ext cx="636911" cy="424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sz="2160" b="1" dirty="0">
                <a:solidFill>
                  <a:srgbClr val="C00000"/>
                </a:solidFill>
                <a:ea typeface="华文琥珀" panose="02010800040101010101" pitchFamily="2" charset="-122"/>
                <a:cs typeface="Arial" panose="020B0604020202020204" pitchFamily="34" charset="0"/>
              </a:rPr>
              <a:t>A</a:t>
            </a:r>
            <a:endParaRPr lang="en-US" sz="2160" b="1" dirty="0">
              <a:solidFill>
                <a:srgbClr val="C00000"/>
              </a:solidFill>
              <a:ea typeface="华文琥珀" panose="020108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5" name="TextBox 3"/>
          <p:cNvSpPr txBox="1">
            <a:spLocks noChangeArrowheads="1"/>
          </p:cNvSpPr>
          <p:nvPr/>
        </p:nvSpPr>
        <p:spPr bwMode="auto">
          <a:xfrm>
            <a:off x="47328" y="5596556"/>
            <a:ext cx="636911" cy="424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sz="2160" b="1" dirty="0">
                <a:solidFill>
                  <a:srgbClr val="C00000"/>
                </a:solidFill>
                <a:ea typeface="华文琥珀" panose="02010800040101010101" pitchFamily="2" charset="-122"/>
                <a:cs typeface="Arial" panose="020B0604020202020204" pitchFamily="34" charset="0"/>
              </a:rPr>
              <a:t>C</a:t>
            </a:r>
            <a:endParaRPr lang="en-US" sz="2160" b="1" dirty="0">
              <a:solidFill>
                <a:srgbClr val="C00000"/>
              </a:solidFill>
              <a:ea typeface="华文琥珀" panose="020108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6" name="TextBox 3"/>
          <p:cNvSpPr txBox="1">
            <a:spLocks noChangeArrowheads="1"/>
          </p:cNvSpPr>
          <p:nvPr/>
        </p:nvSpPr>
        <p:spPr bwMode="auto">
          <a:xfrm>
            <a:off x="47328" y="5956596"/>
            <a:ext cx="636911" cy="424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sz="2160" b="1" dirty="0">
                <a:solidFill>
                  <a:srgbClr val="C00000"/>
                </a:solidFill>
                <a:ea typeface="华文琥珀" panose="02010800040101010101" pitchFamily="2" charset="-122"/>
                <a:cs typeface="Arial" panose="020B0604020202020204" pitchFamily="34" charset="0"/>
              </a:rPr>
              <a:t>A</a:t>
            </a:r>
            <a:endParaRPr lang="en-US" sz="2160" b="1" dirty="0">
              <a:solidFill>
                <a:srgbClr val="C00000"/>
              </a:solidFill>
              <a:ea typeface="华文琥珀" panose="02010800040101010101" pitchFamily="2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/>
      <p:bldP spid="2" grpId="0"/>
      <p:bldP spid="3" grpId="0"/>
      <p:bldP spid="4" grpId="0"/>
      <p:bldP spid="5" grpId="0"/>
      <p:bldP spid="6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191344" y="686213"/>
            <a:ext cx="12000656" cy="59664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57864" tIns="28932" rIns="57864" bIns="28932" numCol="1" anchor="ctr" anchorCtr="0" compatLnSpc="1">
            <a:spAutoFit/>
          </a:bodyPr>
          <a:lstStyle/>
          <a:p>
            <a:pPr indent="224790" defTabSz="77089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CN" sz="2400" dirty="0">
              <a:latin typeface="Arial" panose="020B0604020202020204" pitchFamily="34" charset="0"/>
              <a:ea typeface="微软雅黑 Light" panose="020B0502040204020203" charset="-122"/>
              <a:cs typeface="Arial" panose="020B0604020202020204" pitchFamily="34" charset="0"/>
            </a:endParaRPr>
          </a:p>
          <a:p>
            <a:pPr indent="224790" defTabSz="77089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40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   “If we carry our burdens (</a:t>
            </a:r>
            <a:r>
              <a:rPr lang="zh-CN" altLang="en-US" sz="240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负担</a:t>
            </a:r>
            <a:r>
              <a:rPr lang="en-US" altLang="zh-CN" sz="240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)   </a:t>
            </a:r>
            <a:r>
              <a:rPr lang="en-US" altLang="zh-CN" sz="2400" u="sng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7 	 </a:t>
            </a:r>
            <a:r>
              <a:rPr lang="en-US" altLang="zh-CN" sz="240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 ,</a:t>
            </a:r>
            <a:r>
              <a:rPr lang="en-US" altLang="zh-CN" sz="240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sooner or later, we will not be able to carry on. The burden will become increasingly heavier. We have to </a:t>
            </a:r>
            <a:r>
              <a:rPr lang="en-US" altLang="zh-CN" sz="2400" u="sng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   8 	</a:t>
            </a:r>
            <a:r>
              <a:rPr lang="en-US" altLang="zh-CN" sz="240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the burden every now and then, so that we can be refreshed and are able to carry on."</a:t>
            </a:r>
            <a:endParaRPr lang="en-US" altLang="zh-CN" sz="2400" dirty="0">
              <a:latin typeface="Arial" panose="020B0604020202020204" pitchFamily="34" charset="0"/>
              <a:ea typeface="微软雅黑 Light" panose="020B0502040204020203" charset="-122"/>
              <a:cs typeface="Arial" panose="020B0604020202020204" pitchFamily="34" charset="0"/>
            </a:endParaRPr>
          </a:p>
          <a:p>
            <a:pPr indent="224790" defTabSz="77089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40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    So </a:t>
            </a:r>
            <a:r>
              <a:rPr lang="en-US" altLang="zh-CN" sz="2400" u="sng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  9 	</a:t>
            </a:r>
            <a:r>
              <a:rPr lang="en-US" altLang="zh-CN" sz="240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you return home from work tonight, put the burden of work down. Don't carry it back home. You can pick it up tomorrow.</a:t>
            </a:r>
            <a:endParaRPr lang="en-US" altLang="zh-CN" sz="2400" dirty="0">
              <a:latin typeface="Arial" panose="020B0604020202020204" pitchFamily="34" charset="0"/>
              <a:ea typeface="微软雅黑 Light" panose="020B0502040204020203" charset="-122"/>
              <a:cs typeface="Arial" panose="020B0604020202020204" pitchFamily="34" charset="0"/>
            </a:endParaRPr>
          </a:p>
          <a:p>
            <a:pPr indent="224790" defTabSz="77089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40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  Whatever burdens you have, let them down  for a moment if you can. And learn to </a:t>
            </a:r>
            <a:r>
              <a:rPr lang="en-US" altLang="zh-CN" sz="2400" u="sng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10_</a:t>
            </a:r>
            <a:r>
              <a:rPr lang="en-US" altLang="zh-CN" sz="240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ourselves.</a:t>
            </a:r>
            <a:endParaRPr lang="en-US" altLang="zh-CN" sz="2400" dirty="0">
              <a:latin typeface="Arial" panose="020B0604020202020204" pitchFamily="34" charset="0"/>
              <a:ea typeface="微软雅黑 Light" panose="020B0502040204020203" charset="-122"/>
              <a:cs typeface="Arial" panose="020B0604020202020204" pitchFamily="34" charset="0"/>
            </a:endParaRPr>
          </a:p>
          <a:p>
            <a:pPr indent="224790" defTabSz="77089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40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</a:rPr>
              <a:t>   Life is short but amazing. Enjoy it!</a:t>
            </a:r>
            <a:endParaRPr lang="en-US" altLang="zh-CN" sz="2400" dirty="0">
              <a:latin typeface="Arial" panose="020B0604020202020204" pitchFamily="34" charset="0"/>
              <a:ea typeface="微软雅黑 Light" panose="020B0502040204020203" charset="-122"/>
              <a:cs typeface="Arial" panose="020B0604020202020204" pitchFamily="34" charset="0"/>
            </a:endParaRPr>
          </a:p>
          <a:p>
            <a:pPr indent="224790" defTabSz="77089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CN" sz="2400" dirty="0">
              <a:latin typeface="Arial" panose="020B0604020202020204" pitchFamily="34" charset="0"/>
              <a:ea typeface="微软雅黑 Light" panose="020B0502040204020203" charset="-122"/>
              <a:cs typeface="Arial" panose="020B0604020202020204" pitchFamily="34" charset="0"/>
              <a:sym typeface="+mn-ea"/>
            </a:endParaRPr>
          </a:p>
          <a:p>
            <a:pPr indent="224790" defTabSz="77089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40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  <a:sym typeface="+mn-ea"/>
              </a:rPr>
              <a:t>    7. A. this time				B. some time</a:t>
            </a:r>
            <a:endParaRPr lang="en-US" altLang="zh-CN" sz="2400" dirty="0">
              <a:latin typeface="Arial" panose="020B0604020202020204" pitchFamily="34" charset="0"/>
              <a:ea typeface="微软雅黑 Light" panose="020B0502040204020203" charset="-122"/>
              <a:cs typeface="Arial" panose="020B0604020202020204" pitchFamily="34" charset="0"/>
              <a:sym typeface="+mn-ea"/>
            </a:endParaRPr>
          </a:p>
          <a:p>
            <a:pPr indent="224790" defTabSz="77089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40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  <a:sym typeface="+mn-ea"/>
              </a:rPr>
              <a:t>	 C. next time				D. all the time</a:t>
            </a:r>
            <a:endParaRPr lang="en-US" altLang="zh-CN" sz="2400" dirty="0">
              <a:latin typeface="Arial" panose="020B0604020202020204" pitchFamily="34" charset="0"/>
              <a:ea typeface="微软雅黑 Light" panose="020B0502040204020203" charset="-122"/>
              <a:cs typeface="Arial" panose="020B0604020202020204" pitchFamily="34" charset="0"/>
            </a:endParaRPr>
          </a:p>
          <a:p>
            <a:pPr indent="224790" defTabSz="77089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40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  <a:sym typeface="+mn-ea"/>
              </a:rPr>
              <a:t>    8. A. give up		B. put down	C. pick up		D. think about</a:t>
            </a:r>
            <a:endParaRPr lang="en-US" altLang="zh-CN" sz="2400" dirty="0">
              <a:latin typeface="Arial" panose="020B0604020202020204" pitchFamily="34" charset="0"/>
              <a:ea typeface="微软雅黑 Light" panose="020B0502040204020203" charset="-122"/>
              <a:cs typeface="Arial" panose="020B0604020202020204" pitchFamily="34" charset="0"/>
            </a:endParaRPr>
          </a:p>
          <a:p>
            <a:pPr indent="224790" defTabSz="77089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40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  <a:sym typeface="+mn-ea"/>
              </a:rPr>
              <a:t>    9. A. after	       	B. since	     	C. before	         D. until</a:t>
            </a:r>
            <a:endParaRPr lang="en-US" altLang="zh-CN" sz="2400" dirty="0">
              <a:latin typeface="Arial" panose="020B0604020202020204" pitchFamily="34" charset="0"/>
              <a:ea typeface="微软雅黑 Light" panose="020B0502040204020203" charset="-122"/>
              <a:cs typeface="Arial" panose="020B0604020202020204" pitchFamily="34" charset="0"/>
            </a:endParaRPr>
          </a:p>
          <a:p>
            <a:pPr indent="224790" defTabSz="77089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400" dirty="0">
                <a:latin typeface="Arial" panose="020B0604020202020204" pitchFamily="34" charset="0"/>
                <a:ea typeface="微软雅黑 Light" panose="020B0502040204020203" charset="-122"/>
                <a:cs typeface="Arial" panose="020B0604020202020204" pitchFamily="34" charset="0"/>
                <a:sym typeface="+mn-ea"/>
              </a:rPr>
              <a:t>   10. A. save	       	B. help	     	C. care		D. relax</a:t>
            </a:r>
            <a:endParaRPr lang="en-US" altLang="zh-CN" sz="2400" dirty="0">
              <a:latin typeface="Arial" panose="020B0604020202020204" pitchFamily="34" charset="0"/>
              <a:ea typeface="微软雅黑 Light" panose="020B0502040204020203" charset="-122"/>
              <a:cs typeface="Arial" panose="020B0604020202020204" pitchFamily="34" charset="0"/>
            </a:endParaRPr>
          </a:p>
          <a:p>
            <a:pPr indent="224790" defTabSz="77089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CN" sz="2400" dirty="0">
              <a:latin typeface="Arial" panose="020B0604020202020204" pitchFamily="34" charset="0"/>
              <a:ea typeface="微软雅黑 Light" panose="020B0502040204020203" charset="-122"/>
              <a:cs typeface="Arial" panose="020B0604020202020204" pitchFamily="34" charset="0"/>
            </a:endParaRPr>
          </a:p>
        </p:txBody>
      </p:sp>
      <p:sp>
        <p:nvSpPr>
          <p:cNvPr id="2" name="TextBox 3"/>
          <p:cNvSpPr txBox="1">
            <a:spLocks noChangeArrowheads="1"/>
          </p:cNvSpPr>
          <p:nvPr/>
        </p:nvSpPr>
        <p:spPr bwMode="auto">
          <a:xfrm>
            <a:off x="368177" y="4332959"/>
            <a:ext cx="6369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sz="2400" b="1" dirty="0">
                <a:solidFill>
                  <a:srgbClr val="C00000"/>
                </a:solidFill>
                <a:ea typeface="华文琥珀" panose="02010800040101010101" pitchFamily="2" charset="-122"/>
                <a:cs typeface="Arial" panose="020B0604020202020204" pitchFamily="34" charset="0"/>
              </a:rPr>
              <a:t>D</a:t>
            </a:r>
            <a:endParaRPr lang="en-US" sz="2400" b="1" dirty="0">
              <a:solidFill>
                <a:srgbClr val="C00000"/>
              </a:solidFill>
              <a:ea typeface="华文琥珀" panose="020108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349713" y="5058011"/>
            <a:ext cx="6369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sz="2400" b="1" dirty="0">
                <a:solidFill>
                  <a:srgbClr val="C00000"/>
                </a:solidFill>
                <a:ea typeface="华文琥珀" panose="02010800040101010101" pitchFamily="2" charset="-122"/>
                <a:cs typeface="Arial" panose="020B0604020202020204" pitchFamily="34" charset="0"/>
              </a:rPr>
              <a:t>B</a:t>
            </a:r>
            <a:endParaRPr lang="en-US" sz="2400" b="1" dirty="0">
              <a:solidFill>
                <a:srgbClr val="C00000"/>
              </a:solidFill>
              <a:ea typeface="华文琥珀" panose="020108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35360" y="5487615"/>
            <a:ext cx="6369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sz="2400" b="1" dirty="0">
                <a:solidFill>
                  <a:srgbClr val="C00000"/>
                </a:solidFill>
                <a:ea typeface="华文琥珀" panose="02010800040101010101" pitchFamily="2" charset="-122"/>
                <a:cs typeface="Arial" panose="020B0604020202020204" pitchFamily="34" charset="0"/>
              </a:rPr>
              <a:t>C</a:t>
            </a:r>
            <a:endParaRPr lang="en-US" sz="2400" b="1" dirty="0">
              <a:solidFill>
                <a:srgbClr val="C00000"/>
              </a:solidFill>
              <a:ea typeface="华文琥珀" panose="020108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5" name="TextBox 3"/>
          <p:cNvSpPr txBox="1">
            <a:spLocks noChangeArrowheads="1"/>
          </p:cNvSpPr>
          <p:nvPr/>
        </p:nvSpPr>
        <p:spPr bwMode="auto">
          <a:xfrm>
            <a:off x="335360" y="5847655"/>
            <a:ext cx="6369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sz="2400" b="1" dirty="0">
                <a:solidFill>
                  <a:srgbClr val="C00000"/>
                </a:solidFill>
                <a:ea typeface="华文琥珀" panose="02010800040101010101" pitchFamily="2" charset="-122"/>
                <a:cs typeface="Arial" panose="020B0604020202020204" pitchFamily="34" charset="0"/>
              </a:rPr>
              <a:t>D</a:t>
            </a:r>
            <a:endParaRPr lang="en-US" sz="2400" b="1" dirty="0">
              <a:solidFill>
                <a:srgbClr val="C00000"/>
              </a:solidFill>
              <a:ea typeface="华文琥珀" panose="02010800040101010101" pitchFamily="2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4439816" y="404664"/>
            <a:ext cx="609777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13995" lvl="1" indent="-213995">
              <a:spcBef>
                <a:spcPct val="0"/>
              </a:spcBef>
              <a:spcAft>
                <a:spcPct val="15000"/>
              </a:spcAft>
            </a:pPr>
            <a:r>
              <a:rPr lang="zh-CN" altLang="en-US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完形填空答案</a:t>
            </a:r>
            <a:endParaRPr lang="en-US" altLang="zh-CN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1494776" y="1214882"/>
            <a:ext cx="10657184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/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A.their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B.your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C.our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D.one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/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zh-CN" altLang="en-US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A.necessary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zh-CN" altLang="en-US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B.important 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C.</a:t>
            </a:r>
            <a:r>
              <a:rPr lang="zh-CN" altLang="en-US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interesting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	D</a:t>
            </a:r>
            <a:r>
              <a:rPr lang="zh-CN" altLang="en-US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.good </a:t>
            </a:r>
            <a:endParaRPr lang="en-US" altLang="zh-CN" sz="2800" dirty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/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A.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hange     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B.finish       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C.improve     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D.care 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/>
            <a:r>
              <a:rPr lang="zh-CN" altLang="en-US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A.way</a:t>
            </a:r>
            <a:r>
              <a:rPr lang="en-US" altLang="zh-CN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 	</a:t>
            </a:r>
            <a:r>
              <a:rPr lang="zh-CN" altLang="en-US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B.plan</a:t>
            </a:r>
            <a:r>
              <a:rPr lang="en-US" altLang="zh-CN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  	</a:t>
            </a:r>
            <a:r>
              <a:rPr lang="zh-CN" altLang="en-US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C.problem </a:t>
            </a:r>
            <a:r>
              <a:rPr lang="en-US" altLang="zh-CN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zh-CN" altLang="en-US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D.resolution </a:t>
            </a:r>
            <a:endParaRPr lang="en-US" altLang="zh-CN" sz="28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/>
            <a:r>
              <a:rPr lang="zh-CN" altLang="en-US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A.breakfast  </a:t>
            </a:r>
            <a:r>
              <a:rPr lang="en-US" altLang="zh-CN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zh-CN" altLang="en-US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B.lunch       </a:t>
            </a:r>
            <a:r>
              <a:rPr lang="en-US" altLang="zh-CN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zh-CN" altLang="en-US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C.supper       </a:t>
            </a:r>
            <a:r>
              <a:rPr lang="en-US" altLang="zh-CN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zh-CN" altLang="en-US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D.dinner </a:t>
            </a:r>
            <a:endParaRPr lang="en-US" altLang="zh-CN" sz="28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/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A.stopping   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B.beginning  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C.trying        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D.enjoying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/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7. A.much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    	B.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more        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C.less         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D.little 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/>
            <a:r>
              <a:rPr lang="zh-CN" altLang="en-US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8. A.easy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 	</a:t>
            </a:r>
            <a:r>
              <a:rPr lang="zh-CN" altLang="en-US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B.difficul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       	</a:t>
            </a:r>
            <a:r>
              <a:rPr lang="zh-CN" altLang="en-US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C.nice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     	</a:t>
            </a:r>
            <a:r>
              <a:rPr lang="zh-CN" altLang="en-US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D.fun</a:t>
            </a:r>
            <a:endParaRPr lang="en-US" altLang="zh-CN" sz="2800" dirty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/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9. </a:t>
            </a:r>
            <a:r>
              <a:rPr lang="zh-CN" altLang="en-US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A.early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 	</a:t>
            </a:r>
            <a:r>
              <a:rPr lang="zh-CN" altLang="en-US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B.late 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    	</a:t>
            </a:r>
            <a:r>
              <a:rPr lang="zh-CN" altLang="en-US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C.high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     	</a:t>
            </a:r>
            <a:r>
              <a:rPr lang="zh-CN" altLang="en-US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D.low </a:t>
            </a:r>
            <a:endParaRPr lang="en-US" altLang="zh-CN" sz="2800" dirty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/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10. A.but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	     	B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.so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	        		C.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D.and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文本框 8"/>
          <p:cNvSpPr txBox="1"/>
          <p:nvPr/>
        </p:nvSpPr>
        <p:spPr>
          <a:xfrm>
            <a:off x="924050" y="1214882"/>
            <a:ext cx="635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CC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 </a:t>
            </a:r>
            <a:endParaRPr lang="en-US" altLang="zh-CN" sz="2800" b="1" dirty="0">
              <a:solidFill>
                <a:srgbClr val="CC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文本框 8"/>
          <p:cNvSpPr txBox="1"/>
          <p:nvPr/>
        </p:nvSpPr>
        <p:spPr>
          <a:xfrm>
            <a:off x="911424" y="1646441"/>
            <a:ext cx="576064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CC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 </a:t>
            </a:r>
            <a:endParaRPr lang="en-US" altLang="zh-CN" sz="2800" b="1" dirty="0">
              <a:solidFill>
                <a:srgbClr val="CC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904896" y="2060848"/>
            <a:ext cx="576064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CC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 </a:t>
            </a:r>
            <a:endParaRPr lang="en-US" altLang="zh-CN" sz="2800" b="1" dirty="0">
              <a:solidFill>
                <a:srgbClr val="CC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文本框 8"/>
          <p:cNvSpPr txBox="1"/>
          <p:nvPr/>
        </p:nvSpPr>
        <p:spPr>
          <a:xfrm>
            <a:off x="898368" y="2494231"/>
            <a:ext cx="576064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CC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 </a:t>
            </a:r>
            <a:endParaRPr lang="en-US" altLang="zh-CN" sz="2800" b="1" dirty="0">
              <a:solidFill>
                <a:srgbClr val="CC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文本框 8"/>
          <p:cNvSpPr txBox="1"/>
          <p:nvPr/>
        </p:nvSpPr>
        <p:spPr>
          <a:xfrm>
            <a:off x="911424" y="2936310"/>
            <a:ext cx="576064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CC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endParaRPr lang="en-US" altLang="zh-CN" sz="2800" b="1" dirty="0">
              <a:solidFill>
                <a:srgbClr val="CC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文本框 8"/>
          <p:cNvSpPr txBox="1"/>
          <p:nvPr/>
        </p:nvSpPr>
        <p:spPr>
          <a:xfrm>
            <a:off x="917522" y="3361274"/>
            <a:ext cx="576064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CC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endParaRPr lang="en-US" altLang="zh-CN" sz="2800" b="1" dirty="0">
              <a:solidFill>
                <a:srgbClr val="CC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898368" y="3768458"/>
            <a:ext cx="576064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CC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 </a:t>
            </a:r>
            <a:endParaRPr lang="en-US" altLang="zh-CN" sz="2800" b="1" dirty="0">
              <a:solidFill>
                <a:srgbClr val="CC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文本框 8"/>
          <p:cNvSpPr txBox="1"/>
          <p:nvPr/>
        </p:nvSpPr>
        <p:spPr>
          <a:xfrm>
            <a:off x="927682" y="4199689"/>
            <a:ext cx="576064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CC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 </a:t>
            </a:r>
            <a:endParaRPr lang="en-US" altLang="zh-CN" sz="2800" b="1" dirty="0">
              <a:solidFill>
                <a:srgbClr val="CC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文本框 8"/>
          <p:cNvSpPr txBox="1"/>
          <p:nvPr/>
        </p:nvSpPr>
        <p:spPr>
          <a:xfrm>
            <a:off x="898368" y="4637829"/>
            <a:ext cx="576064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CC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 </a:t>
            </a:r>
            <a:endParaRPr lang="en-US" altLang="zh-CN" sz="2800" b="1" dirty="0">
              <a:solidFill>
                <a:srgbClr val="CC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文本框 8"/>
          <p:cNvSpPr txBox="1"/>
          <p:nvPr/>
        </p:nvSpPr>
        <p:spPr>
          <a:xfrm>
            <a:off x="911424" y="5059129"/>
            <a:ext cx="576064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CC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 </a:t>
            </a:r>
            <a:endParaRPr lang="en-US" altLang="zh-CN" sz="2800" b="1" dirty="0">
              <a:solidFill>
                <a:srgbClr val="CC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4" grpId="0"/>
      <p:bldP spid="16" grpId="0"/>
      <p:bldP spid="17" grpId="0"/>
      <p:bldP spid="18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567608" y="404664"/>
            <a:ext cx="63770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阅读点拨</a:t>
            </a:r>
            <a:r>
              <a:rPr lang="en-US" altLang="zh-CN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—</a:t>
            </a:r>
            <a:r>
              <a:rPr lang="zh-CN" altLang="en-US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阅读理解</a:t>
            </a:r>
            <a:endParaRPr lang="zh-CN" altLang="en-US" sz="5400" b="1" dirty="0">
              <a:ln w="9525">
                <a:solidFill>
                  <a:schemeClr val="bg1"/>
                </a:solidFill>
                <a:prstDash val="solid"/>
              </a:ln>
              <a:solidFill>
                <a:srgbClr val="00B0F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127448" y="1268760"/>
            <a:ext cx="7598664" cy="127419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l"/>
            <a:r>
              <a:rPr lang="en-US" altLang="zh-CN" sz="4320" b="1" dirty="0"/>
              <a:t>   </a:t>
            </a:r>
            <a:r>
              <a:rPr lang="en-US" altLang="zh-CN" sz="4800" b="1" dirty="0"/>
              <a:t>  </a:t>
            </a:r>
            <a:endParaRPr lang="zh-CN" altLang="en-US" sz="4320" b="1" dirty="0"/>
          </a:p>
          <a:p>
            <a:pPr algn="l"/>
            <a:endParaRPr lang="zh-CN" altLang="en-US" sz="2880" b="1" dirty="0"/>
          </a:p>
        </p:txBody>
      </p:sp>
      <p:sp>
        <p:nvSpPr>
          <p:cNvPr id="8" name="标题 1"/>
          <p:cNvSpPr txBox="1"/>
          <p:nvPr/>
        </p:nvSpPr>
        <p:spPr>
          <a:xfrm>
            <a:off x="1524478" y="107084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b="1">
                <a:latin typeface="黑体" panose="02010609060101010101" pitchFamily="49" charset="-122"/>
                <a:ea typeface="黑体" panose="02010609060101010101" pitchFamily="49" charset="-122"/>
              </a:rPr>
              <a:t>题型分布</a:t>
            </a:r>
            <a:endParaRPr lang="zh-CN" altLang="en-US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圆角矩形 7"/>
          <p:cNvSpPr/>
          <p:nvPr/>
        </p:nvSpPr>
        <p:spPr>
          <a:xfrm>
            <a:off x="2207568" y="2584835"/>
            <a:ext cx="7056784" cy="3580469"/>
          </a:xfrm>
          <a:prstGeom prst="roundRect">
            <a:avLst>
              <a:gd name="adj" fmla="val 10063"/>
            </a:avLst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TextBox 5"/>
          <p:cNvSpPr txBox="1"/>
          <p:nvPr/>
        </p:nvSpPr>
        <p:spPr>
          <a:xfrm>
            <a:off x="2567608" y="2924944"/>
            <a:ext cx="2928958" cy="3046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50000"/>
              </a:lnSpc>
              <a:buAutoNum type="arabicPeriod"/>
            </a:pP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细节理解题</a:t>
            </a:r>
            <a:endParaRPr lang="en-US" altLang="zh-CN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主旨大意题</a:t>
            </a:r>
            <a:endParaRPr lang="en-US" altLang="zh-CN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514350" indent="-514350">
              <a:lnSpc>
                <a:spcPct val="150000"/>
              </a:lnSpc>
              <a:buFontTx/>
              <a:buAutoNum type="arabicPeriod"/>
            </a:pP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推理判断题</a:t>
            </a:r>
            <a:endParaRPr lang="en-US" altLang="zh-CN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词义猜测题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TextBox 6"/>
          <p:cNvSpPr txBox="1"/>
          <p:nvPr/>
        </p:nvSpPr>
        <p:spPr>
          <a:xfrm>
            <a:off x="5782318" y="2925081"/>
            <a:ext cx="4000528" cy="3046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50000"/>
              </a:lnSpc>
            </a:pP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en-US" altLang="zh-CN" sz="32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A, B, C, D</a:t>
            </a:r>
            <a:r>
              <a:rPr lang="zh-CN" altLang="en-US" sz="32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篇</a:t>
            </a:r>
            <a:endParaRPr lang="en-US" altLang="zh-CN" sz="32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514350" indent="-514350">
              <a:lnSpc>
                <a:spcPct val="150000"/>
              </a:lnSpc>
            </a:pPr>
            <a:r>
              <a:rPr lang="en-US" altLang="zh-CN" sz="32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B, C, D</a:t>
            </a:r>
            <a:r>
              <a:rPr lang="zh-CN" altLang="en-US" sz="32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篇</a:t>
            </a:r>
            <a:endParaRPr lang="en-US" altLang="zh-CN" sz="32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514350" indent="-514350">
              <a:lnSpc>
                <a:spcPct val="150000"/>
              </a:lnSpc>
            </a:pPr>
            <a:r>
              <a:rPr lang="en-US" altLang="zh-CN" sz="32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A, B, C, D</a:t>
            </a:r>
            <a:r>
              <a:rPr lang="zh-CN" altLang="en-US" sz="32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篇</a:t>
            </a:r>
            <a:endParaRPr lang="en-US" altLang="zh-CN" sz="32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514350" indent="-514350">
              <a:lnSpc>
                <a:spcPct val="150000"/>
              </a:lnSpc>
            </a:pPr>
            <a:r>
              <a:rPr lang="zh-CN" altLang="en-US" sz="32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en-US" altLang="zh-CN" sz="32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D </a:t>
            </a:r>
            <a:r>
              <a:rPr lang="zh-CN" altLang="en-US" sz="32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篇</a:t>
            </a:r>
            <a:endParaRPr lang="zh-CN" altLang="en-US" sz="32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2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 txBox="1"/>
          <p:nvPr/>
        </p:nvSpPr>
        <p:spPr>
          <a:xfrm>
            <a:off x="551384" y="260648"/>
            <a:ext cx="8229600" cy="785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  <a:defRPr/>
            </a:pPr>
            <a:r>
              <a:rPr lang="zh-CN" altLang="en-US" sz="2800" b="1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细节理解</a:t>
            </a:r>
            <a:endParaRPr lang="zh-CN" altLang="en-US" sz="2800" b="1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53136" y="2782553"/>
            <a:ext cx="91440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方法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：查读法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★ 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通读全文</a:t>
            </a:r>
            <a:endParaRPr lang="en-US" altLang="zh-CN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★ 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读题干，快速翻译选项</a:t>
            </a:r>
            <a:endParaRPr lang="en-US" altLang="zh-CN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★ 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带着问题中的关键词去原文中找答案，勾画出处</a:t>
            </a:r>
            <a:endParaRPr lang="en-US" altLang="zh-CN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★ 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作答，检查</a:t>
            </a:r>
            <a:endParaRPr lang="en-US" altLang="zh-CN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</a:t>
            </a:r>
            <a:endParaRPr lang="zh-CN" altLang="en-US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5" name="文本框 22"/>
          <p:cNvSpPr txBox="1">
            <a:spLocks noChangeArrowheads="1"/>
          </p:cNvSpPr>
          <p:nvPr/>
        </p:nvSpPr>
        <p:spPr bwMode="auto">
          <a:xfrm>
            <a:off x="983432" y="1437444"/>
            <a:ext cx="10801200" cy="95410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/>
            <a:lvl2pPr marL="742950" indent="-285750"/>
            <a:lvl3pPr/>
            <a:lvl4pPr/>
            <a:lvl5pPr/>
            <a:lvl6pPr/>
            <a:lvl7pPr/>
            <a:lvl8pPr/>
            <a:lvl9pPr/>
          </a:lstStyle>
          <a:p>
            <a:pPr marL="514350" indent="-514350"/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特点</a:t>
            </a:r>
            <a:r>
              <a:rPr lang="zh-CN" altLang="en-US" sz="2800" b="1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：针对文章中的事实和细节进行提问。</a:t>
            </a:r>
            <a:endParaRPr lang="en-US" altLang="zh-C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/>
            <a:r>
              <a:rPr lang="zh-CN" altLang="en-US" sz="2800" b="1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           如 </a:t>
            </a:r>
            <a:r>
              <a:rPr lang="en-US" altLang="zh-CN" sz="2800" b="1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when, where, why, how, who,  which, what </a:t>
            </a:r>
            <a:r>
              <a:rPr lang="zh-CN" altLang="en-US" sz="2800" b="1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等提问。</a:t>
            </a:r>
            <a:endParaRPr lang="zh-CN" altLang="en-US" sz="2800" b="1" dirty="0">
              <a:latin typeface="Arial" panose="020B0604020202020204" pitchFamily="34" charset="0"/>
              <a:ea typeface="楷体" panose="02010609060101010101" pitchFamily="49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384"/>
            <a:ext cx="12192000" cy="6846723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6168008" y="5373216"/>
            <a:ext cx="4968552" cy="12961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1"/>
          <p:cNvSpPr txBox="1"/>
          <p:nvPr/>
        </p:nvSpPr>
        <p:spPr>
          <a:xfrm>
            <a:off x="551384" y="260648"/>
            <a:ext cx="8229600" cy="785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  <a:defRPr/>
            </a:pPr>
            <a:r>
              <a:rPr lang="zh-CN" altLang="en-US" sz="2800" b="1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推理判断</a:t>
            </a:r>
            <a:endParaRPr lang="zh-CN" altLang="en-US" sz="2800" b="1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6" name="TextBox 2"/>
          <p:cNvSpPr txBox="1"/>
          <p:nvPr/>
        </p:nvSpPr>
        <p:spPr>
          <a:xfrm>
            <a:off x="1199456" y="3080861"/>
            <a:ext cx="678324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zh-CN" altLang="en-US" sz="2800" b="1" dirty="0">
                <a:solidFill>
                  <a:srgbClr val="FF0000"/>
                </a:solidFill>
                <a:latin typeface="Georgia" panose="02040502050405020303" pitchFamily="18" charset="0"/>
              </a:rPr>
              <a:t>常考类型</a:t>
            </a:r>
            <a:r>
              <a:rPr lang="zh-CN" altLang="en-US" sz="2800" b="1" dirty="0">
                <a:latin typeface="Georgia" panose="02040502050405020303" pitchFamily="18" charset="0"/>
              </a:rPr>
              <a:t>：</a:t>
            </a:r>
            <a:endParaRPr lang="zh-CN" altLang="en-US" sz="2800" b="1" dirty="0">
              <a:latin typeface="Georgia" panose="02040502050405020303" pitchFamily="18" charset="0"/>
            </a:endParaRPr>
          </a:p>
          <a:p>
            <a:pPr marL="514350" indent="-514350"/>
            <a:r>
              <a:rPr lang="en-US" altLang="zh-CN" sz="2800" b="1" dirty="0">
                <a:latin typeface="Georgia" panose="02040502050405020303" pitchFamily="18" charset="0"/>
              </a:rPr>
              <a:t>1. </a:t>
            </a:r>
            <a:r>
              <a:rPr lang="zh-CN" altLang="en-US" sz="2800" b="1" dirty="0">
                <a:latin typeface="Georgia" panose="02040502050405020303" pitchFamily="18" charset="0"/>
              </a:rPr>
              <a:t>细节推断</a:t>
            </a:r>
            <a:endParaRPr lang="en-US" altLang="zh-CN" sz="2800" b="1" dirty="0">
              <a:latin typeface="Georgia" panose="02040502050405020303" pitchFamily="18" charset="0"/>
            </a:endParaRPr>
          </a:p>
          <a:p>
            <a:pPr marL="514350" indent="-514350"/>
            <a:r>
              <a:rPr lang="en-US" altLang="zh-CN" sz="2800" b="1" dirty="0">
                <a:latin typeface="Georgia" panose="02040502050405020303" pitchFamily="18" charset="0"/>
              </a:rPr>
              <a:t>2. </a:t>
            </a:r>
            <a:r>
              <a:rPr lang="zh-CN" altLang="en-US" sz="2800" b="1" dirty="0">
                <a:latin typeface="Georgia" panose="02040502050405020303" pitchFamily="18" charset="0"/>
              </a:rPr>
              <a:t>文章出处或读者对象</a:t>
            </a:r>
            <a:endParaRPr lang="en-US" altLang="zh-CN" sz="2800" b="1" dirty="0">
              <a:latin typeface="Georgia" panose="02040502050405020303" pitchFamily="18" charset="0"/>
            </a:endParaRPr>
          </a:p>
          <a:p>
            <a:pPr marL="514350" indent="-514350"/>
            <a:r>
              <a:rPr lang="en-US" altLang="zh-CN" sz="2800" b="1" dirty="0">
                <a:latin typeface="Georgia" panose="02040502050405020303" pitchFamily="18" charset="0"/>
              </a:rPr>
              <a:t>3. </a:t>
            </a:r>
            <a:r>
              <a:rPr lang="zh-CN" altLang="en-US" sz="2800" b="1" dirty="0">
                <a:latin typeface="Georgia" panose="02040502050405020303" pitchFamily="18" charset="0"/>
              </a:rPr>
              <a:t>写作意图或观点态度</a:t>
            </a:r>
            <a:endParaRPr lang="en-US" altLang="zh-CN" sz="2800" b="1" dirty="0">
              <a:latin typeface="Georgia" panose="02040502050405020303" pitchFamily="18" charset="0"/>
            </a:endParaRPr>
          </a:p>
        </p:txBody>
      </p:sp>
      <p:sp>
        <p:nvSpPr>
          <p:cNvPr id="8" name="文本框 22"/>
          <p:cNvSpPr txBox="1">
            <a:spLocks noChangeArrowheads="1"/>
          </p:cNvSpPr>
          <p:nvPr/>
        </p:nvSpPr>
        <p:spPr bwMode="auto">
          <a:xfrm>
            <a:off x="1199456" y="1268760"/>
            <a:ext cx="5256584" cy="138499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/>
            <a:lvl2pPr marL="742950" indent="-285750"/>
            <a:lvl3pPr/>
            <a:lvl4pPr/>
            <a:lvl5pPr/>
            <a:lvl6pPr/>
            <a:lvl7pPr/>
            <a:lvl8pPr/>
            <a:lvl9pPr/>
          </a:lstStyle>
          <a:p>
            <a:pPr marL="514350" indent="-514350"/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特点：</a:t>
            </a:r>
            <a:r>
              <a:rPr lang="en-US" altLang="zh-CN" sz="2800" dirty="0">
                <a:solidFill>
                  <a:srgbClr val="FF0000"/>
                </a:solidFill>
                <a:latin typeface="Georgia" panose="02040502050405020303" pitchFamily="18" charset="0"/>
                <a:sym typeface="+mn-ea"/>
              </a:rPr>
              <a:t>   </a:t>
            </a:r>
            <a:endParaRPr lang="en-US" altLang="zh-CN" sz="2800" dirty="0">
              <a:solidFill>
                <a:srgbClr val="FF0000"/>
              </a:solidFill>
              <a:latin typeface="Georgia" panose="02040502050405020303" pitchFamily="18" charset="0"/>
              <a:sym typeface="+mn-ea"/>
            </a:endParaRPr>
          </a:p>
          <a:p>
            <a:pPr marL="514350" indent="-514350"/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Georgia" panose="02040502050405020303" pitchFamily="18" charset="0"/>
                <a:sym typeface="+mn-ea"/>
              </a:rPr>
              <a:t>1. 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Georgia" panose="02040502050405020303" pitchFamily="18" charset="0"/>
                <a:sym typeface="+mn-ea"/>
              </a:rPr>
              <a:t>考查对文章言外之意的理解</a:t>
            </a:r>
            <a:r>
              <a:rPr lang="zh-CN" altLang="en-US" sz="2800" dirty="0">
                <a:latin typeface="Georgia" panose="02040502050405020303" pitchFamily="18" charset="0"/>
                <a:sym typeface="+mn-ea"/>
              </a:rPr>
              <a:t>。</a:t>
            </a:r>
            <a:endParaRPr lang="en-US" altLang="zh-CN" sz="2800" dirty="0">
              <a:latin typeface="Georgia" panose="02040502050405020303" pitchFamily="18" charset="0"/>
            </a:endParaRPr>
          </a:p>
          <a:p>
            <a:pPr marL="514350" indent="-514350"/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Georgia" panose="02040502050405020303" pitchFamily="18" charset="0"/>
                <a:sym typeface="+mn-ea"/>
              </a:rPr>
              <a:t>2. 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Georgia" panose="02040502050405020303" pitchFamily="18" charset="0"/>
                <a:sym typeface="+mn-ea"/>
              </a:rPr>
              <a:t>不能直接从文中找到答案。</a:t>
            </a:r>
            <a:endParaRPr lang="en-US" altLang="zh-CN" sz="2800" dirty="0">
              <a:solidFill>
                <a:schemeClr val="tx1">
                  <a:lumMod val="95000"/>
                  <a:lumOff val="5000"/>
                </a:schemeClr>
              </a:solidFill>
              <a:latin typeface="Georgia" panose="02040502050405020303" pitchFamily="18" charset="0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3952" y="2876073"/>
            <a:ext cx="5494116" cy="1590724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3952" y="2904116"/>
            <a:ext cx="5494116" cy="161669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804" y="91440"/>
            <a:ext cx="8949593" cy="328028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803" y="4589046"/>
            <a:ext cx="9270317" cy="1868343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804" y="3412366"/>
            <a:ext cx="8974368" cy="1146300"/>
          </a:xfrm>
          <a:prstGeom prst="rect">
            <a:avLst/>
          </a:prstGeom>
        </p:spPr>
      </p:pic>
      <p:cxnSp>
        <p:nvCxnSpPr>
          <p:cNvPr id="10" name="直接连接符 9"/>
          <p:cNvCxnSpPr/>
          <p:nvPr/>
        </p:nvCxnSpPr>
        <p:spPr>
          <a:xfrm>
            <a:off x="3629542" y="541020"/>
            <a:ext cx="816769" cy="0"/>
          </a:xfrm>
          <a:prstGeom prst="line">
            <a:avLst/>
          </a:prstGeom>
          <a:ln w="666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>
            <a:off x="3873104" y="2946083"/>
            <a:ext cx="1429941" cy="0"/>
          </a:xfrm>
          <a:prstGeom prst="line">
            <a:avLst/>
          </a:prstGeom>
          <a:ln w="666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>
            <a:off x="2633862" y="3923348"/>
            <a:ext cx="1094858" cy="0"/>
          </a:xfrm>
          <a:prstGeom prst="line">
            <a:avLst/>
          </a:prstGeom>
          <a:ln w="666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>
            <a:off x="3244453" y="5142553"/>
            <a:ext cx="1733947" cy="0"/>
          </a:xfrm>
          <a:prstGeom prst="line">
            <a:avLst/>
          </a:prstGeom>
          <a:ln w="666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本框 1"/>
          <p:cNvSpPr txBox="1"/>
          <p:nvPr/>
        </p:nvSpPr>
        <p:spPr>
          <a:xfrm>
            <a:off x="5607685" y="3412490"/>
            <a:ext cx="1620957" cy="67024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marL="514350" indent="-514350">
              <a:lnSpc>
                <a:spcPct val="150000"/>
              </a:lnSpc>
            </a:pPr>
            <a:r>
              <a:rPr lang="zh-CN" altLang="en-US" sz="2800" b="1" dirty="0">
                <a:solidFill>
                  <a:srgbClr val="FF0000"/>
                </a:solidFill>
                <a:latin typeface="Georgia" panose="02040502050405020303" pitchFamily="18" charset="0"/>
                <a:sym typeface="+mn-ea"/>
              </a:rPr>
              <a:t>细节推断</a:t>
            </a:r>
            <a:endParaRPr lang="zh-CN" altLang="en-US" sz="2800" b="1" dirty="0">
              <a:solidFill>
                <a:srgbClr val="FF0000"/>
              </a:solidFill>
              <a:latin typeface="Georgia" panose="02040502050405020303" pitchFamily="18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572375" y="2364001"/>
            <a:ext cx="1620957" cy="67024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marL="514350" indent="-514350">
              <a:lnSpc>
                <a:spcPct val="150000"/>
              </a:lnSpc>
            </a:pPr>
            <a:r>
              <a:rPr lang="zh-CN" altLang="en-US" sz="2800" b="1" dirty="0">
                <a:solidFill>
                  <a:srgbClr val="FF0000"/>
                </a:solidFill>
                <a:latin typeface="Georgia" panose="02040502050405020303" pitchFamily="18" charset="0"/>
                <a:sym typeface="+mn-ea"/>
              </a:rPr>
              <a:t>读者对象</a:t>
            </a:r>
            <a:endParaRPr lang="zh-CN" altLang="en-US" sz="2800" b="1" dirty="0">
              <a:solidFill>
                <a:srgbClr val="FF0000"/>
              </a:solidFill>
              <a:latin typeface="Georgia" panose="02040502050405020303" pitchFamily="18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054215" y="4472305"/>
            <a:ext cx="1620957" cy="67024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marL="514350" indent="-514350">
              <a:lnSpc>
                <a:spcPct val="150000"/>
              </a:lnSpc>
            </a:pPr>
            <a:r>
              <a:rPr lang="zh-CN" altLang="en-US" sz="2800" b="1" dirty="0">
                <a:solidFill>
                  <a:srgbClr val="FF0000"/>
                </a:solidFill>
                <a:latin typeface="Georgia" panose="02040502050405020303" pitchFamily="18" charset="0"/>
                <a:sym typeface="+mn-ea"/>
              </a:rPr>
              <a:t>文章出处</a:t>
            </a:r>
            <a:endParaRPr lang="zh-CN" altLang="en-US" sz="2800" b="1" dirty="0">
              <a:solidFill>
                <a:srgbClr val="FF0000"/>
              </a:solidFill>
              <a:latin typeface="Georgia" panose="02040502050405020303" pitchFamily="18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846061" y="714041"/>
            <a:ext cx="3416320" cy="67024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marL="514350" indent="-514350">
              <a:lnSpc>
                <a:spcPct val="150000"/>
              </a:lnSpc>
            </a:pPr>
            <a:r>
              <a:rPr lang="zh-CN" altLang="en-US" sz="2800" b="1" dirty="0">
                <a:solidFill>
                  <a:srgbClr val="FF0000"/>
                </a:solidFill>
                <a:latin typeface="Georgia" panose="02040502050405020303" pitchFamily="18" charset="0"/>
                <a:sym typeface="+mn-ea"/>
              </a:rPr>
              <a:t>写作意图或观点态度</a:t>
            </a:r>
            <a:endParaRPr lang="zh-CN" altLang="en-US" sz="2800" b="1" dirty="0">
              <a:solidFill>
                <a:srgbClr val="FF0000"/>
              </a:solidFill>
              <a:latin typeface="Georgia" panose="02040502050405020303" pitchFamily="18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  <p:bldP spid="8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87" r="25000" b="68254"/>
          <a:stretch>
            <a:fillRect/>
          </a:stretch>
        </p:blipFill>
        <p:spPr>
          <a:xfrm>
            <a:off x="1734821" y="2313598"/>
            <a:ext cx="9480376" cy="2232248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3020060" y="711200"/>
            <a:ext cx="358013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800"/>
              <a:t>阅读</a:t>
            </a:r>
            <a:r>
              <a:rPr lang="en-US" altLang="zh-CN" sz="4800"/>
              <a:t>P50</a:t>
            </a:r>
            <a:endParaRPr lang="en-US" altLang="zh-CN" sz="4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03471" y="2494374"/>
            <a:ext cx="296747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重点短语</a:t>
            </a:r>
            <a:endParaRPr lang="zh-CN" altLang="en-US" sz="5400" b="1" dirty="0">
              <a:ln w="9525">
                <a:solidFill>
                  <a:schemeClr val="bg1"/>
                </a:solidFill>
                <a:prstDash val="solid"/>
              </a:ln>
              <a:solidFill>
                <a:srgbClr val="00B0F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/>
          <p:cNvSpPr txBox="1"/>
          <p:nvPr/>
        </p:nvSpPr>
        <p:spPr>
          <a:xfrm>
            <a:off x="940435" y="1050925"/>
            <a:ext cx="3257550" cy="52622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写下；记下</a:t>
            </a:r>
            <a:endParaRPr lang="en-US" altLang="zh-CN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成长；长大</a:t>
            </a:r>
            <a:endParaRPr lang="zh-CN" altLang="en-US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参与做某事</a:t>
            </a:r>
            <a:endParaRPr lang="zh-CN" altLang="en-US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4.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不同种类的</a:t>
            </a:r>
            <a:endParaRPr lang="en-US" altLang="zh-CN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5.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各种各祥的</a:t>
            </a:r>
            <a:endParaRPr lang="zh-CN" altLang="en-US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6.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有点儿，稍微</a:t>
            </a:r>
            <a:endParaRPr lang="en-US" altLang="zh-CN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确信</a:t>
            </a: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对</a:t>
            </a: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有把握</a:t>
            </a:r>
            <a:endParaRPr lang="en-US" altLang="zh-CN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8.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必定，务必</a:t>
            </a: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去做</a:t>
            </a: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altLang="zh-CN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322328" y="4141101"/>
            <a:ext cx="5182076" cy="737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2">
                    <a:lumMod val="20000"/>
                    <a:lumOff val="80000"/>
                  </a:schemeClr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6. 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kind of +adj</a:t>
            </a:r>
            <a:r>
              <a:rPr lang="en-US" altLang="zh-CN" sz="24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altLang="zh-CN" sz="2400" dirty="0">
                <a:solidFill>
                  <a:srgbClr val="0000CC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 </a:t>
            </a:r>
            <a:endParaRPr lang="en-US" altLang="zh-CN" sz="2400" dirty="0">
              <a:solidFill>
                <a:srgbClr val="0000CC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293709" y="944271"/>
            <a:ext cx="4734499" cy="7372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1. write/take down</a:t>
            </a:r>
            <a:endParaRPr lang="en-US" altLang="zh-CN" sz="2800" dirty="0">
              <a:solidFill>
                <a:srgbClr val="0000CC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322413" y="1563855"/>
            <a:ext cx="4734499" cy="7372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2. 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grow up</a:t>
            </a:r>
            <a:endParaRPr lang="en-US" altLang="zh-CN" sz="2800" dirty="0">
              <a:solidFill>
                <a:srgbClr val="0000CC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5316220" y="2226945"/>
            <a:ext cx="5964555" cy="7372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3. play a part/role in doing </a:t>
            </a:r>
            <a:r>
              <a:rPr lang="en-US" altLang="zh-CN" sz="2800" dirty="0" err="1">
                <a:solidFill>
                  <a:srgbClr val="0000CC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sth</a:t>
            </a:r>
            <a:r>
              <a:rPr lang="en-US" altLang="zh-CN" sz="2400" dirty="0">
                <a:solidFill>
                  <a:srgbClr val="0000CC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.</a:t>
            </a:r>
            <a:endParaRPr lang="en-US" altLang="zh-CN" sz="2400" dirty="0">
              <a:solidFill>
                <a:srgbClr val="0000CC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5303968" y="2964072"/>
            <a:ext cx="4734499" cy="7372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4. 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different kinds of….</a:t>
            </a:r>
            <a:endParaRPr lang="en-US" altLang="zh-CN" sz="2800" dirty="0">
              <a:solidFill>
                <a:srgbClr val="0000CC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5322327" y="3533287"/>
            <a:ext cx="4734499" cy="7372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5. 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kinds of</a:t>
            </a:r>
            <a:endParaRPr lang="en-US" altLang="zh-CN" sz="2800" dirty="0">
              <a:solidFill>
                <a:srgbClr val="0000CC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5293753" y="4838934"/>
            <a:ext cx="5182076" cy="737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2">
                    <a:lumMod val="20000"/>
                    <a:lumOff val="80000"/>
                  </a:schemeClr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7. 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make sure=be sure of/about</a:t>
            </a:r>
            <a:r>
              <a:rPr lang="en-US" altLang="zh-CN" sz="2400" dirty="0">
                <a:solidFill>
                  <a:srgbClr val="0000CC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 </a:t>
            </a:r>
            <a:endParaRPr lang="en-US" altLang="zh-CN" sz="2400" dirty="0">
              <a:solidFill>
                <a:srgbClr val="0000CC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5322327" y="5575653"/>
            <a:ext cx="5976664" cy="737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2">
                    <a:lumMod val="20000"/>
                    <a:lumOff val="80000"/>
                  </a:schemeClr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8. 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make sure to do=be sure to do</a:t>
            </a:r>
            <a:r>
              <a:rPr lang="en-US" altLang="zh-CN" sz="2400" dirty="0">
                <a:solidFill>
                  <a:srgbClr val="0000CC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 </a:t>
            </a:r>
            <a:endParaRPr lang="en-US" altLang="zh-CN" sz="2400" dirty="0">
              <a:solidFill>
                <a:srgbClr val="0000CC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644073" y="247094"/>
            <a:ext cx="396409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defRPr/>
            </a:pPr>
            <a:r>
              <a:rPr kumimoji="1"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+mn-ea"/>
              </a:rPr>
              <a:t>Phrases</a:t>
            </a:r>
            <a:r>
              <a:rPr kumimoji="1" lang="en-US" altLang="zh-CN" sz="2400" b="1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+mn-ea"/>
              </a:rPr>
              <a:t> </a:t>
            </a:r>
            <a:endParaRPr kumimoji="1" lang="zh-CN" altLang="en-US" sz="2400" b="1" dirty="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13" name="标题 1"/>
          <p:cNvSpPr>
            <a:spLocks noGrp="1"/>
          </p:cNvSpPr>
          <p:nvPr>
            <p:ph type="title"/>
          </p:nvPr>
        </p:nvSpPr>
        <p:spPr>
          <a:xfrm>
            <a:off x="2845764" y="-18256"/>
            <a:ext cx="2448272" cy="1143000"/>
          </a:xfrm>
        </p:spPr>
        <p:txBody>
          <a:bodyPr>
            <a:normAutofit/>
          </a:bodyPr>
          <a:lstStyle/>
          <a:p>
            <a:r>
              <a:rPr lang="zh-CN" altLang="en-US" sz="3200" dirty="0"/>
              <a:t>授课重点</a:t>
            </a:r>
            <a:endParaRPr lang="zh-CN" altLang="en-US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6" grpId="0"/>
      <p:bldP spid="10" grpId="0"/>
      <p:bldP spid="11" grpId="0"/>
      <p:bldP spid="12" grpId="0"/>
      <p:bldP spid="14" grpId="0"/>
      <p:bldP spid="17" grpId="0"/>
      <p:bldP spid="18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/>
          <p:cNvSpPr txBox="1"/>
          <p:nvPr/>
        </p:nvSpPr>
        <p:spPr>
          <a:xfrm>
            <a:off x="951151" y="1202978"/>
            <a:ext cx="4104456" cy="52622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处于危险之中</a:t>
            </a:r>
            <a:endParaRPr lang="en-US" altLang="zh-CN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脱离危险</a:t>
            </a:r>
            <a:endParaRPr lang="zh-CN" altLang="en-US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3.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与</a:t>
            </a: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有关</a:t>
            </a:r>
            <a:endParaRPr lang="zh-CN" altLang="en-US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做完某事</a:t>
            </a:r>
            <a:endParaRPr lang="en-US" altLang="zh-CN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太</a:t>
            </a: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而不能</a:t>
            </a:r>
            <a:endParaRPr lang="zh-CN" altLang="en-US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练习做某事</a:t>
            </a:r>
            <a:endParaRPr lang="en-US" altLang="zh-CN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 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记得</a:t>
            </a: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忘记去做某事</a:t>
            </a:r>
            <a:endParaRPr lang="en-US" altLang="zh-CN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8. 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记得</a:t>
            </a: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忘记做过某事</a:t>
            </a:r>
            <a:endParaRPr lang="zh-CN" altLang="en-US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961194" y="4272739"/>
            <a:ext cx="5182076" cy="737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2">
                    <a:lumMod val="20000"/>
                    <a:lumOff val="80000"/>
                  </a:schemeClr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6. 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practice/practise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doing…</a:t>
            </a:r>
            <a:r>
              <a:rPr lang="en-US" altLang="zh-CN" sz="2400" dirty="0">
                <a:solidFill>
                  <a:srgbClr val="0000CC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 </a:t>
            </a:r>
            <a:endParaRPr lang="en-US" altLang="zh-CN" sz="2400" dirty="0">
              <a:solidFill>
                <a:srgbClr val="0000CC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951984" y="1124744"/>
            <a:ext cx="4734499" cy="7372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1. in danger</a:t>
            </a:r>
            <a:endParaRPr lang="en-US" altLang="zh-CN" sz="2800" dirty="0">
              <a:solidFill>
                <a:srgbClr val="0000CC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970013" y="1769164"/>
            <a:ext cx="4734499" cy="7372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2. 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 of danger</a:t>
            </a:r>
            <a:endParaRPr lang="en-US" altLang="zh-CN" sz="2800" dirty="0">
              <a:solidFill>
                <a:srgbClr val="0000CC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5961413" y="2418332"/>
            <a:ext cx="5064772" cy="7372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3. 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have to do with…</a:t>
            </a:r>
            <a:endParaRPr lang="en-US" altLang="zh-CN" sz="2800" dirty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5961412" y="2999757"/>
            <a:ext cx="4734499" cy="7372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4. 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finish doing …</a:t>
            </a:r>
            <a:endParaRPr lang="en-US" altLang="zh-CN" sz="2800" dirty="0">
              <a:solidFill>
                <a:srgbClr val="0000CC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5970302" y="3627869"/>
            <a:ext cx="4734499" cy="7372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5. 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too…to…</a:t>
            </a:r>
            <a:endParaRPr lang="en-US" altLang="zh-CN" sz="2800" dirty="0">
              <a:solidFill>
                <a:srgbClr val="0000CC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5951984" y="4924013"/>
            <a:ext cx="5182076" cy="737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2">
                    <a:lumMod val="20000"/>
                    <a:lumOff val="80000"/>
                  </a:schemeClr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7. 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remember/forget to do</a:t>
            </a:r>
            <a:r>
              <a:rPr lang="en-US" altLang="zh-CN" sz="2400" dirty="0">
                <a:solidFill>
                  <a:srgbClr val="0000CC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 </a:t>
            </a:r>
            <a:endParaRPr lang="en-US" altLang="zh-CN" sz="2400" dirty="0">
              <a:solidFill>
                <a:srgbClr val="0000CC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5951984" y="5589240"/>
            <a:ext cx="5182076" cy="737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2">
                    <a:lumMod val="20000"/>
                    <a:lumOff val="80000"/>
                  </a:schemeClr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8. 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remember/forget doing</a:t>
            </a:r>
            <a:endParaRPr lang="en-US" altLang="zh-CN" sz="2800" dirty="0">
              <a:solidFill>
                <a:srgbClr val="0000CC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3719741" y="332660"/>
            <a:ext cx="396409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defRPr/>
            </a:pPr>
            <a:r>
              <a:rPr kumimoji="1"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+mn-ea"/>
              </a:rPr>
              <a:t>Phrases </a:t>
            </a:r>
            <a:endParaRPr kumimoji="1" lang="en-US" altLang="zh-CN" sz="2800" b="1" dirty="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6" grpId="0"/>
      <p:bldP spid="10" grpId="0"/>
      <p:bldP spid="11" grpId="0"/>
      <p:bldP spid="12" grpId="0"/>
      <p:bldP spid="14" grpId="0"/>
      <p:bldP spid="17" grpId="0"/>
      <p:bldP spid="18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312024" y="1196752"/>
            <a:ext cx="597666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CN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 up 	   </a:t>
            </a:r>
            <a:r>
              <a:rPr lang="zh-CN" altLang="en-US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开始做，学着做</a:t>
            </a:r>
            <a:endParaRPr lang="zh-CN" altLang="en-US" sz="28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fontAlgn="auto">
              <a:buFont typeface="Arial" panose="020B0604020202020204" pitchFamily="34" charset="0"/>
              <a:buChar char="•"/>
            </a:pPr>
            <a:r>
              <a:rPr lang="en-US" altLang="zh-CN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 off      </a:t>
            </a:r>
            <a:r>
              <a:rPr lang="zh-CN" altLang="en-US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脱掉</a:t>
            </a:r>
            <a:r>
              <a:rPr lang="en-US" altLang="zh-CN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zh-CN" altLang="en-US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起飞</a:t>
            </a:r>
            <a:endParaRPr lang="zh-CN" altLang="en-US" sz="28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fontAlgn="auto">
              <a:buFont typeface="Arial" panose="020B0604020202020204" pitchFamily="34" charset="0"/>
              <a:buChar char="•"/>
            </a:pPr>
            <a:r>
              <a:rPr lang="en-US" altLang="zh-CN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 over   </a:t>
            </a:r>
            <a:r>
              <a:rPr lang="zh-CN" altLang="en-US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接管</a:t>
            </a:r>
            <a:endParaRPr lang="zh-CN" altLang="en-US" sz="28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fontAlgn="auto">
              <a:buFont typeface="Arial" panose="020B0604020202020204" pitchFamily="34" charset="0"/>
              <a:buChar char="•"/>
            </a:pPr>
            <a:r>
              <a:rPr lang="en-US" altLang="zh-CN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 on      </a:t>
            </a:r>
            <a:r>
              <a:rPr lang="zh-CN" altLang="en-US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呈现</a:t>
            </a:r>
            <a:r>
              <a:rPr lang="en-US" altLang="zh-CN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zh-CN" altLang="en-US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雇佣</a:t>
            </a:r>
            <a:endParaRPr lang="en-US" altLang="zh-CN" sz="28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fontAlgn="auto">
              <a:buFont typeface="Arial" panose="020B0604020202020204" pitchFamily="34" charset="0"/>
              <a:buChar char="•"/>
            </a:pPr>
            <a:r>
              <a:rPr lang="en-US" altLang="zh-CN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 in       </a:t>
            </a:r>
            <a:r>
              <a:rPr lang="zh-CN" altLang="en-US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吸收</a:t>
            </a:r>
            <a:r>
              <a:rPr lang="en-US" altLang="zh-CN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zh-CN" altLang="en-US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欺骗</a:t>
            </a:r>
            <a:endParaRPr lang="zh-CN" altLang="en-US" sz="28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fontAlgn="auto">
              <a:buFont typeface="Arial" panose="020B0604020202020204" pitchFamily="34" charset="0"/>
              <a:buChar char="•"/>
            </a:pPr>
            <a:r>
              <a:rPr lang="en-US" altLang="zh-CN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 away </a:t>
            </a:r>
            <a:r>
              <a:rPr lang="zh-CN" altLang="en-US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拿开</a:t>
            </a:r>
            <a:r>
              <a:rPr lang="en-US" altLang="zh-CN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zh-CN" altLang="en-US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减去</a:t>
            </a:r>
            <a:endParaRPr lang="zh-CN" altLang="en-US" sz="28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标题 1"/>
          <p:cNvSpPr>
            <a:spLocks noGrp="1"/>
          </p:cNvSpPr>
          <p:nvPr>
            <p:ph type="title"/>
          </p:nvPr>
        </p:nvSpPr>
        <p:spPr>
          <a:xfrm>
            <a:off x="3935760" y="-99392"/>
            <a:ext cx="3970316" cy="1143000"/>
          </a:xfrm>
        </p:spPr>
        <p:txBody>
          <a:bodyPr>
            <a:normAutofit/>
          </a:bodyPr>
          <a:lstStyle/>
          <a:p>
            <a:r>
              <a:rPr lang="zh-CN" altLang="en-US" sz="3200" dirty="0"/>
              <a:t>授课重点</a:t>
            </a:r>
            <a:r>
              <a:rPr lang="en-US" altLang="zh-CN" sz="3200" dirty="0"/>
              <a:t>—</a:t>
            </a:r>
            <a:r>
              <a:rPr lang="zh-CN" altLang="en-US" sz="3200" dirty="0"/>
              <a:t>短语辨析</a:t>
            </a:r>
            <a:endParaRPr lang="zh-CN" altLang="en-US" sz="3200" dirty="0"/>
          </a:p>
        </p:txBody>
      </p:sp>
      <p:sp>
        <p:nvSpPr>
          <p:cNvPr id="10" name="矩形 9"/>
          <p:cNvSpPr/>
          <p:nvPr/>
        </p:nvSpPr>
        <p:spPr>
          <a:xfrm>
            <a:off x="265912" y="4221088"/>
            <a:ext cx="4572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 fontAlgn="auto">
              <a:buFont typeface="Arial" panose="020B0604020202020204" pitchFamily="34" charset="0"/>
              <a:buChar char="•"/>
            </a:pPr>
            <a:r>
              <a:rPr lang="en-US" altLang="zh-CN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cut off      </a:t>
            </a:r>
            <a:r>
              <a:rPr lang="zh-CN" altLang="en-US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切除</a:t>
            </a:r>
            <a:r>
              <a:rPr lang="en-US" altLang="zh-CN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zh-CN" altLang="en-US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剪断</a:t>
            </a:r>
            <a:endParaRPr lang="zh-CN" altLang="en-US" sz="28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fontAlgn="auto">
              <a:buFont typeface="Arial" panose="020B0604020202020204" pitchFamily="34" charset="0"/>
              <a:buChar char="•"/>
            </a:pPr>
            <a:r>
              <a:rPr lang="en-US" altLang="zh-CN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cut down </a:t>
            </a:r>
            <a:r>
              <a:rPr lang="zh-CN" altLang="en-US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减少</a:t>
            </a:r>
            <a:r>
              <a:rPr lang="en-US" altLang="zh-CN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zh-CN" altLang="en-US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砍倒</a:t>
            </a:r>
            <a:endParaRPr lang="zh-CN" altLang="en-US" sz="28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fontAlgn="auto">
              <a:buFont typeface="Arial" panose="020B0604020202020204" pitchFamily="34" charset="0"/>
              <a:buChar char="•"/>
            </a:pPr>
            <a:r>
              <a:rPr lang="en-US" altLang="zh-CN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cut out     </a:t>
            </a:r>
            <a:r>
              <a:rPr lang="zh-CN" altLang="en-US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停止</a:t>
            </a:r>
            <a:r>
              <a:rPr lang="en-US" altLang="zh-CN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zh-CN" altLang="en-US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减下</a:t>
            </a:r>
            <a:endParaRPr lang="en-US" altLang="zh-CN" sz="28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CN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cut up…	 </a:t>
            </a:r>
            <a:r>
              <a:rPr lang="zh-CN" altLang="en-US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切碎</a:t>
            </a:r>
            <a:endParaRPr lang="en-US" altLang="zh-CN" sz="28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63352" y="1259051"/>
            <a:ext cx="633670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fontAlgn="auto">
              <a:buFont typeface="Arial" panose="020B0604020202020204" pitchFamily="34" charset="0"/>
              <a:buChar char="•"/>
            </a:pPr>
            <a:r>
              <a:rPr lang="en-US" altLang="zh-CN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look for trouble</a:t>
            </a:r>
            <a:r>
              <a:rPr lang="zh-CN" altLang="en-US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自找麻烦</a:t>
            </a:r>
            <a:endParaRPr lang="en-US" altLang="zh-CN" sz="28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fontAlgn="auto">
              <a:buFont typeface="Arial" panose="020B0604020202020204" pitchFamily="34" charset="0"/>
              <a:buChar char="•"/>
            </a:pPr>
            <a:r>
              <a:rPr lang="en-US" altLang="zh-CN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look for            </a:t>
            </a:r>
            <a:r>
              <a:rPr lang="zh-CN" altLang="en-US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寻找；期待；期望</a:t>
            </a:r>
            <a:endParaRPr lang="zh-CN" altLang="en-US" sz="28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fontAlgn="auto">
              <a:buFont typeface="Arial" panose="020B0604020202020204" pitchFamily="34" charset="0"/>
              <a:buChar char="•"/>
            </a:pPr>
            <a:r>
              <a:rPr lang="en-US" altLang="zh-CN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look forward to</a:t>
            </a:r>
            <a:r>
              <a:rPr lang="zh-CN" altLang="en-US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期盼</a:t>
            </a:r>
            <a:endParaRPr lang="zh-CN" altLang="en-US" sz="28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fontAlgn="auto">
              <a:buFont typeface="Arial" panose="020B0604020202020204" pitchFamily="34" charset="0"/>
              <a:buChar char="•"/>
            </a:pPr>
            <a:r>
              <a:rPr lang="en-US" altLang="zh-CN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look after         </a:t>
            </a:r>
            <a:r>
              <a:rPr lang="zh-CN" altLang="en-US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照顾</a:t>
            </a:r>
            <a:endParaRPr lang="zh-CN" altLang="en-US" sz="28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fontAlgn="auto">
              <a:buFont typeface="Arial" panose="020B0604020202020204" pitchFamily="34" charset="0"/>
              <a:buChar char="•"/>
            </a:pPr>
            <a:r>
              <a:rPr lang="en-US" altLang="zh-CN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look up            </a:t>
            </a:r>
            <a:r>
              <a:rPr lang="zh-CN" altLang="en-US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查找</a:t>
            </a:r>
            <a:r>
              <a:rPr lang="en-US" altLang="zh-CN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zh-CN" altLang="en-US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向上看</a:t>
            </a:r>
            <a:endParaRPr lang="en-US" altLang="zh-CN" sz="28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fontAlgn="auto">
              <a:buFont typeface="Arial" panose="020B0604020202020204" pitchFamily="34" charset="0"/>
              <a:buChar char="•"/>
            </a:pPr>
            <a:r>
              <a:rPr lang="en-US" altLang="zh-CN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look around     </a:t>
            </a:r>
            <a:r>
              <a:rPr lang="zh-CN" altLang="en-US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环顾四周</a:t>
            </a:r>
            <a:endParaRPr lang="zh-CN" altLang="en-US" sz="28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6312024" y="4149080"/>
            <a:ext cx="736282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fontAlgn="auto">
              <a:buFont typeface="Arial" panose="020B0604020202020204" pitchFamily="34" charset="0"/>
              <a:buChar char="•"/>
            </a:pPr>
            <a:r>
              <a:rPr lang="en-US" altLang="zh-CN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turn on</a:t>
            </a:r>
            <a:r>
              <a:rPr lang="zh-CN" altLang="en-US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打开</a:t>
            </a:r>
            <a:endParaRPr lang="zh-CN" altLang="en-US" sz="2800" dirty="0"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scaled="0"/>
              </a:gra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fontAlgn="auto">
              <a:buFont typeface="Arial" panose="020B0604020202020204" pitchFamily="34" charset="0"/>
              <a:buChar char="•"/>
            </a:pPr>
            <a:r>
              <a:rPr lang="en-US" altLang="zh-CN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turn off</a:t>
            </a:r>
            <a:r>
              <a:rPr lang="zh-CN" altLang="en-US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关掉</a:t>
            </a:r>
            <a:endParaRPr lang="zh-CN" altLang="en-US" sz="2800" dirty="0"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scaled="0"/>
              </a:gra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fontAlgn="auto">
              <a:buFont typeface="Arial" panose="020B0604020202020204" pitchFamily="34" charset="0"/>
              <a:buChar char="•"/>
            </a:pPr>
            <a:r>
              <a:rPr lang="en-US" altLang="zh-CN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turn up</a:t>
            </a:r>
            <a:r>
              <a:rPr lang="zh-CN" altLang="en-US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调高</a:t>
            </a:r>
            <a:r>
              <a:rPr lang="en-US" altLang="zh-CN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zh-CN" altLang="en-US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出现</a:t>
            </a:r>
            <a:endParaRPr lang="en-US" altLang="zh-CN" sz="2800" dirty="0"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scaled="0"/>
              </a:gra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fontAlgn="auto">
              <a:buFont typeface="Arial" panose="020B0604020202020204" pitchFamily="34" charset="0"/>
              <a:buChar char="•"/>
            </a:pPr>
            <a:r>
              <a:rPr lang="en-US" altLang="zh-CN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turn down</a:t>
            </a:r>
            <a:r>
              <a:rPr lang="zh-CN" altLang="en-US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调低</a:t>
            </a:r>
            <a:r>
              <a:rPr lang="en-US" altLang="zh-CN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zh-CN" altLang="en-US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拒绝</a:t>
            </a:r>
            <a:r>
              <a:rPr lang="en-US" altLang="zh-CN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zh-CN" altLang="en-US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代词放中间</a:t>
            </a:r>
            <a:r>
              <a:rPr lang="en-US" altLang="zh-CN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altLang="zh-CN" sz="2800" dirty="0"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scaled="0"/>
              </a:gra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1" grpId="0"/>
      <p:bldP spid="12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783632" y="318865"/>
            <a:ext cx="5753918" cy="637097"/>
          </a:xfrm>
          <a:prstGeom prst="rect">
            <a:avLst/>
          </a:prstGeom>
          <a:noFill/>
        </p:spPr>
        <p:txBody>
          <a:bodyPr wrap="square" lIns="82296" tIns="41148" rIns="82296" bIns="41148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zh-CN" altLang="en-US" sz="36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完形填空做题步骤</a:t>
            </a:r>
            <a:endParaRPr lang="zh-CN" altLang="en-US" sz="36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18005" y="3787479"/>
            <a:ext cx="835821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快速浏览全文，全面了解文章，抓住文章大意。</a:t>
            </a:r>
            <a:endParaRPr lang="en-US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速度要</a:t>
            </a:r>
            <a:endParaRPr lang="zh-CN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3477949" y="4344509"/>
            <a:ext cx="2186003" cy="1028707"/>
            <a:chOff x="2643174" y="5143512"/>
            <a:chExt cx="2428892" cy="1143008"/>
          </a:xfrm>
        </p:grpSpPr>
        <p:sp>
          <p:nvSpPr>
            <p:cNvPr id="5" name="爆炸形 2 4"/>
            <p:cNvSpPr/>
            <p:nvPr/>
          </p:nvSpPr>
          <p:spPr>
            <a:xfrm>
              <a:off x="2643174" y="5143512"/>
              <a:ext cx="2428892" cy="1143008"/>
            </a:xfrm>
            <a:prstGeom prst="irregularSeal2">
              <a:avLst/>
            </a:prstGeom>
            <a:solidFill>
              <a:srgbClr val="66FF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20" dirty="0">
                <a:solidFill>
                  <a:srgbClr val="C00000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357554" y="5429264"/>
              <a:ext cx="1000132" cy="5950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80" dirty="0">
                  <a:solidFill>
                    <a:srgbClr val="FF0000"/>
                  </a:solidFill>
                </a:rPr>
                <a:t>快</a:t>
              </a:r>
              <a:endParaRPr lang="zh-CN" altLang="en-US" sz="2880" dirty="0">
                <a:solidFill>
                  <a:srgbClr val="FF0000"/>
                </a:solidFill>
              </a:endParaRPr>
            </a:p>
          </p:txBody>
        </p:sp>
      </p:grpSp>
      <p:sp>
        <p:nvSpPr>
          <p:cNvPr id="8" name="矩形 7"/>
          <p:cNvSpPr/>
          <p:nvPr/>
        </p:nvSpPr>
        <p:spPr>
          <a:xfrm>
            <a:off x="7303300" y="4653136"/>
            <a:ext cx="3905268" cy="14219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zh-CN" altLang="en-US" sz="2880" dirty="0">
                <a:latin typeface="华文中宋" panose="02010600040101010101" charset="-122"/>
                <a:ea typeface="华文中宋" panose="02010600040101010101" charset="-122"/>
              </a:rPr>
              <a:t>重点读</a:t>
            </a:r>
            <a:r>
              <a:rPr lang="zh-CN" altLang="en-US" sz="2880" u="sng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中宋" panose="02010600040101010101" charset="-122"/>
                <a:ea typeface="华文中宋" panose="02010600040101010101" charset="-122"/>
              </a:rPr>
              <a:t>首尾段</a:t>
            </a:r>
            <a:endParaRPr lang="en-US" altLang="zh-CN" sz="2880" dirty="0">
              <a:solidFill>
                <a:srgbClr val="0000CC"/>
              </a:solidFill>
              <a:latin typeface="华文中宋" panose="02010600040101010101" charset="-122"/>
              <a:ea typeface="华文中宋" panose="02010600040101010101" charset="-122"/>
            </a:endParaRPr>
          </a:p>
          <a:p>
            <a:r>
              <a:rPr lang="zh-CN" altLang="en-US" sz="2880" dirty="0">
                <a:latin typeface="华文中宋" panose="02010600040101010101" charset="-122"/>
                <a:ea typeface="华文中宋" panose="02010600040101010101" charset="-122"/>
              </a:rPr>
              <a:t>结合</a:t>
            </a:r>
            <a:r>
              <a:rPr lang="zh-CN" altLang="en-US" sz="2880" u="sng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中宋" panose="02010600040101010101" charset="-122"/>
                <a:ea typeface="华文中宋" panose="02010600040101010101" charset="-122"/>
              </a:rPr>
              <a:t>生词</a:t>
            </a:r>
            <a:r>
              <a:rPr lang="zh-CN" altLang="en-US" sz="2880" dirty="0">
                <a:solidFill>
                  <a:srgbClr val="0000CC"/>
                </a:solidFill>
                <a:latin typeface="华文中宋" panose="02010600040101010101" charset="-122"/>
                <a:ea typeface="华文中宋" panose="02010600040101010101" charset="-122"/>
              </a:rPr>
              <a:t>汉译</a:t>
            </a:r>
            <a:r>
              <a:rPr lang="zh-CN" altLang="en-US" sz="2880" dirty="0">
                <a:latin typeface="华文中宋" panose="02010600040101010101" charset="-122"/>
                <a:ea typeface="华文中宋" panose="02010600040101010101" charset="-122"/>
              </a:rPr>
              <a:t>确定主旨</a:t>
            </a:r>
            <a:endParaRPr lang="en-US" altLang="zh-CN" sz="2880" dirty="0">
              <a:latin typeface="华文中宋" panose="02010600040101010101" charset="-122"/>
              <a:ea typeface="华文中宋" panose="02010600040101010101" charset="-122"/>
            </a:endParaRPr>
          </a:p>
          <a:p>
            <a:r>
              <a:rPr lang="zh-CN" altLang="en-US" sz="2880" dirty="0">
                <a:latin typeface="华文中宋" panose="02010600040101010101" charset="-122"/>
                <a:ea typeface="华文中宋" panose="02010600040101010101" charset="-122"/>
              </a:rPr>
              <a:t>划出</a:t>
            </a:r>
            <a:r>
              <a:rPr lang="zh-CN" altLang="en-US" sz="2880" u="sng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中宋" panose="02010600040101010101" charset="-122"/>
                <a:ea typeface="华文中宋" panose="02010600040101010101" charset="-122"/>
              </a:rPr>
              <a:t>关联词、高频词</a:t>
            </a:r>
            <a:endParaRPr lang="en-US" altLang="zh-CN" sz="2880" u="sng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中宋" panose="02010600040101010101" charset="-122"/>
              <a:ea typeface="华文中宋" panose="02010600040101010101" charset="-122"/>
            </a:endParaRPr>
          </a:p>
        </p:txBody>
      </p:sp>
      <p:graphicFrame>
        <p:nvGraphicFramePr>
          <p:cNvPr id="9" name="图示 8"/>
          <p:cNvGraphicFramePr/>
          <p:nvPr/>
        </p:nvGraphicFramePr>
        <p:xfrm>
          <a:off x="2318005" y="844296"/>
          <a:ext cx="7555230" cy="3069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 bldLvl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 txBox="1"/>
          <p:nvPr/>
        </p:nvSpPr>
        <p:spPr>
          <a:xfrm>
            <a:off x="551384" y="260648"/>
            <a:ext cx="8229600" cy="785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  <a:defRPr/>
            </a:pPr>
            <a:r>
              <a:rPr lang="zh-CN" altLang="en-US" sz="2800" b="1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细节理解</a:t>
            </a:r>
            <a:endParaRPr lang="zh-CN" altLang="en-US" sz="2800" b="1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53136" y="2782553"/>
            <a:ext cx="91440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方法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：查读法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★ 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通读全文</a:t>
            </a:r>
            <a:endParaRPr lang="en-US" altLang="zh-CN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★ 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读题干，快速翻译选项</a:t>
            </a:r>
            <a:endParaRPr lang="en-US" altLang="zh-CN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★ 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带着问题中的关键词去原文中找答案，勾画出处</a:t>
            </a:r>
            <a:endParaRPr lang="en-US" altLang="zh-CN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★ 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作答，检查</a:t>
            </a:r>
            <a:endParaRPr lang="en-US" altLang="zh-CN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</a:t>
            </a:r>
            <a:endParaRPr lang="zh-CN" altLang="en-US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5" name="文本框 22"/>
          <p:cNvSpPr txBox="1">
            <a:spLocks noChangeArrowheads="1"/>
          </p:cNvSpPr>
          <p:nvPr/>
        </p:nvSpPr>
        <p:spPr bwMode="auto">
          <a:xfrm>
            <a:off x="983432" y="1437444"/>
            <a:ext cx="10801200" cy="95410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/>
            <a:lvl2pPr marL="742950" indent="-285750"/>
            <a:lvl3pPr/>
            <a:lvl4pPr/>
            <a:lvl5pPr/>
            <a:lvl6pPr/>
            <a:lvl7pPr/>
            <a:lvl8pPr/>
            <a:lvl9pPr/>
          </a:lstStyle>
          <a:p>
            <a:pPr marL="514350" indent="-514350"/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特点</a:t>
            </a:r>
            <a:r>
              <a:rPr lang="zh-CN" altLang="en-US" sz="2800" b="1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：针对文章中的事实和细节进行提问。</a:t>
            </a:r>
            <a:endParaRPr lang="en-US" altLang="zh-C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/>
            <a:r>
              <a:rPr lang="zh-CN" altLang="en-US" sz="2800" b="1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           如 </a:t>
            </a:r>
            <a:r>
              <a:rPr lang="en-US" altLang="zh-CN" sz="2800" b="1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when, where, why, how, who,  which, what </a:t>
            </a:r>
            <a:r>
              <a:rPr lang="zh-CN" altLang="en-US" sz="2800" b="1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等提问。</a:t>
            </a:r>
            <a:endParaRPr lang="zh-CN" altLang="en-US" sz="2800" b="1" dirty="0">
              <a:latin typeface="Arial" panose="020B0604020202020204" pitchFamily="34" charset="0"/>
              <a:ea typeface="楷体" panose="02010609060101010101" pitchFamily="49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1"/>
          <p:cNvSpPr txBox="1"/>
          <p:nvPr/>
        </p:nvSpPr>
        <p:spPr>
          <a:xfrm>
            <a:off x="551384" y="260648"/>
            <a:ext cx="8229600" cy="785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  <a:defRPr/>
            </a:pPr>
            <a:r>
              <a:rPr lang="zh-CN" altLang="en-US" sz="2800" b="1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推理判断</a:t>
            </a:r>
            <a:endParaRPr lang="zh-CN" altLang="en-US" sz="2800" b="1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6" name="TextBox 2"/>
          <p:cNvSpPr txBox="1"/>
          <p:nvPr/>
        </p:nvSpPr>
        <p:spPr>
          <a:xfrm>
            <a:off x="1199456" y="3080861"/>
            <a:ext cx="678324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zh-CN" altLang="en-US" sz="2800" b="1" dirty="0">
                <a:solidFill>
                  <a:srgbClr val="FF0000"/>
                </a:solidFill>
                <a:latin typeface="Georgia" panose="02040502050405020303" pitchFamily="18" charset="0"/>
              </a:rPr>
              <a:t>常考类型</a:t>
            </a:r>
            <a:r>
              <a:rPr lang="zh-CN" altLang="en-US" sz="2800" b="1" dirty="0">
                <a:latin typeface="Georgia" panose="02040502050405020303" pitchFamily="18" charset="0"/>
              </a:rPr>
              <a:t>：</a:t>
            </a:r>
            <a:endParaRPr lang="zh-CN" altLang="en-US" sz="2800" b="1" dirty="0">
              <a:latin typeface="Georgia" panose="02040502050405020303" pitchFamily="18" charset="0"/>
            </a:endParaRPr>
          </a:p>
          <a:p>
            <a:pPr marL="514350" indent="-514350"/>
            <a:r>
              <a:rPr lang="en-US" altLang="zh-CN" sz="2800" b="1" dirty="0">
                <a:latin typeface="Georgia" panose="02040502050405020303" pitchFamily="18" charset="0"/>
              </a:rPr>
              <a:t>1. </a:t>
            </a:r>
            <a:r>
              <a:rPr lang="zh-CN" altLang="en-US" sz="2800" b="1" dirty="0">
                <a:latin typeface="Georgia" panose="02040502050405020303" pitchFamily="18" charset="0"/>
              </a:rPr>
              <a:t>细节推断</a:t>
            </a:r>
            <a:endParaRPr lang="en-US" altLang="zh-CN" sz="2800" b="1" dirty="0">
              <a:latin typeface="Georgia" panose="02040502050405020303" pitchFamily="18" charset="0"/>
            </a:endParaRPr>
          </a:p>
          <a:p>
            <a:pPr marL="514350" indent="-514350"/>
            <a:r>
              <a:rPr lang="en-US" altLang="zh-CN" sz="2800" b="1" dirty="0">
                <a:latin typeface="Georgia" panose="02040502050405020303" pitchFamily="18" charset="0"/>
              </a:rPr>
              <a:t>2. </a:t>
            </a:r>
            <a:r>
              <a:rPr lang="zh-CN" altLang="en-US" sz="2800" b="1" dirty="0">
                <a:latin typeface="Georgia" panose="02040502050405020303" pitchFamily="18" charset="0"/>
              </a:rPr>
              <a:t>文章出处或读者对象</a:t>
            </a:r>
            <a:endParaRPr lang="en-US" altLang="zh-CN" sz="2800" b="1" dirty="0">
              <a:latin typeface="Georgia" panose="02040502050405020303" pitchFamily="18" charset="0"/>
            </a:endParaRPr>
          </a:p>
          <a:p>
            <a:pPr marL="514350" indent="-514350"/>
            <a:r>
              <a:rPr lang="en-US" altLang="zh-CN" sz="2800" b="1" dirty="0">
                <a:latin typeface="Georgia" panose="02040502050405020303" pitchFamily="18" charset="0"/>
              </a:rPr>
              <a:t>3. </a:t>
            </a:r>
            <a:r>
              <a:rPr lang="zh-CN" altLang="en-US" sz="2800" b="1" dirty="0">
                <a:latin typeface="Georgia" panose="02040502050405020303" pitchFamily="18" charset="0"/>
              </a:rPr>
              <a:t>写作意图或观点态度</a:t>
            </a:r>
            <a:endParaRPr lang="en-US" altLang="zh-CN" sz="2800" b="1" dirty="0">
              <a:latin typeface="Georgia" panose="02040502050405020303" pitchFamily="18" charset="0"/>
            </a:endParaRPr>
          </a:p>
          <a:p>
            <a:pPr marL="514350" indent="-514350"/>
            <a:r>
              <a:rPr lang="en-US" altLang="zh-CN" sz="2800" b="1" dirty="0">
                <a:latin typeface="Georgia" panose="02040502050405020303" pitchFamily="18" charset="0"/>
              </a:rPr>
              <a:t>4. </a:t>
            </a:r>
            <a:r>
              <a:rPr lang="zh-CN" altLang="en-US" sz="2800" b="1" dirty="0">
                <a:latin typeface="Georgia" panose="02040502050405020303" pitchFamily="18" charset="0"/>
              </a:rPr>
              <a:t>篇章结构（段落组织方法或写作手法）</a:t>
            </a:r>
            <a:endParaRPr lang="en-US" altLang="zh-CN" sz="2800" b="1" dirty="0">
              <a:latin typeface="Georgia" panose="02040502050405020303" pitchFamily="18" charset="0"/>
            </a:endParaRPr>
          </a:p>
        </p:txBody>
      </p:sp>
      <p:sp>
        <p:nvSpPr>
          <p:cNvPr id="8" name="文本框 22"/>
          <p:cNvSpPr txBox="1">
            <a:spLocks noChangeArrowheads="1"/>
          </p:cNvSpPr>
          <p:nvPr/>
        </p:nvSpPr>
        <p:spPr bwMode="auto">
          <a:xfrm>
            <a:off x="1199456" y="1268760"/>
            <a:ext cx="5256584" cy="138499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/>
            <a:lvl2pPr marL="742950" indent="-285750"/>
            <a:lvl3pPr/>
            <a:lvl4pPr/>
            <a:lvl5pPr/>
            <a:lvl6pPr/>
            <a:lvl7pPr/>
            <a:lvl8pPr/>
            <a:lvl9pPr/>
          </a:lstStyle>
          <a:p>
            <a:pPr marL="514350" indent="-514350"/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特点：</a:t>
            </a:r>
            <a:r>
              <a:rPr lang="en-US" altLang="zh-CN" sz="2800" dirty="0">
                <a:solidFill>
                  <a:srgbClr val="FF0000"/>
                </a:solidFill>
                <a:latin typeface="Georgia" panose="02040502050405020303" pitchFamily="18" charset="0"/>
                <a:sym typeface="+mn-ea"/>
              </a:rPr>
              <a:t>   </a:t>
            </a:r>
            <a:endParaRPr lang="en-US" altLang="zh-CN" sz="2800" dirty="0">
              <a:solidFill>
                <a:srgbClr val="FF0000"/>
              </a:solidFill>
              <a:latin typeface="Georgia" panose="02040502050405020303" pitchFamily="18" charset="0"/>
              <a:sym typeface="+mn-ea"/>
            </a:endParaRPr>
          </a:p>
          <a:p>
            <a:pPr marL="514350" indent="-514350"/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Georgia" panose="02040502050405020303" pitchFamily="18" charset="0"/>
                <a:sym typeface="+mn-ea"/>
              </a:rPr>
              <a:t>1. 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Georgia" panose="02040502050405020303" pitchFamily="18" charset="0"/>
                <a:sym typeface="+mn-ea"/>
              </a:rPr>
              <a:t>考查对文章言外之意的理解</a:t>
            </a:r>
            <a:r>
              <a:rPr lang="zh-CN" altLang="en-US" sz="2800" dirty="0">
                <a:latin typeface="Georgia" panose="02040502050405020303" pitchFamily="18" charset="0"/>
                <a:sym typeface="+mn-ea"/>
              </a:rPr>
              <a:t>。</a:t>
            </a:r>
            <a:endParaRPr lang="en-US" altLang="zh-CN" sz="2800" dirty="0">
              <a:latin typeface="Georgia" panose="02040502050405020303" pitchFamily="18" charset="0"/>
            </a:endParaRPr>
          </a:p>
          <a:p>
            <a:pPr marL="514350" indent="-514350"/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Georgia" panose="02040502050405020303" pitchFamily="18" charset="0"/>
                <a:sym typeface="+mn-ea"/>
              </a:rPr>
              <a:t>2. 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Georgia" panose="02040502050405020303" pitchFamily="18" charset="0"/>
                <a:sym typeface="+mn-ea"/>
              </a:rPr>
              <a:t>不能直接从文中找到答案。</a:t>
            </a:r>
            <a:endParaRPr lang="en-US" altLang="zh-CN" sz="2800" dirty="0">
              <a:solidFill>
                <a:schemeClr val="tx1">
                  <a:lumMod val="95000"/>
                  <a:lumOff val="5000"/>
                </a:schemeClr>
              </a:solidFill>
              <a:latin typeface="Georgia" panose="02040502050405020303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0" y="5"/>
            <a:ext cx="1219200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/>
          <p:cNvSpPr txBox="1"/>
          <p:nvPr/>
        </p:nvSpPr>
        <p:spPr>
          <a:xfrm>
            <a:off x="940435" y="1050925"/>
            <a:ext cx="3257550" cy="52622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写下；记下</a:t>
            </a:r>
            <a:endParaRPr lang="en-US" altLang="zh-CN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成长；长大</a:t>
            </a:r>
            <a:endParaRPr lang="zh-CN" altLang="en-US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参与做某事</a:t>
            </a:r>
            <a:endParaRPr lang="zh-CN" altLang="en-US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4.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不同种类的</a:t>
            </a:r>
            <a:endParaRPr lang="en-US" altLang="zh-CN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5.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各种各祥的</a:t>
            </a:r>
            <a:endParaRPr lang="zh-CN" altLang="en-US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6.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有点儿，稍微</a:t>
            </a:r>
            <a:endParaRPr lang="en-US" altLang="zh-CN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确信</a:t>
            </a: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对</a:t>
            </a: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有把握</a:t>
            </a:r>
            <a:endParaRPr lang="en-US" altLang="zh-CN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8.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必定，务必</a:t>
            </a: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去做</a:t>
            </a: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altLang="zh-CN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322328" y="4141101"/>
            <a:ext cx="5182076" cy="737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2">
                    <a:lumMod val="20000"/>
                    <a:lumOff val="80000"/>
                  </a:schemeClr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6. 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kind of +adj</a:t>
            </a:r>
            <a:r>
              <a:rPr lang="en-US" altLang="zh-CN" sz="24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altLang="zh-CN" sz="2400" dirty="0">
                <a:solidFill>
                  <a:srgbClr val="0000CC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 </a:t>
            </a:r>
            <a:endParaRPr lang="en-US" altLang="zh-CN" sz="2400" dirty="0">
              <a:solidFill>
                <a:srgbClr val="0000CC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293709" y="944271"/>
            <a:ext cx="4734499" cy="7372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1. write/take down</a:t>
            </a:r>
            <a:endParaRPr lang="en-US" altLang="zh-CN" sz="2800" dirty="0">
              <a:solidFill>
                <a:srgbClr val="0000CC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322413" y="1563855"/>
            <a:ext cx="4734499" cy="7372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2. 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grow up</a:t>
            </a:r>
            <a:endParaRPr lang="en-US" altLang="zh-CN" sz="2800" dirty="0">
              <a:solidFill>
                <a:srgbClr val="0000CC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5316220" y="2226945"/>
            <a:ext cx="5964555" cy="7372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3. play a part/role in doing </a:t>
            </a:r>
            <a:r>
              <a:rPr lang="en-US" altLang="zh-CN" sz="2800" dirty="0" err="1">
                <a:solidFill>
                  <a:srgbClr val="0000CC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sth</a:t>
            </a:r>
            <a:r>
              <a:rPr lang="en-US" altLang="zh-CN" sz="2400" dirty="0">
                <a:solidFill>
                  <a:srgbClr val="0000CC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.</a:t>
            </a:r>
            <a:endParaRPr lang="en-US" altLang="zh-CN" sz="2400" dirty="0">
              <a:solidFill>
                <a:srgbClr val="0000CC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5303968" y="2964072"/>
            <a:ext cx="4734499" cy="7372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4. 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different kinds of….</a:t>
            </a:r>
            <a:endParaRPr lang="en-US" altLang="zh-CN" sz="2800" dirty="0">
              <a:solidFill>
                <a:srgbClr val="0000CC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5322327" y="3533287"/>
            <a:ext cx="4734499" cy="7372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5. 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kinds of</a:t>
            </a:r>
            <a:endParaRPr lang="en-US" altLang="zh-CN" sz="2800" dirty="0">
              <a:solidFill>
                <a:srgbClr val="0000CC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5293753" y="4838934"/>
            <a:ext cx="5182076" cy="737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2">
                    <a:lumMod val="20000"/>
                    <a:lumOff val="80000"/>
                  </a:schemeClr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7. 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make sure=be sure of/about</a:t>
            </a:r>
            <a:r>
              <a:rPr lang="en-US" altLang="zh-CN" sz="2400" dirty="0">
                <a:solidFill>
                  <a:srgbClr val="0000CC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 </a:t>
            </a:r>
            <a:endParaRPr lang="en-US" altLang="zh-CN" sz="2400" dirty="0">
              <a:solidFill>
                <a:srgbClr val="0000CC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5322327" y="5575653"/>
            <a:ext cx="5976664" cy="737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2">
                    <a:lumMod val="20000"/>
                    <a:lumOff val="80000"/>
                  </a:schemeClr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8. 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make sure to do=be sure to do</a:t>
            </a:r>
            <a:r>
              <a:rPr lang="en-US" altLang="zh-CN" sz="2400" dirty="0">
                <a:solidFill>
                  <a:srgbClr val="0000CC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 </a:t>
            </a:r>
            <a:endParaRPr lang="en-US" altLang="zh-CN" sz="2400" dirty="0">
              <a:solidFill>
                <a:srgbClr val="0000CC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221901" y="173275"/>
            <a:ext cx="396409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defRPr/>
            </a:pPr>
            <a:r>
              <a:rPr kumimoji="1"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+mn-ea"/>
              </a:rPr>
              <a:t>Phrases</a:t>
            </a:r>
            <a:r>
              <a:rPr kumimoji="1" lang="en-US" altLang="zh-CN" sz="2400" b="1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+mn-ea"/>
              </a:rPr>
              <a:t> </a:t>
            </a:r>
            <a:endParaRPr kumimoji="1" lang="zh-CN" altLang="en-US" sz="2400" b="1" dirty="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6" grpId="0"/>
      <p:bldP spid="10" grpId="0"/>
      <p:bldP spid="11" grpId="0"/>
      <p:bldP spid="12" grpId="0"/>
      <p:bldP spid="14" grpId="0"/>
      <p:bldP spid="17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/>
          <p:cNvSpPr txBox="1"/>
          <p:nvPr/>
        </p:nvSpPr>
        <p:spPr>
          <a:xfrm>
            <a:off x="951151" y="1202978"/>
            <a:ext cx="4104456" cy="52622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处于危险之中</a:t>
            </a:r>
            <a:endParaRPr lang="en-US" altLang="zh-CN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脱离危险</a:t>
            </a:r>
            <a:endParaRPr lang="zh-CN" altLang="en-US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3.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与</a:t>
            </a: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有关</a:t>
            </a:r>
            <a:endParaRPr lang="zh-CN" altLang="en-US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做完某事</a:t>
            </a:r>
            <a:endParaRPr lang="en-US" altLang="zh-CN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太</a:t>
            </a: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而不能</a:t>
            </a:r>
            <a:endParaRPr lang="zh-CN" altLang="en-US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练习做某事</a:t>
            </a:r>
            <a:endParaRPr lang="en-US" altLang="zh-CN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 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记得</a:t>
            </a: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忘记去做某事</a:t>
            </a:r>
            <a:endParaRPr lang="en-US" altLang="zh-CN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8. 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记得</a:t>
            </a: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忘记做过某事</a:t>
            </a:r>
            <a:endParaRPr lang="zh-CN" altLang="en-US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961194" y="4272739"/>
            <a:ext cx="5182076" cy="737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2">
                    <a:lumMod val="20000"/>
                    <a:lumOff val="80000"/>
                  </a:schemeClr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6. 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practice/practise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doing…</a:t>
            </a:r>
            <a:r>
              <a:rPr lang="en-US" altLang="zh-CN" sz="2400" dirty="0">
                <a:solidFill>
                  <a:srgbClr val="0000CC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 </a:t>
            </a:r>
            <a:endParaRPr lang="en-US" altLang="zh-CN" sz="2400" dirty="0">
              <a:solidFill>
                <a:srgbClr val="0000CC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951984" y="1124744"/>
            <a:ext cx="4734499" cy="7372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1. in danger</a:t>
            </a:r>
            <a:endParaRPr lang="en-US" altLang="zh-CN" sz="2800" dirty="0">
              <a:solidFill>
                <a:srgbClr val="0000CC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970013" y="1769164"/>
            <a:ext cx="4734499" cy="7372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2. 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 of danger</a:t>
            </a:r>
            <a:endParaRPr lang="en-US" altLang="zh-CN" sz="2800" dirty="0">
              <a:solidFill>
                <a:srgbClr val="0000CC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5961413" y="2418332"/>
            <a:ext cx="5064772" cy="7372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3. 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have to do with…</a:t>
            </a:r>
            <a:endParaRPr lang="en-US" altLang="zh-CN" sz="2800" dirty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5961412" y="2999757"/>
            <a:ext cx="4734499" cy="7372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4. 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finish doing …</a:t>
            </a:r>
            <a:endParaRPr lang="en-US" altLang="zh-CN" sz="2800" dirty="0">
              <a:solidFill>
                <a:srgbClr val="0000CC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5970302" y="3627869"/>
            <a:ext cx="4734499" cy="7372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5. 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too…to…</a:t>
            </a:r>
            <a:endParaRPr lang="en-US" altLang="zh-CN" sz="2800" dirty="0">
              <a:solidFill>
                <a:srgbClr val="0000CC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5951984" y="4924013"/>
            <a:ext cx="5182076" cy="737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2">
                    <a:lumMod val="20000"/>
                    <a:lumOff val="80000"/>
                  </a:schemeClr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7. 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remember/forget to do</a:t>
            </a:r>
            <a:r>
              <a:rPr lang="en-US" altLang="zh-CN" sz="2400" dirty="0">
                <a:solidFill>
                  <a:srgbClr val="0000CC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 </a:t>
            </a:r>
            <a:endParaRPr lang="en-US" altLang="zh-CN" sz="2400" dirty="0">
              <a:solidFill>
                <a:srgbClr val="0000CC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5951984" y="5589240"/>
            <a:ext cx="5182076" cy="737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2">
                    <a:lumMod val="20000"/>
                    <a:lumOff val="80000"/>
                  </a:schemeClr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 defTabSz="685800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8. 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remember/forget doing</a:t>
            </a:r>
            <a:endParaRPr lang="en-US" altLang="zh-CN" sz="2800" dirty="0">
              <a:solidFill>
                <a:srgbClr val="0000CC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3719741" y="332660"/>
            <a:ext cx="396409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defRPr/>
            </a:pPr>
            <a:r>
              <a:rPr kumimoji="1"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+mn-ea"/>
              </a:rPr>
              <a:t>Phrases </a:t>
            </a:r>
            <a:endParaRPr kumimoji="1" lang="en-US" altLang="zh-CN" sz="2800" b="1" dirty="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6" grpId="0"/>
      <p:bldP spid="10" grpId="0"/>
      <p:bldP spid="11" grpId="0"/>
      <p:bldP spid="12" grpId="0"/>
      <p:bldP spid="14" grpId="0"/>
      <p:bldP spid="17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559501" y="816077"/>
            <a:ext cx="872656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现在很多动物都处于危险之中，让我们尽我们所能   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帮助它们脱离危险。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Many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animals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_________now, let’s do what we     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can to help them _____________.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文本框 8"/>
          <p:cNvSpPr txBox="1"/>
          <p:nvPr/>
        </p:nvSpPr>
        <p:spPr>
          <a:xfrm>
            <a:off x="5101483" y="1640217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danger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570449" y="2762925"/>
            <a:ext cx="93636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许多决定与自我提升有关。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Many resolutions _____________ self-improvement.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812129" y="3161090"/>
            <a:ext cx="2880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have to do with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573093" y="3771037"/>
            <a:ext cx="1006906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我昨天没有读完那本杂志。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I didn't____________(read) that magazine yesterday. 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文本框 8"/>
          <p:cNvSpPr txBox="1"/>
          <p:nvPr/>
        </p:nvSpPr>
        <p:spPr>
          <a:xfrm>
            <a:off x="3127463" y="4195534"/>
            <a:ext cx="23220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finish reading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573597" y="4707057"/>
            <a:ext cx="7992888" cy="953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他走的太慢而不能跟上我们。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He walked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_______________________ us.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文本框 8"/>
          <p:cNvSpPr txBox="1"/>
          <p:nvPr/>
        </p:nvSpPr>
        <p:spPr>
          <a:xfrm>
            <a:off x="3854549" y="5138663"/>
            <a:ext cx="5796136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too slowly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en-US" altLang="zh-CN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catch up with</a:t>
            </a:r>
            <a:endParaRPr lang="en-US" altLang="zh-CN" sz="28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文本框 8"/>
          <p:cNvSpPr txBox="1"/>
          <p:nvPr/>
        </p:nvSpPr>
        <p:spPr>
          <a:xfrm>
            <a:off x="4957467" y="2078999"/>
            <a:ext cx="2880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 of  danger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728358" y="179997"/>
            <a:ext cx="39640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defRPr/>
            </a:pPr>
            <a:r>
              <a:rPr kumimoji="1" lang="en-US" altLang="zh-CN" sz="2400" b="1" dirty="0">
                <a:solidFill>
                  <a:srgbClr val="0000CC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+mn-ea"/>
              </a:rPr>
              <a:t>Exercises </a:t>
            </a:r>
            <a:endParaRPr kumimoji="1" lang="zh-CN" altLang="en-US" sz="2400" b="1" dirty="0">
              <a:solidFill>
                <a:srgbClr val="0000CC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2" grpId="0"/>
      <p:bldP spid="15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487488" y="980731"/>
            <a:ext cx="96125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离开房间的时候记得把灯关了。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__________________the light when you leave.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文本框 8"/>
          <p:cNvSpPr txBox="1"/>
          <p:nvPr/>
        </p:nvSpPr>
        <p:spPr>
          <a:xfrm>
            <a:off x="1865277" y="1391818"/>
            <a:ext cx="36181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Remember to turn off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524000" y="3284987"/>
            <a:ext cx="98285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7.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我每天不得不练习唱歌一小时。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I ___________________ (sing) for an hour every day. 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文本框 8"/>
          <p:cNvSpPr txBox="1"/>
          <p:nvPr/>
        </p:nvSpPr>
        <p:spPr>
          <a:xfrm>
            <a:off x="2100064" y="3645024"/>
            <a:ext cx="5796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have to practice singing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524000" y="2204867"/>
            <a:ext cx="831641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务必保证出门的时候锁好门。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_________ you lock the door when you go out.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文本框 8"/>
          <p:cNvSpPr txBox="1"/>
          <p:nvPr/>
        </p:nvSpPr>
        <p:spPr>
          <a:xfrm>
            <a:off x="1901788" y="2617749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Make sure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487488" y="4509123"/>
            <a:ext cx="849694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8.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他并没有参与做这个决定。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He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didn’t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_____________ </a:t>
            </a:r>
            <a:r>
              <a:rPr lang="en-US" altLang="zh-CN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making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decision. 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文本框 8"/>
          <p:cNvSpPr txBox="1"/>
          <p:nvPr/>
        </p:nvSpPr>
        <p:spPr>
          <a:xfrm>
            <a:off x="3422831" y="4940007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play a part/role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728358" y="179997"/>
            <a:ext cx="39640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defRPr/>
            </a:pPr>
            <a:r>
              <a:rPr kumimoji="1" lang="en-US" altLang="zh-CN" sz="2400" b="1" dirty="0">
                <a:solidFill>
                  <a:srgbClr val="0000CC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+mn-ea"/>
              </a:rPr>
              <a:t>Exercises </a:t>
            </a:r>
            <a:endParaRPr kumimoji="1" lang="zh-CN" altLang="en-US" sz="2400" b="1" dirty="0">
              <a:solidFill>
                <a:srgbClr val="0000CC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4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775520" y="1124744"/>
            <a:ext cx="8892480" cy="1383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他辞去城里的工作，开始务农。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He left a job in the city to ________ farming. 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文本框 2"/>
          <p:cNvSpPr txBox="1"/>
          <p:nvPr/>
        </p:nvSpPr>
        <p:spPr>
          <a:xfrm>
            <a:off x="1775393" y="602318"/>
            <a:ext cx="45847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take up </a:t>
            </a:r>
            <a:r>
              <a:rPr lang="zh-CN" altLang="en-US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开始做，学着做</a:t>
            </a:r>
            <a:endParaRPr lang="zh-CN" altLang="en-US" sz="2800" dirty="0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文本框 8"/>
          <p:cNvSpPr txBox="1"/>
          <p:nvPr/>
        </p:nvSpPr>
        <p:spPr>
          <a:xfrm>
            <a:off x="5834390" y="1890549"/>
            <a:ext cx="1944216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 up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802130" y="2687955"/>
            <a:ext cx="3053080" cy="33229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en-US" altLang="zh-CN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●take off      </a:t>
            </a:r>
            <a:endParaRPr lang="en-US" altLang="zh-CN" sz="2800" dirty="0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en-US" altLang="zh-CN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take over   </a:t>
            </a:r>
            <a:endParaRPr lang="en-US" altLang="zh-CN" sz="2800" dirty="0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en-US" altLang="zh-CN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take on      </a:t>
            </a:r>
            <a:endParaRPr lang="en-US" altLang="zh-CN" sz="2800" dirty="0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en-US" altLang="zh-CN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take in       </a:t>
            </a:r>
            <a:endParaRPr lang="zh-CN" altLang="en-US" sz="2800" dirty="0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en-US" altLang="zh-CN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take away </a:t>
            </a:r>
            <a:endParaRPr lang="zh-CN" altLang="en-US" sz="2800" dirty="0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8387080" y="3451225"/>
            <a:ext cx="2946400" cy="2420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矩形 1"/>
          <p:cNvSpPr/>
          <p:nvPr/>
        </p:nvSpPr>
        <p:spPr>
          <a:xfrm>
            <a:off x="4618355" y="2762250"/>
            <a:ext cx="2567940" cy="3322955"/>
          </a:xfrm>
          <a:prstGeom prst="rect">
            <a:avLst/>
          </a:prstGeom>
        </p:spPr>
        <p:txBody>
          <a:bodyPr wrap="square">
            <a:spAutoFit/>
          </a:bodyPr>
          <a:p>
            <a:pPr fontAlgn="auto">
              <a:lnSpc>
                <a:spcPct val="150000"/>
              </a:lnSpc>
            </a:pPr>
            <a:r>
              <a:rPr lang="en-US" altLang="zh-CN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zh-CN" altLang="en-US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脱掉</a:t>
            </a:r>
            <a:r>
              <a:rPr lang="en-US" altLang="zh-CN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zh-CN" altLang="en-US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起飞</a:t>
            </a:r>
            <a:endParaRPr lang="zh-CN" altLang="en-US" sz="2800" dirty="0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zh-CN" altLang="en-US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接管</a:t>
            </a:r>
            <a:endParaRPr lang="zh-CN" altLang="en-US" sz="2800" dirty="0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zh-CN" altLang="en-US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呈现</a:t>
            </a:r>
            <a:r>
              <a:rPr lang="en-US" altLang="zh-CN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zh-CN" altLang="en-US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雇佣</a:t>
            </a:r>
            <a:endParaRPr lang="en-US" altLang="zh-CN" sz="2800" dirty="0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zh-CN" altLang="en-US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吸收</a:t>
            </a:r>
            <a:r>
              <a:rPr lang="en-US" altLang="zh-CN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zh-CN" altLang="en-US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欺骗</a:t>
            </a:r>
            <a:endParaRPr lang="zh-CN" altLang="en-US" sz="2800" dirty="0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   拿开</a:t>
            </a:r>
            <a:r>
              <a:rPr lang="en-US" altLang="zh-CN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zh-CN" altLang="en-US" sz="28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减去</a:t>
            </a:r>
            <a:endParaRPr lang="zh-CN" altLang="en-US" sz="2800" dirty="0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12099</Words>
  <Application>WPS 演示</Application>
  <PresentationFormat>宽屏</PresentationFormat>
  <Paragraphs>681</Paragraphs>
  <Slides>46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46</vt:i4>
      </vt:variant>
    </vt:vector>
  </HeadingPairs>
  <TitlesOfParts>
    <vt:vector size="61" baseType="lpstr">
      <vt:lpstr>Arial</vt:lpstr>
      <vt:lpstr>宋体</vt:lpstr>
      <vt:lpstr>Wingdings</vt:lpstr>
      <vt:lpstr>黑体</vt:lpstr>
      <vt:lpstr>微软雅黑</vt:lpstr>
      <vt:lpstr>Arial Unicode MS</vt:lpstr>
      <vt:lpstr>Calibri</vt:lpstr>
      <vt:lpstr>Berlin Sans FB Demi</vt:lpstr>
      <vt:lpstr>华文琥珀</vt:lpstr>
      <vt:lpstr>Times New Roman</vt:lpstr>
      <vt:lpstr>微软雅黑 Light</vt:lpstr>
      <vt:lpstr>华文中宋</vt:lpstr>
      <vt:lpstr>楷体</vt:lpstr>
      <vt:lpstr>Georgia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授课重点</vt:lpstr>
      <vt:lpstr>PowerPoint 演示文稿</vt:lpstr>
      <vt:lpstr>授课重点—短语辨析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su</dc:creator>
  <cp:lastModifiedBy>Lynn</cp:lastModifiedBy>
  <cp:revision>144</cp:revision>
  <dcterms:created xsi:type="dcterms:W3CDTF">2020-08-12T09:17:00Z</dcterms:created>
  <dcterms:modified xsi:type="dcterms:W3CDTF">2020-12-06T02:02:56Z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2052-11.1.0.10132</vt:lpwstr>
  </property>
</Properties>
</file>