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4"/>
  </p:notesMasterIdLst>
  <p:sldIdLst>
    <p:sldId id="257" r:id="rId2"/>
    <p:sldId id="258" r:id="rId3"/>
    <p:sldId id="259" r:id="rId4"/>
    <p:sldId id="260" r:id="rId5"/>
    <p:sldId id="1104" r:id="rId6"/>
    <p:sldId id="1105" r:id="rId7"/>
    <p:sldId id="265" r:id="rId8"/>
    <p:sldId id="276" r:id="rId9"/>
    <p:sldId id="1130" r:id="rId10"/>
    <p:sldId id="1131" r:id="rId11"/>
    <p:sldId id="1132" r:id="rId12"/>
    <p:sldId id="278" r:id="rId13"/>
    <p:sldId id="1133" r:id="rId14"/>
    <p:sldId id="1134" r:id="rId15"/>
    <p:sldId id="1135" r:id="rId16"/>
    <p:sldId id="1136" r:id="rId17"/>
    <p:sldId id="1137" r:id="rId18"/>
    <p:sldId id="1138" r:id="rId19"/>
    <p:sldId id="1139" r:id="rId20"/>
    <p:sldId id="285" r:id="rId21"/>
    <p:sldId id="288" r:id="rId22"/>
    <p:sldId id="1140" r:id="rId23"/>
    <p:sldId id="1141" r:id="rId24"/>
    <p:sldId id="1143" r:id="rId25"/>
    <p:sldId id="1145" r:id="rId26"/>
    <p:sldId id="951" r:id="rId27"/>
    <p:sldId id="956" r:id="rId28"/>
    <p:sldId id="950" r:id="rId29"/>
    <p:sldId id="957" r:id="rId30"/>
    <p:sldId id="959" r:id="rId31"/>
    <p:sldId id="306" r:id="rId32"/>
    <p:sldId id="1147" r:id="rId33"/>
    <p:sldId id="295" r:id="rId34"/>
    <p:sldId id="270" r:id="rId35"/>
    <p:sldId id="332" r:id="rId36"/>
    <p:sldId id="1149" r:id="rId37"/>
    <p:sldId id="1150" r:id="rId38"/>
    <p:sldId id="1151" r:id="rId39"/>
    <p:sldId id="1154" r:id="rId40"/>
    <p:sldId id="1155" r:id="rId41"/>
    <p:sldId id="1156" r:id="rId42"/>
    <p:sldId id="291" r:id="rId4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FF00"/>
    <a:srgbClr val="0000CC"/>
    <a:srgbClr val="1AA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6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#9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#9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2BDA1B-31FC-45D4-8AD2-DE0414E52A4C}" type="doc">
      <dgm:prSet loTypeId="urn:microsoft.com/office/officeart/2005/8/layout/hProcess9#4" loCatId="process" qsTypeId="urn:microsoft.com/office/officeart/2005/8/quickstyle/simple1#18" qsCatId="simple" csTypeId="urn:microsoft.com/office/officeart/2005/8/colors/colorful5#9" csCatId="colorful" phldr="1"/>
      <dgm:spPr/>
    </dgm:pt>
    <dgm:pt modelId="{80BB1C95-6150-48AE-AD3E-6756BF8BA62D}">
      <dgm:prSet phldrT="[文本]"/>
      <dgm:spPr/>
      <dgm:t>
        <a:bodyPr/>
        <a:lstStyle/>
        <a:p>
          <a:r>
            <a:rPr lang="zh-CN" altLang="en-US" b="1" dirty="0"/>
            <a:t>速浏览抓大意</a:t>
          </a:r>
        </a:p>
      </dgm:t>
    </dgm:pt>
    <dgm:pt modelId="{14BF4EBC-616C-4A5A-BB54-B91310FFB45A}" type="parTrans" cxnId="{11F9A0B8-C21A-402B-9952-963C90C41EA3}">
      <dgm:prSet/>
      <dgm:spPr/>
      <dgm:t>
        <a:bodyPr/>
        <a:lstStyle/>
        <a:p>
          <a:endParaRPr lang="zh-CN" altLang="en-US"/>
        </a:p>
      </dgm:t>
    </dgm:pt>
    <dgm:pt modelId="{3111ECA2-54F7-4CBB-A44E-51A15A238756}" type="sibTrans" cxnId="{11F9A0B8-C21A-402B-9952-963C90C41EA3}">
      <dgm:prSet/>
      <dgm:spPr/>
      <dgm:t>
        <a:bodyPr/>
        <a:lstStyle/>
        <a:p>
          <a:endParaRPr lang="zh-CN" altLang="en-US"/>
        </a:p>
      </dgm:t>
    </dgm:pt>
    <dgm:pt modelId="{3924BC4A-6B83-4135-97B1-21B2A748EC69}">
      <dgm:prSet phldrT="[文本]"/>
      <dgm:spPr/>
      <dgm:t>
        <a:bodyPr/>
        <a:lstStyle/>
        <a:p>
          <a:r>
            <a:rPr lang="zh-CN" altLang="en-US" b="1" dirty="0"/>
            <a:t>扣大意做易题</a:t>
          </a:r>
        </a:p>
      </dgm:t>
    </dgm:pt>
    <dgm:pt modelId="{893241CD-F2FB-48EE-913B-31DB27F3AF39}" type="parTrans" cxnId="{D6943F9A-2C62-4071-B236-5F41C46600EB}">
      <dgm:prSet/>
      <dgm:spPr/>
      <dgm:t>
        <a:bodyPr/>
        <a:lstStyle/>
        <a:p>
          <a:endParaRPr lang="zh-CN" altLang="en-US"/>
        </a:p>
      </dgm:t>
    </dgm:pt>
    <dgm:pt modelId="{A175DCBF-110B-485C-AECE-29ED6F4BB638}" type="sibTrans" cxnId="{D6943F9A-2C62-4071-B236-5F41C46600EB}">
      <dgm:prSet/>
      <dgm:spPr/>
      <dgm:t>
        <a:bodyPr/>
        <a:lstStyle/>
        <a:p>
          <a:endParaRPr lang="zh-CN" altLang="en-US"/>
        </a:p>
      </dgm:t>
    </dgm:pt>
    <dgm:pt modelId="{D57E64AF-13A9-4A8E-8AD5-BF5906810C80}">
      <dgm:prSet phldrT="[文本]"/>
      <dgm:spPr/>
      <dgm:t>
        <a:bodyPr/>
        <a:lstStyle/>
        <a:p>
          <a:r>
            <a:rPr lang="zh-CN" altLang="en-US" b="1" dirty="0"/>
            <a:t>细推敲攻难题</a:t>
          </a:r>
        </a:p>
      </dgm:t>
    </dgm:pt>
    <dgm:pt modelId="{D7A1DD5E-3337-465B-887C-DAEABC1D3F9E}" type="parTrans" cxnId="{58BD36D2-50C4-4D4C-8666-A04AD96E3F84}">
      <dgm:prSet/>
      <dgm:spPr/>
      <dgm:t>
        <a:bodyPr/>
        <a:lstStyle/>
        <a:p>
          <a:endParaRPr lang="zh-CN" altLang="en-US"/>
        </a:p>
      </dgm:t>
    </dgm:pt>
    <dgm:pt modelId="{8927AA0C-54DA-4AF6-90FB-07A4A67DA4D5}" type="sibTrans" cxnId="{58BD36D2-50C4-4D4C-8666-A04AD96E3F84}">
      <dgm:prSet/>
      <dgm:spPr/>
      <dgm:t>
        <a:bodyPr/>
        <a:lstStyle/>
        <a:p>
          <a:endParaRPr lang="zh-CN" altLang="en-US"/>
        </a:p>
      </dgm:t>
    </dgm:pt>
    <dgm:pt modelId="{F070C25D-AF06-4559-9DB6-EF660F7E4978}">
      <dgm:prSet phldrT="[文本]"/>
      <dgm:spPr/>
      <dgm:t>
        <a:bodyPr/>
        <a:lstStyle/>
        <a:p>
          <a:r>
            <a:rPr lang="zh-CN" altLang="en-US" b="1" dirty="0"/>
            <a:t>读全文纠失误</a:t>
          </a:r>
        </a:p>
      </dgm:t>
    </dgm:pt>
    <dgm:pt modelId="{EA9F60D9-D14A-4848-B68B-EE05C61CE709}" type="parTrans" cxnId="{22EFA56F-6F49-4D99-AE40-B2009C5BE397}">
      <dgm:prSet/>
      <dgm:spPr/>
      <dgm:t>
        <a:bodyPr/>
        <a:lstStyle/>
        <a:p>
          <a:endParaRPr lang="zh-CN" altLang="en-US"/>
        </a:p>
      </dgm:t>
    </dgm:pt>
    <dgm:pt modelId="{5A2037BF-A116-464B-9EA0-2C8C4972A3A0}" type="sibTrans" cxnId="{22EFA56F-6F49-4D99-AE40-B2009C5BE397}">
      <dgm:prSet/>
      <dgm:spPr/>
      <dgm:t>
        <a:bodyPr/>
        <a:lstStyle/>
        <a:p>
          <a:endParaRPr lang="zh-CN" altLang="en-US"/>
        </a:p>
      </dgm:t>
    </dgm:pt>
    <dgm:pt modelId="{4E4D3FA3-1C88-4D23-BB8C-AB556212CF7D}" type="pres">
      <dgm:prSet presAssocID="{8F2BDA1B-31FC-45D4-8AD2-DE0414E52A4C}" presName="CompostProcess" presStyleCnt="0">
        <dgm:presLayoutVars>
          <dgm:dir/>
          <dgm:resizeHandles val="exact"/>
        </dgm:presLayoutVars>
      </dgm:prSet>
      <dgm:spPr/>
    </dgm:pt>
    <dgm:pt modelId="{D807E03A-67FE-44D0-8B18-91F8937489E0}" type="pres">
      <dgm:prSet presAssocID="{8F2BDA1B-31FC-45D4-8AD2-DE0414E52A4C}" presName="arrow" presStyleLbl="bgShp" presStyleIdx="0" presStyleCnt="1"/>
      <dgm:spPr/>
    </dgm:pt>
    <dgm:pt modelId="{713E8504-6409-45C9-AD7D-76CAC3387652}" type="pres">
      <dgm:prSet presAssocID="{8F2BDA1B-31FC-45D4-8AD2-DE0414E52A4C}" presName="linearProcess" presStyleCnt="0"/>
      <dgm:spPr/>
    </dgm:pt>
    <dgm:pt modelId="{78169F56-08A9-43BD-9561-3715DDE86C67}" type="pres">
      <dgm:prSet presAssocID="{80BB1C95-6150-48AE-AD3E-6756BF8BA62D}" presName="textNode" presStyleLbl="node1" presStyleIdx="0" presStyleCnt="4">
        <dgm:presLayoutVars>
          <dgm:bulletEnabled val="1"/>
        </dgm:presLayoutVars>
      </dgm:prSet>
      <dgm:spPr/>
    </dgm:pt>
    <dgm:pt modelId="{C3551B87-4B77-4A05-A16E-892C0EEF9136}" type="pres">
      <dgm:prSet presAssocID="{3111ECA2-54F7-4CBB-A44E-51A15A238756}" presName="sibTrans" presStyleCnt="0"/>
      <dgm:spPr/>
    </dgm:pt>
    <dgm:pt modelId="{30064E06-9E4B-4E35-9DB2-BDE35D6690D0}" type="pres">
      <dgm:prSet presAssocID="{3924BC4A-6B83-4135-97B1-21B2A748EC69}" presName="textNode" presStyleLbl="node1" presStyleIdx="1" presStyleCnt="4">
        <dgm:presLayoutVars>
          <dgm:bulletEnabled val="1"/>
        </dgm:presLayoutVars>
      </dgm:prSet>
      <dgm:spPr/>
    </dgm:pt>
    <dgm:pt modelId="{A8F48631-C197-4FBF-B048-F851C2F49BB7}" type="pres">
      <dgm:prSet presAssocID="{A175DCBF-110B-485C-AECE-29ED6F4BB638}" presName="sibTrans" presStyleCnt="0"/>
      <dgm:spPr/>
    </dgm:pt>
    <dgm:pt modelId="{007AE615-FEE6-4A06-9B68-8E7F29436E1E}" type="pres">
      <dgm:prSet presAssocID="{D57E64AF-13A9-4A8E-8AD5-BF5906810C80}" presName="textNode" presStyleLbl="node1" presStyleIdx="2" presStyleCnt="4">
        <dgm:presLayoutVars>
          <dgm:bulletEnabled val="1"/>
        </dgm:presLayoutVars>
      </dgm:prSet>
      <dgm:spPr/>
    </dgm:pt>
    <dgm:pt modelId="{FCF404FA-C93B-4022-912E-7FBA4B160EAE}" type="pres">
      <dgm:prSet presAssocID="{8927AA0C-54DA-4AF6-90FB-07A4A67DA4D5}" presName="sibTrans" presStyleCnt="0"/>
      <dgm:spPr/>
    </dgm:pt>
    <dgm:pt modelId="{FD0F8501-EF11-420C-A68D-7F984C7E84BC}" type="pres">
      <dgm:prSet presAssocID="{F070C25D-AF06-4559-9DB6-EF660F7E4978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F1B2E45-35C1-4FB5-ADC1-5BDAA8087D58}" type="presOf" srcId="{F070C25D-AF06-4559-9DB6-EF660F7E4978}" destId="{FD0F8501-EF11-420C-A68D-7F984C7E84BC}" srcOrd="0" destOrd="0" presId="urn:microsoft.com/office/officeart/2005/8/layout/hProcess9#4"/>
    <dgm:cxn modelId="{22EFA56F-6F49-4D99-AE40-B2009C5BE397}" srcId="{8F2BDA1B-31FC-45D4-8AD2-DE0414E52A4C}" destId="{F070C25D-AF06-4559-9DB6-EF660F7E4978}" srcOrd="3" destOrd="0" parTransId="{EA9F60D9-D14A-4848-B68B-EE05C61CE709}" sibTransId="{5A2037BF-A116-464B-9EA0-2C8C4972A3A0}"/>
    <dgm:cxn modelId="{8078A890-518D-443B-AA47-D658A92F5DA6}" type="presOf" srcId="{3924BC4A-6B83-4135-97B1-21B2A748EC69}" destId="{30064E06-9E4B-4E35-9DB2-BDE35D6690D0}" srcOrd="0" destOrd="0" presId="urn:microsoft.com/office/officeart/2005/8/layout/hProcess9#4"/>
    <dgm:cxn modelId="{13ACD691-700D-4602-8D92-9094A23C23A5}" type="presOf" srcId="{80BB1C95-6150-48AE-AD3E-6756BF8BA62D}" destId="{78169F56-08A9-43BD-9561-3715DDE86C67}" srcOrd="0" destOrd="0" presId="urn:microsoft.com/office/officeart/2005/8/layout/hProcess9#4"/>
    <dgm:cxn modelId="{EAA38095-05EC-4327-AE36-A989FA50326E}" type="presOf" srcId="{D57E64AF-13A9-4A8E-8AD5-BF5906810C80}" destId="{007AE615-FEE6-4A06-9B68-8E7F29436E1E}" srcOrd="0" destOrd="0" presId="urn:microsoft.com/office/officeart/2005/8/layout/hProcess9#4"/>
    <dgm:cxn modelId="{D6943F9A-2C62-4071-B236-5F41C46600EB}" srcId="{8F2BDA1B-31FC-45D4-8AD2-DE0414E52A4C}" destId="{3924BC4A-6B83-4135-97B1-21B2A748EC69}" srcOrd="1" destOrd="0" parTransId="{893241CD-F2FB-48EE-913B-31DB27F3AF39}" sibTransId="{A175DCBF-110B-485C-AECE-29ED6F4BB638}"/>
    <dgm:cxn modelId="{11F9A0B8-C21A-402B-9952-963C90C41EA3}" srcId="{8F2BDA1B-31FC-45D4-8AD2-DE0414E52A4C}" destId="{80BB1C95-6150-48AE-AD3E-6756BF8BA62D}" srcOrd="0" destOrd="0" parTransId="{14BF4EBC-616C-4A5A-BB54-B91310FFB45A}" sibTransId="{3111ECA2-54F7-4CBB-A44E-51A15A238756}"/>
    <dgm:cxn modelId="{3881A8BC-1FF9-4EE0-BAE4-BA4D2A72E99A}" type="presOf" srcId="{8F2BDA1B-31FC-45D4-8AD2-DE0414E52A4C}" destId="{4E4D3FA3-1C88-4D23-BB8C-AB556212CF7D}" srcOrd="0" destOrd="0" presId="urn:microsoft.com/office/officeart/2005/8/layout/hProcess9#4"/>
    <dgm:cxn modelId="{58BD36D2-50C4-4D4C-8666-A04AD96E3F84}" srcId="{8F2BDA1B-31FC-45D4-8AD2-DE0414E52A4C}" destId="{D57E64AF-13A9-4A8E-8AD5-BF5906810C80}" srcOrd="2" destOrd="0" parTransId="{D7A1DD5E-3337-465B-887C-DAEABC1D3F9E}" sibTransId="{8927AA0C-54DA-4AF6-90FB-07A4A67DA4D5}"/>
    <dgm:cxn modelId="{3CCFEEFC-C445-43FD-8C90-7A1AFDAFA86F}" type="presParOf" srcId="{4E4D3FA3-1C88-4D23-BB8C-AB556212CF7D}" destId="{D807E03A-67FE-44D0-8B18-91F8937489E0}" srcOrd="0" destOrd="0" presId="urn:microsoft.com/office/officeart/2005/8/layout/hProcess9#4"/>
    <dgm:cxn modelId="{F85D6BA4-69E8-48E9-9AB6-2565129F7D1D}" type="presParOf" srcId="{4E4D3FA3-1C88-4D23-BB8C-AB556212CF7D}" destId="{713E8504-6409-45C9-AD7D-76CAC3387652}" srcOrd="1" destOrd="0" presId="urn:microsoft.com/office/officeart/2005/8/layout/hProcess9#4"/>
    <dgm:cxn modelId="{EF694C69-6D86-4796-A672-FAC445CD1683}" type="presParOf" srcId="{713E8504-6409-45C9-AD7D-76CAC3387652}" destId="{78169F56-08A9-43BD-9561-3715DDE86C67}" srcOrd="0" destOrd="0" presId="urn:microsoft.com/office/officeart/2005/8/layout/hProcess9#4"/>
    <dgm:cxn modelId="{7CC9D14F-83EF-405A-AA4F-437E7BBB119E}" type="presParOf" srcId="{713E8504-6409-45C9-AD7D-76CAC3387652}" destId="{C3551B87-4B77-4A05-A16E-892C0EEF9136}" srcOrd="1" destOrd="0" presId="urn:microsoft.com/office/officeart/2005/8/layout/hProcess9#4"/>
    <dgm:cxn modelId="{44D0C72E-59C8-4D23-9F03-154D755C2387}" type="presParOf" srcId="{713E8504-6409-45C9-AD7D-76CAC3387652}" destId="{30064E06-9E4B-4E35-9DB2-BDE35D6690D0}" srcOrd="2" destOrd="0" presId="urn:microsoft.com/office/officeart/2005/8/layout/hProcess9#4"/>
    <dgm:cxn modelId="{E07A5B88-6436-4538-A255-10E4A1E394FA}" type="presParOf" srcId="{713E8504-6409-45C9-AD7D-76CAC3387652}" destId="{A8F48631-C197-4FBF-B048-F851C2F49BB7}" srcOrd="3" destOrd="0" presId="urn:microsoft.com/office/officeart/2005/8/layout/hProcess9#4"/>
    <dgm:cxn modelId="{9051F486-D50A-4DEE-A373-3D8B994A9B00}" type="presParOf" srcId="{713E8504-6409-45C9-AD7D-76CAC3387652}" destId="{007AE615-FEE6-4A06-9B68-8E7F29436E1E}" srcOrd="4" destOrd="0" presId="urn:microsoft.com/office/officeart/2005/8/layout/hProcess9#4"/>
    <dgm:cxn modelId="{DA09B76A-146E-4141-9952-0449D0D41F87}" type="presParOf" srcId="{713E8504-6409-45C9-AD7D-76CAC3387652}" destId="{FCF404FA-C93B-4022-912E-7FBA4B160EAE}" srcOrd="5" destOrd="0" presId="urn:microsoft.com/office/officeart/2005/8/layout/hProcess9#4"/>
    <dgm:cxn modelId="{B769D48A-7D39-4682-AABD-D6A0131D862F}" type="presParOf" srcId="{713E8504-6409-45C9-AD7D-76CAC3387652}" destId="{FD0F8501-EF11-420C-A68D-7F984C7E84BC}" srcOrd="6" destOrd="0" presId="urn:microsoft.com/office/officeart/2005/8/layout/hProcess9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2BDA1B-31FC-45D4-8AD2-DE0414E52A4C}" type="doc">
      <dgm:prSet loTypeId="urn:microsoft.com/office/officeart/2005/8/layout/hProcess9#4" loCatId="process" qsTypeId="urn:microsoft.com/office/officeart/2005/8/quickstyle/simple1#18" qsCatId="simple" csTypeId="urn:microsoft.com/office/officeart/2005/8/colors/colorful5#9" csCatId="colorful" phldr="1"/>
      <dgm:spPr/>
    </dgm:pt>
    <dgm:pt modelId="{80BB1C95-6150-48AE-AD3E-6756BF8BA62D}">
      <dgm:prSet phldrT="[文本]"/>
      <dgm:spPr/>
      <dgm:t>
        <a:bodyPr/>
        <a:lstStyle/>
        <a:p>
          <a:r>
            <a:rPr lang="zh-CN" altLang="en-US" b="1" dirty="0"/>
            <a:t>速浏览抓大意</a:t>
          </a:r>
        </a:p>
      </dgm:t>
    </dgm:pt>
    <dgm:pt modelId="{14BF4EBC-616C-4A5A-BB54-B91310FFB45A}" type="parTrans" cxnId="{11F9A0B8-C21A-402B-9952-963C90C41EA3}">
      <dgm:prSet/>
      <dgm:spPr/>
      <dgm:t>
        <a:bodyPr/>
        <a:lstStyle/>
        <a:p>
          <a:endParaRPr lang="zh-CN" altLang="en-US"/>
        </a:p>
      </dgm:t>
    </dgm:pt>
    <dgm:pt modelId="{3111ECA2-54F7-4CBB-A44E-51A15A238756}" type="sibTrans" cxnId="{11F9A0B8-C21A-402B-9952-963C90C41EA3}">
      <dgm:prSet/>
      <dgm:spPr/>
      <dgm:t>
        <a:bodyPr/>
        <a:lstStyle/>
        <a:p>
          <a:endParaRPr lang="zh-CN" altLang="en-US"/>
        </a:p>
      </dgm:t>
    </dgm:pt>
    <dgm:pt modelId="{3924BC4A-6B83-4135-97B1-21B2A748EC69}">
      <dgm:prSet phldrT="[文本]"/>
      <dgm:spPr/>
      <dgm:t>
        <a:bodyPr/>
        <a:lstStyle/>
        <a:p>
          <a:r>
            <a:rPr lang="zh-CN" altLang="en-US" b="1" dirty="0"/>
            <a:t>扣大意做易题</a:t>
          </a:r>
        </a:p>
      </dgm:t>
    </dgm:pt>
    <dgm:pt modelId="{893241CD-F2FB-48EE-913B-31DB27F3AF39}" type="parTrans" cxnId="{D6943F9A-2C62-4071-B236-5F41C46600EB}">
      <dgm:prSet/>
      <dgm:spPr/>
      <dgm:t>
        <a:bodyPr/>
        <a:lstStyle/>
        <a:p>
          <a:endParaRPr lang="zh-CN" altLang="en-US"/>
        </a:p>
      </dgm:t>
    </dgm:pt>
    <dgm:pt modelId="{A175DCBF-110B-485C-AECE-29ED6F4BB638}" type="sibTrans" cxnId="{D6943F9A-2C62-4071-B236-5F41C46600EB}">
      <dgm:prSet/>
      <dgm:spPr/>
      <dgm:t>
        <a:bodyPr/>
        <a:lstStyle/>
        <a:p>
          <a:endParaRPr lang="zh-CN" altLang="en-US"/>
        </a:p>
      </dgm:t>
    </dgm:pt>
    <dgm:pt modelId="{D57E64AF-13A9-4A8E-8AD5-BF5906810C80}">
      <dgm:prSet phldrT="[文本]"/>
      <dgm:spPr/>
      <dgm:t>
        <a:bodyPr/>
        <a:lstStyle/>
        <a:p>
          <a:r>
            <a:rPr lang="zh-CN" altLang="en-US" b="1" dirty="0"/>
            <a:t>细推敲攻难题</a:t>
          </a:r>
        </a:p>
      </dgm:t>
    </dgm:pt>
    <dgm:pt modelId="{D7A1DD5E-3337-465B-887C-DAEABC1D3F9E}" type="parTrans" cxnId="{58BD36D2-50C4-4D4C-8666-A04AD96E3F84}">
      <dgm:prSet/>
      <dgm:spPr/>
      <dgm:t>
        <a:bodyPr/>
        <a:lstStyle/>
        <a:p>
          <a:endParaRPr lang="zh-CN" altLang="en-US"/>
        </a:p>
      </dgm:t>
    </dgm:pt>
    <dgm:pt modelId="{8927AA0C-54DA-4AF6-90FB-07A4A67DA4D5}" type="sibTrans" cxnId="{58BD36D2-50C4-4D4C-8666-A04AD96E3F84}">
      <dgm:prSet/>
      <dgm:spPr/>
      <dgm:t>
        <a:bodyPr/>
        <a:lstStyle/>
        <a:p>
          <a:endParaRPr lang="zh-CN" altLang="en-US"/>
        </a:p>
      </dgm:t>
    </dgm:pt>
    <dgm:pt modelId="{F070C25D-AF06-4559-9DB6-EF660F7E4978}">
      <dgm:prSet phldrT="[文本]"/>
      <dgm:spPr/>
      <dgm:t>
        <a:bodyPr/>
        <a:lstStyle/>
        <a:p>
          <a:r>
            <a:rPr lang="zh-CN" altLang="en-US" b="1" dirty="0"/>
            <a:t>读全文纠失误</a:t>
          </a:r>
        </a:p>
      </dgm:t>
    </dgm:pt>
    <dgm:pt modelId="{EA9F60D9-D14A-4848-B68B-EE05C61CE709}" type="parTrans" cxnId="{22EFA56F-6F49-4D99-AE40-B2009C5BE397}">
      <dgm:prSet/>
      <dgm:spPr/>
      <dgm:t>
        <a:bodyPr/>
        <a:lstStyle/>
        <a:p>
          <a:endParaRPr lang="zh-CN" altLang="en-US"/>
        </a:p>
      </dgm:t>
    </dgm:pt>
    <dgm:pt modelId="{5A2037BF-A116-464B-9EA0-2C8C4972A3A0}" type="sibTrans" cxnId="{22EFA56F-6F49-4D99-AE40-B2009C5BE397}">
      <dgm:prSet/>
      <dgm:spPr/>
      <dgm:t>
        <a:bodyPr/>
        <a:lstStyle/>
        <a:p>
          <a:endParaRPr lang="zh-CN" altLang="en-US"/>
        </a:p>
      </dgm:t>
    </dgm:pt>
    <dgm:pt modelId="{4E4D3FA3-1C88-4D23-BB8C-AB556212CF7D}" type="pres">
      <dgm:prSet presAssocID="{8F2BDA1B-31FC-45D4-8AD2-DE0414E52A4C}" presName="CompostProcess" presStyleCnt="0">
        <dgm:presLayoutVars>
          <dgm:dir/>
          <dgm:resizeHandles val="exact"/>
        </dgm:presLayoutVars>
      </dgm:prSet>
      <dgm:spPr/>
    </dgm:pt>
    <dgm:pt modelId="{D807E03A-67FE-44D0-8B18-91F8937489E0}" type="pres">
      <dgm:prSet presAssocID="{8F2BDA1B-31FC-45D4-8AD2-DE0414E52A4C}" presName="arrow" presStyleLbl="bgShp" presStyleIdx="0" presStyleCnt="1"/>
      <dgm:spPr/>
    </dgm:pt>
    <dgm:pt modelId="{713E8504-6409-45C9-AD7D-76CAC3387652}" type="pres">
      <dgm:prSet presAssocID="{8F2BDA1B-31FC-45D4-8AD2-DE0414E52A4C}" presName="linearProcess" presStyleCnt="0"/>
      <dgm:spPr/>
    </dgm:pt>
    <dgm:pt modelId="{78169F56-08A9-43BD-9561-3715DDE86C67}" type="pres">
      <dgm:prSet presAssocID="{80BB1C95-6150-48AE-AD3E-6756BF8BA62D}" presName="textNode" presStyleLbl="node1" presStyleIdx="0" presStyleCnt="4">
        <dgm:presLayoutVars>
          <dgm:bulletEnabled val="1"/>
        </dgm:presLayoutVars>
      </dgm:prSet>
      <dgm:spPr/>
    </dgm:pt>
    <dgm:pt modelId="{C3551B87-4B77-4A05-A16E-892C0EEF9136}" type="pres">
      <dgm:prSet presAssocID="{3111ECA2-54F7-4CBB-A44E-51A15A238756}" presName="sibTrans" presStyleCnt="0"/>
      <dgm:spPr/>
    </dgm:pt>
    <dgm:pt modelId="{30064E06-9E4B-4E35-9DB2-BDE35D6690D0}" type="pres">
      <dgm:prSet presAssocID="{3924BC4A-6B83-4135-97B1-21B2A748EC69}" presName="textNode" presStyleLbl="node1" presStyleIdx="1" presStyleCnt="4">
        <dgm:presLayoutVars>
          <dgm:bulletEnabled val="1"/>
        </dgm:presLayoutVars>
      </dgm:prSet>
      <dgm:spPr/>
    </dgm:pt>
    <dgm:pt modelId="{A8F48631-C197-4FBF-B048-F851C2F49BB7}" type="pres">
      <dgm:prSet presAssocID="{A175DCBF-110B-485C-AECE-29ED6F4BB638}" presName="sibTrans" presStyleCnt="0"/>
      <dgm:spPr/>
    </dgm:pt>
    <dgm:pt modelId="{007AE615-FEE6-4A06-9B68-8E7F29436E1E}" type="pres">
      <dgm:prSet presAssocID="{D57E64AF-13A9-4A8E-8AD5-BF5906810C80}" presName="textNode" presStyleLbl="node1" presStyleIdx="2" presStyleCnt="4">
        <dgm:presLayoutVars>
          <dgm:bulletEnabled val="1"/>
        </dgm:presLayoutVars>
      </dgm:prSet>
      <dgm:spPr/>
    </dgm:pt>
    <dgm:pt modelId="{FCF404FA-C93B-4022-912E-7FBA4B160EAE}" type="pres">
      <dgm:prSet presAssocID="{8927AA0C-54DA-4AF6-90FB-07A4A67DA4D5}" presName="sibTrans" presStyleCnt="0"/>
      <dgm:spPr/>
    </dgm:pt>
    <dgm:pt modelId="{FD0F8501-EF11-420C-A68D-7F984C7E84BC}" type="pres">
      <dgm:prSet presAssocID="{F070C25D-AF06-4559-9DB6-EF660F7E4978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F1B2E45-35C1-4FB5-ADC1-5BDAA8087D58}" type="presOf" srcId="{F070C25D-AF06-4559-9DB6-EF660F7E4978}" destId="{FD0F8501-EF11-420C-A68D-7F984C7E84BC}" srcOrd="0" destOrd="0" presId="urn:microsoft.com/office/officeart/2005/8/layout/hProcess9#4"/>
    <dgm:cxn modelId="{22EFA56F-6F49-4D99-AE40-B2009C5BE397}" srcId="{8F2BDA1B-31FC-45D4-8AD2-DE0414E52A4C}" destId="{F070C25D-AF06-4559-9DB6-EF660F7E4978}" srcOrd="3" destOrd="0" parTransId="{EA9F60D9-D14A-4848-B68B-EE05C61CE709}" sibTransId="{5A2037BF-A116-464B-9EA0-2C8C4972A3A0}"/>
    <dgm:cxn modelId="{8078A890-518D-443B-AA47-D658A92F5DA6}" type="presOf" srcId="{3924BC4A-6B83-4135-97B1-21B2A748EC69}" destId="{30064E06-9E4B-4E35-9DB2-BDE35D6690D0}" srcOrd="0" destOrd="0" presId="urn:microsoft.com/office/officeart/2005/8/layout/hProcess9#4"/>
    <dgm:cxn modelId="{13ACD691-700D-4602-8D92-9094A23C23A5}" type="presOf" srcId="{80BB1C95-6150-48AE-AD3E-6756BF8BA62D}" destId="{78169F56-08A9-43BD-9561-3715DDE86C67}" srcOrd="0" destOrd="0" presId="urn:microsoft.com/office/officeart/2005/8/layout/hProcess9#4"/>
    <dgm:cxn modelId="{EAA38095-05EC-4327-AE36-A989FA50326E}" type="presOf" srcId="{D57E64AF-13A9-4A8E-8AD5-BF5906810C80}" destId="{007AE615-FEE6-4A06-9B68-8E7F29436E1E}" srcOrd="0" destOrd="0" presId="urn:microsoft.com/office/officeart/2005/8/layout/hProcess9#4"/>
    <dgm:cxn modelId="{D6943F9A-2C62-4071-B236-5F41C46600EB}" srcId="{8F2BDA1B-31FC-45D4-8AD2-DE0414E52A4C}" destId="{3924BC4A-6B83-4135-97B1-21B2A748EC69}" srcOrd="1" destOrd="0" parTransId="{893241CD-F2FB-48EE-913B-31DB27F3AF39}" sibTransId="{A175DCBF-110B-485C-AECE-29ED6F4BB638}"/>
    <dgm:cxn modelId="{11F9A0B8-C21A-402B-9952-963C90C41EA3}" srcId="{8F2BDA1B-31FC-45D4-8AD2-DE0414E52A4C}" destId="{80BB1C95-6150-48AE-AD3E-6756BF8BA62D}" srcOrd="0" destOrd="0" parTransId="{14BF4EBC-616C-4A5A-BB54-B91310FFB45A}" sibTransId="{3111ECA2-54F7-4CBB-A44E-51A15A238756}"/>
    <dgm:cxn modelId="{3881A8BC-1FF9-4EE0-BAE4-BA4D2A72E99A}" type="presOf" srcId="{8F2BDA1B-31FC-45D4-8AD2-DE0414E52A4C}" destId="{4E4D3FA3-1C88-4D23-BB8C-AB556212CF7D}" srcOrd="0" destOrd="0" presId="urn:microsoft.com/office/officeart/2005/8/layout/hProcess9#4"/>
    <dgm:cxn modelId="{58BD36D2-50C4-4D4C-8666-A04AD96E3F84}" srcId="{8F2BDA1B-31FC-45D4-8AD2-DE0414E52A4C}" destId="{D57E64AF-13A9-4A8E-8AD5-BF5906810C80}" srcOrd="2" destOrd="0" parTransId="{D7A1DD5E-3337-465B-887C-DAEABC1D3F9E}" sibTransId="{8927AA0C-54DA-4AF6-90FB-07A4A67DA4D5}"/>
    <dgm:cxn modelId="{3CCFEEFC-C445-43FD-8C90-7A1AFDAFA86F}" type="presParOf" srcId="{4E4D3FA3-1C88-4D23-BB8C-AB556212CF7D}" destId="{D807E03A-67FE-44D0-8B18-91F8937489E0}" srcOrd="0" destOrd="0" presId="urn:microsoft.com/office/officeart/2005/8/layout/hProcess9#4"/>
    <dgm:cxn modelId="{F85D6BA4-69E8-48E9-9AB6-2565129F7D1D}" type="presParOf" srcId="{4E4D3FA3-1C88-4D23-BB8C-AB556212CF7D}" destId="{713E8504-6409-45C9-AD7D-76CAC3387652}" srcOrd="1" destOrd="0" presId="urn:microsoft.com/office/officeart/2005/8/layout/hProcess9#4"/>
    <dgm:cxn modelId="{EF694C69-6D86-4796-A672-FAC445CD1683}" type="presParOf" srcId="{713E8504-6409-45C9-AD7D-76CAC3387652}" destId="{78169F56-08A9-43BD-9561-3715DDE86C67}" srcOrd="0" destOrd="0" presId="urn:microsoft.com/office/officeart/2005/8/layout/hProcess9#4"/>
    <dgm:cxn modelId="{7CC9D14F-83EF-405A-AA4F-437E7BBB119E}" type="presParOf" srcId="{713E8504-6409-45C9-AD7D-76CAC3387652}" destId="{C3551B87-4B77-4A05-A16E-892C0EEF9136}" srcOrd="1" destOrd="0" presId="urn:microsoft.com/office/officeart/2005/8/layout/hProcess9#4"/>
    <dgm:cxn modelId="{44D0C72E-59C8-4D23-9F03-154D755C2387}" type="presParOf" srcId="{713E8504-6409-45C9-AD7D-76CAC3387652}" destId="{30064E06-9E4B-4E35-9DB2-BDE35D6690D0}" srcOrd="2" destOrd="0" presId="urn:microsoft.com/office/officeart/2005/8/layout/hProcess9#4"/>
    <dgm:cxn modelId="{E07A5B88-6436-4538-A255-10E4A1E394FA}" type="presParOf" srcId="{713E8504-6409-45C9-AD7D-76CAC3387652}" destId="{A8F48631-C197-4FBF-B048-F851C2F49BB7}" srcOrd="3" destOrd="0" presId="urn:microsoft.com/office/officeart/2005/8/layout/hProcess9#4"/>
    <dgm:cxn modelId="{9051F486-D50A-4DEE-A373-3D8B994A9B00}" type="presParOf" srcId="{713E8504-6409-45C9-AD7D-76CAC3387652}" destId="{007AE615-FEE6-4A06-9B68-8E7F29436E1E}" srcOrd="4" destOrd="0" presId="urn:microsoft.com/office/officeart/2005/8/layout/hProcess9#4"/>
    <dgm:cxn modelId="{DA09B76A-146E-4141-9952-0449D0D41F87}" type="presParOf" srcId="{713E8504-6409-45C9-AD7D-76CAC3387652}" destId="{FCF404FA-C93B-4022-912E-7FBA4B160EAE}" srcOrd="5" destOrd="0" presId="urn:microsoft.com/office/officeart/2005/8/layout/hProcess9#4"/>
    <dgm:cxn modelId="{B769D48A-7D39-4682-AABD-D6A0131D862F}" type="presParOf" srcId="{713E8504-6409-45C9-AD7D-76CAC3387652}" destId="{FD0F8501-EF11-420C-A68D-7F984C7E84BC}" srcOrd="6" destOrd="0" presId="urn:microsoft.com/office/officeart/2005/8/layout/hProcess9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7E03A-67FE-44D0-8B18-91F8937489E0}">
      <dsp:nvSpPr>
        <dsp:cNvPr id="0" name=""/>
        <dsp:cNvSpPr/>
      </dsp:nvSpPr>
      <dsp:spPr>
        <a:xfrm>
          <a:off x="566642" y="0"/>
          <a:ext cx="6421945" cy="3069336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69F56-08A9-43BD-9561-3715DDE86C67}">
      <dsp:nvSpPr>
        <dsp:cNvPr id="0" name=""/>
        <dsp:cNvSpPr/>
      </dsp:nvSpPr>
      <dsp:spPr bwMode="white">
        <a:xfrm>
          <a:off x="2997" y="920800"/>
          <a:ext cx="1798494" cy="12277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速浏览抓大意</a:t>
          </a:r>
        </a:p>
      </dsp:txBody>
      <dsp:txXfrm>
        <a:off x="62930" y="980733"/>
        <a:ext cx="1678628" cy="1107868"/>
      </dsp:txXfrm>
    </dsp:sp>
    <dsp:sp modelId="{30064E06-9E4B-4E35-9DB2-BDE35D6690D0}">
      <dsp:nvSpPr>
        <dsp:cNvPr id="0" name=""/>
        <dsp:cNvSpPr/>
      </dsp:nvSpPr>
      <dsp:spPr bwMode="white">
        <a:xfrm>
          <a:off x="1919911" y="920800"/>
          <a:ext cx="1798494" cy="1227734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扣大意做易题</a:t>
          </a:r>
        </a:p>
      </dsp:txBody>
      <dsp:txXfrm>
        <a:off x="1979844" y="980733"/>
        <a:ext cx="1678628" cy="1107868"/>
      </dsp:txXfrm>
    </dsp:sp>
    <dsp:sp modelId="{007AE615-FEE6-4A06-9B68-8E7F29436E1E}">
      <dsp:nvSpPr>
        <dsp:cNvPr id="0" name=""/>
        <dsp:cNvSpPr/>
      </dsp:nvSpPr>
      <dsp:spPr bwMode="white">
        <a:xfrm>
          <a:off x="3836824" y="920800"/>
          <a:ext cx="1798494" cy="1227734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细推敲攻难题</a:t>
          </a:r>
        </a:p>
      </dsp:txBody>
      <dsp:txXfrm>
        <a:off x="3896757" y="980733"/>
        <a:ext cx="1678628" cy="1107868"/>
      </dsp:txXfrm>
    </dsp:sp>
    <dsp:sp modelId="{FD0F8501-EF11-420C-A68D-7F984C7E84BC}">
      <dsp:nvSpPr>
        <dsp:cNvPr id="0" name=""/>
        <dsp:cNvSpPr/>
      </dsp:nvSpPr>
      <dsp:spPr bwMode="white">
        <a:xfrm>
          <a:off x="5753738" y="920800"/>
          <a:ext cx="1798494" cy="122773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读全文纠失误</a:t>
          </a:r>
        </a:p>
      </dsp:txBody>
      <dsp:txXfrm>
        <a:off x="5813671" y="980733"/>
        <a:ext cx="1678628" cy="11078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7E03A-67FE-44D0-8B18-91F8937489E0}">
      <dsp:nvSpPr>
        <dsp:cNvPr id="0" name=""/>
        <dsp:cNvSpPr/>
      </dsp:nvSpPr>
      <dsp:spPr>
        <a:xfrm>
          <a:off x="566642" y="0"/>
          <a:ext cx="6421945" cy="3069336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69F56-08A9-43BD-9561-3715DDE86C67}">
      <dsp:nvSpPr>
        <dsp:cNvPr id="0" name=""/>
        <dsp:cNvSpPr/>
      </dsp:nvSpPr>
      <dsp:spPr bwMode="white">
        <a:xfrm>
          <a:off x="2997" y="920800"/>
          <a:ext cx="1798494" cy="12277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速浏览抓大意</a:t>
          </a:r>
        </a:p>
      </dsp:txBody>
      <dsp:txXfrm>
        <a:off x="62930" y="980733"/>
        <a:ext cx="1678628" cy="1107868"/>
      </dsp:txXfrm>
    </dsp:sp>
    <dsp:sp modelId="{30064E06-9E4B-4E35-9DB2-BDE35D6690D0}">
      <dsp:nvSpPr>
        <dsp:cNvPr id="0" name=""/>
        <dsp:cNvSpPr/>
      </dsp:nvSpPr>
      <dsp:spPr bwMode="white">
        <a:xfrm>
          <a:off x="1919911" y="920800"/>
          <a:ext cx="1798494" cy="1227734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扣大意做易题</a:t>
          </a:r>
        </a:p>
      </dsp:txBody>
      <dsp:txXfrm>
        <a:off x="1979844" y="980733"/>
        <a:ext cx="1678628" cy="1107868"/>
      </dsp:txXfrm>
    </dsp:sp>
    <dsp:sp modelId="{007AE615-FEE6-4A06-9B68-8E7F29436E1E}">
      <dsp:nvSpPr>
        <dsp:cNvPr id="0" name=""/>
        <dsp:cNvSpPr/>
      </dsp:nvSpPr>
      <dsp:spPr bwMode="white">
        <a:xfrm>
          <a:off x="3836824" y="920800"/>
          <a:ext cx="1798494" cy="1227734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细推敲攻难题</a:t>
          </a:r>
        </a:p>
      </dsp:txBody>
      <dsp:txXfrm>
        <a:off x="3896757" y="980733"/>
        <a:ext cx="1678628" cy="1107868"/>
      </dsp:txXfrm>
    </dsp:sp>
    <dsp:sp modelId="{FD0F8501-EF11-420C-A68D-7F984C7E84BC}">
      <dsp:nvSpPr>
        <dsp:cNvPr id="0" name=""/>
        <dsp:cNvSpPr/>
      </dsp:nvSpPr>
      <dsp:spPr bwMode="white">
        <a:xfrm>
          <a:off x="5753738" y="920800"/>
          <a:ext cx="1798494" cy="122773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读全文纠失误</a:t>
          </a:r>
        </a:p>
      </dsp:txBody>
      <dsp:txXfrm>
        <a:off x="5813671" y="980733"/>
        <a:ext cx="1678628" cy="1107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#4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#4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C0D85-8767-447C-BB59-02633F4751E8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A2449-9746-4356-9E35-26ABA958F3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A2449-9746-4356-9E35-26ABA958F3B9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9717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242"/>
            <a:ext cx="12192000" cy="681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87967" y="763806"/>
            <a:ext cx="8352928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男孩切开了西瓜，把它们分给别人。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 boy _______the watermelon and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shared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them with others.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8"/>
          <p:cNvSpPr txBox="1"/>
          <p:nvPr/>
        </p:nvSpPr>
        <p:spPr>
          <a:xfrm>
            <a:off x="1788136" y="240663"/>
            <a:ext cx="579613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cut up…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切碎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3197860" y="1517650"/>
            <a:ext cx="13087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up</a:t>
            </a:r>
          </a:p>
        </p:txBody>
      </p:sp>
      <p:sp>
        <p:nvSpPr>
          <p:cNvPr id="7" name="矩形 6"/>
          <p:cNvSpPr/>
          <p:nvPr/>
        </p:nvSpPr>
        <p:spPr>
          <a:xfrm>
            <a:off x="1787967" y="2838956"/>
            <a:ext cx="4572000" cy="194764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●cut off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切断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cut down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减少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砍倒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cut out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删除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6080" y="3717032"/>
            <a:ext cx="3672409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75148" y="712376"/>
            <a:ext cx="8392288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她在人群里寻找她的母亲。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She __________ her mother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in the crowd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8"/>
          <p:cNvSpPr txBox="1"/>
          <p:nvPr/>
        </p:nvSpPr>
        <p:spPr>
          <a:xfrm>
            <a:off x="1775520" y="189023"/>
            <a:ext cx="579613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look for …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寻找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2639616" y="1457186"/>
            <a:ext cx="194421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looked for</a:t>
            </a:r>
          </a:p>
        </p:txBody>
      </p:sp>
      <p:sp>
        <p:nvSpPr>
          <p:cNvPr id="7" name="矩形 6"/>
          <p:cNvSpPr/>
          <p:nvPr/>
        </p:nvSpPr>
        <p:spPr>
          <a:xfrm>
            <a:off x="1921059" y="2241942"/>
            <a:ext cx="6336704" cy="4532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for trouble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自找麻烦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for      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期待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期望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   e.g. look for an improvement.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forward to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期盼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look after   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照顾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up      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查找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向上看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around	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环顾四周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2184" y="3913376"/>
            <a:ext cx="318635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07771" y="2494374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重点句型回顾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83432" y="143771"/>
            <a:ext cx="6681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1. It's a kind of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promise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它是一种承诺。</a:t>
            </a:r>
          </a:p>
        </p:txBody>
      </p:sp>
      <p:sp>
        <p:nvSpPr>
          <p:cNvPr id="5" name="矩形 4"/>
          <p:cNvSpPr/>
          <p:nvPr/>
        </p:nvSpPr>
        <p:spPr>
          <a:xfrm>
            <a:off x="1524000" y="606943"/>
            <a:ext cx="87369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promise n.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允许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承诺</a:t>
            </a:r>
          </a:p>
          <a:p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make/keep/break a promise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许下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信守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违背承诺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promise v.</a:t>
            </a:r>
          </a:p>
          <a:p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promise to do </a:t>
            </a:r>
            <a:r>
              <a:rPr lang="en-US" altLang="zh-CN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承诺做某事</a:t>
            </a:r>
          </a:p>
          <a:p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promise + that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从句承诺做某事</a:t>
            </a:r>
          </a:p>
        </p:txBody>
      </p:sp>
      <p:sp>
        <p:nvSpPr>
          <p:cNvPr id="6" name="矩形 5"/>
          <p:cNvSpPr/>
          <p:nvPr/>
        </p:nvSpPr>
        <p:spPr>
          <a:xfrm>
            <a:off x="1524635" y="3225800"/>
            <a:ext cx="10440035" cy="329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ts val="416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1. He promised_____his old friend during his stay in Tianjin.</a:t>
            </a: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A. see       B. to see       C. seeing       D. will see </a:t>
            </a: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他向老师承诺上学不会再迟到。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完成译句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He ______a  _______ to his teacher that he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wouldn't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be late for school again.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524000" y="3803650"/>
            <a:ext cx="415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8" name="文本框 8"/>
          <p:cNvSpPr txBox="1"/>
          <p:nvPr/>
        </p:nvSpPr>
        <p:spPr>
          <a:xfrm>
            <a:off x="2927648" y="5381486"/>
            <a:ext cx="30835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     promise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87488" y="163120"/>
            <a:ext cx="8963660" cy="130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Will people use money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100 years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年以后人们还需要用钱吗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矩形 4"/>
          <p:cNvSpPr/>
          <p:nvPr/>
        </p:nvSpPr>
        <p:spPr>
          <a:xfrm>
            <a:off x="1875790" y="1613535"/>
            <a:ext cx="7572375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in+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时间段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将来时，提问用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 soon)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●after+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时间段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过去时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时间段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+later</a:t>
            </a:r>
          </a:p>
        </p:txBody>
      </p:sp>
      <p:sp>
        <p:nvSpPr>
          <p:cNvPr id="6" name="矩形 5"/>
          <p:cNvSpPr/>
          <p:nvPr/>
        </p:nvSpPr>
        <p:spPr>
          <a:xfrm>
            <a:off x="2100129" y="2996957"/>
            <a:ext cx="8136904" cy="195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2: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He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came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back safely______ two days.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A. in        B. after        C. for       D. later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666935" y="3755782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1384" y="40"/>
            <a:ext cx="10203611" cy="1947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3. Some scientists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believe that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there will be more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robots in the future.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有些科学家相信在将来将有更多的机器人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1415480" y="2033848"/>
            <a:ext cx="87864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It is believed that 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据相信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认为</a:t>
            </a:r>
          </a:p>
          <a:p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believe sb.           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相信某人</a:t>
            </a:r>
          </a:p>
          <a:p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believe in sb.	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信仰；信任某人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人格，力量，品行）</a:t>
            </a:r>
          </a:p>
        </p:txBody>
      </p:sp>
      <p:sp>
        <p:nvSpPr>
          <p:cNvPr id="6" name="矩形 5"/>
          <p:cNvSpPr/>
          <p:nvPr/>
        </p:nvSpPr>
        <p:spPr>
          <a:xfrm>
            <a:off x="1412945" y="3568700"/>
            <a:ext cx="107317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We believe _____him because we know he has never deceived (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欺骗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 anyone.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A. of   		B. in    	C. with    	     D. to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他相信只要他足够努力，他就会成功。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完成译句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He ____________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as long as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he works hard  enough, he will   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succeed.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911424" y="4077072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8" name="文本框 8"/>
          <p:cNvSpPr txBox="1"/>
          <p:nvPr/>
        </p:nvSpPr>
        <p:spPr>
          <a:xfrm>
            <a:off x="2495600" y="5661248"/>
            <a:ext cx="237308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believes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1504" y="332656"/>
            <a:ext cx="7776864" cy="130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They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it may take hundreds of years.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他们同意可能花费上百年。</a:t>
            </a:r>
          </a:p>
        </p:txBody>
      </p:sp>
      <p:sp>
        <p:nvSpPr>
          <p:cNvPr id="5" name="矩形 4"/>
          <p:cNvSpPr/>
          <p:nvPr/>
        </p:nvSpPr>
        <p:spPr>
          <a:xfrm>
            <a:off x="2001520" y="1593215"/>
            <a:ext cx="7369175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●(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)agree with sb.   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不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同意某人的观点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)agree to do 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不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同意做某事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)agree on            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在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....(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未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达成一致</a:t>
            </a:r>
          </a:p>
        </p:txBody>
      </p:sp>
      <p:sp>
        <p:nvSpPr>
          <p:cNvPr id="6" name="矩形 5"/>
          <p:cNvSpPr/>
          <p:nvPr/>
        </p:nvSpPr>
        <p:spPr>
          <a:xfrm>
            <a:off x="1883410" y="3623310"/>
            <a:ext cx="103085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</a:p>
          <a:p>
            <a:pPr marL="514350" indent="-514350"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 two sides didn't agree_____ the date of the meeting, and they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argued with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each other.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A. on	     B. for     	C. against     	D. to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莉莉，恐怕我不能在这件事上同意你。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补全句子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Lily, I'm afraid I couldn't___________you on this point.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443296" y="4077072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文本框 8"/>
          <p:cNvSpPr txBox="1"/>
          <p:nvPr/>
        </p:nvSpPr>
        <p:spPr>
          <a:xfrm>
            <a:off x="6312024" y="5778996"/>
            <a:ext cx="280831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 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43472" y="359346"/>
            <a:ext cx="5939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on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blender.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打开榨汁机。</a:t>
            </a:r>
            <a:endParaRPr lang="zh-CN" alt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03705" y="854710"/>
            <a:ext cx="7362825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turn on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打开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off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关掉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turn up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调高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出现</a:t>
            </a:r>
            <a:endParaRPr lang="en-US" altLang="zh-CN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down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调低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拒绝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代词放中间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矩形 5"/>
          <p:cNvSpPr/>
          <p:nvPr/>
        </p:nvSpPr>
        <p:spPr>
          <a:xfrm>
            <a:off x="1728217" y="3531235"/>
            <a:ext cx="1027243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5: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To be honest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, I was so surprised that he_____ my    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invitation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face to face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A. turned on	B. turned down	C. turned off D. turned up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I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can hardly hear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the radio. Could you please____ it ?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A. turn; up   	B. turn; off  	C. turn; on    D. turn; down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343472" y="3969008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8" name="文本框 8"/>
          <p:cNvSpPr txBox="1"/>
          <p:nvPr/>
        </p:nvSpPr>
        <p:spPr>
          <a:xfrm>
            <a:off x="1343472" y="5253345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39416" y="114935"/>
            <a:ext cx="8244205" cy="130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turkey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bread mix.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用面包碎片把火鸡填满。</a:t>
            </a:r>
          </a:p>
        </p:txBody>
      </p:sp>
      <p:sp>
        <p:nvSpPr>
          <p:cNvPr id="5" name="矩形 4"/>
          <p:cNvSpPr/>
          <p:nvPr/>
        </p:nvSpPr>
        <p:spPr>
          <a:xfrm>
            <a:off x="1225496" y="1358900"/>
            <a:ext cx="8011160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Fill A with B    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用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把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装满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 be full of B= A be filled with B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25496" y="2660218"/>
            <a:ext cx="10486300" cy="3244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6: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She____ the bottle ____ colorful stones and some water.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A. filled; of	B. filled; with	C. filled; of	    D.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fulled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; with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她太激动了，并且眼里充满了泪水。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补全句子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She was excited and her eyes were______________ tears.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839416" y="3443413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8" name="文本框 8"/>
          <p:cNvSpPr txBox="1"/>
          <p:nvPr/>
        </p:nvSpPr>
        <p:spPr>
          <a:xfrm>
            <a:off x="7463324" y="5364626"/>
            <a:ext cx="2790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filled with/full of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"/>
          <p:cNvSpPr txBox="1"/>
          <p:nvPr/>
        </p:nvSpPr>
        <p:spPr>
          <a:xfrm>
            <a:off x="332740" y="82595"/>
            <a:ext cx="458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635" y="604520"/>
            <a:ext cx="12192635" cy="5564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1. Would you please be kind enough to _____ the radio </a:t>
            </a:r>
            <a:r>
              <a:rPr lang="en-US" altLang="zh-CN" sz="28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little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The baby is sleeping.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turn on		B. turn down	C. turn off		D. turn up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2. Nowadays, when the old </a:t>
            </a:r>
            <a:r>
              <a:rPr lang="en-US" altLang="zh-CN" sz="28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 off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bike,____people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will help them.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a little      	B. little                	C. a few         	D. few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3. It may take ___ years to make such robots.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hundreds of    	B. two hundreds 	C. hundred of    	D. hundred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4. They____ Laura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building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 museum here.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waited for       	B. handed in       	C. agreed with   	D. knocked at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5. Your paper is ____ mistakes. You </a:t>
            </a:r>
            <a:r>
              <a:rPr lang="en-US" altLang="zh-CN" sz="28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can't be too careful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next time.</a:t>
            </a: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filled of          	B. filled  with      	C. full of            	D. full with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33985" y="674782"/>
            <a:ext cx="5759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8" name="文本框 8"/>
          <p:cNvSpPr txBox="1"/>
          <p:nvPr/>
        </p:nvSpPr>
        <p:spPr>
          <a:xfrm>
            <a:off x="133985" y="2097554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33985" y="3125351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0" name="文本框 8"/>
          <p:cNvSpPr txBox="1"/>
          <p:nvPr/>
        </p:nvSpPr>
        <p:spPr>
          <a:xfrm>
            <a:off x="133985" y="4112766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1" name="文本框 8"/>
          <p:cNvSpPr txBox="1"/>
          <p:nvPr/>
        </p:nvSpPr>
        <p:spPr>
          <a:xfrm>
            <a:off x="133985" y="5100434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341"/>
            <a:ext cx="12192000" cy="6884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768408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文本框 2"/>
          <p:cNvSpPr txBox="1"/>
          <p:nvPr/>
        </p:nvSpPr>
        <p:spPr>
          <a:xfrm>
            <a:off x="4367808" y="3789040"/>
            <a:ext cx="458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P47,48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07768" y="2494374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重点语法内容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"/>
          <p:cNvSpPr txBox="1"/>
          <p:nvPr/>
        </p:nvSpPr>
        <p:spPr>
          <a:xfrm>
            <a:off x="708660" y="311785"/>
            <a:ext cx="458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一般将来时</a:t>
            </a:r>
          </a:p>
        </p:txBody>
      </p:sp>
      <p:sp>
        <p:nvSpPr>
          <p:cNvPr id="6" name="矩形 5"/>
          <p:cNvSpPr/>
          <p:nvPr/>
        </p:nvSpPr>
        <p:spPr>
          <a:xfrm>
            <a:off x="708660" y="833755"/>
            <a:ext cx="1120203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构成：“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will+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动词原形” 或“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be going to+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动词原形”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变疑问，把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或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提前；变否定，在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或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后加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“be going to+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动词原形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强调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(1)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主观打算或计划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(2)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根据目前情况推测。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“will+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动词原形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侧重表示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(1)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没有计划的将来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(2)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不以人意愿为转移的将来。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there be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句型的一般将来时结构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: there will be/there is going to be.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如果表示“计划去某地”直接用“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be going to+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地点”</a:t>
            </a:r>
          </a:p>
          <a:p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"/>
          <p:cNvSpPr txBox="1"/>
          <p:nvPr/>
        </p:nvSpPr>
        <p:spPr>
          <a:xfrm>
            <a:off x="1073960" y="59878"/>
            <a:ext cx="255577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Exercise P49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90936" y="596602"/>
            <a:ext cx="8676456" cy="6000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1. There __ a meeting</a:t>
            </a:r>
            <a:r>
              <a:rPr lang="en-US" altLang="zh-CN" sz="24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tomorrow afternoon.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will be going to			B. will going to be </a:t>
            </a:r>
          </a:p>
          <a:p>
            <a:pPr marL="457200" indent="-45720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is going to be            		D. will go to be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2. Charlie __ here</a:t>
            </a:r>
            <a:r>
              <a:rPr lang="en-US" altLang="zh-CN" sz="24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month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isn't working                    	B. doesn't working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isn't going to working      	D. won't work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3. He __ very busy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week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, but he ___ free</a:t>
            </a:r>
            <a:r>
              <a:rPr lang="en-US" altLang="zh-CN" sz="24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week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will be ; is                        	B. is ; is       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will be; will be                 	D. is; will be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4. There ___ a dolphin show in the zoo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tomorrow evening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was                                	B. is going to have </a:t>
            </a:r>
          </a:p>
          <a:p>
            <a:pPr marL="457200" indent="-45720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will have                         	D. is going to be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5.—____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you____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free tomorrow?</a:t>
            </a:r>
          </a:p>
          <a:p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—No . I _____ free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day after tomorrow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A. Are; going to; will            	B. Are; going to be; will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C. Are; going to; will be       	D. Are; going to be; will be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630373" y="614442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" name="文本框 8"/>
          <p:cNvSpPr txBox="1"/>
          <p:nvPr/>
        </p:nvSpPr>
        <p:spPr>
          <a:xfrm>
            <a:off x="630465" y="1655073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0373" y="2751221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" name="文本框 8"/>
          <p:cNvSpPr txBox="1"/>
          <p:nvPr/>
        </p:nvSpPr>
        <p:spPr>
          <a:xfrm>
            <a:off x="630373" y="3824670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1" name="文本框 8"/>
          <p:cNvSpPr txBox="1"/>
          <p:nvPr/>
        </p:nvSpPr>
        <p:spPr>
          <a:xfrm>
            <a:off x="623392" y="4927778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6401AB5-C54C-42E3-B566-8FB94DFEBC7D}"/>
              </a:ext>
            </a:extLst>
          </p:cNvPr>
          <p:cNvSpPr/>
          <p:nvPr/>
        </p:nvSpPr>
        <p:spPr>
          <a:xfrm>
            <a:off x="695400" y="476676"/>
            <a:ext cx="11593288" cy="5563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--____ can we tell him about the exciting news?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-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-By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_____ an email.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A. How; sending          	B. How; send</a:t>
            </a:r>
          </a:p>
          <a:p>
            <a:pPr marL="457189" indent="-457189"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C. What; sending         	D. What; send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2. The teacher marked(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打分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) the exam ___ and wrote the  grades on a piece of ___.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papers; paper            	B. paper; papers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paper; paper      	D. papers; papers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3. I think flying to the moon for vacation will ____ one day. 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come true                 	B. come on       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come over           	D. come out</a:t>
            </a:r>
          </a:p>
        </p:txBody>
      </p:sp>
      <p:sp>
        <p:nvSpPr>
          <p:cNvPr id="5" name="文本框 8">
            <a:extLst>
              <a:ext uri="{FF2B5EF4-FFF2-40B4-BE49-F238E27FC236}">
                <a16:creationId xmlns:a16="http://schemas.microsoft.com/office/drawing/2014/main" id="{9D572723-69EC-4508-8830-F916FDC5BE61}"/>
              </a:ext>
            </a:extLst>
          </p:cNvPr>
          <p:cNvSpPr txBox="1"/>
          <p:nvPr/>
        </p:nvSpPr>
        <p:spPr>
          <a:xfrm>
            <a:off x="263352" y="58225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" name="文本框 8">
            <a:extLst>
              <a:ext uri="{FF2B5EF4-FFF2-40B4-BE49-F238E27FC236}">
                <a16:creationId xmlns:a16="http://schemas.microsoft.com/office/drawing/2014/main" id="{63F21C7A-1D98-4CBB-A2F1-9EF28CD32271}"/>
              </a:ext>
            </a:extLst>
          </p:cNvPr>
          <p:cNvSpPr txBox="1"/>
          <p:nvPr/>
        </p:nvSpPr>
        <p:spPr>
          <a:xfrm>
            <a:off x="263352" y="276176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54804C1-C227-481A-A30D-8B6A5C8708E4}"/>
              </a:ext>
            </a:extLst>
          </p:cNvPr>
          <p:cNvSpPr txBox="1"/>
          <p:nvPr/>
        </p:nvSpPr>
        <p:spPr>
          <a:xfrm>
            <a:off x="316008" y="440113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文本框 2">
            <a:extLst>
              <a:ext uri="{FF2B5EF4-FFF2-40B4-BE49-F238E27FC236}">
                <a16:creationId xmlns:a16="http://schemas.microsoft.com/office/drawing/2014/main" id="{4FEA2BD5-9FC3-4DCB-A52A-EF66FB84E647}"/>
              </a:ext>
            </a:extLst>
          </p:cNvPr>
          <p:cNvSpPr txBox="1"/>
          <p:nvPr/>
        </p:nvSpPr>
        <p:spPr>
          <a:xfrm>
            <a:off x="634416" y="105201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L6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易错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Top3</a:t>
            </a:r>
          </a:p>
          <a:p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12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67608" y="807095"/>
            <a:ext cx="6377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阅读点拨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—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完形填空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FD22C18-9C92-43FA-BE15-6FC681A6E2EE}"/>
              </a:ext>
            </a:extLst>
          </p:cNvPr>
          <p:cNvSpPr txBox="1"/>
          <p:nvPr/>
        </p:nvSpPr>
        <p:spPr>
          <a:xfrm>
            <a:off x="1127448" y="1268760"/>
            <a:ext cx="7598664" cy="12741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4320" b="1" dirty="0"/>
              <a:t>   </a:t>
            </a:r>
            <a:r>
              <a:rPr lang="en-US" altLang="zh-CN" sz="4800" b="1" dirty="0"/>
              <a:t>  </a:t>
            </a:r>
            <a:endParaRPr lang="zh-CN" altLang="en-US" sz="4320" b="1" dirty="0"/>
          </a:p>
          <a:p>
            <a:pPr algn="l"/>
            <a:endParaRPr lang="zh-CN" altLang="en-US" sz="288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3CA63D1-D40C-4827-846C-A8E8021E2B1E}"/>
              </a:ext>
            </a:extLst>
          </p:cNvPr>
          <p:cNvSpPr txBox="1"/>
          <p:nvPr/>
        </p:nvSpPr>
        <p:spPr>
          <a:xfrm>
            <a:off x="2279576" y="2371739"/>
            <a:ext cx="2952328" cy="25053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命题特点：</a:t>
            </a:r>
            <a:endParaRPr lang="en-US" altLang="zh-CN" sz="2800" dirty="0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endParaRPr lang="en-US" altLang="zh-CN" sz="2800" dirty="0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首尾不设空</a:t>
            </a:r>
            <a:endParaRPr lang="zh-CN" altLang="en-US" sz="2800" dirty="0">
              <a:solidFill>
                <a:schemeClr val="dk1"/>
              </a:solidFill>
              <a:latin typeface="+mj-ea"/>
              <a:ea typeface="+mj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结合上下文做题</a:t>
            </a:r>
            <a:endParaRPr lang="zh-CN" altLang="en-US" sz="2800" dirty="0">
              <a:solidFill>
                <a:schemeClr val="dk1"/>
              </a:solidFill>
              <a:latin typeface="+mj-ea"/>
              <a:ea typeface="+mj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考查</a:t>
            </a:r>
            <a:r>
              <a:rPr lang="zh-CN" altLang="en-US" sz="2800" b="1" dirty="0">
                <a:solidFill>
                  <a:srgbClr val="0000CC"/>
                </a:solidFill>
                <a:latin typeface="+mj-ea"/>
                <a:ea typeface="+mj-ea"/>
                <a:sym typeface="+mn-ea"/>
              </a:rPr>
              <a:t>实词</a:t>
            </a: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为主</a:t>
            </a:r>
            <a:endParaRPr lang="zh-CN" altLang="en-US" sz="2800" dirty="0">
              <a:latin typeface="+mj-ea"/>
              <a:ea typeface="+mj-ea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30C6C68-B5D4-49FA-9D08-7BA08B02390C}"/>
              </a:ext>
            </a:extLst>
          </p:cNvPr>
          <p:cNvSpPr txBox="1"/>
          <p:nvPr/>
        </p:nvSpPr>
        <p:spPr>
          <a:xfrm>
            <a:off x="6744072" y="2619500"/>
            <a:ext cx="2279576" cy="20097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英语十类词</a:t>
            </a: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：</a:t>
            </a:r>
            <a:endParaRPr lang="en-US" altLang="zh-CN" sz="2800" dirty="0">
              <a:solidFill>
                <a:schemeClr val="dk1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endParaRPr lang="en-US" altLang="zh-CN" sz="2800" dirty="0">
              <a:solidFill>
                <a:schemeClr val="dk1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b="1" dirty="0">
                <a:solidFill>
                  <a:srgbClr val="0000CC"/>
                </a:solidFill>
                <a:latin typeface="+mj-ea"/>
                <a:ea typeface="+mj-ea"/>
                <a:sym typeface="+mn-ea"/>
              </a:rPr>
              <a:t>名代动形副</a:t>
            </a:r>
            <a:endParaRPr lang="en-US" altLang="zh-CN" sz="2800" b="1" dirty="0">
              <a:solidFill>
                <a:srgbClr val="0000CC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介连冠感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sym typeface="+mn-ea"/>
              </a:rPr>
              <a:t>数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2629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442088" y="1160058"/>
            <a:ext cx="104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C00000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adj.</a:t>
            </a:r>
            <a:endParaRPr lang="zh-CN" altLang="en-US" sz="2800" b="1" dirty="0">
              <a:solidFill>
                <a:srgbClr val="C00000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538516" y="2004989"/>
            <a:ext cx="5889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00CC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n.</a:t>
            </a:r>
            <a:endParaRPr lang="zh-CN" altLang="en-US" sz="2800" b="1" dirty="0">
              <a:solidFill>
                <a:srgbClr val="0000CC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61" name="矩形 8"/>
          <p:cNvSpPr>
            <a:spLocks noChangeArrowheads="1"/>
          </p:cNvSpPr>
          <p:nvPr/>
        </p:nvSpPr>
        <p:spPr bwMode="auto">
          <a:xfrm>
            <a:off x="543162" y="2816242"/>
            <a:ext cx="4864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00CC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n.</a:t>
            </a:r>
            <a:endParaRPr lang="zh-CN" altLang="en-US" sz="2800" b="1" dirty="0">
              <a:solidFill>
                <a:srgbClr val="0000CC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62" name="矩形 9"/>
          <p:cNvSpPr>
            <a:spLocks noChangeArrowheads="1"/>
          </p:cNvSpPr>
          <p:nvPr/>
        </p:nvSpPr>
        <p:spPr bwMode="auto">
          <a:xfrm>
            <a:off x="536644" y="2437037"/>
            <a:ext cx="5889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00CC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n.</a:t>
            </a:r>
            <a:endParaRPr lang="zh-CN" altLang="en-US" sz="2800" b="1" dirty="0">
              <a:solidFill>
                <a:srgbClr val="0000CC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63" name="TextBox 10"/>
          <p:cNvSpPr txBox="1">
            <a:spLocks noChangeArrowheads="1"/>
          </p:cNvSpPr>
          <p:nvPr/>
        </p:nvSpPr>
        <p:spPr bwMode="auto">
          <a:xfrm>
            <a:off x="543162" y="1572942"/>
            <a:ext cx="47801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v.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3564" name="TextBox 11"/>
          <p:cNvSpPr txBox="1">
            <a:spLocks noChangeArrowheads="1"/>
          </p:cNvSpPr>
          <p:nvPr/>
        </p:nvSpPr>
        <p:spPr bwMode="auto">
          <a:xfrm>
            <a:off x="551384" y="3248290"/>
            <a:ext cx="47801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v.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3565" name="TextBox 12"/>
          <p:cNvSpPr txBox="1">
            <a:spLocks noChangeArrowheads="1"/>
          </p:cNvSpPr>
          <p:nvPr/>
        </p:nvSpPr>
        <p:spPr bwMode="auto">
          <a:xfrm>
            <a:off x="544024" y="4544434"/>
            <a:ext cx="47801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v.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3566" name="TextBox 13"/>
          <p:cNvSpPr txBox="1">
            <a:spLocks noChangeArrowheads="1"/>
          </p:cNvSpPr>
          <p:nvPr/>
        </p:nvSpPr>
        <p:spPr bwMode="auto">
          <a:xfrm>
            <a:off x="553981" y="5391760"/>
            <a:ext cx="47801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v.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3569" name="TextBox 16"/>
          <p:cNvSpPr txBox="1">
            <a:spLocks noChangeArrowheads="1"/>
          </p:cNvSpPr>
          <p:nvPr/>
        </p:nvSpPr>
        <p:spPr bwMode="auto">
          <a:xfrm>
            <a:off x="407368" y="4957318"/>
            <a:ext cx="9477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B050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conj.</a:t>
            </a:r>
            <a:endParaRPr lang="zh-CN" altLang="en-US" sz="2800" b="1" dirty="0">
              <a:solidFill>
                <a:srgbClr val="00B050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70" name="TextBox 17"/>
          <p:cNvSpPr txBox="1">
            <a:spLocks noChangeArrowheads="1"/>
          </p:cNvSpPr>
          <p:nvPr/>
        </p:nvSpPr>
        <p:spPr bwMode="auto">
          <a:xfrm>
            <a:off x="456614" y="3661174"/>
            <a:ext cx="9185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FF3300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adv.</a:t>
            </a:r>
            <a:endParaRPr lang="zh-CN" altLang="en-US" sz="2800" b="1" dirty="0">
              <a:solidFill>
                <a:srgbClr val="FF3300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164214" y="1151092"/>
            <a:ext cx="10617821" cy="4798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57864" tIns="28932" rIns="57864" bIns="28932" numCol="1" anchor="ctr" anchorCtr="0" compatLnSpc="1">
            <a:spAutoFit/>
          </a:bodyPr>
          <a:lstStyle/>
          <a:p>
            <a:pPr indent="224790" defTabSz="77114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1.A. heavy		B. full		C. much		D. long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2. A. read 	     	B. watch 	    	C. guess	        	D. listen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3. A. glass 	     	B. weight 	    	C. water	        	D. height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4. A. minute     	B. night 	    	C. day		D. week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5. A. mother     	B. teacher    	C. doctor	        	D. friend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6. A. rest           	B. shake 	     	C. look		D. work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7. A. this time	        	B. some time	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    C. next time   	D. all the time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8. A. give up 	       	B. put down	C. pick up	       	D. think about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9. A. after	       	B. since	     	C. before	        	D. until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华文琥珀" panose="02010800040101010101" pitchFamily="2" charset="-122"/>
                <a:cs typeface="Times New Roman" panose="02020603050405020304" pitchFamily="18" charset="0"/>
              </a:rPr>
              <a:t>10. A. save	       	B. help	     	C. care		D. relax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7DF1868-415F-422C-A9A1-AA1856BB277A}"/>
              </a:ext>
            </a:extLst>
          </p:cNvPr>
          <p:cNvSpPr txBox="1"/>
          <p:nvPr/>
        </p:nvSpPr>
        <p:spPr>
          <a:xfrm>
            <a:off x="5015880" y="0"/>
            <a:ext cx="1728192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实词为主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>
              <a:defRPr/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虚词为辅</a:t>
            </a:r>
          </a:p>
          <a:p>
            <a:pPr algn="ctr">
              <a:defRPr/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词义辨析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0" grpId="0"/>
      <p:bldP spid="23561" grpId="0"/>
      <p:bldP spid="23562" grpId="0"/>
      <p:bldP spid="23563" grpId="0"/>
      <p:bldP spid="23564" grpId="0"/>
      <p:bldP spid="23565" grpId="0"/>
      <p:bldP spid="23566" grpId="0"/>
      <p:bldP spid="23569" grpId="0"/>
      <p:bldP spid="23570" grpId="0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83632" y="318865"/>
            <a:ext cx="5753918" cy="637097"/>
          </a:xfrm>
          <a:prstGeom prst="rect">
            <a:avLst/>
          </a:prstGeom>
          <a:noFill/>
        </p:spPr>
        <p:txBody>
          <a:bodyPr wrap="square" lIns="82296" tIns="41148" rIns="82296" bIns="41148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完形填空做题步骤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8005" y="3787479"/>
            <a:ext cx="83582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快速浏览全文，全面了解文章，抓住文章大意。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速度要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3477949" y="4344509"/>
            <a:ext cx="2186003" cy="1028707"/>
            <a:chOff x="2643174" y="5143512"/>
            <a:chExt cx="2428892" cy="1143008"/>
          </a:xfrm>
        </p:grpSpPr>
        <p:sp>
          <p:nvSpPr>
            <p:cNvPr id="5" name="爆炸形 2 4"/>
            <p:cNvSpPr/>
            <p:nvPr/>
          </p:nvSpPr>
          <p:spPr>
            <a:xfrm>
              <a:off x="2643174" y="5143512"/>
              <a:ext cx="2428892" cy="1143008"/>
            </a:xfrm>
            <a:prstGeom prst="irregularSeal2">
              <a:avLst/>
            </a:prstGeom>
            <a:solidFill>
              <a:srgbClr val="66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20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7554" y="5429264"/>
              <a:ext cx="1000132" cy="595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80" dirty="0">
                  <a:solidFill>
                    <a:srgbClr val="FF0000"/>
                  </a:solidFill>
                </a:rPr>
                <a:t>快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7303300" y="4653136"/>
            <a:ext cx="3905268" cy="14219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重点读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首尾段</a:t>
            </a:r>
            <a:endParaRPr lang="en-US" altLang="zh-CN" sz="2880" dirty="0">
              <a:solidFill>
                <a:srgbClr val="0000CC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结合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生词</a:t>
            </a:r>
            <a:r>
              <a:rPr lang="zh-CN" altLang="en-US" sz="2880" dirty="0">
                <a:solidFill>
                  <a:srgbClr val="0000CC"/>
                </a:solidFill>
                <a:latin typeface="华文中宋" panose="02010600040101010101" charset="-122"/>
                <a:ea typeface="华文中宋" panose="02010600040101010101" charset="-122"/>
              </a:rPr>
              <a:t>汉译</a:t>
            </a:r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确定主旨</a:t>
            </a:r>
            <a:endParaRPr lang="en-US" altLang="zh-CN" sz="2880" dirty="0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划出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关联词、高频词</a:t>
            </a:r>
            <a:endParaRPr lang="en-US" altLang="zh-CN" sz="2880" u="sng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graphicFrame>
        <p:nvGraphicFramePr>
          <p:cNvPr id="9" name="图示 8"/>
          <p:cNvGraphicFramePr/>
          <p:nvPr>
            <p:extLst>
              <p:ext uri="{D42A27DB-BD31-4B8C-83A1-F6EECF244321}">
                <p14:modId xmlns:p14="http://schemas.microsoft.com/office/powerpoint/2010/main" val="2099743714"/>
              </p:ext>
            </p:extLst>
          </p:nvPr>
        </p:nvGraphicFramePr>
        <p:xfrm>
          <a:off x="2318005" y="844296"/>
          <a:ext cx="7555230" cy="306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91344" y="1110928"/>
            <a:ext cx="11737304" cy="53768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57864" tIns="28932" rIns="57864" bIns="28932" numCol="1" anchor="ctr" anchorCtr="0" compatLnSpc="1">
            <a:spAutoFit/>
          </a:bodyPr>
          <a:lstStyle/>
          <a:p>
            <a:pPr indent="224790" algn="just" defTabSz="77114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A teacher was giving a talk to his students on stress(</a:t>
            </a:r>
            <a:r>
              <a:rPr lang="zh-CN" altLang="en-US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压力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) management.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He raised a glass of water and asked them, "How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	1 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do you think this glass of water is?"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The students began to think and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	2 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Their answers are different, from 20g to 500g.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"It does not matter on the real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3 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It depends on how long you hold it. If I hold it for a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4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it is OK. If I hold it for an hour, I will have an ache in my right arm. If I hold it for a day, you will have to call a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 5  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It is the exact same weight, but the longer I hold it, the heavier it becomes. What we have to do is to put the glass down,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 6   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for a while before holding it up again.“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“If we carry our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burdens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(</a:t>
            </a:r>
            <a:r>
              <a:rPr lang="zh-CN" altLang="en-US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负担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)  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7 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sooner or later, we will not be able to carry on. The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will become increasingly heavier. We have to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8 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the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every now and then, so that we can be refreshed and are able to carry on."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So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9 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you return home from work tonight, put the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of work down. Don't carry it back home. You can pick it up tomorrow.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Whatever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burdens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you have, let them down  for a moment if you can. And learn to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	10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ourselves.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Life is short but amazing. Enjoy it!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3392" y="260648"/>
            <a:ext cx="3108543" cy="6767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798" dirty="0">
                <a:latin typeface="华文琥珀" panose="02010800040101010101" pitchFamily="2" charset="-122"/>
                <a:ea typeface="华文琥珀" panose="02010800040101010101" pitchFamily="2" charset="-122"/>
              </a:rPr>
              <a:t>体裁：记叙文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7808" y="260648"/>
            <a:ext cx="4333673" cy="6767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798" dirty="0">
                <a:solidFill>
                  <a:schemeClr val="tx1">
                    <a:lumMod val="95000"/>
                    <a:lumOff val="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话题：压力与调节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11848" y="796007"/>
            <a:ext cx="11953328" cy="55984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57864" tIns="28932" rIns="57864" bIns="28932" numCol="1" anchor="ctr" anchorCtr="0" compatLnSpc="1">
            <a:spAutoFit/>
          </a:bodyPr>
          <a:lstStyle/>
          <a:p>
            <a:pPr indent="224790" algn="just" defTabSz="77114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A teacher was giving a talk to his students on stress(</a:t>
            </a:r>
            <a:r>
              <a:rPr lang="zh-CN" altLang="en-US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压力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) management. He raised a glass of water and asked them, "How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	1 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do you think this glass of water is?"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The students began to think and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_2 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Their answers are different, from 20g to 500g.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"It does not matter on the real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3_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It depends on how long you hold it. If I hold it for a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4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it is OK. If I hold it for an hour, I will have an ache in my right arm. If I hold it for a day, you will have to call a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5  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It is the exact same weight, but the longer I hold it, the heavier it becomes. What we have to do is to put the glass down,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6  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for a while before holding it up again.“</a:t>
            </a:r>
            <a:endParaRPr lang="en-US" altLang="zh-CN" sz="216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  <a:sym typeface="+mn-ea"/>
            </a:endParaRPr>
          </a:p>
          <a:p>
            <a:pPr indent="224790" defTabSz="77114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1. A. heavy		B. full                	C. much		D. long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2. A. read 	     	B. watch 	   	C. guess	         D. listen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3. A. glass 	     	B. weight 	   	C. water		D. height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4. A. minute          	B. night 	      	C. day		D. week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5. A. mother          	B. teacher          	C. doctor	   	D. friend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6. A. rest              	B. shake 	   	C. look		D. work</a:t>
            </a: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58489" y="4077072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74760" y="4520622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67140" y="4876476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B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7140" y="5197268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47328" y="5596556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7328" y="5956596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/>
          <p:nvPr/>
        </p:nvSpPr>
        <p:spPr>
          <a:xfrm>
            <a:off x="983432" y="476672"/>
            <a:ext cx="2178051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23592" y="1628800"/>
            <a:ext cx="5328592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/>
              <a:t>重点短语回顾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3600" dirty="0"/>
              <a:t>重点句型回顾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3600" dirty="0"/>
              <a:t>重点语法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3600" dirty="0"/>
              <a:t>完形、阅读点拨</a:t>
            </a:r>
            <a:endParaRPr lang="en-US" altLang="zh-CN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91344" y="685573"/>
            <a:ext cx="12000656" cy="596773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57864" tIns="28932" rIns="57864" bIns="28932" numCol="1" anchor="ctr" anchorCtr="0" compatLnSpc="1">
            <a:spAutoFit/>
          </a:bodyPr>
          <a:lstStyle/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“If we carry our burdens (</a:t>
            </a:r>
            <a:r>
              <a:rPr lang="zh-CN" altLang="en-US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负担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)  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7 	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sooner or later, we will not be able to carry on. The burden will become increasingly heavier. We have to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8 	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the burden every now and then, so that we can be refreshed and are able to carry on."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So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9 	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you return home from work tonight, put the burden of work down. Don't carry it back home. You can pick it up tomorrow.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Whatever burdens you have, let them down  for a moment if you can. And learn to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10_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ourselves.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Life is short but amazing. Enjoy it!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  <a:sym typeface="+mn-ea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    7. A. this time				B. some time</a:t>
            </a: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	 C. next time				D. all the time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    8. A. give up		B. put down	C. pick up		D. think about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    9. A. after	       	B. since	     	C. before	         D. until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   10. A. save	       	B. help	     	C. care		D. relax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114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</p:txBody>
      </p:sp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368177" y="4332959"/>
            <a:ext cx="636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349713" y="5058011"/>
            <a:ext cx="636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B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5360" y="5487615"/>
            <a:ext cx="636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35360" y="5847655"/>
            <a:ext cx="636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4439816" y="404664"/>
            <a:ext cx="60977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完形填空答案</a:t>
            </a:r>
            <a:endParaRPr lang="en-US" altLang="zh-CN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494776" y="1214882"/>
            <a:ext cx="1065718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A.their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B.your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C.our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D.one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A.necessary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B.important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C.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D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.good 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A.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hange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B.finish  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C.improve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D.care 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A.way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B.plan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C.problem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D.resolution 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A.breakfast 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B.lunch      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C.supper      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D.dinner 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A.stopping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B.beginning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C.trying   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D.enjoying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7. A.much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	B.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more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C.less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D.little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A.easy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B.difficul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 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C.nice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D.fun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A.early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B.late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C.high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D.low 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10. A.but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     	B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.so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        		C.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D.and</a:t>
            </a:r>
          </a:p>
        </p:txBody>
      </p:sp>
      <p:sp>
        <p:nvSpPr>
          <p:cNvPr id="7" name="文本框 8">
            <a:extLst>
              <a:ext uri="{FF2B5EF4-FFF2-40B4-BE49-F238E27FC236}">
                <a16:creationId xmlns:a16="http://schemas.microsoft.com/office/drawing/2014/main" id="{84A8A20E-1E46-489C-ABC0-130337BABC6F}"/>
              </a:ext>
            </a:extLst>
          </p:cNvPr>
          <p:cNvSpPr txBox="1"/>
          <p:nvPr/>
        </p:nvSpPr>
        <p:spPr>
          <a:xfrm>
            <a:off x="924050" y="1214882"/>
            <a:ext cx="635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</a:p>
        </p:txBody>
      </p:sp>
      <p:sp>
        <p:nvSpPr>
          <p:cNvPr id="8" name="文本框 8">
            <a:extLst>
              <a:ext uri="{FF2B5EF4-FFF2-40B4-BE49-F238E27FC236}">
                <a16:creationId xmlns:a16="http://schemas.microsoft.com/office/drawing/2014/main" id="{DEAD432A-3FF0-45E9-B872-F9C0F2539C97}"/>
              </a:ext>
            </a:extLst>
          </p:cNvPr>
          <p:cNvSpPr txBox="1"/>
          <p:nvPr/>
        </p:nvSpPr>
        <p:spPr>
          <a:xfrm>
            <a:off x="911424" y="1646441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A401E7E-C335-4CFE-A7D9-5C64607EC604}"/>
              </a:ext>
            </a:extLst>
          </p:cNvPr>
          <p:cNvSpPr txBox="1"/>
          <p:nvPr/>
        </p:nvSpPr>
        <p:spPr>
          <a:xfrm>
            <a:off x="904896" y="2060848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</a:p>
        </p:txBody>
      </p:sp>
      <p:sp>
        <p:nvSpPr>
          <p:cNvPr id="10" name="文本框 8">
            <a:extLst>
              <a:ext uri="{FF2B5EF4-FFF2-40B4-BE49-F238E27FC236}">
                <a16:creationId xmlns:a16="http://schemas.microsoft.com/office/drawing/2014/main" id="{01D116A4-AE77-4BC0-B9FC-3BAA2A0237FC}"/>
              </a:ext>
            </a:extLst>
          </p:cNvPr>
          <p:cNvSpPr txBox="1"/>
          <p:nvPr/>
        </p:nvSpPr>
        <p:spPr>
          <a:xfrm>
            <a:off x="898368" y="2494231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</a:p>
        </p:txBody>
      </p:sp>
      <p:sp>
        <p:nvSpPr>
          <p:cNvPr id="11" name="文本框 8">
            <a:extLst>
              <a:ext uri="{FF2B5EF4-FFF2-40B4-BE49-F238E27FC236}">
                <a16:creationId xmlns:a16="http://schemas.microsoft.com/office/drawing/2014/main" id="{2211F9C7-BBAC-42E6-8E3D-FDB9F2A0A167}"/>
              </a:ext>
            </a:extLst>
          </p:cNvPr>
          <p:cNvSpPr txBox="1"/>
          <p:nvPr/>
        </p:nvSpPr>
        <p:spPr>
          <a:xfrm>
            <a:off x="911424" y="2936310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</a:p>
        </p:txBody>
      </p:sp>
      <p:sp>
        <p:nvSpPr>
          <p:cNvPr id="12" name="文本框 8">
            <a:extLst>
              <a:ext uri="{FF2B5EF4-FFF2-40B4-BE49-F238E27FC236}">
                <a16:creationId xmlns:a16="http://schemas.microsoft.com/office/drawing/2014/main" id="{96FF16FC-7A19-49BF-811B-C9162F7207FE}"/>
              </a:ext>
            </a:extLst>
          </p:cNvPr>
          <p:cNvSpPr txBox="1"/>
          <p:nvPr/>
        </p:nvSpPr>
        <p:spPr>
          <a:xfrm>
            <a:off x="917522" y="3361274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48B6F8E-D783-4EB6-A546-174C89D58F3B}"/>
              </a:ext>
            </a:extLst>
          </p:cNvPr>
          <p:cNvSpPr txBox="1"/>
          <p:nvPr/>
        </p:nvSpPr>
        <p:spPr>
          <a:xfrm>
            <a:off x="898368" y="3768458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</a:p>
        </p:txBody>
      </p:sp>
      <p:sp>
        <p:nvSpPr>
          <p:cNvPr id="16" name="文本框 8">
            <a:extLst>
              <a:ext uri="{FF2B5EF4-FFF2-40B4-BE49-F238E27FC236}">
                <a16:creationId xmlns:a16="http://schemas.microsoft.com/office/drawing/2014/main" id="{938E28BF-642C-4374-97EC-B380637EA3CF}"/>
              </a:ext>
            </a:extLst>
          </p:cNvPr>
          <p:cNvSpPr txBox="1"/>
          <p:nvPr/>
        </p:nvSpPr>
        <p:spPr>
          <a:xfrm>
            <a:off x="927682" y="4199689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</a:p>
        </p:txBody>
      </p:sp>
      <p:sp>
        <p:nvSpPr>
          <p:cNvPr id="17" name="文本框 8">
            <a:extLst>
              <a:ext uri="{FF2B5EF4-FFF2-40B4-BE49-F238E27FC236}">
                <a16:creationId xmlns:a16="http://schemas.microsoft.com/office/drawing/2014/main" id="{3D5908D3-EB16-4959-9884-9C599B3B207C}"/>
              </a:ext>
            </a:extLst>
          </p:cNvPr>
          <p:cNvSpPr txBox="1"/>
          <p:nvPr/>
        </p:nvSpPr>
        <p:spPr>
          <a:xfrm>
            <a:off x="898368" y="4637829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</a:p>
        </p:txBody>
      </p:sp>
      <p:sp>
        <p:nvSpPr>
          <p:cNvPr id="18" name="文本框 8">
            <a:extLst>
              <a:ext uri="{FF2B5EF4-FFF2-40B4-BE49-F238E27FC236}">
                <a16:creationId xmlns:a16="http://schemas.microsoft.com/office/drawing/2014/main" id="{3532BC25-40BC-4623-999E-4572DEBEC208}"/>
              </a:ext>
            </a:extLst>
          </p:cNvPr>
          <p:cNvSpPr txBox="1"/>
          <p:nvPr/>
        </p:nvSpPr>
        <p:spPr>
          <a:xfrm>
            <a:off x="911424" y="5059129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  <p:bldP spid="16" grpId="0"/>
      <p:bldP spid="17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67608" y="404664"/>
            <a:ext cx="6377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阅读点拨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—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阅读理解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FD22C18-9C92-43FA-BE15-6FC681A6E2EE}"/>
              </a:ext>
            </a:extLst>
          </p:cNvPr>
          <p:cNvSpPr txBox="1"/>
          <p:nvPr/>
        </p:nvSpPr>
        <p:spPr>
          <a:xfrm>
            <a:off x="1127448" y="1268760"/>
            <a:ext cx="7598664" cy="12741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4320" b="1" dirty="0"/>
              <a:t>   </a:t>
            </a:r>
            <a:r>
              <a:rPr lang="en-US" altLang="zh-CN" sz="4800" b="1" dirty="0"/>
              <a:t>  </a:t>
            </a:r>
            <a:endParaRPr lang="zh-CN" altLang="en-US" sz="4320" b="1" dirty="0"/>
          </a:p>
          <a:p>
            <a:pPr algn="l"/>
            <a:endParaRPr lang="zh-CN" altLang="en-US" sz="2880" b="1" dirty="0"/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A54F15B7-8B57-453A-A8F1-71CD0216956E}"/>
              </a:ext>
            </a:extLst>
          </p:cNvPr>
          <p:cNvSpPr txBox="1">
            <a:spLocks/>
          </p:cNvSpPr>
          <p:nvPr/>
        </p:nvSpPr>
        <p:spPr>
          <a:xfrm>
            <a:off x="1524478" y="1070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题型分布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圆角矩形 7">
            <a:extLst>
              <a:ext uri="{FF2B5EF4-FFF2-40B4-BE49-F238E27FC236}">
                <a16:creationId xmlns:a16="http://schemas.microsoft.com/office/drawing/2014/main" id="{AD29924C-E337-4D43-9EF7-4A730669A8E1}"/>
              </a:ext>
            </a:extLst>
          </p:cNvPr>
          <p:cNvSpPr/>
          <p:nvPr/>
        </p:nvSpPr>
        <p:spPr>
          <a:xfrm>
            <a:off x="2207568" y="2584835"/>
            <a:ext cx="7056784" cy="3580469"/>
          </a:xfrm>
          <a:prstGeom prst="roundRect">
            <a:avLst>
              <a:gd name="adj" fmla="val 1006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4EA6B7A9-3323-47C3-9029-3509B4FD7714}"/>
              </a:ext>
            </a:extLst>
          </p:cNvPr>
          <p:cNvSpPr txBox="1"/>
          <p:nvPr/>
        </p:nvSpPr>
        <p:spPr>
          <a:xfrm>
            <a:off x="2567608" y="2924944"/>
            <a:ext cx="2928958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细节理解题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主旨大意题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推理判断题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词义猜测题</a:t>
            </a: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E6F3EE89-5989-4922-A267-A7A9006CFD4F}"/>
              </a:ext>
            </a:extLst>
          </p:cNvPr>
          <p:cNvSpPr txBox="1"/>
          <p:nvPr/>
        </p:nvSpPr>
        <p:spPr>
          <a:xfrm>
            <a:off x="5782318" y="2925081"/>
            <a:ext cx="4000528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A, B, C, D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篇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B, C, D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篇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A, B, C, D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篇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 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篇</a:t>
            </a:r>
          </a:p>
        </p:txBody>
      </p:sp>
    </p:spTree>
    <p:extLst>
      <p:ext uri="{BB962C8B-B14F-4D97-AF65-F5344CB8AC3E}">
        <p14:creationId xmlns:p14="http://schemas.microsoft.com/office/powerpoint/2010/main" val="415259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551384" y="260648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细节理解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3136" y="2782553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方法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：查读法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通读全文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读题干，快速翻译选项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带着问题中的关键词去原文中找答案，勾画出处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作答，检查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文本框 22">
            <a:extLst>
              <a:ext uri="{FF2B5EF4-FFF2-40B4-BE49-F238E27FC236}">
                <a16:creationId xmlns:a16="http://schemas.microsoft.com/office/drawing/2014/main" id="{B82964D1-B5A0-4A22-B7C2-E01B6FCA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437444"/>
            <a:ext cx="1080120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特点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：针对文章中的事实和细节进行提问。</a:t>
            </a:r>
            <a:endParaRPr lang="en-US" altLang="zh-C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/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如 </a:t>
            </a: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when, where, why, how, who,  which, what 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等提问。</a:t>
            </a:r>
            <a:endParaRPr lang="zh-CN" altLang="en-US" sz="28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03AA4811-D681-4F56-98A1-3C195DB670EA}"/>
              </a:ext>
            </a:extLst>
          </p:cNvPr>
          <p:cNvSpPr txBox="1"/>
          <p:nvPr/>
        </p:nvSpPr>
        <p:spPr>
          <a:xfrm>
            <a:off x="551384" y="260648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推理判断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B39E3DD9-2CAF-4683-B042-0096002CABA6}"/>
              </a:ext>
            </a:extLst>
          </p:cNvPr>
          <p:cNvSpPr txBox="1"/>
          <p:nvPr/>
        </p:nvSpPr>
        <p:spPr>
          <a:xfrm>
            <a:off x="1199456" y="3080861"/>
            <a:ext cx="67832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常考类型</a:t>
            </a:r>
            <a:r>
              <a:rPr lang="zh-CN" altLang="en-US" sz="2800" b="1" dirty="0">
                <a:latin typeface="Georgia" panose="02040502050405020303" pitchFamily="18" charset="0"/>
              </a:rPr>
              <a:t>：</a:t>
            </a: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1. </a:t>
            </a:r>
            <a:r>
              <a:rPr lang="zh-CN" altLang="en-US" sz="2800" b="1" dirty="0">
                <a:latin typeface="Georgia" panose="02040502050405020303" pitchFamily="18" charset="0"/>
              </a:rPr>
              <a:t>细节推断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2. </a:t>
            </a:r>
            <a:r>
              <a:rPr lang="zh-CN" altLang="en-US" sz="2800" b="1" dirty="0">
                <a:latin typeface="Georgia" panose="02040502050405020303" pitchFamily="18" charset="0"/>
              </a:rPr>
              <a:t>文章出处或读者对象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3. </a:t>
            </a:r>
            <a:r>
              <a:rPr lang="zh-CN" altLang="en-US" sz="2800" b="1" dirty="0">
                <a:latin typeface="Georgia" panose="02040502050405020303" pitchFamily="18" charset="0"/>
              </a:rPr>
              <a:t>写作意图或观点态度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4. </a:t>
            </a:r>
            <a:r>
              <a:rPr lang="zh-CN" altLang="en-US" sz="2800" b="1" dirty="0">
                <a:latin typeface="Georgia" panose="02040502050405020303" pitchFamily="18" charset="0"/>
              </a:rPr>
              <a:t>篇章结构（段落组织方法或写作手法）</a:t>
            </a:r>
            <a:endParaRPr lang="en-US" altLang="zh-CN" sz="2800" b="1" dirty="0">
              <a:latin typeface="Georgia" panose="02040502050405020303" pitchFamily="18" charset="0"/>
            </a:endParaRPr>
          </a:p>
        </p:txBody>
      </p:sp>
      <p:sp>
        <p:nvSpPr>
          <p:cNvPr id="8" name="文本框 22">
            <a:extLst>
              <a:ext uri="{FF2B5EF4-FFF2-40B4-BE49-F238E27FC236}">
                <a16:creationId xmlns:a16="http://schemas.microsoft.com/office/drawing/2014/main" id="{FAF10873-3815-4B8D-B8D9-5624C7957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456" y="1268760"/>
            <a:ext cx="5256584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特点：</a:t>
            </a:r>
            <a:r>
              <a:rPr lang="en-US" altLang="zh-CN" sz="2800" dirty="0">
                <a:solidFill>
                  <a:srgbClr val="FF0000"/>
                </a:solidFill>
                <a:latin typeface="Georgia" panose="02040502050405020303" pitchFamily="18" charset="0"/>
                <a:sym typeface="+mn-ea"/>
              </a:rPr>
              <a:t>   </a:t>
            </a:r>
          </a:p>
          <a:p>
            <a:pPr marL="514350" indent="-514350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1.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考查对文章言外之意的理解</a:t>
            </a:r>
            <a:r>
              <a:rPr lang="zh-CN" altLang="en-US" sz="2800" dirty="0">
                <a:latin typeface="Georgia" panose="02040502050405020303" pitchFamily="18" charset="0"/>
                <a:sym typeface="+mn-ea"/>
              </a:rPr>
              <a:t>。</a:t>
            </a:r>
            <a:endParaRPr lang="en-US" altLang="zh-CN" sz="2800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2.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不能直接从文中找到答案。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351AC75-5334-4EAA-9CF9-ED304BAD4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24" y="117422"/>
            <a:ext cx="9194994" cy="308297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79BE653-CF78-4238-8C99-97E6376C45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24" y="4965701"/>
            <a:ext cx="9241225" cy="170366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02C0085-D21C-4377-A4A7-A119B8489F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3369417"/>
            <a:ext cx="9212650" cy="1412752"/>
          </a:xfrm>
          <a:prstGeom prst="rect">
            <a:avLst/>
          </a:prstGeom>
        </p:spPr>
      </p:pic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F09D0098-8815-45ED-924B-C75A816F245F}"/>
              </a:ext>
            </a:extLst>
          </p:cNvPr>
          <p:cNvCxnSpPr>
            <a:cxnSpLocks/>
          </p:cNvCxnSpPr>
          <p:nvPr/>
        </p:nvCxnSpPr>
        <p:spPr>
          <a:xfrm>
            <a:off x="3495368" y="548680"/>
            <a:ext cx="796058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E0D365A3-3DE3-4362-B9B5-7CCD7EA75FF6}"/>
              </a:ext>
            </a:extLst>
          </p:cNvPr>
          <p:cNvCxnSpPr>
            <a:cxnSpLocks/>
          </p:cNvCxnSpPr>
          <p:nvPr/>
        </p:nvCxnSpPr>
        <p:spPr>
          <a:xfrm>
            <a:off x="3897006" y="2708920"/>
            <a:ext cx="1546548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2C8180B-EE96-465F-B146-A3CA76EBECC1}"/>
              </a:ext>
            </a:extLst>
          </p:cNvPr>
          <p:cNvCxnSpPr>
            <a:cxnSpLocks/>
          </p:cNvCxnSpPr>
          <p:nvPr/>
        </p:nvCxnSpPr>
        <p:spPr>
          <a:xfrm>
            <a:off x="2491226" y="3933056"/>
            <a:ext cx="1223169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7954AC2-FBA1-41C3-9548-7984588A016E}"/>
              </a:ext>
            </a:extLst>
          </p:cNvPr>
          <p:cNvCxnSpPr>
            <a:cxnSpLocks/>
          </p:cNvCxnSpPr>
          <p:nvPr/>
        </p:nvCxnSpPr>
        <p:spPr>
          <a:xfrm>
            <a:off x="944256" y="5468620"/>
            <a:ext cx="3802063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29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40435" y="1050925"/>
            <a:ext cx="325755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写下；记下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成长；长大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参与做某事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不同种类的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各种各祥的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有点儿，稍微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确信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对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有把握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必定，务必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去做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322328" y="4141101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 of +adj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293709" y="944271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write/take down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322413" y="1563855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 up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16220" y="2226945"/>
            <a:ext cx="5964555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play a part/role in doing </a:t>
            </a:r>
            <a:r>
              <a:rPr lang="en-US" altLang="zh-CN" sz="2800" dirty="0" err="1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sth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303968" y="2964072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kinds of….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22327" y="3533287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kinds of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293753" y="4838934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sure=be sure of/about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322327" y="5575653"/>
            <a:ext cx="5976664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8.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to do=be sure to do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644073" y="247094"/>
            <a:ext cx="3964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Phrases</a:t>
            </a:r>
            <a:r>
              <a:rPr kumimoji="1"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 </a:t>
            </a:r>
            <a:endParaRPr kumimoji="1"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标题 1">
            <a:extLst>
              <a:ext uri="{FF2B5EF4-FFF2-40B4-BE49-F238E27FC236}">
                <a16:creationId xmlns:a16="http://schemas.microsoft.com/office/drawing/2014/main" id="{05EF13E8-C36B-48CA-8820-16CC3E5F9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5764" y="-18256"/>
            <a:ext cx="2448272" cy="114300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授课重点</a:t>
            </a:r>
          </a:p>
        </p:txBody>
      </p:sp>
    </p:spTree>
    <p:extLst>
      <p:ext uri="{BB962C8B-B14F-4D97-AF65-F5344CB8AC3E}">
        <p14:creationId xmlns:p14="http://schemas.microsoft.com/office/powerpoint/2010/main" val="33594898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  <p:bldP spid="11" grpId="0"/>
      <p:bldP spid="12" grpId="0"/>
      <p:bldP spid="14" grpId="0"/>
      <p:bldP spid="17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51151" y="1202978"/>
            <a:ext cx="4104456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处于危险之中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脱离危险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与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有关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做完某事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太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而不能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练习做某事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记得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忘记去做某事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记得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忘记做过某事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61194" y="4272739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practice/practise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doing…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951984" y="1124744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in danger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70013" y="1769164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danger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61413" y="2418332"/>
            <a:ext cx="5064772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do with…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961412" y="2999757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 doing 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70302" y="3627869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too…to…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51984" y="4924013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remember/forget to do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951984" y="5589240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8.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remember/forget doing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19741" y="332660"/>
            <a:ext cx="3964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Phrases </a:t>
            </a:r>
          </a:p>
        </p:txBody>
      </p:sp>
    </p:spTree>
    <p:extLst>
      <p:ext uri="{BB962C8B-B14F-4D97-AF65-F5344CB8AC3E}">
        <p14:creationId xmlns:p14="http://schemas.microsoft.com/office/powerpoint/2010/main" val="3453487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  <p:bldP spid="11" grpId="0"/>
      <p:bldP spid="12" grpId="0"/>
      <p:bldP spid="14" grpId="0"/>
      <p:bldP spid="17" grpId="0"/>
      <p:bldP spid="1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312024" y="1196752"/>
            <a:ext cx="59766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up 	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开始做，学着做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off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脱掉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起飞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over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接管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on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呈现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雇佣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in 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吸收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欺骗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away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拿开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减去</a:t>
            </a: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ECBDF5A5-E81D-41A9-8A1D-DCFD19839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760" y="-99392"/>
            <a:ext cx="3970316" cy="114300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授课重点</a:t>
            </a:r>
            <a:r>
              <a:rPr lang="en-US" altLang="zh-CN" sz="3200" dirty="0"/>
              <a:t>—</a:t>
            </a:r>
            <a:r>
              <a:rPr lang="zh-CN" altLang="en-US" sz="3200" dirty="0"/>
              <a:t>短语辨析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F503890-B433-4043-9626-1533BBBBFA65}"/>
              </a:ext>
            </a:extLst>
          </p:cNvPr>
          <p:cNvSpPr/>
          <p:nvPr/>
        </p:nvSpPr>
        <p:spPr>
          <a:xfrm>
            <a:off x="265912" y="422108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off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切除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剪断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down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减少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砍倒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out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停止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减下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up…	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切碎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94B89F2-6D29-476E-BE4F-70E0025A56AE}"/>
              </a:ext>
            </a:extLst>
          </p:cNvPr>
          <p:cNvSpPr/>
          <p:nvPr/>
        </p:nvSpPr>
        <p:spPr>
          <a:xfrm>
            <a:off x="263352" y="1259051"/>
            <a:ext cx="63367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 trouble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自找麻烦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      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寻找；期待；期望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forward to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期盼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after   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照顾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up      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查找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向上看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around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环顾四周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E4FE3F6-DC61-4D86-B193-69406BC38D1E}"/>
              </a:ext>
            </a:extLst>
          </p:cNvPr>
          <p:cNvSpPr/>
          <p:nvPr/>
        </p:nvSpPr>
        <p:spPr>
          <a:xfrm>
            <a:off x="6312024" y="4149080"/>
            <a:ext cx="73628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on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打开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off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关掉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up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调高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出现</a:t>
            </a:r>
            <a:endParaRPr lang="en-US" altLang="zh-CN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down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调低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拒绝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代词放中间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766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83632" y="318865"/>
            <a:ext cx="5753918" cy="637097"/>
          </a:xfrm>
          <a:prstGeom prst="rect">
            <a:avLst/>
          </a:prstGeom>
          <a:noFill/>
        </p:spPr>
        <p:txBody>
          <a:bodyPr wrap="square" lIns="82296" tIns="41148" rIns="82296" bIns="41148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完形填空做题步骤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8005" y="3787479"/>
            <a:ext cx="83582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快速浏览全文，全面了解文章，抓住文章大意。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速度要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3477949" y="4344509"/>
            <a:ext cx="2186003" cy="1028707"/>
            <a:chOff x="2643174" y="5143512"/>
            <a:chExt cx="2428892" cy="1143008"/>
          </a:xfrm>
        </p:grpSpPr>
        <p:sp>
          <p:nvSpPr>
            <p:cNvPr id="5" name="爆炸形 2 4"/>
            <p:cNvSpPr/>
            <p:nvPr/>
          </p:nvSpPr>
          <p:spPr>
            <a:xfrm>
              <a:off x="2643174" y="5143512"/>
              <a:ext cx="2428892" cy="1143008"/>
            </a:xfrm>
            <a:prstGeom prst="irregularSeal2">
              <a:avLst/>
            </a:prstGeom>
            <a:solidFill>
              <a:srgbClr val="66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20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7554" y="5429264"/>
              <a:ext cx="1000132" cy="595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80" dirty="0">
                  <a:solidFill>
                    <a:srgbClr val="FF0000"/>
                  </a:solidFill>
                </a:rPr>
                <a:t>快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7303300" y="4653136"/>
            <a:ext cx="3905268" cy="14219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重点读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首尾段</a:t>
            </a:r>
            <a:endParaRPr lang="en-US" altLang="zh-CN" sz="2880" dirty="0">
              <a:solidFill>
                <a:srgbClr val="0000CC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结合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生词</a:t>
            </a:r>
            <a:r>
              <a:rPr lang="zh-CN" altLang="en-US" sz="2880" dirty="0">
                <a:solidFill>
                  <a:srgbClr val="0000CC"/>
                </a:solidFill>
                <a:latin typeface="华文中宋" panose="02010600040101010101" charset="-122"/>
                <a:ea typeface="华文中宋" panose="02010600040101010101" charset="-122"/>
              </a:rPr>
              <a:t>汉译</a:t>
            </a:r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确定主旨</a:t>
            </a:r>
            <a:endParaRPr lang="en-US" altLang="zh-CN" sz="2880" dirty="0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划出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关联词、高频词</a:t>
            </a:r>
            <a:endParaRPr lang="en-US" altLang="zh-CN" sz="2880" u="sng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graphicFrame>
        <p:nvGraphicFramePr>
          <p:cNvPr id="9" name="图示 8"/>
          <p:cNvGraphicFramePr/>
          <p:nvPr/>
        </p:nvGraphicFramePr>
        <p:xfrm>
          <a:off x="2318005" y="844296"/>
          <a:ext cx="7555230" cy="306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093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03471" y="2494374"/>
            <a:ext cx="29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重点短语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551384" y="260648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细节理解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3136" y="2782553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方法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：查读法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通读全文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读题干，快速翻译选项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带着问题中的关键词去原文中找答案，勾画出处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作答，检查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文本框 22">
            <a:extLst>
              <a:ext uri="{FF2B5EF4-FFF2-40B4-BE49-F238E27FC236}">
                <a16:creationId xmlns:a16="http://schemas.microsoft.com/office/drawing/2014/main" id="{B82964D1-B5A0-4A22-B7C2-E01B6FCA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437444"/>
            <a:ext cx="1080120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特点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：针对文章中的事实和细节进行提问。</a:t>
            </a:r>
            <a:endParaRPr lang="en-US" altLang="zh-C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/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如 </a:t>
            </a: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when, where, why, how, who,  which, what 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等提问。</a:t>
            </a:r>
            <a:endParaRPr lang="zh-CN" altLang="en-US" sz="28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34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03AA4811-D681-4F56-98A1-3C195DB670EA}"/>
              </a:ext>
            </a:extLst>
          </p:cNvPr>
          <p:cNvSpPr txBox="1"/>
          <p:nvPr/>
        </p:nvSpPr>
        <p:spPr>
          <a:xfrm>
            <a:off x="551384" y="260648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推理判断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B39E3DD9-2CAF-4683-B042-0096002CABA6}"/>
              </a:ext>
            </a:extLst>
          </p:cNvPr>
          <p:cNvSpPr txBox="1"/>
          <p:nvPr/>
        </p:nvSpPr>
        <p:spPr>
          <a:xfrm>
            <a:off x="1199456" y="3080861"/>
            <a:ext cx="67832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常考类型</a:t>
            </a:r>
            <a:r>
              <a:rPr lang="zh-CN" altLang="en-US" sz="2800" b="1" dirty="0">
                <a:latin typeface="Georgia" panose="02040502050405020303" pitchFamily="18" charset="0"/>
              </a:rPr>
              <a:t>：</a:t>
            </a: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1. </a:t>
            </a:r>
            <a:r>
              <a:rPr lang="zh-CN" altLang="en-US" sz="2800" b="1" dirty="0">
                <a:latin typeface="Georgia" panose="02040502050405020303" pitchFamily="18" charset="0"/>
              </a:rPr>
              <a:t>细节推断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2. </a:t>
            </a:r>
            <a:r>
              <a:rPr lang="zh-CN" altLang="en-US" sz="2800" b="1" dirty="0">
                <a:latin typeface="Georgia" panose="02040502050405020303" pitchFamily="18" charset="0"/>
              </a:rPr>
              <a:t>文章出处或读者对象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3. </a:t>
            </a:r>
            <a:r>
              <a:rPr lang="zh-CN" altLang="en-US" sz="2800" b="1" dirty="0">
                <a:latin typeface="Georgia" panose="02040502050405020303" pitchFamily="18" charset="0"/>
              </a:rPr>
              <a:t>写作意图或观点态度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4. </a:t>
            </a:r>
            <a:r>
              <a:rPr lang="zh-CN" altLang="en-US" sz="2800" b="1" dirty="0">
                <a:latin typeface="Georgia" panose="02040502050405020303" pitchFamily="18" charset="0"/>
              </a:rPr>
              <a:t>篇章结构（段落组织方法或写作手法）</a:t>
            </a:r>
            <a:endParaRPr lang="en-US" altLang="zh-CN" sz="2800" b="1" dirty="0">
              <a:latin typeface="Georgia" panose="02040502050405020303" pitchFamily="18" charset="0"/>
            </a:endParaRPr>
          </a:p>
        </p:txBody>
      </p:sp>
      <p:sp>
        <p:nvSpPr>
          <p:cNvPr id="8" name="文本框 22">
            <a:extLst>
              <a:ext uri="{FF2B5EF4-FFF2-40B4-BE49-F238E27FC236}">
                <a16:creationId xmlns:a16="http://schemas.microsoft.com/office/drawing/2014/main" id="{FAF10873-3815-4B8D-B8D9-5624C7957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456" y="1268760"/>
            <a:ext cx="5256584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特点：</a:t>
            </a:r>
            <a:r>
              <a:rPr lang="en-US" altLang="zh-CN" sz="2800" dirty="0">
                <a:solidFill>
                  <a:srgbClr val="FF0000"/>
                </a:solidFill>
                <a:latin typeface="Georgia" panose="02040502050405020303" pitchFamily="18" charset="0"/>
                <a:sym typeface="+mn-ea"/>
              </a:rPr>
              <a:t>   </a:t>
            </a:r>
          </a:p>
          <a:p>
            <a:pPr marL="514350" indent="-514350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1.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考查对文章言外之意的理解</a:t>
            </a:r>
            <a:r>
              <a:rPr lang="zh-CN" altLang="en-US" sz="2800" dirty="0">
                <a:latin typeface="Georgia" panose="02040502050405020303" pitchFamily="18" charset="0"/>
                <a:sym typeface="+mn-ea"/>
              </a:rPr>
              <a:t>。</a:t>
            </a:r>
            <a:endParaRPr lang="en-US" altLang="zh-CN" sz="2800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2.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不能直接从文中找到答案。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5023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"/>
            <a:ext cx="12192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40435" y="1050925"/>
            <a:ext cx="325755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写下；记下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成长；长大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参与做某事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不同种类的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各种各祥的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有点儿，稍微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确信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对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有把握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必定，务必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去做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322328" y="4141101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 of +adj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293709" y="944271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write/take down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322413" y="1563855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 up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16220" y="2226945"/>
            <a:ext cx="5964555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play a part/role in doing </a:t>
            </a:r>
            <a:r>
              <a:rPr lang="en-US" altLang="zh-CN" sz="2800" dirty="0" err="1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sth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303968" y="2964072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kinds of….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22327" y="3533287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kinds of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293753" y="4838934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sure=be sure of/about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322327" y="5575653"/>
            <a:ext cx="5976664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8.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to do=be sure to do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221901" y="173275"/>
            <a:ext cx="3964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Phrases</a:t>
            </a:r>
            <a:r>
              <a:rPr kumimoji="1"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 </a:t>
            </a:r>
            <a:endParaRPr kumimoji="1"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  <p:bldP spid="11" grpId="0"/>
      <p:bldP spid="12" grpId="0"/>
      <p:bldP spid="14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51151" y="1202978"/>
            <a:ext cx="4104456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处于危险之中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脱离危险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与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有关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做完某事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太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而不能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练习做某事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记得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忘记去做某事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记得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忘记做过某事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61194" y="4272739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practice/practise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doing…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951984" y="1124744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in danger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70013" y="1769164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danger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61413" y="2418332"/>
            <a:ext cx="5064772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do with…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961412" y="2999757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 doing 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70302" y="3627869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too…to…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51984" y="4924013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remember/forget to do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951984" y="5589240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8.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remember/forget doing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19741" y="332660"/>
            <a:ext cx="3964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Phrases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  <p:bldP spid="11" grpId="0"/>
      <p:bldP spid="12" grpId="0"/>
      <p:bldP spid="14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59501" y="816077"/>
            <a:ext cx="87265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现在很多动物都处于危险之中，让我们尽我们所能 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帮助它们脱离危险。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Many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animals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_________now, let’s do what we     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can to help them _____________.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5101483" y="164021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danger</a:t>
            </a:r>
          </a:p>
        </p:txBody>
      </p:sp>
      <p:sp>
        <p:nvSpPr>
          <p:cNvPr id="8" name="矩形 7"/>
          <p:cNvSpPr/>
          <p:nvPr/>
        </p:nvSpPr>
        <p:spPr>
          <a:xfrm>
            <a:off x="1570449" y="2762925"/>
            <a:ext cx="9363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许多决定与自我提升有关。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Many resolutions _____________ self-improvement.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12129" y="316109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do with</a:t>
            </a:r>
          </a:p>
        </p:txBody>
      </p:sp>
      <p:sp>
        <p:nvSpPr>
          <p:cNvPr id="11" name="矩形 10"/>
          <p:cNvSpPr/>
          <p:nvPr/>
        </p:nvSpPr>
        <p:spPr>
          <a:xfrm>
            <a:off x="1573093" y="3771037"/>
            <a:ext cx="100690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我昨天没有读完那本杂志。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I didn't____________(read) that magazine yesterday.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8"/>
          <p:cNvSpPr txBox="1"/>
          <p:nvPr/>
        </p:nvSpPr>
        <p:spPr>
          <a:xfrm>
            <a:off x="3127463" y="4195534"/>
            <a:ext cx="2322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 reading</a:t>
            </a:r>
          </a:p>
        </p:txBody>
      </p:sp>
      <p:sp>
        <p:nvSpPr>
          <p:cNvPr id="14" name="矩形 13"/>
          <p:cNvSpPr/>
          <p:nvPr/>
        </p:nvSpPr>
        <p:spPr>
          <a:xfrm>
            <a:off x="1573597" y="4707057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他走的太慢而不能跟上我们。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He walked _______________________ us.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8"/>
          <p:cNvSpPr txBox="1"/>
          <p:nvPr/>
        </p:nvSpPr>
        <p:spPr>
          <a:xfrm>
            <a:off x="3770094" y="5138028"/>
            <a:ext cx="5796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 slowly to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catch up with</a:t>
            </a:r>
          </a:p>
        </p:txBody>
      </p:sp>
      <p:sp>
        <p:nvSpPr>
          <p:cNvPr id="16" name="文本框 8"/>
          <p:cNvSpPr txBox="1"/>
          <p:nvPr/>
        </p:nvSpPr>
        <p:spPr>
          <a:xfrm>
            <a:off x="4957467" y="2078999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 danger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728358" y="179997"/>
            <a:ext cx="3964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Exercises </a:t>
            </a:r>
            <a:endParaRPr kumimoji="1" lang="zh-CN" altLang="en-US" sz="2400" b="1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87488" y="980731"/>
            <a:ext cx="9612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离开房间的时候记得把灯关了。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__________________the light when you leave.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1865277" y="1391818"/>
            <a:ext cx="36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to turn off</a:t>
            </a:r>
          </a:p>
        </p:txBody>
      </p:sp>
      <p:sp>
        <p:nvSpPr>
          <p:cNvPr id="11" name="矩形 10"/>
          <p:cNvSpPr/>
          <p:nvPr/>
        </p:nvSpPr>
        <p:spPr>
          <a:xfrm>
            <a:off x="1524000" y="3284987"/>
            <a:ext cx="9828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我每天不得不练习唱歌一小时。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I ___________________ (sing) for an hour every day.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8"/>
          <p:cNvSpPr txBox="1"/>
          <p:nvPr/>
        </p:nvSpPr>
        <p:spPr>
          <a:xfrm>
            <a:off x="2100064" y="3645024"/>
            <a:ext cx="5796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practice singing</a:t>
            </a:r>
          </a:p>
        </p:txBody>
      </p:sp>
      <p:sp>
        <p:nvSpPr>
          <p:cNvPr id="13" name="矩形 12"/>
          <p:cNvSpPr/>
          <p:nvPr/>
        </p:nvSpPr>
        <p:spPr>
          <a:xfrm>
            <a:off x="1524000" y="2204867"/>
            <a:ext cx="8316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务必保证出门的时候锁好门。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_________ you lock the door when you go out.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8"/>
          <p:cNvSpPr txBox="1"/>
          <p:nvPr/>
        </p:nvSpPr>
        <p:spPr>
          <a:xfrm>
            <a:off x="1901788" y="26177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</a:t>
            </a:r>
          </a:p>
        </p:txBody>
      </p:sp>
      <p:sp>
        <p:nvSpPr>
          <p:cNvPr id="15" name="矩形 14"/>
          <p:cNvSpPr/>
          <p:nvPr/>
        </p:nvSpPr>
        <p:spPr>
          <a:xfrm>
            <a:off x="1487488" y="4509123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他并没有参与做这个决定。</a:t>
            </a: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He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_____________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decision.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8"/>
          <p:cNvSpPr txBox="1"/>
          <p:nvPr/>
        </p:nvSpPr>
        <p:spPr>
          <a:xfrm>
            <a:off x="3422831" y="4940007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 a part/role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728358" y="179997"/>
            <a:ext cx="3964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Exercises </a:t>
            </a:r>
            <a:endParaRPr kumimoji="1" lang="zh-CN" altLang="en-US" sz="2400" b="1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75520" y="1124744"/>
            <a:ext cx="889248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他辞去城里的工作，开始务农。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He left a job in the city to ________ farming.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2"/>
          <p:cNvSpPr txBox="1"/>
          <p:nvPr/>
        </p:nvSpPr>
        <p:spPr>
          <a:xfrm>
            <a:off x="1775393" y="602318"/>
            <a:ext cx="458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up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开始做，学着做</a:t>
            </a:r>
          </a:p>
        </p:txBody>
      </p:sp>
      <p:sp>
        <p:nvSpPr>
          <p:cNvPr id="6" name="文本框 8"/>
          <p:cNvSpPr txBox="1"/>
          <p:nvPr/>
        </p:nvSpPr>
        <p:spPr>
          <a:xfrm>
            <a:off x="5834390" y="1890549"/>
            <a:ext cx="194421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up</a:t>
            </a:r>
          </a:p>
        </p:txBody>
      </p:sp>
      <p:sp>
        <p:nvSpPr>
          <p:cNvPr id="7" name="矩形 6"/>
          <p:cNvSpPr/>
          <p:nvPr/>
        </p:nvSpPr>
        <p:spPr>
          <a:xfrm>
            <a:off x="1801942" y="2688114"/>
            <a:ext cx="5976664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●take off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脱掉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起飞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over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接管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on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呈现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雇佣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in 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吸收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欺骗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away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拿开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减去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7710" y="3726815"/>
            <a:ext cx="2946400" cy="24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4006</Words>
  <Application>Microsoft Office PowerPoint</Application>
  <PresentationFormat>宽屏</PresentationFormat>
  <Paragraphs>460</Paragraphs>
  <Slides>42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52" baseType="lpstr">
      <vt:lpstr>黑体</vt:lpstr>
      <vt:lpstr>华文琥珀</vt:lpstr>
      <vt:lpstr>华文中宋</vt:lpstr>
      <vt:lpstr>宋体</vt:lpstr>
      <vt:lpstr>Arial</vt:lpstr>
      <vt:lpstr>Berlin Sans FB Demi</vt:lpstr>
      <vt:lpstr>Calibri</vt:lpstr>
      <vt:lpstr>Georgia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授课重点</vt:lpstr>
      <vt:lpstr>PowerPoint 演示文稿</vt:lpstr>
      <vt:lpstr>授课重点—短语辨析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su</dc:creator>
  <cp:lastModifiedBy>yuhan0820@126.com</cp:lastModifiedBy>
  <cp:revision>112</cp:revision>
  <dcterms:created xsi:type="dcterms:W3CDTF">2020-08-12T09:17:00Z</dcterms:created>
  <dcterms:modified xsi:type="dcterms:W3CDTF">2020-10-15T10:07:53Z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