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649" r:id="rId3"/>
    <p:sldId id="650" r:id="rId4"/>
    <p:sldId id="651" r:id="rId5"/>
    <p:sldId id="652" r:id="rId6"/>
    <p:sldId id="653" r:id="rId7"/>
    <p:sldId id="658" r:id="rId8"/>
    <p:sldId id="662" r:id="rId9"/>
    <p:sldId id="663" r:id="rId10"/>
    <p:sldId id="664" r:id="rId11"/>
    <p:sldId id="665" r:id="rId12"/>
    <p:sldId id="666" r:id="rId13"/>
    <p:sldId id="669" r:id="rId14"/>
    <p:sldId id="672" r:id="rId15"/>
    <p:sldId id="673" r:id="rId16"/>
    <p:sldId id="674" r:id="rId17"/>
    <p:sldId id="675" r:id="rId18"/>
    <p:sldId id="496" r:id="rId19"/>
    <p:sldId id="583" r:id="rId20"/>
    <p:sldId id="584" r:id="rId21"/>
    <p:sldId id="586" r:id="rId22"/>
    <p:sldId id="591" r:id="rId23"/>
    <p:sldId id="594" r:id="rId24"/>
    <p:sldId id="595" r:id="rId25"/>
    <p:sldId id="596" r:id="rId26"/>
    <p:sldId id="600" r:id="rId27"/>
    <p:sldId id="601" r:id="rId28"/>
    <p:sldId id="602" r:id="rId29"/>
    <p:sldId id="603" r:id="rId30"/>
    <p:sldId id="610" r:id="rId31"/>
    <p:sldId id="609" r:id="rId32"/>
    <p:sldId id="613" r:id="rId33"/>
    <p:sldId id="614" r:id="rId34"/>
    <p:sldId id="616" r:id="rId35"/>
    <p:sldId id="618" r:id="rId36"/>
    <p:sldId id="620" r:id="rId37"/>
    <p:sldId id="621" r:id="rId38"/>
    <p:sldId id="624" r:id="rId39"/>
    <p:sldId id="625" r:id="rId40"/>
    <p:sldId id="627" r:id="rId41"/>
    <p:sldId id="628" r:id="rId42"/>
    <p:sldId id="629" r:id="rId43"/>
    <p:sldId id="632" r:id="rId44"/>
    <p:sldId id="634" r:id="rId45"/>
    <p:sldId id="635" r:id="rId46"/>
    <p:sldId id="638" r:id="rId47"/>
    <p:sldId id="640" r:id="rId48"/>
    <p:sldId id="736" r:id="rId49"/>
    <p:sldId id="641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FFD966"/>
    <a:srgbClr val="351C75"/>
    <a:srgbClr val="20124D"/>
    <a:srgbClr val="8C4EB4"/>
    <a:srgbClr val="0766D4"/>
    <a:srgbClr val="4F0FBD"/>
    <a:srgbClr val="253E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80" y="-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notesMaster" Target="notesMasters/notesMaster1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7F7B6-BE53-49A9-95AE-980CBCFB1E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A4360-FD7A-4E97-A083-FB843BA9B0C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5143500" y="2797176"/>
            <a:ext cx="2381250" cy="8985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en-US" altLang="zh-CN" sz="32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Unit 2</a:t>
            </a:r>
            <a:endParaRPr lang="en-US" altLang="zh-CN" sz="3200" b="1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438402" y="0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 smtClean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重点短语</a:t>
            </a:r>
            <a:endParaRPr lang="zh-CN" altLang="en-US" sz="3600" dirty="0">
              <a:solidFill>
                <a:srgbClr val="7030A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750570" y="1586230"/>
            <a:ext cx="3318510" cy="46291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weekends 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often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hardly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ever 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4401185" y="1586230"/>
            <a:ext cx="2548890" cy="4629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在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周末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多久一次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几乎从不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使用互联网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每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周一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次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比如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诸如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至少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多于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超过</a:t>
            </a:r>
            <a:endParaRPr lang="zh-CN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7270" y="1586230"/>
            <a:ext cx="621728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at weekends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；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at/on the weekend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06490" y="2219960"/>
            <a:ext cx="574548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how many times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9585" y="3412490"/>
            <a:ext cx="371919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surf the Internet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50075" y="4517390"/>
            <a:ext cx="371919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for example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0075" y="5238750"/>
            <a:ext cx="371919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at most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50075" y="5760720"/>
            <a:ext cx="371919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less than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59295" y="6282690"/>
            <a:ext cx="464439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more than+n  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不仅仅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52905" y="386080"/>
            <a:ext cx="6096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重点用法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7375" y="1536829"/>
            <a:ext cx="855662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help 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sb.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with </a:t>
            </a:r>
            <a:r>
              <a:rPr lang="en-US" altLang="zh-CN" sz="3200" dirty="0" err="1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sth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How about...?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err="1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It's+adj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.+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to do </a:t>
            </a:r>
            <a:r>
              <a:rPr lang="en-US" altLang="zh-CN" sz="3200" dirty="0" err="1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sth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spend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time with 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sb. 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best way to do </a:t>
            </a:r>
            <a:r>
              <a:rPr lang="en-US" altLang="zh-CN" sz="3200" dirty="0" err="1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sth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  <a:endParaRPr lang="zh-CN" altLang="en-US" sz="3200" dirty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68265" y="1536700"/>
            <a:ext cx="7421880" cy="3784600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帮助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某人做某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怎么样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?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做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某是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…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的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和某一起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度过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时光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做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某事的最好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方式</a:t>
            </a:r>
            <a:endParaRPr lang="zh-CN" altLang="en-US" sz="3200" dirty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18830" y="2179955"/>
            <a:ext cx="377317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=what about ,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后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+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名词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代词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/v.ing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62925" y="3133090"/>
            <a:ext cx="402907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spend time doing sth./on sth.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03655" y="313055"/>
            <a:ext cx="6096000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重点语法内容：副词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3080" y="1457176"/>
            <a:ext cx="1116647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副词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是用来修饰动词、形容词、其他副词和句子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以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表示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时间、地点、频率、程度、方式等的词。在句子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中常用作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状语、表语和补足语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。</a:t>
            </a:r>
            <a:endParaRPr lang="en-US" altLang="zh-CN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时间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副词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是确定句子时态的重要标志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一般位于句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末。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地点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副词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一般位于句末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。</a:t>
            </a:r>
            <a:endParaRPr lang="en-US" altLang="zh-CN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频度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副词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可用来回答 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how often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引导的间句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频度副词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通常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放在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be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动词、情态动词、助动词之后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实义动词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之前。</a:t>
            </a:r>
            <a:endParaRPr lang="en-US" altLang="zh-CN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有些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程度副词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修饰形容调副词原级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有些修饰形容词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副词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比较级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如</a:t>
            </a: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much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，</a:t>
            </a:r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even)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。</a:t>
            </a:r>
            <a:endParaRPr lang="en-US" altLang="zh-CN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方式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副词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大多数由“形容词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+</a:t>
            </a:r>
            <a:r>
              <a:rPr lang="en-US" altLang="zh-CN" sz="2400" dirty="0" err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ly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”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构成。许多副词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都是在形容词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后直接加后缀</a:t>
            </a:r>
            <a:r>
              <a:rPr lang="en-US" altLang="zh-CN" sz="2400" dirty="0" err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ly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构成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;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以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le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结尾的形容词需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去掉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再加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y;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以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结尾的形容词把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变成再加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。方式副词</a:t>
            </a:r>
            <a:b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般放在句</a:t>
            </a:r>
            <a:r>
              <a:rPr lang="zh-CN" alt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末。</a:t>
            </a:r>
            <a:endParaRPr lang="zh-CN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55725" y="325755"/>
            <a:ext cx="6096000" cy="8299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注意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9595" y="1342390"/>
            <a:ext cx="667131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enough ;</a:t>
            </a:r>
            <a:endParaRPr lang="en-US" altLang="zh-CN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early,late,fast,hard</a:t>
            </a:r>
            <a:r>
              <a:rPr lang="zh-CN" alt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；</a:t>
            </a:r>
            <a:endParaRPr lang="en-US" altLang="zh-CN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too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much;</a:t>
            </a:r>
            <a:b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much too</a:t>
            </a:r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;</a:t>
            </a:r>
            <a:endParaRPr lang="en-US" altLang="zh-CN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sometimes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;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sometime</a:t>
            </a:r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;</a:t>
            </a:r>
            <a:endParaRPr lang="en-US" altLang="zh-CN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some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times; 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some time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37675" y="5895975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P114-115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习题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48500" y="1342390"/>
            <a:ext cx="6671310" cy="5262245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修饰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形容词或副词需后置</a:t>
            </a:r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;</a:t>
            </a:r>
            <a:endParaRPr lang="en-US" altLang="zh-CN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形容词副词</a:t>
            </a:r>
            <a:r>
              <a:rPr lang="zh-CN" alt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同形</a:t>
            </a:r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;</a:t>
            </a:r>
            <a:endParaRPr lang="en-US" altLang="zh-CN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重点在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much;</a:t>
            </a:r>
            <a:b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重点在</a:t>
            </a:r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too;</a:t>
            </a:r>
            <a:endParaRPr lang="en-US" altLang="zh-CN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有时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;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某时</a:t>
            </a:r>
            <a:r>
              <a:rPr lang="en-US" altLang="zh-CN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;</a:t>
            </a:r>
            <a:endParaRPr lang="en-US" altLang="zh-CN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几次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; 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一段时间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143500" y="2797176"/>
            <a:ext cx="2381250" cy="8985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en-US" altLang="zh-CN" sz="32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Unit 3</a:t>
            </a:r>
            <a:endParaRPr lang="en-US" altLang="zh-CN" sz="3200" b="1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03655" y="307975"/>
            <a:ext cx="183451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重点短语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7375" y="1382063"/>
            <a:ext cx="9604375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be talented in 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music  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same 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as  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care about  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be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different 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from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touch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one's 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heart  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 fact  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be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similar 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to  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与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……</a:t>
            </a:r>
            <a:endParaRPr lang="zh-CN" altLang="en-US" sz="3200" dirty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71720" y="1382063"/>
            <a:ext cx="9604375" cy="5262245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有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音乐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天赋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和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相同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关心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;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介意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与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不同</a:t>
            </a:r>
            <a:endParaRPr lang="zh-CN" altLang="en-US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感动某人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实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上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;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实际上</a:t>
            </a:r>
            <a:endParaRPr lang="zh-CN" altLang="en-US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与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相像的、类似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的</a:t>
            </a:r>
            <a:endParaRPr lang="zh-CN" altLang="en-US" sz="3200" dirty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80935" y="1381760"/>
            <a:ext cx="402907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be talented in...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=have a talent for</a:t>
            </a:r>
            <a:endParaRPr lang="en-US" altLang="zh-CN" sz="2800" b="1" dirty="0" smtClean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5825" y="2795905"/>
            <a:ext cx="402907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care for 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喜欢；照料</a:t>
            </a:r>
            <a:endParaRPr lang="zh-CN" altLang="en-US" sz="2800" b="1" dirty="0" smtClean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62825" y="3317875"/>
            <a:ext cx="47104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take care of=look after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89545" y="4835525"/>
            <a:ext cx="4074160" cy="9531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 fact= actually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=as a matter of fact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4210050" cy="852170"/>
          </a:xfrm>
        </p:spPr>
        <p:txBody>
          <a:bodyPr>
            <a:normAutofit/>
          </a:bodyPr>
          <a:lstStyle/>
          <a:p>
            <a:r>
              <a:rPr lang="zh-CN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重点用法</a:t>
            </a:r>
            <a:endParaRPr lang="zh-CN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03275" y="1529080"/>
            <a:ext cx="9310370" cy="5799455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have fun doing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/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/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as...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as...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sb.do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It's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.+for sb.to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3200" dirty="0" smtClean="0"/>
              <a:t>   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6135370" y="1668780"/>
            <a:ext cx="8420735" cy="4211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zh-CN" altLang="en-US" sz="3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享受做某事的乐</a:t>
            </a:r>
            <a:r>
              <a:rPr lang="zh-CN" altLang="en-US" sz="3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趣</a:t>
            </a:r>
            <a:endParaRPr lang="en-US" altLang="zh-CN" sz="31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想要做某</a:t>
            </a:r>
            <a:r>
              <a:rPr lang="zh-CN" altLang="en-US" sz="3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</a:t>
            </a:r>
            <a:endParaRPr lang="en-US" altLang="zh-CN" sz="31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en-US" altLang="zh-CN" sz="3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r>
              <a:rPr lang="zh-CN" altLang="en-US" sz="3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一样</a:t>
            </a:r>
            <a:r>
              <a:rPr lang="en-US" altLang="zh-CN" sz="3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…...</a:t>
            </a:r>
            <a:endParaRPr lang="en-US" altLang="zh-CN" sz="31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中间为</a:t>
            </a:r>
            <a:r>
              <a:rPr lang="zh-CN" altLang="en-US" sz="3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形容词或副词的原级</a:t>
            </a:r>
            <a:endParaRPr lang="en-US" altLang="zh-CN" sz="31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让某人做某</a:t>
            </a:r>
            <a:r>
              <a:rPr lang="zh-CN" altLang="en-US" sz="3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</a:t>
            </a:r>
            <a:endParaRPr lang="en-US" altLang="zh-CN" sz="31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对</a:t>
            </a:r>
            <a:r>
              <a:rPr lang="zh-CN" altLang="en-US" sz="3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某人来说，做某事是</a:t>
            </a:r>
            <a:r>
              <a:rPr lang="en-US" altLang="zh-CN" sz="31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31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45250" y="3961130"/>
            <a:ext cx="55721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 as ... as ...= not so ...as ...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不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如</a:t>
            </a:r>
            <a:endParaRPr lang="zh-CN" altLang="en-US" sz="28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重点</a:t>
            </a:r>
            <a:r>
              <a:rPr lang="zh-CN" altLang="en-US" sz="4000" b="1" dirty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语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法内容：形容词、副词比较级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82320" y="975360"/>
            <a:ext cx="11409680" cy="5198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比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较级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用来表示两个事物之间的比较，表示“更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……”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形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容词、副词变比较级，有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规则变化和不规则变化（两好三坏两多一少一远一老）</a:t>
            </a:r>
            <a:r>
              <a:rPr lang="zh-CN" altLang="en-US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同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级比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较</a:t>
            </a:r>
            <a:endParaRPr lang="en-US" altLang="zh-CN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1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)...as + </a:t>
            </a:r>
            <a:r>
              <a:rPr lang="en-US" altLang="zh-CN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adj./adv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.+ as ...“…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一样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)...not so/as + </a:t>
            </a: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adj./adv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.+ as 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...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比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较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级</a:t>
            </a:r>
            <a:endParaRPr lang="en-US" altLang="zh-CN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1)A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＋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形容词副词比较级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+than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+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B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比较级＋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and +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比较级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/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more and more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加原级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,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表示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“越来越</a:t>
            </a: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……”;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3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the+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比较级，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the+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比较级，表达为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越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......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，就越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......”;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4)much, a little, a bit, a lot, far, even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等可以用来修饰比较</a:t>
            </a:r>
            <a:r>
              <a:rPr lang="zh-CN" altLang="en-US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级</a:t>
            </a:r>
            <a:endParaRPr lang="en-US" altLang="zh-CN" dirty="0" smtClean="0">
              <a:solidFill>
                <a:srgbClr val="0000FF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75600" y="6336030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P115-116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习题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0036" y="3512779"/>
            <a:ext cx="515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重点</a:t>
            </a:r>
            <a:r>
              <a:rPr lang="zh-CN" altLang="en-US" sz="4000" b="1" dirty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短语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73125" y="1825625"/>
            <a:ext cx="5293360" cy="435165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be close to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world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sth.in common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kinds of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...serious</a:t>
            </a:r>
            <a:r>
              <a:rPr lang="en-US" altLang="zh-CN" sz="3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32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5031105" y="1825625"/>
            <a:ext cx="2533650" cy="4351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离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近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到目前为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止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世界各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地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越来越</a:t>
            </a:r>
            <a:r>
              <a:rPr lang="en-US" altLang="zh-CN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有共同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点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各种各样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的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例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如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认真对待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7680" y="1825625"/>
            <a:ext cx="48380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close 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v.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关闭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closed adj.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关闭</a:t>
            </a:r>
            <a:r>
              <a:rPr lang="zh-CN" altLang="en-US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的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7564755" y="2347595"/>
            <a:ext cx="4773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far,  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现在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完成时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18705" y="3016250"/>
            <a:ext cx="37953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over the world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72020" y="4029710"/>
            <a:ext cx="4773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nothing in common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18705" y="4551680"/>
            <a:ext cx="4773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kinds of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72020" y="5655310"/>
            <a:ext cx="4773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an example 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树立榜样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2020" y="6177280"/>
            <a:ext cx="4773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serious about...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64755" y="5073650"/>
            <a:ext cx="4773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kind of 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稍微；有点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</a:t>
            </a:r>
            <a:r>
              <a:rPr lang="zh-CN" altLang="en-US" sz="4000" b="1" dirty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用法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825625"/>
            <a:ext cx="5468620" cy="4351655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Can I ask you some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...?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do you like...?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Thanks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for doing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do you think of ...?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5694680" y="1825625"/>
            <a:ext cx="733679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我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能问你一些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吗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你认为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怎么样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因做某事而感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谢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你认为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怎么样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重点语法内容：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形容词、副词最高级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9785" y="1423035"/>
            <a:ext cx="11196955" cy="5329555"/>
          </a:xfrm>
        </p:spPr>
        <p:txBody>
          <a:bodyPr>
            <a:normAutofit fontScale="90000" lnSpcReduction="1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最高级是三者或者三者以上的比较</a:t>
            </a:r>
            <a:endParaRPr lang="zh-CN" altLang="en-US" sz="32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句子后面一般带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of/in/among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短语或者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现在完成时的句子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来说明比较的范</a:t>
            </a:r>
            <a:r>
              <a:rPr lang="zh-CN" altLang="en-US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围</a:t>
            </a:r>
            <a:endParaRPr lang="en-US" altLang="zh-CN" sz="32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形容词最高级前面要加定冠词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the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，副词最高级前面的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the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可以省</a:t>
            </a:r>
            <a:r>
              <a:rPr lang="zh-CN" altLang="en-US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略</a:t>
            </a:r>
            <a:endParaRPr lang="en-US" altLang="zh-CN" sz="32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常用句型结构“主语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+be +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one of the 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形容词最高级＋复数名词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＋范围”表示“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是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…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中最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之</a:t>
            </a:r>
            <a:endParaRPr lang="en-US" altLang="zh-CN" sz="32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形容词最高级前可以加序数词，表示“第几最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en-US" altLang="zh-CN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87410" y="901065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P116-117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习题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0036" y="3512779"/>
            <a:ext cx="515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365" y="262890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点短语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68350" y="1638300"/>
            <a:ext cx="5590540" cy="435165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think of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one's best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 discussion about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 good job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enjoyable</a:t>
            </a:r>
            <a:endParaRPr lang="en-US" altLang="zh-CN" sz="3200" dirty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5763260" y="1638300"/>
            <a:ext cx="642874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认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为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查明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弄清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楚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尽某人最大的努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力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看起来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像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就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谈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论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干得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好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令人愉快的东西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13575" y="1638300"/>
            <a:ext cx="44894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think 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highly of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看得起，重</a:t>
            </a:r>
            <a:r>
              <a:rPr lang="zh-CN" altLang="en-US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视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7682865" y="4385310"/>
            <a:ext cx="4508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do well in </a:t>
            </a:r>
            <a:r>
              <a:rPr lang="zh-CN" altLang="en-US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在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.......</a:t>
            </a:r>
            <a:r>
              <a:rPr lang="zh-CN" altLang="en-US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做得好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</a:t>
            </a:r>
            <a:r>
              <a:rPr lang="zh-CN" altLang="en-US" sz="4000" b="1" dirty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用法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88340" y="1493520"/>
            <a:ext cx="4314825" cy="4980305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plan 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hope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happen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expect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about doing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ready 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5344160" y="13887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计划做某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希望做某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碰巧做某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盼望做某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做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怎么样</a:t>
            </a:r>
            <a:r>
              <a:rPr lang="en-US" altLang="zh-CN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?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乐于，甘愿做某事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7020" y="5427980"/>
            <a:ext cx="23520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ready for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458595"/>
            <a:ext cx="11109325" cy="4998085"/>
          </a:xfrm>
        </p:spPr>
        <p:txBody>
          <a:bodyPr>
            <a:normAutofit lnSpcReduction="10000"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动词不定式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的基本形式是“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to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+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动词原形”，有时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to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可以省略。动词不定式没有人称和数的变化，在句中不能作谓语，但可以有自己的宾语和状语，即构成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不定式短语</a:t>
            </a:r>
            <a:r>
              <a:rPr lang="zh-CN" altLang="en-US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en-US" altLang="zh-CN" sz="28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动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词不定式在句中可以作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主语、宾语、宾语补足语、定语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状语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等</a:t>
            </a:r>
            <a:r>
              <a:rPr lang="zh-CN" altLang="en-US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en-US" altLang="zh-CN" sz="28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不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定式作宾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语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多为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v.+ to do </a:t>
            </a:r>
            <a:r>
              <a:rPr lang="en-US" altLang="zh-CN" sz="2800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sth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的固定搭配，常见动词有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: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agree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, hope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,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promise, refuse, decide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等</a:t>
            </a: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endParaRPr lang="en-US" altLang="zh-CN" sz="28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2)like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, love, begin, start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等动词后既可以接动词不定式，也可以接动名词，且意义差别不大</a:t>
            </a: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endParaRPr lang="en-US" altLang="zh-CN" sz="28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3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 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stop, forget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, remember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, regret, try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后既可以接动词不定式，也可以接动名词，但意思差别很大。</a:t>
            </a:r>
            <a:endParaRPr lang="zh-CN" altLang="en-US" sz="28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语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法内容：动词不定式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3680" y="5934710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P117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习题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0036" y="3512779"/>
            <a:ext cx="515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点短语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633220"/>
            <a:ext cx="5205730" cy="4351655"/>
          </a:xfrm>
        </p:spPr>
        <p:txBody>
          <a:bodyPr/>
          <a:lstStyle/>
          <a:p>
            <a:pPr fontAlgn="auto">
              <a:lnSpc>
                <a:spcPct val="100000"/>
              </a:lnSpc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grow up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sure about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able to 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beginning of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 do with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hardly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4860925" y="1633220"/>
            <a:ext cx="3139440" cy="4351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成长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﹔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长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大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对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有把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握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确信，务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必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能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在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开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与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有关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系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几乎不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很少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97470" y="2214245"/>
            <a:ext cx="44945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sure that/to do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00595" y="2917825"/>
            <a:ext cx="44945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make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sure that/to do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00595" y="3860800"/>
            <a:ext cx="44945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at the end of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</a:t>
            </a:r>
            <a:r>
              <a:rPr lang="zh-CN" altLang="en-US" sz="4000" b="1" dirty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用法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825625"/>
            <a:ext cx="6499225" cy="4351655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promise 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sb.(to)do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learn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4512945" y="1825625"/>
            <a:ext cx="35306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许诺去做某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帮助某人做某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学会做某事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05700" y="1952625"/>
            <a:ext cx="44945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promise sb. to do sth.</a:t>
            </a:r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promise that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62375" y="1524953"/>
            <a:ext cx="4667250" cy="27082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重点短语归纳</a:t>
            </a:r>
            <a:endParaRPr lang="en-US" altLang="zh-CN" sz="3600" b="1" dirty="0" smtClean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重点用法归纳</a:t>
            </a:r>
            <a:endParaRPr lang="en-US" altLang="zh-CN" sz="3600" b="1" dirty="0" smtClean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知识巩固练习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59155" y="1581150"/>
            <a:ext cx="11333480" cy="4351655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一般将来时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表示在将来某个时间要发生的动作或存在的状态。“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be going to+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动词原形”或“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will+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动词原形</a:t>
            </a:r>
            <a:r>
              <a:rPr lang="zh-CN" altLang="en-US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”</a:t>
            </a:r>
            <a:endParaRPr lang="en-US" altLang="zh-CN" sz="32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标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志一般将来时的时间状语主要有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:tomorrow</a:t>
            </a: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, the 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day </a:t>
            </a: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after tomorrow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, soon, next week/ month/ </a:t>
            </a: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year/ 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summer..., in </a:t>
            </a: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the future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, in two days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等</a:t>
            </a:r>
            <a:r>
              <a:rPr lang="zh-CN" altLang="en-US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en-US" altLang="zh-CN" sz="32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be 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going to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的用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法</a:t>
            </a:r>
            <a:endParaRPr lang="en-US" altLang="zh-CN" sz="32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1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侧重于主观打算、计划或意图</a:t>
            </a: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endParaRPr lang="en-US" altLang="zh-CN" sz="32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2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表示根据目前情况推测</a:t>
            </a: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endParaRPr lang="en-US" altLang="zh-CN" sz="32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3) </a:t>
            </a:r>
            <a:r>
              <a:rPr lang="en-US" altLang="zh-CN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There is (are)going to be+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名词＋其他。</a:t>
            </a:r>
            <a:endParaRPr lang="zh-CN" altLang="en-US" sz="3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重点语法内容</a:t>
            </a:r>
            <a:r>
              <a:rPr lang="en-US" altLang="zh-CN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: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一般将来时（</a:t>
            </a:r>
            <a:r>
              <a:rPr lang="en-US" altLang="zh-CN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be going to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4000" b="1" dirty="0" smtClean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3680" y="6179185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P118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习题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0036" y="3512779"/>
            <a:ext cx="515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290068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点短语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51205" y="1476375"/>
            <a:ext cx="6061710" cy="435165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on computer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danger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future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hundreds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and over again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wake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5614035" y="1476375"/>
            <a:ext cx="3039745" cy="4351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在电脑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上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处于危险之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中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寻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找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在未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来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许多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大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量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多次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反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复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醒来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53780" y="1476375"/>
            <a:ext cx="38322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out of danger;</a:t>
            </a:r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dangerous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02880" y="2891155"/>
            <a:ext cx="3832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 the near future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77785" y="3681095"/>
            <a:ext cx="48082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thousands of/millions of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02880" y="4264660"/>
            <a:ext cx="3832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again and again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25970" y="5073015"/>
            <a:ext cx="38322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wake sb. up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</a:t>
            </a:r>
            <a:r>
              <a:rPr lang="zh-CN" altLang="en-US" sz="4000" b="1" dirty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用法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825625"/>
            <a:ext cx="6043930" cy="4351655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will +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动词原形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sb.do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will be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＋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主语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5366385" y="1668145"/>
            <a:ext cx="604393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将要做</a:t>
            </a:r>
            <a:r>
              <a:rPr lang="en-US" altLang="zh-CN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不得不做某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让某人做某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将会有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58520" y="1424305"/>
            <a:ext cx="11333480" cy="50850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3025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一般将来时</a:t>
            </a:r>
            <a:r>
              <a:rPr lang="zh-CN" altLang="en-US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表示在将来某个时间要发生的动作或存在的状态。</a:t>
            </a:r>
            <a:r>
              <a:rPr lang="en-US" altLang="zh-CN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"be going to+</a:t>
            </a:r>
            <a:r>
              <a:rPr lang="zh-CN" altLang="en-US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动词原形”或“</a:t>
            </a:r>
            <a:r>
              <a:rPr lang="en-US" altLang="zh-CN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will+</a:t>
            </a:r>
            <a:r>
              <a:rPr lang="zh-CN" altLang="en-US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动词原形</a:t>
            </a:r>
            <a:r>
              <a:rPr lang="zh-CN" altLang="en-US" sz="3025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”</a:t>
            </a:r>
            <a:endParaRPr lang="en-US" altLang="zh-CN" sz="3025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025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“</a:t>
            </a:r>
            <a:r>
              <a:rPr lang="en-US" altLang="zh-CN" sz="3025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will/shall+</a:t>
            </a:r>
            <a:r>
              <a:rPr lang="zh-CN" altLang="en-US" sz="3025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动词原形”的用</a:t>
            </a:r>
            <a:r>
              <a:rPr lang="zh-CN" altLang="en-US" sz="3025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法</a:t>
            </a:r>
            <a:endParaRPr lang="en-US" altLang="zh-CN" sz="3025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3025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1</a:t>
            </a:r>
            <a:r>
              <a:rPr lang="en-US" altLang="zh-CN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单纯意义上的“将来”，无计划性</a:t>
            </a:r>
            <a:r>
              <a:rPr lang="en-US" altLang="zh-CN" sz="3025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endParaRPr lang="en-US" altLang="zh-CN" sz="3025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3025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2</a:t>
            </a:r>
            <a:r>
              <a:rPr lang="en-US" altLang="zh-CN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表示将来某个事实，不以人意志为转移</a:t>
            </a:r>
            <a:r>
              <a:rPr lang="en-US" altLang="zh-CN" sz="3025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endParaRPr lang="en-US" altLang="zh-CN" sz="3025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3025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3)</a:t>
            </a:r>
            <a:r>
              <a:rPr lang="zh-CN" altLang="en-US" sz="3025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表达意愿</a:t>
            </a:r>
            <a:r>
              <a:rPr lang="en-US" altLang="zh-CN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(</a:t>
            </a:r>
            <a:r>
              <a:rPr lang="zh-CN" altLang="en-US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临时起意）</a:t>
            </a:r>
            <a:endParaRPr lang="en-US" altLang="zh-CN" sz="3025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3025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3)there </a:t>
            </a:r>
            <a:r>
              <a:rPr lang="en-US" altLang="zh-CN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be</a:t>
            </a:r>
            <a:r>
              <a:rPr lang="zh-CN" altLang="en-US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句型与“</a:t>
            </a:r>
            <a:r>
              <a:rPr lang="en-US" altLang="zh-CN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will”</a:t>
            </a:r>
            <a:r>
              <a:rPr lang="zh-CN" altLang="en-US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结构连用，构成方式为</a:t>
            </a:r>
            <a:r>
              <a:rPr lang="en-US" altLang="zh-CN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:there will be+</a:t>
            </a:r>
            <a:r>
              <a:rPr lang="zh-CN" altLang="en-US" sz="3025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名词＋其他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zh-CN" altLang="en-US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重点语法内容</a:t>
            </a:r>
            <a:r>
              <a:rPr lang="en-US" altLang="zh-CN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:will</a:t>
            </a:r>
            <a:endParaRPr lang="en-US" altLang="zh-CN" sz="4000" b="1" dirty="0" smtClean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53680" y="6179185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P119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习题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0036" y="3512779"/>
            <a:ext cx="515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点短语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546225"/>
            <a:ext cx="3564255" cy="4351655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turn on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cut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filled with..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covered with...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...into...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...into...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4402455" y="1546225"/>
            <a:ext cx="3303270" cy="347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打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开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切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碎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被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填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满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被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所覆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盖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把倒入</a:t>
            </a:r>
            <a:r>
              <a:rPr lang="en-US" altLang="zh-CN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把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放入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01155" y="1546225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turn off/up/down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01155" y="2068195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cut off/out/down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02780" y="2646045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fill A with B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61885" y="3168015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cover A with B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02455" y="5025390"/>
            <a:ext cx="43402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Put</a:t>
            </a:r>
            <a:r>
              <a:rPr lang="en-US" altLang="zh-CN" sz="3200" dirty="0" smtClean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theory 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into</a:t>
            </a:r>
            <a:r>
              <a:rPr lang="en-US" altLang="zh-CN" sz="32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practice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4434205" y="5608955"/>
            <a:ext cx="3027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把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理论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付诸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实践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</a:t>
            </a:r>
            <a:r>
              <a:rPr lang="zh-CN" altLang="en-US" sz="4000" b="1" dirty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用法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how many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It's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time (for sb.)+ 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＋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宾语＋形容词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内容占位符 4"/>
          <p:cNvSpPr>
            <a:spLocks noGrp="1"/>
          </p:cNvSpPr>
          <p:nvPr/>
        </p:nvSpPr>
        <p:spPr>
          <a:xfrm>
            <a:off x="611759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多少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,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加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可数名词复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数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多少，加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不可数名词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到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(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某人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做某事的时间了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使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......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处于某种状态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59155" y="1581150"/>
            <a:ext cx="11333480" cy="4351655"/>
          </a:xfrm>
        </p:spPr>
        <p:txBody>
          <a:bodyPr>
            <a:no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用于表达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命令、请求、劝告、警告、禁止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等句子叫做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祈使句</a:t>
            </a:r>
            <a:r>
              <a:rPr lang="zh-CN" altLang="en-US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en-US" altLang="zh-CN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祈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使句因对象（即主语）是第二人称，所以通常都省略。祈使句的动词都为一般现在时，句末则使用感叹号来表示结束</a:t>
            </a:r>
            <a:r>
              <a:rPr lang="zh-CN" altLang="en-US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en-US" altLang="zh-CN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祈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使句的类型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:</a:t>
            </a:r>
            <a:endParaRPr lang="en-US" altLang="zh-CN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1)do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型祈使句，直接以动词原形开头</a:t>
            </a: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endParaRPr lang="en-US" altLang="zh-CN" sz="28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2)let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+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第一人称（ 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me, us)+…let+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第三人称代词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(him/</a:t>
            </a:r>
            <a:r>
              <a:rPr lang="en-US" altLang="zh-CN" sz="2800" dirty="0" err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herlit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/them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）或名词＋</a:t>
            </a: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</a:t>
            </a:r>
            <a:endParaRPr lang="en-US" altLang="zh-CN" sz="28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3)No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＋动名词表示禁止，常用于标语</a:t>
            </a: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endParaRPr lang="en-US" altLang="zh-CN" sz="2800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 fontAlgn="auto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4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有时为了加强语气，在动词前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+ 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人名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/never/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do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语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法内容：祈使句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9828" y="120577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zh-CN" altLang="en-US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3772" y="1517280"/>
            <a:ext cx="11208488" cy="534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将下列句子改为祈使句</a:t>
            </a:r>
            <a:r>
              <a:rPr lang="zh-CN" altLang="en-US" dirty="0" smtClean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en-US" altLang="zh-CN" dirty="0" smtClean="0"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1.You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sit on this chair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2.You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should stay at home today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3.Jack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read the new words for us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4.You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must sweep the floor carefully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5.You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should visit your sick grandma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61237" y="2881423"/>
            <a:ext cx="56671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61237" y="3863163"/>
            <a:ext cx="56671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61237" y="4788195"/>
            <a:ext cx="56671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61237" y="5691962"/>
            <a:ext cx="56671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61237" y="6680791"/>
            <a:ext cx="56671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4279" y="2396253"/>
            <a:ext cx="514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 on this chair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279" y="3369999"/>
            <a:ext cx="514615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at home today</a:t>
            </a:r>
            <a:r>
              <a:rPr lang="en-US" altLang="zh-CN" sz="2800" dirty="0">
                <a:solidFill>
                  <a:srgbClr val="FF0000"/>
                </a:solidFill>
              </a:rPr>
              <a:t>.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279" y="4249617"/>
            <a:ext cx="6074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Jack read the new words for us</a:t>
            </a:r>
            <a:r>
              <a:rPr lang="en-US" altLang="zh-CN" sz="2800" dirty="0" smtClean="0">
                <a:solidFill>
                  <a:srgbClr val="FF0000"/>
                </a:solidFill>
              </a:rPr>
              <a:t>.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126" y="5168742"/>
            <a:ext cx="514615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Sweep the floor carefully</a:t>
            </a:r>
            <a:r>
              <a:rPr lang="en-US" altLang="zh-CN" sz="2800" dirty="0">
                <a:solidFill>
                  <a:srgbClr val="FF0000"/>
                </a:solidFill>
              </a:rPr>
              <a:t>.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237" y="6116361"/>
            <a:ext cx="514615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your sick grandma</a:t>
            </a:r>
            <a:r>
              <a:rPr lang="en-US" altLang="zh-CN" sz="2800" dirty="0">
                <a:solidFill>
                  <a:srgbClr val="FF0000"/>
                </a:solidFill>
              </a:rPr>
              <a:t>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53680" y="6179185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P120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习题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143500" y="2797176"/>
            <a:ext cx="2381250" cy="8985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en-US" altLang="zh-CN" sz="36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Unit 1</a:t>
            </a:r>
            <a:endParaRPr lang="en-US" altLang="zh-CN" sz="3600" b="1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0036" y="3512779"/>
            <a:ext cx="515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点短语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98500" y="1581150"/>
            <a:ext cx="5800090" cy="4351655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prepare for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 the doctor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hang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...until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..</a:t>
            </a:r>
            <a:r>
              <a:rPr lang="en-US" altLang="zh-CN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4412615" y="1581150"/>
            <a:ext cx="36449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为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做准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备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去看医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生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其他时间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下一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次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闲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逛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直到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才</a:t>
            </a:r>
            <a:r>
              <a:rPr lang="en-US" altLang="zh-CN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照顾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照看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44765" y="1476375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prepare to do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58255" y="3070225"/>
            <a:ext cx="53174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hang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- hanged - hanged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绞死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. 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hang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- hung - hung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悬挂</a:t>
            </a:r>
            <a:endParaRPr lang="zh-CN" altLang="en-US" sz="28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12995" y="4839335"/>
            <a:ext cx="53174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look up/into/out</a:t>
            </a:r>
            <a:endParaRPr lang="zh-CN" altLang="en-US" sz="28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</a:t>
            </a:r>
            <a:r>
              <a:rPr lang="zh-CN" altLang="en-US" sz="4000" b="1" dirty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用法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825625"/>
            <a:ext cx="5276215" cy="4351655"/>
          </a:xfrm>
        </p:spPr>
        <p:txBody>
          <a:bodyPr/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invite sb. 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best way 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forward to (doing)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58255" y="3855720"/>
            <a:ext cx="53174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be used to doing sth </a:t>
            </a:r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pay attention to doing sth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6050280" y="1825625"/>
            <a:ext cx="527621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邀请某人做某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事</a:t>
            </a:r>
            <a:endParaRPr lang="zh-CN" altLang="en-US" sz="3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......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的最好的方式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32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盼望（做）某事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38565" y="5991225"/>
            <a:ext cx="24879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P121 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习题</a:t>
            </a:r>
            <a:endParaRPr lang="zh-CN" altLang="en-US" sz="3200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0036" y="3512779"/>
            <a:ext cx="515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点短语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825625"/>
            <a:ext cx="7441565" cy="4351655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go to the party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angry at/ with sb.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sb.some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advice</a:t>
            </a: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angry at/about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sth.to oneself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end of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5121910" y="1825625"/>
            <a:ext cx="7441565" cy="4351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去参加聚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会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生某人的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气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给某人提一些建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议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因某事生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气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保守秘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密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最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后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在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的最后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84165" y="5334635"/>
            <a:ext cx="44964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end  </a:t>
            </a:r>
            <a:r>
              <a:rPr lang="en-US" altLang="zh-CN" sz="28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n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 smtClean="0">
              <a:solidFill>
                <a:srgbClr val="0000FF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in 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the end = finally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 smtClean="0">
              <a:solidFill>
                <a:srgbClr val="0000FF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come 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to an end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+mn-ea"/>
              </a:rPr>
              <a:t>结束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0515600" cy="85217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重点</a:t>
            </a:r>
            <a:r>
              <a:rPr lang="zh-CN" altLang="en-US" sz="4000" b="1" dirty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用法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825625"/>
            <a:ext cx="7406640" cy="3635375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ask sb.to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...to...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advise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sb.to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It's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best (not)to do </a:t>
            </a:r>
            <a:r>
              <a:rPr lang="en-US" altLang="zh-CN" sz="3200" dirty="0" err="1"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5069840" y="1720850"/>
            <a:ext cx="398399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要求某人做某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太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…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而不能做某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建议某人做某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最好（不）做某事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3905" y="1825625"/>
            <a:ext cx="32918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ask sb. not to do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5530" y="2756535"/>
            <a:ext cx="32918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enough...to....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85530" y="3340100"/>
            <a:ext cx="32918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so...that....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15915" y="4078605"/>
            <a:ext cx="46710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advise sb. not to do sth.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00980" y="5021580"/>
            <a:ext cx="46710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You'd better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not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）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do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37540" y="1470025"/>
            <a:ext cx="11554460" cy="491617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在复合句中做条件状语的从句称为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条件状语从句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，表示在某种条件下某事很可能发生。条件状语从句可置于句首，也可置于句尾，有时还可以置于主语和谓语之间</a:t>
            </a:r>
            <a:r>
              <a:rPr lang="zh-CN" altLang="en-US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en-US" altLang="zh-CN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引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导条件状语从句的常用引导词有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if, </a:t>
            </a:r>
            <a:r>
              <a:rPr lang="en-US" altLang="zh-CN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unless,as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/so long </a:t>
            </a:r>
            <a:r>
              <a:rPr lang="en-US" altLang="zh-CN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as,in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 case, on condition (that)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等等</a:t>
            </a:r>
            <a:r>
              <a:rPr lang="zh-CN" altLang="en-US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。</a:t>
            </a:r>
            <a:endParaRPr lang="en-US" altLang="zh-CN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if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引导的条件状语从句表“如果”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:</a:t>
            </a:r>
            <a:endParaRPr lang="en-US" altLang="zh-CN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1</a:t>
            </a:r>
            <a:r>
              <a:rPr lang="en-US" altLang="zh-CN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表示将来的可能性，能力，允诺，命令，要求，建议时用“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主将从现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”原则</a:t>
            </a:r>
            <a:r>
              <a:rPr lang="en-US" altLang="zh-CN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endParaRPr lang="en-US" altLang="zh-CN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2</a:t>
            </a:r>
            <a:r>
              <a:rPr lang="en-US" altLang="zh-CN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表示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科学常识，说明，经常性动作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的时候，主句从句都用一般现在时</a:t>
            </a:r>
            <a:r>
              <a:rPr lang="en-US" altLang="zh-CN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endParaRPr lang="en-US" altLang="zh-CN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3</a:t>
            </a:r>
            <a:r>
              <a:rPr lang="en-US" altLang="zh-CN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当主句含有情态动词或为祈使句时，要遵循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主情从现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主祈从现</a:t>
            </a:r>
            <a:r>
              <a:rPr lang="en-US" altLang="zh-CN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;</a:t>
            </a:r>
            <a:endParaRPr lang="en-US" altLang="zh-CN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4</a:t>
            </a:r>
            <a:r>
              <a:rPr lang="en-US" altLang="zh-CN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) unless = if...not..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除非</a:t>
            </a:r>
            <a:endParaRPr lang="zh-CN" altLang="en-US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145" y="280035"/>
            <a:ext cx="11032490" cy="118999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</a:rPr>
              <a:t>重点语法内容</a:t>
            </a:r>
            <a:r>
              <a:rPr lang="en-US" altLang="zh-CN" sz="4000" b="1" dirty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:</a:t>
            </a:r>
            <a:r>
              <a:rPr lang="zh-CN" altLang="en-US" sz="4000" b="1" dirty="0">
                <a:solidFill>
                  <a:srgbClr val="99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条件状语从句</a:t>
            </a:r>
            <a:endParaRPr lang="zh-CN" altLang="en-US" sz="4000" b="1" dirty="0">
              <a:solidFill>
                <a:srgbClr val="99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38565" y="5991225"/>
            <a:ext cx="24879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P122 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习题</a:t>
            </a:r>
            <a:endParaRPr lang="zh-CN" altLang="en-US" sz="3200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知识巩固练习：</a:t>
            </a:r>
            <a:r>
              <a:rPr lang="en-US" altLang="zh-CN"/>
              <a:t>P123-124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2817" y="0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600" dirty="0" smtClean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重点短语</a:t>
            </a:r>
            <a:endParaRPr lang="zh-CN" altLang="en-US" sz="3600" dirty="0">
              <a:solidFill>
                <a:srgbClr val="7030A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2470" y="1450975"/>
            <a:ext cx="7306945" cy="46291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go on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vacation 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quite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few 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have a good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feel like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course 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too many 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of 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important </a:t>
            </a:r>
            <a:endParaRPr lang="en-US" altLang="zh-CN" sz="32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5021580" y="1450975"/>
            <a:ext cx="7306945" cy="4629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去度假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相当多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玩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得高兴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过得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愉快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想要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摸起来像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当然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太多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因为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重要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的事</a:t>
            </a:r>
            <a:endParaRPr lang="en-US" altLang="zh-CN" sz="32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48600" y="1450756"/>
            <a:ext cx="3016250" cy="521970"/>
          </a:xfrm>
          <a:prstGeom prst="rect">
            <a:avLst/>
          </a:prstGeom>
        </p:spPr>
        <p:txBody>
          <a:bodyPr wrap="non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take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 vacation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61935" y="1972945"/>
            <a:ext cx="319786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lots of/many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76895" y="3306226"/>
            <a:ext cx="2882900" cy="521970"/>
          </a:xfrm>
          <a:prstGeom prst="rect">
            <a:avLst/>
          </a:prstGeom>
        </p:spPr>
        <p:txBody>
          <a:bodyPr wrap="non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feel like +v.ing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99070" y="4446686"/>
            <a:ext cx="2068195" cy="521970"/>
          </a:xfrm>
          <a:prstGeom prst="rect">
            <a:avLst/>
          </a:prstGeom>
        </p:spPr>
        <p:txBody>
          <a:bodyPr wrap="non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too much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99070" y="4968875"/>
            <a:ext cx="488378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of+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.=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because+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从句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02710" y="6209110"/>
            <a:ext cx="6260465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形容词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修饰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不定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代词放在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不定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代词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之后</a:t>
            </a:r>
            <a:endParaRPr lang="zh-CN" alt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23805" y="4446905"/>
            <a:ext cx="20688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much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ea"/>
              </a:rPr>
              <a:t>too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21" grpId="0"/>
      <p:bldP spid="2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7375" y="1415415"/>
            <a:ext cx="5757545" cy="498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ts val="424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buy </a:t>
            </a:r>
            <a:r>
              <a:rPr lang="en-US" altLang="zh-CN" sz="3200" dirty="0" err="1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sth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for 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sb./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buy sb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  <a:r>
              <a:rPr lang="en-US" altLang="zh-CN" sz="3200" dirty="0" err="1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sth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24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nothing… but…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24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arrive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</a:t>
            </a:r>
            <a:endParaRPr lang="en-US" altLang="zh-CN" sz="3200" dirty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24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arrive at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24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decide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to do </a:t>
            </a:r>
            <a:r>
              <a:rPr lang="en-US" altLang="zh-CN" sz="3200" dirty="0" err="1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sth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 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24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try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doing </a:t>
            </a:r>
            <a:r>
              <a:rPr lang="en-US" altLang="zh-CN" sz="3200" dirty="0" err="1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sth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  <a:b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try to do </a:t>
            </a:r>
            <a:r>
              <a:rPr lang="en-US" altLang="zh-CN" sz="3200" dirty="0" err="1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sth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  <a:endParaRPr lang="en-US" altLang="zh-CN" sz="32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24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start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doing </a:t>
            </a:r>
            <a:r>
              <a:rPr lang="en-US" altLang="zh-CN" sz="3200" dirty="0" err="1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sth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24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Why 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not do </a:t>
            </a:r>
            <a:r>
              <a:rPr lang="en-US" altLang="zh-CN" sz="3200" dirty="0" err="1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sth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...?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86510" y="40322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重点</a:t>
            </a:r>
            <a:r>
              <a:rPr lang="zh-CN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用法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34990" y="1415395"/>
            <a:ext cx="8953500" cy="4777105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 fontAlgn="auto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为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某人买某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物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除了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…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之外什么都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没有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到达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+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大地方</a:t>
            </a:r>
            <a:endParaRPr lang="en-US" altLang="zh-CN" sz="3200" dirty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到达</a:t>
            </a:r>
            <a:r>
              <a:rPr lang="en-US" altLang="zh-CN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+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小地方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决定去做某事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尝试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做某事</a:t>
            </a:r>
            <a:b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尽力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去做某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开始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做某</a:t>
            </a:r>
            <a:r>
              <a:rPr lang="zh-CN" altLang="en-US" sz="32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事</a:t>
            </a:r>
            <a:endParaRPr lang="en-US" altLang="zh-CN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lnSpc>
                <a:spcPts val="406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为什么不做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……</a:t>
            </a:r>
            <a:r>
              <a:rPr lang="zh-CN" altLang="en-US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呢</a:t>
            </a:r>
            <a:r>
              <a:rPr lang="en-US" altLang="zh-CN" sz="32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?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69985" y="3542665"/>
            <a:ext cx="352869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decide not to do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69350" y="4169410"/>
            <a:ext cx="352933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try one's best to do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41390" y="6192520"/>
            <a:ext cx="41440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Why don't you do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sth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…?</a:t>
            </a: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20800" y="368300"/>
            <a:ext cx="6096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重点语法内容：不定代词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2480" y="1510715"/>
            <a:ext cx="11468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不指明代替任何特定名词或形容词的代词</a:t>
            </a:r>
            <a:r>
              <a:rPr lang="zh-CN" alt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叫做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不定代词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。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6625" y="2181325"/>
            <a:ext cx="365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1. Some , any </a:t>
            </a:r>
            <a:r>
              <a:rPr lang="zh-CN" altLang="en-US" sz="28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的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用法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2480" y="2704615"/>
            <a:ext cx="11147425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当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问句表示一种邀请或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请求，或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期待肯定回答时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可以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用</a:t>
            </a:r>
            <a:r>
              <a:rPr lang="en-US" altLang="zh-CN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some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some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接可数名词单数表示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“某个”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2480" y="3947703"/>
            <a:ext cx="7152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 some</a:t>
            </a: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/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any/no/every </a:t>
            </a:r>
            <a:r>
              <a:rPr lang="zh-CN" altLang="en-US" sz="28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构成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的复合不定</a:t>
            </a:r>
            <a:r>
              <a:rPr lang="zh-CN" altLang="en-US" sz="2800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代词 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7374" y="4885648"/>
            <a:ext cx="11147425" cy="106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复合不定代词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作主语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时</a:t>
            </a: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,( </a:t>
            </a:r>
            <a:r>
              <a:rPr lang="en-US" altLang="zh-CN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-thing-one-body</a:t>
            </a: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)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谓语动词用三单形式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。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修饰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这些不定代词的定语须后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置。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51205" y="1415415"/>
          <a:ext cx="11210925" cy="2604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2890"/>
                <a:gridCol w="2413635"/>
                <a:gridCol w="3191510"/>
                <a:gridCol w="2802890"/>
              </a:tblGrid>
              <a:tr h="514985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表示肯定含义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表示肯定含义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表示肯定含义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修饰或指代可数名词复数</a:t>
                      </a:r>
                      <a:endParaRPr lang="en-US" altLang="zh-CN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很多：</a:t>
                      </a:r>
                      <a:r>
                        <a:rPr lang="en-US" altLang="zh-C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一些： </a:t>
                      </a:r>
                      <a:r>
                        <a:rPr lang="en-US" altLang="zh-C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few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几乎没有： </a:t>
                      </a:r>
                      <a:r>
                        <a:rPr lang="en-US" altLang="zh-C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修饰不可数名词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很多：</a:t>
                      </a:r>
                      <a:r>
                        <a:rPr lang="en-US" altLang="zh-C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一些：</a:t>
                      </a:r>
                      <a:r>
                        <a:rPr lang="en-US" altLang="zh-C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little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几乎没有：</a:t>
                      </a:r>
                      <a:r>
                        <a:rPr lang="en-US" altLang="zh-C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little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111249" y="368300"/>
            <a:ext cx="9109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many, much, a few, few, a little, little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7375" y="4154170"/>
            <a:ext cx="9109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zh-C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all, none, both, either, neither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374" y="4811931"/>
            <a:ext cx="1093787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al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和</a:t>
            </a: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none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都表示三者或三者以上</a:t>
            </a: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肯定用</a:t>
            </a:r>
            <a:r>
              <a:rPr lang="en-US" altLang="zh-CN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all,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否定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用</a:t>
            </a: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none, </a:t>
            </a:r>
            <a:endParaRPr lang="en-US" altLang="zh-CN" sz="2800" dirty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all of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和 </a:t>
            </a: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none of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后面跣可接可数名词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复数</a:t>
            </a: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也可接不可数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名词。</a:t>
            </a:r>
            <a:endParaRPr lang="en-US" altLang="zh-CN" sz="2800" dirty="0" smtClean="0">
              <a:solidFill>
                <a:srgbClr val="111F2C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both</a:t>
            </a: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 neither, either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都表示两者之间。肯定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用</a:t>
            </a:r>
            <a:r>
              <a:rPr lang="en-US" altLang="zh-CN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both</a:t>
            </a: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否定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用</a:t>
            </a:r>
            <a:r>
              <a:rPr lang="en-US" altLang="zh-CN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neither</a:t>
            </a:r>
            <a:r>
              <a:rPr lang="en-US" altLang="zh-CN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选择用 </a:t>
            </a:r>
            <a:r>
              <a:rPr lang="en-US" altLang="zh-CN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either</a:t>
            </a:r>
            <a:r>
              <a:rPr lang="zh-CN" altLang="en-US" sz="2800" dirty="0" smtClean="0">
                <a:solidFill>
                  <a:srgbClr val="111F2C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。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87374" y="368300"/>
            <a:ext cx="9109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another, the other, others, the others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74700" y="1462616"/>
          <a:ext cx="10712451" cy="2459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1750"/>
                <a:gridCol w="3733800"/>
                <a:gridCol w="5676901"/>
              </a:tblGrid>
              <a:tr h="81407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单数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复数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142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泛指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another </a:t>
                      </a:r>
                      <a:r>
                        <a:rPr lang="zh-CN" alt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另一个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others</a:t>
                      </a:r>
                      <a:r>
                        <a:rPr lang="zh-CN" alt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另一些</a:t>
                      </a:r>
                      <a:r>
                        <a:rPr lang="en-US" altLang="zh-C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(= other+</a:t>
                      </a:r>
                      <a:r>
                        <a:rPr lang="zh-CN" alt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名词）</a:t>
                      </a:r>
                      <a:endParaRPr lang="en-US" altLang="zh-CN" sz="24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Some…others…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142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特指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other</a:t>
                      </a:r>
                      <a:r>
                        <a:rPr lang="en-US" altLang="zh-CN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两者中另一个</a:t>
                      </a:r>
                      <a:endParaRPr lang="en-US" altLang="zh-CN" sz="2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CN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one…the other…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others</a:t>
                      </a:r>
                      <a:r>
                        <a:rPr lang="zh-CN" alt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其余的</a:t>
                      </a:r>
                      <a:r>
                        <a:rPr lang="en-US" altLang="zh-C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(=the other+</a:t>
                      </a:r>
                      <a:r>
                        <a:rPr lang="zh-CN" alt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名词</a:t>
                      </a:r>
                      <a:br>
                        <a:rPr lang="en-US" altLang="zh-C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zh-C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altLang="zh-C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ome…. the others…</a:t>
                      </a:r>
                      <a:endParaRPr lang="zh-CN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87374" y="4072235"/>
            <a:ext cx="10804525" cy="155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一般过去时</a:t>
            </a:r>
            <a:endParaRPr lang="en-US" altLang="zh-CN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表示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过去某个时间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发生的动作或存在的状态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常</a:t>
            </a:r>
            <a:r>
              <a:rPr lang="zh-CN" alt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与表示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过去的时间状语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连用，做题时需要结合语境。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57820" y="5625465"/>
            <a:ext cx="35293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P113-114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习题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3" grpId="0"/>
    </p:bldLst>
  </p:timing>
</p:sld>
</file>

<file path=ppt/tags/tag1.xml><?xml version="1.0" encoding="utf-8"?>
<p:tagLst xmlns:p="http://schemas.openxmlformats.org/presentationml/2006/main">
  <p:tag name="KSO_WM_UNIT_TABLE_BEAUTIFY" val="smartTable{5adb7498-bc78-40f8-8b16-db6e12849021}"/>
  <p:tag name="TABLE_ENDDRAG_ORIGIN_RECT" val="882*205"/>
  <p:tag name="TABLE_ENDDRAG_RECT" val="59*111*882*205"/>
</p:tagLst>
</file>

<file path=ppt/tags/tag2.xml><?xml version="1.0" encoding="utf-8"?>
<p:tagLst xmlns:p="http://schemas.openxmlformats.org/presentationml/2006/main">
  <p:tag name="KSO_WM_UNIT_TABLE_BEAUTIFY" val="smartTable{9c57f2ce-2be4-4c26-a2e7-2cd5ecd23af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7236</Words>
  <Application>WPS 演示</Application>
  <PresentationFormat>自定义</PresentationFormat>
  <Paragraphs>682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0" baseType="lpstr">
      <vt:lpstr>Arial</vt:lpstr>
      <vt:lpstr>宋体</vt:lpstr>
      <vt:lpstr>Wingdings</vt:lpstr>
      <vt:lpstr>Cambria Math</vt:lpstr>
      <vt:lpstr>华文新魏</vt:lpstr>
      <vt:lpstr>等线</vt:lpstr>
      <vt:lpstr>微软雅黑</vt:lpstr>
      <vt:lpstr>Arial Unicode MS</vt:lpstr>
      <vt:lpstr>Calibri Light</vt:lpstr>
      <vt:lpstr>Calibri</vt:lpstr>
      <vt:lpstr>楷体</vt:lpstr>
      <vt:lpstr>Office 主题</vt:lpstr>
      <vt:lpstr>PowerPoint 演示文稿</vt:lpstr>
      <vt:lpstr>PowerPoint 演示文稿</vt:lpstr>
      <vt:lpstr>Topic</vt:lpstr>
      <vt:lpstr>PowerPoint 演示文稿</vt:lpstr>
      <vt:lpstr>重点短语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重点短语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重点用法</vt:lpstr>
      <vt:lpstr>重点语法内容：形容词、副词比较级</vt:lpstr>
      <vt:lpstr>PowerPoint 演示文稿</vt:lpstr>
      <vt:lpstr>重点短语</vt:lpstr>
      <vt:lpstr>重点用法</vt:lpstr>
      <vt:lpstr>重点语法内容：形容词、副词最高级</vt:lpstr>
      <vt:lpstr>PowerPoint 演示文稿</vt:lpstr>
      <vt:lpstr>重点短语</vt:lpstr>
      <vt:lpstr>重点用法</vt:lpstr>
      <vt:lpstr>重点语法内容：动词不定式</vt:lpstr>
      <vt:lpstr>PowerPoint 演示文稿</vt:lpstr>
      <vt:lpstr>重点短语</vt:lpstr>
      <vt:lpstr>重点用法</vt:lpstr>
      <vt:lpstr>重点语法内容:一般将来时（be going to）</vt:lpstr>
      <vt:lpstr>PowerPoint 演示文稿</vt:lpstr>
      <vt:lpstr>重点短语</vt:lpstr>
      <vt:lpstr>重点用法</vt:lpstr>
      <vt:lpstr>重点语法内容:will</vt:lpstr>
      <vt:lpstr>PowerPoint 演示文稿</vt:lpstr>
      <vt:lpstr>重点短语</vt:lpstr>
      <vt:lpstr>重点用法</vt:lpstr>
      <vt:lpstr>重点语法内容：祈使句</vt:lpstr>
      <vt:lpstr>Exercise</vt:lpstr>
      <vt:lpstr>PowerPoint 演示文稿</vt:lpstr>
      <vt:lpstr>重点短语</vt:lpstr>
      <vt:lpstr>重点用法</vt:lpstr>
      <vt:lpstr>PowerPoint 演示文稿</vt:lpstr>
      <vt:lpstr>重点短语</vt:lpstr>
      <vt:lpstr>重点用法</vt:lpstr>
      <vt:lpstr>重点语法内容:条件状语从句</vt:lpstr>
      <vt:lpstr>知识巩固练习：P123-124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 文超</dc:creator>
  <cp:lastModifiedBy>Linda老师</cp:lastModifiedBy>
  <cp:revision>228</cp:revision>
  <dcterms:created xsi:type="dcterms:W3CDTF">2020-05-27T05:47:00Z</dcterms:created>
  <dcterms:modified xsi:type="dcterms:W3CDTF">2020-12-10T09:08:50Z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