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60" r:id="rId4"/>
    <p:sldId id="258" r:id="rId5"/>
    <p:sldId id="304" r:id="rId6"/>
    <p:sldId id="346" r:id="rId8"/>
    <p:sldId id="347" r:id="rId9"/>
    <p:sldId id="259" r:id="rId10"/>
    <p:sldId id="261" r:id="rId11"/>
    <p:sldId id="435" r:id="rId12"/>
    <p:sldId id="263" r:id="rId13"/>
    <p:sldId id="266" r:id="rId14"/>
    <p:sldId id="267" r:id="rId15"/>
    <p:sldId id="268" r:id="rId16"/>
    <p:sldId id="271" r:id="rId17"/>
    <p:sldId id="275" r:id="rId18"/>
    <p:sldId id="276" r:id="rId19"/>
    <p:sldId id="389" r:id="rId20"/>
    <p:sldId id="277" r:id="rId21"/>
    <p:sldId id="278" r:id="rId22"/>
    <p:sldId id="465" r:id="rId23"/>
    <p:sldId id="279" r:id="rId24"/>
    <p:sldId id="283" r:id="rId25"/>
    <p:sldId id="280" r:id="rId26"/>
    <p:sldId id="285" r:id="rId27"/>
    <p:sldId id="418" r:id="rId28"/>
    <p:sldId id="286" r:id="rId29"/>
    <p:sldId id="287" r:id="rId30"/>
    <p:sldId id="288" r:id="rId31"/>
    <p:sldId id="290" r:id="rId32"/>
    <p:sldId id="291" r:id="rId33"/>
    <p:sldId id="292" r:id="rId34"/>
    <p:sldId id="293" r:id="rId35"/>
    <p:sldId id="294" r:id="rId36"/>
    <p:sldId id="466" r:id="rId37"/>
    <p:sldId id="467" r:id="rId38"/>
    <p:sldId id="468" r:id="rId39"/>
    <p:sldId id="469" r:id="rId40"/>
    <p:sldId id="470" r:id="rId41"/>
    <p:sldId id="295" r:id="rId42"/>
    <p:sldId id="412" r:id="rId43"/>
    <p:sldId id="297" r:id="rId44"/>
    <p:sldId id="298" r:id="rId45"/>
    <p:sldId id="299" r:id="rId46"/>
    <p:sldId id="300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" lastIdx="4" clrIdx="0"/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51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3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我们的代理商经办所有的销售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recover/ get well early. increase  organize /hold  activities.  </a:t>
            </a:r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what' more    in addition   besides.</a:t>
            </a:r>
            <a:r>
              <a:rPr lang="zh-CN" altLang="en-US"/>
              <a:t>描述原因时可以用 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mile是英制长度单位，现在美国还在用，相当于1609米，而kilometer是公制单位，世界其他国家其本通用，等于1000米。</a:t>
            </a:r>
            <a:r>
              <a:rPr lang="en-US" altLang="zh-CN"/>
              <a:t>anger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What else do you want to say ?   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横贯。。的旅行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目前，当下，现如今  </a:t>
            </a:r>
            <a:r>
              <a:rPr lang="en-US" altLang="zh-CN"/>
              <a:t>quite an important thing </a:t>
            </a:r>
            <a:r>
              <a:rPr lang="zh-CN" altLang="en-US"/>
              <a:t>、</a:t>
            </a:r>
            <a:r>
              <a:rPr lang="en-US" altLang="zh-CN"/>
              <a:t>a very important thing  </a:t>
            </a:r>
            <a:r>
              <a:rPr lang="zh-CN" altLang="en-US"/>
              <a:t>作文、翻译：主语是</a:t>
            </a:r>
            <a:r>
              <a:rPr lang="en-US" altLang="zh-CN"/>
              <a:t>to do </a:t>
            </a:r>
            <a:r>
              <a:rPr lang="zh-CN" altLang="en-US"/>
              <a:t>不定式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目前，当下，现如今  </a:t>
            </a:r>
            <a:r>
              <a:rPr lang="en-US" altLang="zh-CN"/>
              <a:t>quite an important thing </a:t>
            </a:r>
            <a:r>
              <a:rPr lang="zh-CN" altLang="en-US"/>
              <a:t>、</a:t>
            </a:r>
            <a:r>
              <a:rPr lang="en-US" altLang="zh-CN"/>
              <a:t>a very important thing  </a:t>
            </a:r>
            <a:r>
              <a:rPr lang="zh-CN" altLang="en-US"/>
              <a:t>作文、翻译：主语是</a:t>
            </a:r>
            <a:r>
              <a:rPr lang="en-US" altLang="zh-CN"/>
              <a:t>to do </a:t>
            </a:r>
            <a:r>
              <a:rPr lang="zh-CN" altLang="en-US"/>
              <a:t>不定式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care about</a:t>
            </a:r>
            <a:r>
              <a:rPr lang="zh-CN" altLang="en-US"/>
              <a:t>、</a:t>
            </a:r>
            <a:r>
              <a:rPr lang="en-US" altLang="zh-CN"/>
              <a:t>for</a:t>
            </a:r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en-US" altLang="zh-CN"/>
              <a:t>by chance</a:t>
            </a:r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如果做题过程中对</a:t>
            </a:r>
            <a:r>
              <a:rPr lang="en-US" altLang="zh-CN"/>
              <a:t>unless </a:t>
            </a:r>
            <a:r>
              <a:rPr lang="zh-CN" altLang="en-US"/>
              <a:t>反应</a:t>
            </a:r>
            <a:r>
              <a:rPr lang="zh-CN" altLang="en-US"/>
              <a:t>不过来，就可以用</a:t>
            </a:r>
            <a:r>
              <a:rPr lang="en-US" altLang="zh-CN"/>
              <a:t>if  not </a:t>
            </a:r>
            <a:r>
              <a:rPr lang="zh-CN" altLang="en-US"/>
              <a:t>进行替换，帮助理解  翻译：先说条件再说结果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2846A-FA5C-4895-90AC-0FBB4F17715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AE5D-5080-4CE3-BC91-D1692A6208B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05" y="181612"/>
            <a:ext cx="7886700" cy="1082674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adj.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正常的</a:t>
            </a:r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一般的</a:t>
            </a:r>
            <a:endParaRPr lang="zh-CN" altLang="en-US" sz="28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7895" y="1475740"/>
            <a:ext cx="10737850" cy="10369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e.g. It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normal for you to feel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nervous before exams.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75" y="375920"/>
            <a:ext cx="2197735" cy="1875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86180" y="2239010"/>
            <a:ext cx="9001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800" dirty="0" err="1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It’s+normal / abnormal / unusual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sb.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 </a:t>
            </a:r>
            <a:r>
              <a:rPr lang="en-US" altLang="zh-CN" sz="2800" dirty="0" err="1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8196" y="2760880"/>
            <a:ext cx="694543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保护环境很重要。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1040" y="3365500"/>
            <a:ext cx="8260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It's  important  to protect the environment.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1040" y="3945890"/>
            <a:ext cx="10394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It's  important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everyone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protect the environment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1040" y="4467860"/>
            <a:ext cx="10394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It's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very/ quite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important for everyone to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protect the environment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1040" y="4928235"/>
            <a:ext cx="11601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It's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important for everyone to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protect the environment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nowdays / at present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0550" y="5454650"/>
            <a:ext cx="11601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It's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important for everyone to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protect the environment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nowdays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0550" y="5915025"/>
            <a:ext cx="11601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my opinion,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It's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important for everyone to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protect the environment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nowdays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97400" y="375920"/>
            <a:ext cx="52482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normal/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normal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不正常的，反常的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660265" y="904875"/>
            <a:ext cx="3683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近义词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unusual 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不寻常的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480695" y="1539875"/>
            <a:ext cx="11486515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e.g. Tom </a:t>
            </a:r>
            <a:r>
              <a:rPr lang="en-US" altLang="zh-CN" sz="2800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zh-CN" sz="2800" u="sng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with me because I broke his favorite cup yesterday.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1666240" y="2427256"/>
            <a:ext cx="7886700" cy="93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angry with sb.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生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…….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的气</a:t>
            </a:r>
            <a:endParaRPr lang="zh-CN" altLang="en-US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91" y="3765551"/>
            <a:ext cx="3126727" cy="298449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7975" y="299565"/>
            <a:ext cx="60960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angry adj.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发怒的</a:t>
            </a:r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生气的</a:t>
            </a:r>
            <a:endParaRPr lang="zh-CN" altLang="en-US" sz="28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56540" y="1295400"/>
            <a:ext cx="11614785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25" dirty="0">
                <a:latin typeface="Arial" panose="020B0604020202020204" pitchFamily="34" charset="0"/>
                <a:cs typeface="Arial" panose="020B0604020202020204" pitchFamily="34" charset="0"/>
              </a:rPr>
              <a:t>e.g.  The boy made many mistakes in his exam,because he </a:t>
            </a:r>
            <a:r>
              <a:rPr lang="en-US" altLang="zh-CN" sz="28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US" altLang="zh-CN" sz="2825" dirty="0">
                <a:latin typeface="Arial" panose="020B0604020202020204" pitchFamily="34" charset="0"/>
                <a:cs typeface="Arial" panose="020B0604020202020204" pitchFamily="34" charset="0"/>
              </a:rPr>
              <a:t> very</a:t>
            </a:r>
            <a:r>
              <a:rPr lang="en-US" altLang="zh-CN" sz="2825" u="sng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altLang="zh-CN" sz="282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25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530" y="4345305"/>
            <a:ext cx="3128645" cy="238887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0" y="106047"/>
            <a:ext cx="7886700" cy="93027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careless adj.</a:t>
            </a:r>
            <a:r>
              <a:rPr lang="zh-CN" alt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粗心的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不小心的</a:t>
            </a:r>
            <a:endParaRPr lang="zh-CN" alt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2466975" y="2322576"/>
            <a:ext cx="7886700" cy="93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careful/</a:t>
            </a:r>
            <a:r>
              <a:rPr lang="en-US" altLang="zh-CN" sz="28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carefully</a:t>
            </a:r>
            <a:r>
              <a:rPr lang="en-US" altLang="zh-CN" sz="28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8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careless/</a:t>
            </a:r>
            <a:r>
              <a:rPr lang="en-US" altLang="zh-CN" sz="28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carelessly</a:t>
            </a:r>
            <a:endParaRPr lang="en-US" altLang="zh-CN" sz="282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1770" y="3350260"/>
            <a:ext cx="11292840" cy="2049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25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例题</a:t>
            </a:r>
            <a:r>
              <a:rPr lang="en-US" altLang="zh-CN" sz="2825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: If you drive</a:t>
            </a:r>
            <a:r>
              <a:rPr lang="en-US" altLang="zh-CN" sz="2825" u="sng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                   </a:t>
            </a:r>
            <a:r>
              <a:rPr lang="en-US" altLang="zh-CN" sz="2825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,you won't have an accident.</a:t>
            </a:r>
            <a:endParaRPr lang="en-US" altLang="zh-CN" sz="2825" dirty="0">
              <a:solidFill>
                <a:srgbClr val="191F25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25" dirty="0" err="1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A.more careful</a:t>
            </a:r>
            <a:r>
              <a:rPr lang="en-US" altLang="zh-CN" sz="2825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             </a:t>
            </a:r>
            <a:r>
              <a:rPr lang="en-US" altLang="zh-CN" sz="2825" dirty="0" err="1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B.careful</a:t>
            </a:r>
            <a:br>
              <a:rPr lang="en-US" altLang="zh-CN" sz="282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825" dirty="0" err="1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C.careless            </a:t>
            </a:r>
            <a:r>
              <a:rPr lang="en-US" altLang="zh-CN" sz="2825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       </a:t>
            </a:r>
            <a:r>
              <a:rPr lang="en-US" altLang="zh-CN" sz="2825" dirty="0" err="1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D.</a:t>
            </a:r>
            <a:r>
              <a:rPr lang="en-US" sz="2825" dirty="0" err="1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more carefully</a:t>
            </a:r>
            <a:endParaRPr lang="en-US" sz="28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99081" y="4867535"/>
            <a:ext cx="504967" cy="5322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495" y="836930"/>
            <a:ext cx="1204150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e.g.  Mr. White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is angry with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Alex because his paper is full of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b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801428" y="837147"/>
            <a:ext cx="166502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mistakes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0495" y="1550670"/>
            <a:ext cx="10497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e.g. Tom must have taken your dictionary 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by  mistake.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770" y="132358"/>
            <a:ext cx="37585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mistake n.</a:t>
            </a:r>
            <a:r>
              <a:rPr lang="zh-CN" altLang="en-US" sz="32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错误</a:t>
            </a:r>
            <a:r>
              <a:rPr lang="en-US" altLang="zh-CN" sz="32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;</a:t>
            </a:r>
            <a:r>
              <a:rPr lang="zh-CN" altLang="en-US" sz="32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失误</a:t>
            </a:r>
            <a:endParaRPr lang="zh-CN" altLang="en-US" sz="3200" dirty="0">
              <a:solidFill>
                <a:srgbClr val="7030A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6730" y="2218690"/>
            <a:ext cx="747966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make a mistake/make mistakes   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犯错误   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0065" y="3602355"/>
            <a:ext cx="8736330" cy="267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例题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 He often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in </a:t>
            </a:r>
            <a:r>
              <a:rPr lang="en-US" altLang="zh-CN" sz="2800" dirty="0" err="1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spelling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last year.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 err="1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A.makes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a mistake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B. makes mistakes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C. made mistake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D. made mistakes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625" y="3302711"/>
            <a:ext cx="2495550" cy="327660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519881" y="5745251"/>
            <a:ext cx="504967" cy="5322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28445" y="2865120"/>
            <a:ext cx="747966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 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by mistake   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错误地、无意地 （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非故意的）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bldLvl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032" y="248045"/>
            <a:ext cx="7329949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experience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l-GR" altLang="zh-CN" sz="32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υ</a:t>
            </a:r>
            <a:r>
              <a:rPr lang="en-US" altLang="zh-CN" sz="32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.&amp;n</a:t>
            </a:r>
            <a:r>
              <a:rPr lang="en-US" altLang="zh-CN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zh-CN" alt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经验</a:t>
            </a:r>
            <a:r>
              <a:rPr lang="en-US" altLang="zh-CN" sz="32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  <a:r>
              <a:rPr lang="zh-CN" altLang="en-US" sz="3200" dirty="0">
                <a:solidFill>
                  <a:srgbClr val="7030A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经历</a:t>
            </a:r>
            <a:endParaRPr lang="zh-CN" altLang="en-US" sz="3200" dirty="0">
              <a:solidFill>
                <a:srgbClr val="7030A0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69460" y="1245235"/>
            <a:ext cx="32569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经历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【C】    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经验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【U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】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3835" y="3076575"/>
            <a:ext cx="119881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1. He is a police officer with a lot of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and has many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strange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.</a:t>
            </a:r>
            <a:endParaRPr lang="en-US" altLang="zh-CN" sz="2400" dirty="0">
              <a:solidFill>
                <a:srgbClr val="191F25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b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2. I will never forget the pleasant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                   ___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when   working in that village.</a:t>
            </a:r>
            <a:endParaRPr lang="en-US" altLang="zh-CN" sz="2400" dirty="0">
              <a:solidFill>
                <a:srgbClr val="191F25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b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3. If you have some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                 __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of working with kids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，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you will be perfect for the job.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64062" y="3035623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experience</a:t>
            </a:r>
            <a:endParaRPr lang="en-US" altLang="zh-CN" sz="2800" dirty="0" err="1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837154" y="2966514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experiences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808891" y="3738780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experiences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28149" y="4488927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experience</a:t>
            </a:r>
            <a:endParaRPr lang="en-US" altLang="zh-CN" sz="2800" dirty="0" err="1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725" y="880110"/>
            <a:ext cx="12367895" cy="4831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词汇练习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Ⅰ.</a:t>
            </a:r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从方框中选择恰当的单词填空</a:t>
            </a:r>
            <a:b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</a:br>
            <a:endParaRPr lang="zh-CN" altLang="en-US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 I made three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in my English  examination.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2.-Helen, Joe </a:t>
            </a:r>
            <a:r>
              <a:rPr lang="en-US" altLang="zh-CN" sz="2800" dirty="0" err="1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didn't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us to stay in  the hotel.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-He's right. It's too noisy.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3. Alice is a(n)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girl. We all want to make friends with her.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4. Don't come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 tell you to come.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5. Will you be late for lunch or will you have it at the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time?</a:t>
            </a:r>
            <a:endParaRPr lang="en-US" altLang="zh-CN" sz="28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46136" y="1842469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mistakes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75505" y="4384359"/>
            <a:ext cx="26706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unless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41643" y="2527330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advise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42926" y="3789788"/>
            <a:ext cx="26706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understanding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46748" y="5091133"/>
            <a:ext cx="14223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normal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3400" y="173990"/>
            <a:ext cx="867473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understand /unless /normal / advise / mistake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</a:b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4930" y="641350"/>
            <a:ext cx="11955780" cy="5908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 My father was very a </a:t>
            </a:r>
            <a:r>
              <a:rPr lang="en-US" altLang="zh-CN" sz="2800" u="sng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when I broke the  window.</a:t>
            </a:r>
            <a:b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2. Be c </a:t>
            </a:r>
            <a:r>
              <a:rPr lang="en-US" altLang="zh-CN" sz="2800" u="sng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there' s broken(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破损的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 glass on the floor.</a:t>
            </a:r>
            <a:b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3.—I don't want to go to the farm this Sunday. I want to do something e </a:t>
            </a:r>
            <a:r>
              <a:rPr lang="en-US" altLang="zh-CN" sz="2800" u="sng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.</a:t>
            </a:r>
            <a:b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Then what do you want to do?</a:t>
            </a:r>
            <a:b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4.-May I use your car this afternoon, Dad?</a:t>
            </a:r>
            <a:b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-C</a:t>
            </a:r>
            <a:r>
              <a:rPr lang="en-US" altLang="zh-CN" sz="2800" u="sng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_. Here's the key.</a:t>
            </a:r>
            <a:b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5.-Do you need my help, Mike?</a:t>
            </a:r>
            <a:b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-No, thanks. Please t</a:t>
            </a:r>
            <a:r>
              <a:rPr lang="en-US" altLang="zh-CN" sz="2800" u="sng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me.I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can do it by myself.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18084" y="5934536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rust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28708" y="802712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ngry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9748" y="1472708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areful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5103" y="2738636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lse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8168" y="4649804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ertainly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0" y="0"/>
            <a:ext cx="393763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solidFill>
                  <a:srgbClr val="191F2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词汇练习 </a:t>
            </a:r>
            <a:r>
              <a:rPr lang="en-US" altLang="zh-CN" sz="2800" b="1" dirty="0">
                <a:solidFill>
                  <a:srgbClr val="191F2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Ⅱ</a:t>
            </a:r>
            <a:r>
              <a:rPr lang="zh-CN" altLang="en-US" sz="2800" b="1" dirty="0">
                <a:solidFill>
                  <a:srgbClr val="191F2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首字母填空</a:t>
            </a:r>
            <a:br>
              <a:rPr lang="zh-CN" altLang="en-US" sz="2800" b="1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  <a:sym typeface="+mn-ea"/>
              </a:rPr>
            </a:br>
            <a:endParaRPr lang="zh-C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0340" y="71181"/>
            <a:ext cx="4572000" cy="5835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Summary</a:t>
            </a:r>
            <a:endParaRPr lang="en-US" altLang="zh-CN" sz="3200" dirty="0">
              <a:solidFill>
                <a:srgbClr val="7030A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3380" y="959485"/>
            <a:ext cx="6559550" cy="4126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保守秘密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把问题/烦恼埋在心底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...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来说，做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是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...</a:t>
            </a:r>
            <a:endParaRPr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除非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4.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和某人生气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5.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错误地（非故意的）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6.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经验；经历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79945" y="959485"/>
            <a:ext cx="6257290" cy="4619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keep ...to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oneself 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be +adj for sb to do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unless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be angry with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by mistake</a:t>
            </a:r>
            <a:endParaRPr lang="en-US" altLang="zh-CN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experience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ea"/>
              </a:rPr>
              <a:t>  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  <a:p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807" y="116868"/>
            <a:ext cx="3383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条件状语从句的个绍</a:t>
            </a:r>
            <a:endParaRPr lang="zh-CN" altLang="en-US" sz="28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8905" y="915670"/>
            <a:ext cx="10890250" cy="224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91F2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翻译句子</a:t>
            </a:r>
            <a:r>
              <a:rPr lang="en-US" altLang="zh-CN" sz="2800" dirty="0">
                <a:solidFill>
                  <a:srgbClr val="191F2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2800" dirty="0">
                <a:solidFill>
                  <a:srgbClr val="191F25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并说出逗号前后句子之间的关系</a:t>
            </a:r>
            <a:b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endParaRPr lang="zh-CN" altLang="en-US" sz="2800" dirty="0">
              <a:latin typeface="Cambria Math" panose="02040503050406030204" pitchFamily="18" charset="0"/>
            </a:endParaRPr>
          </a:p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 have money , I will buy a big house.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 have money, I will travel around the world.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6545" y="3992245"/>
            <a:ext cx="11456035" cy="139255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在复合句中做条件状语的从句称为条件状语从句，表示在某种条件下某事很可能发生。</a:t>
            </a:r>
            <a:endParaRPr lang="zh-CN" altLang="en-US" sz="2800" dirty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0" y="2263776"/>
            <a:ext cx="7886700" cy="2765425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Vocabulary-</a:t>
            </a:r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大纲词汇</a:t>
            </a:r>
            <a:endParaRPr lang="zh-CN" altLang="en-US" sz="3200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altLang="zh-CN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32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Grammar-</a:t>
            </a:r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条件状语从句</a:t>
            </a:r>
            <a:endParaRPr lang="zh-CN" altLang="en-US" sz="3200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en-US" altLang="zh-CN" sz="3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CN" sz="32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Speaking&amp;Writing</a:t>
            </a:r>
            <a:endParaRPr lang="zh-CN" altLang="en-US" sz="3200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533" y="149253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条件状语从句的引导词</a:t>
            </a:r>
            <a:endParaRPr lang="zh-CN" altLang="en-US" sz="2800" dirty="0">
              <a:solidFill>
                <a:srgbClr val="7030A0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64824" y="2786108"/>
            <a:ext cx="1567543" cy="12192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引导词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870" y="1706245"/>
            <a:ext cx="8114030" cy="1368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最常用引导词有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if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unless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en-US" altLang="zh-CN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870" y="3541395"/>
            <a:ext cx="9121140" cy="17132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  <a:latin typeface="Cambria Math" panose="02040503050406030204" pitchFamily="18" charset="0"/>
              </a:rPr>
              <a:t>as/so long as </a:t>
            </a:r>
            <a:r>
              <a:rPr lang="zh-CN" alt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也可引导条件状语从句，意为“只要”。</a:t>
            </a:r>
            <a:endParaRPr lang="zh-CN" altLang="en-US" sz="28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endParaRPr lang="en-US" altLang="zh-CN" sz="280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还有其他的一些引导词如：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</a:rPr>
              <a:t>in</a:t>
            </a:r>
            <a:r>
              <a:rPr lang="zh-CN" altLang="en-US" sz="2800" dirty="0">
                <a:solidFill>
                  <a:srgbClr val="FF00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</a:rPr>
              <a:t>case</a:t>
            </a:r>
            <a:r>
              <a:rPr lang="en-US" altLang="zh-CN" sz="2800" dirty="0">
                <a:solidFill>
                  <a:schemeClr val="tx1"/>
                </a:solidFill>
                <a:latin typeface="Cambria Math" panose="02040503050406030204" pitchFamily="18" charset="0"/>
              </a:rPr>
              <a:t>(</a:t>
            </a:r>
            <a:r>
              <a:rPr lang="zh-CN" alt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万一），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</a:rPr>
              <a:t>on condition</a:t>
            </a:r>
            <a:r>
              <a:rPr lang="zh-CN" alt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Cambria Math" panose="02040503050406030204" pitchFamily="18" charset="0"/>
              </a:rPr>
              <a:t>that</a:t>
            </a:r>
            <a:r>
              <a:rPr lang="zh-CN" alt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）（只要，如果</a:t>
            </a:r>
            <a:r>
              <a:rPr lang="zh-CN" alt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）</a:t>
            </a:r>
            <a:r>
              <a:rPr lang="zh-CN" altLang="en-US" sz="2800" dirty="0">
                <a:solidFill>
                  <a:schemeClr val="tx1"/>
                </a:solidFill>
                <a:latin typeface="Cambria Math" panose="02040503050406030204" pitchFamily="18" charset="0"/>
              </a:rPr>
              <a:t>等等也可以引导条件状语从句。</a:t>
            </a:r>
            <a:endParaRPr lang="zh-CN" altLang="en-US" sz="2800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240008" y="2452280"/>
            <a:ext cx="275770" cy="1886857"/>
          </a:xfrm>
          <a:prstGeom prst="leftBrac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533" y="149253"/>
            <a:ext cx="37388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7030A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条件状语从句的引导词</a:t>
            </a:r>
            <a:endParaRPr lang="zh-CN" altLang="en-US" sz="2800" dirty="0">
              <a:solidFill>
                <a:srgbClr val="7030A0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64824" y="2786108"/>
            <a:ext cx="1567543" cy="12192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引导词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870" y="1706245"/>
            <a:ext cx="8114030" cy="13684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最常用引导词有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if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和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unless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870" y="3670300"/>
            <a:ext cx="9121140" cy="104584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as/so long as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也可引导条件状语从句，意为“只要”。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2240008" y="2452280"/>
            <a:ext cx="275770" cy="1886857"/>
          </a:xfrm>
          <a:prstGeom prst="leftBrac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" y="127663"/>
            <a:ext cx="539432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1)  if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引导条件状语从句表示“如果”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2828" y="726763"/>
            <a:ext cx="8344679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If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it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doesn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’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 rain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tomorrow, we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will go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boating.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712970" y="1443355"/>
            <a:ext cx="2336165" cy="67056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主将从现 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3157" y="2444475"/>
            <a:ext cx="6463030" cy="521970"/>
          </a:xfrm>
          <a:prstGeom prst="rect">
            <a:avLst/>
          </a:prstGeom>
        </p:spPr>
        <p:txBody>
          <a:bodyPr wrap="non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Please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call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me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Mary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comes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tomorrow.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7225" y="4448175"/>
            <a:ext cx="11654790" cy="521970"/>
          </a:xfrm>
          <a:prstGeom prst="rect">
            <a:avLst/>
          </a:prstGeom>
        </p:spPr>
        <p:txBody>
          <a:bodyPr wrap="square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Lucy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may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fall behind her classmates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she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doesn't study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hard.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455920" y="3284220"/>
            <a:ext cx="2044700" cy="67056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主祈从现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421755" y="5253355"/>
            <a:ext cx="1816100" cy="67056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主情从现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  <p:bldP spid="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28320" y="213995"/>
            <a:ext cx="53822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条件状语从句与祈使句的互换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6005" y="882015"/>
            <a:ext cx="87299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you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get up early, you'll see the stars in the sky.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3680" y="1634490"/>
            <a:ext cx="813562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Get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up early,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and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you'll see the stars in the sky.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191885" y="2386965"/>
            <a:ext cx="3259455" cy="59626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那么（或不翻译）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64360" y="3091815"/>
            <a:ext cx="953833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you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do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n' t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study hard, you'll fall behind your classmates.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90140" y="3797935"/>
            <a:ext cx="872998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=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Study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hard,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or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you'll fall behind your classmates.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367270" y="4583430"/>
            <a:ext cx="1582420" cy="59626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</a:rPr>
              <a:t>要不然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ldLvl="0" animBg="1"/>
      <p:bldP spid="8" grpId="0"/>
      <p:bldP spid="9" grpId="0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91092" y="515648"/>
            <a:ext cx="2565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</a:t>
            </a:r>
            <a:r>
              <a:rPr lang="zh-CN" altLang="en-US" sz="2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从句和倒装句</a:t>
            </a:r>
            <a:endParaRPr lang="zh-CN" altLang="en-US" sz="28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91092" y="1451206"/>
            <a:ext cx="8359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Jim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goes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swimming tomorrow,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 will Tom.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91092" y="2110993"/>
            <a:ext cx="8010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Jim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doesn't go 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swimming tomorrow,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neither</a:t>
            </a:r>
            <a:b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will Tom .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438917" y="3201665"/>
            <a:ext cx="7285654" cy="227022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“so+</a:t>
            </a:r>
            <a: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助动词</a:t>
            </a:r>
            <a:r>
              <a:rPr lang="en-US" altLang="zh-CN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</a:t>
            </a:r>
            <a: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情态动词</a:t>
            </a:r>
            <a:r>
              <a:rPr lang="en-US" altLang="zh-CN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/be</a:t>
            </a:r>
            <a: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动词主语”的结构</a:t>
            </a:r>
            <a:r>
              <a:rPr lang="en-US" altLang="zh-CN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,</a:t>
            </a:r>
            <a:b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</a:br>
            <a: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表示“某人也怎么样”</a:t>
            </a:r>
            <a:b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“so +</a:t>
            </a:r>
            <a: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主语</a:t>
            </a:r>
            <a:r>
              <a:rPr lang="en-US" altLang="zh-CN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+</a:t>
            </a:r>
            <a: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助动词</a:t>
            </a:r>
            <a:r>
              <a:rPr lang="en-US" altLang="zh-CN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/</a:t>
            </a:r>
            <a: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情态动词</a:t>
            </a:r>
            <a:r>
              <a:rPr lang="en-US" altLang="zh-CN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/</a:t>
            </a:r>
            <a:r>
              <a:rPr lang="en-US" altLang="zh-CN" sz="28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</a:t>
            </a:r>
            <a:r>
              <a:rPr lang="zh-CN" altLang="en-US" sz="2800" dirty="0">
                <a:solidFill>
                  <a:srgbClr val="0070C0"/>
                </a:solidFill>
                <a:latin typeface="Cambria Math" panose="02040503050406030204" pitchFamily="18" charset="0"/>
              </a:rPr>
              <a:t>动词”的结构，表示“某人的情况的确如此”</a:t>
            </a:r>
            <a:endParaRPr lang="zh-CN" altLang="en-US" sz="2800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/>
          <p:cNvSpPr txBox="1"/>
          <p:nvPr/>
        </p:nvSpPr>
        <p:spPr>
          <a:xfrm>
            <a:off x="953770" y="3500438"/>
            <a:ext cx="10902950" cy="3357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练习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1:The sports meeting will continue</a:t>
            </a:r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rains this afternoon.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A. if          B. since       C. as soon as    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D.unless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练习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2: The sports meeting won' t continue </a:t>
            </a:r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it rains this afternoon.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A. if    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B.since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    C. as soon as     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D.unless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68275"/>
            <a:ext cx="4664075" cy="987425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</a:t>
            </a:r>
            <a:r>
              <a:rPr lang="en-US" altLang="zh-CN" sz="2800" dirty="0" err="1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</a:t>
            </a:r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除非</a:t>
            </a:r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如果不</a:t>
            </a:r>
            <a:endParaRPr lang="zh-CN" altLang="en-US" sz="28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3770" y="1447165"/>
            <a:ext cx="10539095" cy="860425"/>
          </a:xfrm>
        </p:spPr>
        <p:txBody>
          <a:bodyPr>
            <a:normAutofit lnSpcReduction="10000"/>
          </a:bodyPr>
          <a:lstStyle/>
          <a:p>
            <a:r>
              <a:rPr lang="en-US" altLang="zh-CN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</a:t>
            </a:r>
            <a:r>
              <a:rPr lang="zh-CN" altLang="en-US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引导条件状语从句</a:t>
            </a:r>
            <a:r>
              <a:rPr lang="en-US" altLang="zh-CN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相当于</a:t>
            </a:r>
            <a:r>
              <a:rPr lang="en-US" altLang="zh-CN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if…not…,</a:t>
            </a:r>
            <a:r>
              <a:rPr lang="zh-CN" altLang="en-US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br>
              <a:rPr lang="zh-CN" altLang="en-US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许多情况下可以互换。</a:t>
            </a:r>
            <a:endParaRPr lang="zh-CN" altLang="en-US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803910" y="2114160"/>
            <a:ext cx="7886700" cy="86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e.g. Don't come unless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call you.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631560" y="2899230"/>
            <a:ext cx="7886700" cy="515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I don’t call you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 please don’t come.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zh-CN" alt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114729" y="4255121"/>
            <a:ext cx="504967" cy="5322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53770" y="5577771"/>
            <a:ext cx="504967" cy="5322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  <p:bldP spid="4" grpId="0"/>
      <p:bldP spid="5" grpId="0"/>
      <p:bldP spid="6" grpId="0" bldLvl="0" animBg="1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532" y="138458"/>
            <a:ext cx="40246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2).unless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引导表示“除非”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0867" y="739281"/>
            <a:ext cx="857690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won't go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to the party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unless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goes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there.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55447" y="1497083"/>
            <a:ext cx="4562043" cy="71335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unless </a:t>
            </a:r>
            <a:r>
              <a:rPr lang="zh-CN" altLang="en-US" sz="2800" dirty="0">
                <a:solidFill>
                  <a:srgbClr val="FF0000"/>
                </a:solidFill>
                <a:latin typeface="Cambria Math" panose="02040503050406030204" pitchFamily="18" charset="0"/>
              </a:rPr>
              <a:t>可与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if…not…</a:t>
            </a:r>
            <a:r>
              <a:rPr lang="zh-CN" altLang="en-US" sz="2800" dirty="0">
                <a:solidFill>
                  <a:srgbClr val="FF0000"/>
                </a:solidFill>
                <a:latin typeface="Cambria Math" panose="02040503050406030204" pitchFamily="18" charset="0"/>
              </a:rPr>
              <a:t>互换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0830" y="2566035"/>
            <a:ext cx="75926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=I </a:t>
            </a:r>
            <a:r>
              <a:rPr lang="en-US" altLang="zh-CN" sz="2800" dirty="0" err="1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won’t go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 to the party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if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 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does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n’t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go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 there.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987" y="106073"/>
            <a:ext cx="57892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3)as/ so long as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引导表示“只要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……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950" y="869315"/>
            <a:ext cx="11962765" cy="189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As/So long as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’re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happy, it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doesn’t matter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what you do.</a:t>
            </a:r>
            <a:endParaRPr lang="en-US" altLang="zh-CN" sz="28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may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borrow my book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as/ so long as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keep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it clean.</a:t>
            </a:r>
            <a:endParaRPr lang="en-US" altLang="zh-CN" sz="28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As/So long as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promise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to come, I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will wait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for you.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695" y="3167681"/>
            <a:ext cx="7175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翻译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你可以用我的汽车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只要你小心点儿开。</a:t>
            </a:r>
            <a:endParaRPr lang="en-US" altLang="zh-CN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7950" y="3867785"/>
            <a:ext cx="1177163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can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take my car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as/so long as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drive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carefully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5302" y="187333"/>
            <a:ext cx="51790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4)in case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引导表示“万一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”(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了解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)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5222" y="842445"/>
            <a:ext cx="655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 case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comes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please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let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me know.</a:t>
            </a:r>
            <a:b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 case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it rains,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do not wait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for me.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5302" y="1983052"/>
            <a:ext cx="718629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5)on condition that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引导表示“只要”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(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了解）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5265" y="2714625"/>
            <a:ext cx="118122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can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tell you the truth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 condition that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promise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to keep it a secret.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5265" y="3742690"/>
            <a:ext cx="115443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can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go swimming 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 condition that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don' t go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too far from the river bank.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5497" y="321338"/>
            <a:ext cx="39173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Ⅰ.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选用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或 </a:t>
            </a: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unless </a:t>
            </a:r>
            <a:r>
              <a:rPr lang="zh-CN" altLang="en-US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填空</a:t>
            </a:r>
            <a:endParaRPr lang="zh-CN" altLang="en-US" sz="28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190" y="1096645"/>
            <a:ext cx="11615420" cy="301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 The volleyball match will be put off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it rains tomorrow.</a:t>
            </a:r>
            <a:b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2.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you read the book, you will understand the story better.</a:t>
            </a:r>
            <a:b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3. I'll go to meet you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 am free then.</a:t>
            </a:r>
            <a:b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4.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bad weather stops me, I go for a walk  every day.</a:t>
            </a:r>
            <a:br>
              <a:rPr lang="en-US" altLang="zh-CN" sz="28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5.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you call me to say you're not coming, I will see you at the theatre.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6625" y="2552739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Unless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76365" y="1019175"/>
            <a:ext cx="744220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6625" y="1626870"/>
            <a:ext cx="8528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2080" y="2029460"/>
            <a:ext cx="73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6625" y="3075919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Unless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603" y="84483"/>
            <a:ext cx="3849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Ⅱ.</a:t>
            </a:r>
            <a:r>
              <a:rPr lang="zh-CN" altLang="en-US" sz="2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根据中文句子填英文</a:t>
            </a:r>
            <a:endParaRPr lang="zh-CN" altLang="en-US" sz="28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0350" y="1047750"/>
            <a:ext cx="10119360" cy="496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如果努力学习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你就会取得好成绩。</a:t>
            </a:r>
            <a:br>
              <a:rPr lang="zh-CN" alt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you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you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good grades.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他如果看电视太久了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他的父母会不高兴。</a:t>
            </a:r>
            <a:br>
              <a:rPr lang="zh-CN" alt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he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</a:t>
            </a:r>
            <a:r>
              <a:rPr lang="en-US" altLang="zh-CN" sz="2800" dirty="0" err="1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Tv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too much, his parents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unhappy.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如果我们为他组织生日聚会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大家都会来的。</a:t>
            </a:r>
            <a:br>
              <a:rPr lang="zh-CN" alt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Everyone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we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 birthday party for him.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如果明天不下雨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我会和你一起去公园的。</a:t>
            </a:r>
            <a:br>
              <a:rPr lang="zh-CN" alt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it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tomorrow, I 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go to the park with you.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10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如果她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睡过头了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就会旅游迟到的。</a:t>
            </a:r>
            <a:br>
              <a:rPr lang="zh-CN" alt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She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the trip if she</a:t>
            </a:r>
            <a:r>
              <a:rPr lang="en-US" altLang="zh-CN" sz="28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</a:t>
            </a: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endParaRPr lang="en-US" altLang="zh-CN" sz="28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55580" y="5421961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oversleeps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426" y="1611959"/>
            <a:ext cx="2921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study/work hard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09385" y="1612503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will get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3005" y="2515828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watches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35694" y="2560244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will feel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3612" y="3442523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will come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22922" y="3493451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hold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4732" y="4449918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doesn't rain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31468" y="4498112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will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43491" y="5422117"/>
            <a:ext cx="251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will be late for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982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920" y="340360"/>
            <a:ext cx="991489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Complete the conversation with your partner.</a:t>
            </a:r>
            <a:br>
              <a:rPr lang="en-US" altLang="zh-CN" sz="2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phrases in the box can help you.</a:t>
            </a:r>
            <a:endParaRPr lang="zh-CN" altLang="en-US" sz="2800" dirty="0">
              <a:latin typeface="Cambria Math" panose="020405030504060302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140" y="1293495"/>
            <a:ext cx="616458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A: Hey. Will you go to Sally a birthday party?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B: No, I think I will stay at home.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A: Oh, why? Sally is your friend.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you don't go, she will be sad.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B:Yes,I </a:t>
            </a:r>
            <a:r>
              <a:rPr lang="en-US" altLang="zh-CN" sz="2400" dirty="0" err="1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know.But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I have to…first.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 won' t have enough time to get there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on time after that. And if I take the taxi,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it will be too expensive.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A: Well. We can take a taxi together.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That will be cheaper.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B: That’s a great idea. Will you...?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A: Of course, I will. I think if Sally gels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something she likes, she will be happy.</a:t>
            </a:r>
            <a:endParaRPr lang="en-US" altLang="zh-CN" sz="24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B: I agree with you.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402195" y="1450975"/>
            <a:ext cx="3851910" cy="483235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study for the exam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have a piano lesson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play a basketball game</a:t>
            </a:r>
            <a:endParaRPr lang="en-US" altLang="zh-CN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…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take a gift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draw a birthday card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buy an expensive </a:t>
            </a:r>
            <a:r>
              <a:rPr lang="en-US" altLang="zh-CN" sz="24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giit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prepare a </a:t>
            </a:r>
            <a:r>
              <a:rPr lang="en-US" altLang="zh-CN" sz="24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pesent</a:t>
            </a:r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for her</a:t>
            </a:r>
            <a:endParaRPr lang="en-US" altLang="zh-CN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…</a:t>
            </a:r>
            <a:endParaRPr lang="en-US" altLang="zh-CN"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27" y="95278"/>
            <a:ext cx="220345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Time to write</a:t>
            </a:r>
            <a:endParaRPr lang="en-US" altLang="zh-CN" sz="28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290" y="1038860"/>
            <a:ext cx="1158494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    假如你想成为老师，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请根据下列提示</a:t>
            </a:r>
            <a:r>
              <a:rPr lang="en-US" altLang="zh-CN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参考以下有用句式及范文</a:t>
            </a:r>
            <a:r>
              <a:rPr lang="en-US" altLang="zh-CN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写一篇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不少于</a:t>
            </a:r>
            <a:r>
              <a:rPr lang="en-US" altLang="zh-CN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词的文章。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504190" y="3452495"/>
            <a:ext cx="1118298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要点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:</a:t>
            </a:r>
            <a:b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 What is your dream?</a:t>
            </a:r>
            <a:endParaRPr lang="en-US" altLang="zh-CN" sz="28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2. How do you make your dream come true?</a:t>
            </a:r>
            <a:endParaRPr lang="en-US" altLang="zh-CN" sz="28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lang="en-US" altLang="zh-CN" sz="28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3. What will you do when you become a teacher?</a:t>
            </a:r>
            <a:endParaRPr lang="en-US" altLang="zh-CN" sz="28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0590" y="2002790"/>
            <a:ext cx="5486400" cy="2432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27" y="95278"/>
            <a:ext cx="220345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Time to write</a:t>
            </a:r>
            <a:endParaRPr lang="en-US" altLang="zh-CN" sz="28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290" y="814070"/>
            <a:ext cx="1158494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 总：</a:t>
            </a:r>
            <a:endParaRPr lang="en-US" sz="2800" dirty="0">
              <a:solidFill>
                <a:srgbClr val="191F25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750" y="2197735"/>
            <a:ext cx="11549380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分： 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I want to be.......  But how can I make ......? </a:t>
            </a:r>
            <a:endParaRPr lang="en-US" altLang="zh-CN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  <a:p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         I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should/would like to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 work hard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so that /in order that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I can become an expert on education.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Because of that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, my students can gain /learn more knowledge .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To be a good teacher,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I also should get more experience of working with students(more teaching experience) step by step.  </a:t>
            </a:r>
            <a:endParaRPr lang="en-US" altLang="zh-CN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  <a:p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        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When/If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I become a ... teacher,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I will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....(be kind/friendly/patient to...  encourage...to...) 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Also/Besides/ What's more , I will </a:t>
            </a:r>
            <a:r>
              <a:rPr lang="en-US" altLang="zh-CN" sz="2800" dirty="0">
                <a:solidFill>
                  <a:schemeClr val="tx1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expect ... to  take part in all kinds of  activities/join different clubs...   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At last, .... </a:t>
            </a:r>
            <a:endParaRPr lang="en-US" altLang="zh-CN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  <a:p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</a:t>
            </a:r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             </a:t>
            </a:r>
            <a:endParaRPr lang="en-US" altLang="zh-CN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750" y="5827395"/>
            <a:ext cx="11549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总：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All in all/In a word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, I will try my best to make my dream come true.</a:t>
            </a:r>
            <a:endParaRPr lang="en-US" altLang="zh-CN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17600" y="814070"/>
            <a:ext cx="72605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Everyone has his own dream.</a:t>
            </a:r>
            <a:endParaRPr lang="en-US" sz="2800" dirty="0">
              <a:solidFill>
                <a:srgbClr val="191F25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Different people have different dreams.</a:t>
            </a:r>
            <a:endParaRPr lang="zh-CN" altLang="en-US" sz="2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27" y="95278"/>
            <a:ext cx="220345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Time to write</a:t>
            </a:r>
            <a:endParaRPr lang="en-US" altLang="zh-CN" sz="28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290" y="834390"/>
            <a:ext cx="1158494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 总：</a:t>
            </a:r>
            <a:r>
              <a:rPr 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Everyone has his own dream.</a:t>
            </a:r>
            <a:endParaRPr lang="en-US" sz="2800" dirty="0">
              <a:solidFill>
                <a:srgbClr val="191F25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sz="28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        Different people have different dreams.</a:t>
            </a:r>
            <a:endParaRPr lang="en-US" sz="2800" dirty="0">
              <a:solidFill>
                <a:srgbClr val="191F25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2750" y="2310130"/>
            <a:ext cx="11549380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分：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I want to be an English teacher .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But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how to make my dream come true?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First of all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, I have to study English well . Because I want my students to learn more knowledge about English. 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What's more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, I will give them less homework on weekends. In my opinion , they need time to do things they are interested in.</a:t>
            </a: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Last but not least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,I will be kind to my students. I believe we will be frineds with each other.</a:t>
            </a:r>
            <a:endParaRPr lang="en-US" altLang="zh-CN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  <a:p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          </a:t>
            </a:r>
            <a:endParaRPr lang="zh-CN" altLang="en-US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750" y="5154295"/>
            <a:ext cx="1154938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总：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I will try my best to mak my dream come true.</a:t>
            </a:r>
            <a:endParaRPr lang="en-US" altLang="zh-CN" sz="2800" dirty="0">
              <a:solidFill>
                <a:srgbClr val="191F25"/>
              </a:solidFill>
              <a:latin typeface="Cambria Math" panose="02040503050406030204" pitchFamily="18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043" y="138458"/>
            <a:ext cx="2138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Ⅰ.</a:t>
            </a:r>
            <a:r>
              <a:rPr lang="zh-CN" altLang="en-US" sz="28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参考句式</a:t>
            </a:r>
            <a:endParaRPr lang="zh-CN" altLang="en-US" sz="28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9575" y="1020445"/>
            <a:ext cx="1163383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如果我有很多钱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我将能够做很多事情。</a:t>
            </a:r>
            <a:b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I have a lot of money, I will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do a lot of things.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最好用这些钱来做一些好的事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情。</a:t>
            </a:r>
            <a:b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do good things with the money.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首先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我会捐钱给慈善机构来帮助那些常要帮助的人。</a:t>
            </a:r>
            <a:b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First , I'll give some money to charities to help those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我会给贫穷的小孩子买衣服和礼物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让他们开心。</a:t>
            </a:r>
            <a:b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 will buy poor children clothes and presents_____________________.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67837" y="4243337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make them happy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0265" y="1459777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 able to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2536" y="2396592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It‘s best to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07681" y="3330023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need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2715" y="1037590"/>
            <a:ext cx="976947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然后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我会尽全力来保护环境。</a:t>
            </a:r>
            <a:b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hen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I will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to help protect the environment.</a:t>
            </a:r>
            <a:b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现在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环境已经变得越来越褶糕了。</a:t>
            </a:r>
            <a:b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Nowadays, the environment is getting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b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最后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我打算把钱花在我的学习上。</a:t>
            </a:r>
            <a:b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At last. I will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my study.</a:t>
            </a:r>
            <a:b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如果我能学到很多知识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将来就能帮助世界交得更好。</a:t>
            </a:r>
            <a:b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I am knowledgeable, I can help make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</a:t>
            </a:r>
            <a:r>
              <a:rPr lang="en-US" altLang="zh-CN" sz="2400" u="sng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zh-CN" sz="24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altLang="zh-CN" sz="2400" dirty="0">
              <a:solidFill>
                <a:srgbClr val="191F25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9.I am sure I will use the money as well as possible.</a:t>
            </a:r>
            <a:endParaRPr lang="en-US" altLang="zh-CN" sz="24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87332" y="4166114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 better world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1921" y="1511821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try my best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55524" y="2388676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worse and worse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01545" y="3328482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spend the money on</a:t>
            </a:r>
            <a:endParaRPr lang="zh-CN" altLang="en-US" sz="2800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27" y="95278"/>
            <a:ext cx="220345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Time to write</a:t>
            </a:r>
            <a:endParaRPr lang="en-US" altLang="zh-CN" sz="28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1290" y="1038860"/>
            <a:ext cx="1158494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     假如你突然变得非常富有</a:t>
            </a:r>
            <a:r>
              <a:rPr lang="en-US" altLang="zh-CN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你会用这些钱做什么呢</a:t>
            </a:r>
            <a:r>
              <a:rPr lang="en-US" altLang="zh-CN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请根据下列提示</a:t>
            </a:r>
            <a:r>
              <a:rPr lang="en-US" altLang="zh-CN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参考以下有用句式及范文</a:t>
            </a:r>
            <a:r>
              <a:rPr lang="en-US" altLang="zh-CN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写一笃不少于</a:t>
            </a:r>
            <a:r>
              <a:rPr lang="en-US" altLang="zh-CN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80</a:t>
            </a:r>
            <a:r>
              <a:rPr lang="zh-CN" altLang="en-US" sz="2800" dirty="0">
                <a:solidFill>
                  <a:srgbClr val="191F25"/>
                </a:solidFill>
                <a:latin typeface="微软雅黑" panose="020B0503020204020204" charset="-122"/>
                <a:ea typeface="微软雅黑" panose="020B0503020204020204" charset="-122"/>
              </a:rPr>
              <a:t>词的文章。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34340" y="2665730"/>
            <a:ext cx="1118298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要点</a:t>
            </a:r>
            <a:r>
              <a:rPr lang="en-US" altLang="zh-CN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  <a:t>:</a:t>
            </a:r>
            <a:br>
              <a:rPr lang="zh-CN" altLang="en-US" sz="2800" dirty="0">
                <a:solidFill>
                  <a:srgbClr val="191F25"/>
                </a:solidFill>
                <a:latin typeface="Cambria Math" panose="02040503050406030204" pitchFamily="18" charset="0"/>
                <a:ea typeface="微软雅黑" panose="020B0503020204020204" charset="-122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 What will you do if you have a lot of money?</a:t>
            </a:r>
            <a:b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2. Why do you want to do that?</a:t>
            </a:r>
            <a:endParaRPr lang="en-US" altLang="zh-CN" sz="28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310" y="4049395"/>
            <a:ext cx="5313680" cy="2355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4780" y="441308"/>
            <a:ext cx="533908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1. travel     /ˈtrævl/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2. 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gent    /ˈeIdʒənt/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3. 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xpert   /ˈekspɜːt/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4. keep ...to oneself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5.</a:t>
            </a:r>
            <a:r>
              <a:rPr lang="en-US" altLang="zh-CN" sz="2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teen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ager /ˈtiːnˌeidʒə/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6.normal    /ˈnɔ(r)ːml/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7.unless    /ənˈles/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8.certainly  /ˈsɜː（r)tnli/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9.wallet     /'wɒlɪt/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58615" y="441325"/>
            <a:ext cx="294322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v. </a:t>
            </a: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&amp;n. 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旅行、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游历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58615" y="987425"/>
            <a:ext cx="296862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代理人；经纪人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58615" y="1628775"/>
            <a:ext cx="225742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专家，能手  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58615" y="2308225"/>
            <a:ext cx="16052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保守秘密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58615" y="3045460"/>
            <a:ext cx="363918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n.(13-19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岁的）青少年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8615" y="3680460"/>
            <a:ext cx="324485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adj.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正常的，一般的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58615" y="4234180"/>
            <a:ext cx="316611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conj. 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除非，如果不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58615" y="4879340"/>
            <a:ext cx="438404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adv.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无疑；肯定；当然，行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58615" y="5554980"/>
            <a:ext cx="119062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钱包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2" name="大纲词汇 Lesson 12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096625" y="0"/>
            <a:ext cx="756920" cy="7251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366760" y="4246880"/>
            <a:ext cx="2666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if...not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66760" y="4933315"/>
            <a:ext cx="2666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sure, of course</a:t>
            </a:r>
            <a:endParaRPr lang="en-US" altLang="zh-CN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96760" y="1033780"/>
            <a:ext cx="47567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Our agent deals with all the sales.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85255" y="1663065"/>
            <a:ext cx="24193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 medical expert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990965" y="1663065"/>
            <a:ext cx="30975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 educational expert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416040" y="2366010"/>
            <a:ext cx="28054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keep (it) a secret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932545" y="2163445"/>
            <a:ext cx="321437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 an expert at/on/in...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66760" y="5616575"/>
            <a:ext cx="26663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purse  n.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钱包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968" y="116868"/>
            <a:ext cx="199961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Brain storm</a:t>
            </a:r>
            <a:endParaRPr lang="en-US" altLang="zh-CN" sz="2800" dirty="0">
              <a:solidFill>
                <a:srgbClr val="7030A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9949" y="751660"/>
          <a:ext cx="11469370" cy="5857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0695"/>
                <a:gridCol w="3629660"/>
                <a:gridCol w="6089015"/>
              </a:tblGrid>
              <a:tr h="11690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step</a:t>
                      </a:r>
                      <a:endParaRPr lang="en-US" altLang="zh-CN" sz="28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plot</a:t>
                      </a:r>
                      <a:endParaRPr lang="en-US" altLang="zh-CN" sz="28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Expressions</a:t>
                      </a:r>
                      <a:endParaRPr lang="en-US" altLang="zh-CN" sz="28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938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28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Arial" panose="020B0604020202020204" pitchFamily="34" charset="0"/>
                          <a:sym typeface="+mn-ea"/>
                        </a:rPr>
                        <a:t>引入</a:t>
                      </a:r>
                      <a:r>
                        <a:rPr lang="zh-CN" alt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话题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800" b="0" i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30822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US" altLang="zh-CN" sz="28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Arial" panose="020B0604020202020204" pitchFamily="34" charset="0"/>
                        </a:rPr>
                        <a:t>描述你的计划</a:t>
                      </a:r>
                      <a:endParaRPr lang="zh-CN" altLang="en-US" sz="280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800" b="0" i="0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118681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US" altLang="zh-CN" sz="2800" dirty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dirty="0">
                          <a:latin typeface="Arial" panose="020B0604020202020204" pitchFamily="34" charset="0"/>
                        </a:rPr>
                        <a:t>话题总结、感情升华</a:t>
                      </a:r>
                      <a:endParaRPr lang="zh-CN" altLang="en-US" sz="2800" dirty="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050915" y="2179955"/>
            <a:ext cx="5078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If I have a lot of money, I will…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50915" y="3334385"/>
            <a:ext cx="507809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First, I will help the poor…?</a:t>
            </a:r>
            <a:b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</a:br>
            <a: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Second, I will help to protect</a:t>
            </a:r>
            <a:b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</a:br>
            <a: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the earth…;Third ,I will spend</a:t>
            </a:r>
            <a:b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</a:br>
            <a: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Some </a:t>
            </a:r>
            <a:r>
              <a:rPr lang="en-US" altLang="zh-CN" sz="2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money</a:t>
            </a:r>
            <a:r>
              <a:rPr lang="en-US" altLang="zh-C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…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50915" y="5695315"/>
            <a:ext cx="5078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am sure…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116840"/>
            <a:ext cx="6188710" cy="10210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043" y="138458"/>
            <a:ext cx="21386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Ⅰ.</a:t>
            </a:r>
            <a:r>
              <a:rPr lang="zh-CN" altLang="en-US" sz="2800" dirty="0">
                <a:solidFill>
                  <a:srgbClr val="7030A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参考句式</a:t>
            </a:r>
            <a:endParaRPr lang="zh-CN" altLang="en-US" sz="2800" dirty="0">
              <a:solidFill>
                <a:srgbClr val="7030A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9575" y="1020445"/>
            <a:ext cx="1163383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如果我有很多钱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我将能够做很多享情。</a:t>
            </a:r>
            <a:b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I have a lot of money, I will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do a lot of things.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2.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最好用这些钱来做一些好的享情。</a:t>
            </a:r>
            <a:b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do good things with the money.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首先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我会捐钱给慈善机构来帮助那些常要帮助的人。</a:t>
            </a:r>
            <a:b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First , I'll give some money to charities to help those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4.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我会给贫穷的小孩子买衣服和礼物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让他们开心。</a:t>
            </a:r>
            <a:b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 will buy poor children clothes and presents_____________________.</a:t>
            </a:r>
            <a:br>
              <a:rPr lang="en-US" altLang="zh-CN" sz="24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67837" y="4243337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to make them happy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0265" y="1459777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be able to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2536" y="2396592"/>
            <a:ext cx="226420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It's best to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07681" y="3330023"/>
            <a:ext cx="22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in need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2715" y="1037590"/>
            <a:ext cx="976947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5.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然后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我会尽全力来保护环境。</a:t>
            </a:r>
            <a:b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T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hen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 I will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to help protect the environment.</a:t>
            </a:r>
            <a:b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6.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现在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环境已经变得越来越糟糕了。</a:t>
            </a:r>
            <a:b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Nowadays, the environment is getting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b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7.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最后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我打算把钱花在我的学习上。</a:t>
            </a:r>
            <a:b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At last. I will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             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my study.</a:t>
            </a:r>
            <a:b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8.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如果我能学到很多知识</a:t>
            </a: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,</a:t>
            </a:r>
            <a: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将来就能帮助世界交得更好。</a:t>
            </a:r>
            <a:br>
              <a:rPr lang="zh-CN" altLang="en-US" sz="2400" dirty="0">
                <a:solidFill>
                  <a:srgbClr val="191F25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b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If I am knowledgeable, I can help make </a:t>
            </a:r>
            <a:r>
              <a:rPr lang="en-US" altLang="zh-CN" sz="2400" u="sng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                       </a:t>
            </a:r>
            <a:r>
              <a:rPr lang="en-US" altLang="zh-CN" sz="2400" u="sng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altLang="zh-CN" sz="2400" dirty="0">
                <a:solidFill>
                  <a:srgbClr val="191F25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altLang="zh-CN" sz="2400" dirty="0">
              <a:solidFill>
                <a:srgbClr val="191F25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ts val="3600"/>
              </a:lnSpc>
            </a:pPr>
            <a:r>
              <a:rPr lang="en-US" altLang="zh-CN" sz="2400" dirty="0">
                <a:solidFill>
                  <a:srgbClr val="191F25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9.I am sure I will use the money as well as possible.</a:t>
            </a:r>
            <a:endParaRPr lang="en-US" altLang="zh-CN" sz="2400" dirty="0">
              <a:solidFill>
                <a:srgbClr val="191F25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87332" y="4166114"/>
            <a:ext cx="3614057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 better world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41921" y="1511821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try my best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55524" y="2388676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worse and worse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01545" y="3328482"/>
            <a:ext cx="361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spend the money on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1073" y="106073"/>
            <a:ext cx="2033905" cy="565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Ⅱ.</a:t>
            </a:r>
            <a:r>
              <a:rPr lang="zh-CN" altLang="en-US" sz="2800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写作练习</a:t>
            </a:r>
            <a:endParaRPr lang="zh-CN" altLang="en-US" sz="28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4490" y="821055"/>
            <a:ext cx="11463020" cy="5515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If I have a lot of money, I will be able to do a lot of things.</a:t>
            </a:r>
            <a:b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First, I think it‘s best to do good things with the money. So first, I will give some money to charities to help those in need, especially children of my age. I a will buy poor children clothes and presents to make them happy, Then, I will try my best to help protect the environment. As we all know the environment is getting worse and worse nowadays. Last but not least, I will spend the money on my study. I believe if </a:t>
            </a:r>
            <a:r>
              <a:rPr lang="en-US" altLang="zh-CN" sz="2800" dirty="0" err="1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Iam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knowledgeable, I can help make a better world.</a:t>
            </a:r>
            <a:b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If you have a lot of money, what would you like to do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？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36220" y="441325"/>
            <a:ext cx="650494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10. 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mile         /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maɪl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endParaRPr 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11.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angry       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'æŋgrɪ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12.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understanding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/,</a:t>
            </a:r>
            <a:r>
              <a:rPr lang="en-US" altLang="zh-CN"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ʌndə'stændɪŋ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endParaRPr lang="en-US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13. careless   /'keəlɪs/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14. 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mistake    /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mɪs'teɪk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endParaRPr lang="en-US" sz="28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15.himself     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/hɪm'self/</a:t>
            </a:r>
            <a:endParaRPr lang="en-US" sz="2800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16.careful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/'keəfʊl/</a:t>
            </a:r>
            <a:endParaRPr lang="en-US" sz="2800" dirty="0" err="1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17.advise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    /</a:t>
            </a:r>
            <a:r>
              <a:rPr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əd'vaɪz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endParaRPr lang="en-US" sz="2800" dirty="0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18.solve        </a:t>
            </a:r>
            <a:r>
              <a:rPr lang="en-US" sz="28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/sɒlv/</a:t>
            </a:r>
            <a:endParaRPr lang="en-US" altLang="en-US" sz="2800" dirty="0" err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0135" y="471805"/>
            <a:ext cx="119062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英里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0135" y="1017905"/>
            <a:ext cx="324485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adj.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发怒的，生气的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04840" y="1755140"/>
            <a:ext cx="372237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adj.</a:t>
            </a:r>
            <a:r>
              <a:rPr lang="zh-CN" alt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善解人意的；体谅人的</a:t>
            </a:r>
            <a:endParaRPr lang="zh-CN" alt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90135" y="2338705"/>
            <a:ext cx="182245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adj.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粗心的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90135" y="3075940"/>
            <a:ext cx="225742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错误，失误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90135" y="3710940"/>
            <a:ext cx="2158365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pron. 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他自己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0135" y="4264660"/>
            <a:ext cx="360045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adj.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小心的；细致的；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90135" y="4909820"/>
            <a:ext cx="221107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v.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劝告，建议   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90135" y="5585460"/>
            <a:ext cx="231013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v. </a:t>
            </a:r>
            <a:r>
              <a:rPr lang="zh-CN" altLang="en-US" sz="28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解决，解答</a:t>
            </a:r>
            <a:endParaRPr lang="zh-CN" altLang="en-US" sz="28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23250" y="5585460"/>
            <a:ext cx="258889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solve the problem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23250" y="1078865"/>
            <a:ext cx="40786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 angry with sb at/about sth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223250" y="532765"/>
            <a:ext cx="28054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kilometer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千米公里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19100" y="441325"/>
            <a:ext cx="543623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19. 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step    /</a:t>
            </a:r>
            <a:r>
              <a:rPr 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step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endParaRPr 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20.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trust    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trʌst</a:t>
            </a: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21.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experience</a:t>
            </a: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/</a:t>
            </a:r>
            <a:r>
              <a:rPr lang="en-US" altLang="zh-CN" sz="280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ɪks'pɪərɪəns</a:t>
            </a:r>
            <a:r>
              <a:rPr lang="en-US" altLang="zh-CN" sz="2800" dirty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endParaRPr lang="en-US" altLang="zh-CN" sz="2800" dirty="0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22. in half  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23.halfway  /ˈhɑːfˈweɪ/</a:t>
            </a:r>
            <a:endParaRPr lang="en-US" altLang="zh-CN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23. 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else    /</a:t>
            </a:r>
            <a:r>
              <a:rPr lang="en-US" sz="28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els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/</a:t>
            </a:r>
            <a:endParaRPr lang="en-US" altLang="en-US" sz="2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3785" y="483235"/>
            <a:ext cx="1656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n.</a:t>
            </a:r>
            <a:r>
              <a:rPr lang="zh-CN" alt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步，步骤</a:t>
            </a:r>
            <a:endParaRPr lang="zh-CN" alt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83785" y="1031875"/>
            <a:ext cx="192087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v.</a:t>
            </a:r>
            <a:r>
              <a:rPr lang="zh-CN" alt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相信，信任</a:t>
            </a:r>
            <a:endParaRPr lang="zh-CN" alt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83785" y="1769110"/>
            <a:ext cx="19608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n.</a:t>
            </a:r>
            <a:r>
              <a:rPr lang="zh-CN" alt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经验，经历</a:t>
            </a:r>
            <a:endParaRPr lang="zh-CN" alt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83785" y="2318385"/>
            <a:ext cx="1402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分成两半</a:t>
            </a:r>
            <a:endParaRPr lang="zh-CN" alt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3785" y="3055620"/>
            <a:ext cx="533146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adv&amp;adj </a:t>
            </a:r>
            <a:r>
              <a:rPr lang="zh-CN" alt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在中途，部分的做（或达到）</a:t>
            </a:r>
            <a:endParaRPr lang="zh-CN" alt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3785" y="3674110"/>
            <a:ext cx="256476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adv.</a:t>
            </a:r>
            <a:r>
              <a:rPr lang="zh-CN" altLang="en-US" sz="240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别的，其他的</a:t>
            </a:r>
            <a:endParaRPr lang="zh-CN" altLang="en-US" sz="240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0945" y="3700780"/>
            <a:ext cx="32658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when else ,what else...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60945" y="708660"/>
            <a:ext cx="4737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tep by step/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gradually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逐步地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60945" y="291465"/>
            <a:ext cx="64357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take a step 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迈出一步、采取措施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560945" y="1274445"/>
            <a:ext cx="15474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lie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ve</a:t>
            </a:r>
            <a:endParaRPr 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60945" y="2410460"/>
            <a:ext cx="47377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Please cut the cake in half.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2295" y="30480"/>
            <a:ext cx="3294380" cy="132588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travel </a:t>
            </a:r>
            <a:r>
              <a:rPr lang="en-US" altLang="zh-CN" sz="2800" dirty="0" err="1">
                <a:solidFill>
                  <a:srgbClr val="99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v.&amp;n</a:t>
            </a:r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.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旅行</a:t>
            </a:r>
            <a:endParaRPr lang="zh-CN" altLang="en-US" sz="28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3460" y="1356531"/>
            <a:ext cx="939982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e.g. How about your business </a:t>
            </a:r>
            <a:r>
              <a:rPr lang="en-US" altLang="zh-CN" u="sng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                </a:t>
            </a:r>
            <a:r>
              <a:rPr lang="en-US" altLang="zh-CN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ea"/>
              </a:rPr>
              <a:t>last week?</a:t>
            </a:r>
            <a:endParaRPr lang="en-US" altLang="zh-CN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e.g. Tom </a:t>
            </a:r>
            <a:r>
              <a:rPr lang="en-US" altLang="zh-CN" u="sng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        </a:t>
            </a:r>
            <a:r>
              <a:rPr lang="en-US" altLang="zh-CN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across the desert last month.There </a:t>
            </a:r>
            <a:endParaRPr lang="en-US" altLang="zh-CN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were lots of __________.</a:t>
            </a:r>
            <a:endParaRPr lang="en-US" altLang="zh-CN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CN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45" y="4598670"/>
            <a:ext cx="4449445" cy="1949450"/>
          </a:xfrm>
          <a:prstGeom prst="rect">
            <a:avLst/>
          </a:prstGeom>
        </p:spPr>
      </p:pic>
      <p:sp>
        <p:nvSpPr>
          <p:cNvPr id="6" name="内容占位符 2"/>
          <p:cNvSpPr txBox="1"/>
          <p:nvPr/>
        </p:nvSpPr>
        <p:spPr>
          <a:xfrm>
            <a:off x="783495" y="4598572"/>
            <a:ext cx="8186166" cy="4947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051DC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travel across/around/in/to</a:t>
            </a:r>
            <a:endParaRPr lang="en-US" altLang="zh-CN" dirty="0">
              <a:solidFill>
                <a:srgbClr val="051DCD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内容占位符 2"/>
          <p:cNvSpPr txBox="1"/>
          <p:nvPr/>
        </p:nvSpPr>
        <p:spPr>
          <a:xfrm>
            <a:off x="783495" y="3777050"/>
            <a:ext cx="8186166" cy="662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051DC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traveler /travell</a:t>
            </a:r>
            <a:r>
              <a:rPr lang="en-US" altLang="zh-CN" dirty="0">
                <a:solidFill>
                  <a:srgbClr val="051DC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er   n.</a:t>
            </a:r>
            <a:r>
              <a:rPr lang="zh-CN" altLang="en-US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旅行者</a:t>
            </a:r>
            <a:endParaRPr lang="en-US" altLang="zh-CN" dirty="0">
              <a:solidFill>
                <a:srgbClr val="051DCD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3439" y="2274044"/>
            <a:ext cx="166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traveled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38578" y="1275780"/>
            <a:ext cx="139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travel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3380" y="2797175"/>
            <a:ext cx="2038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travelers</a:t>
            </a:r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7830" y="20447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keep. ..to oneself     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保守秘密</a:t>
            </a:r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把问题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烦恼埋在心底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8290" y="1760855"/>
            <a:ext cx="12230100" cy="112204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e.g. I don’t want anyone to know it, so I will </a:t>
            </a:r>
            <a:r>
              <a:rPr lang="en-US" altLang="zh-CN" u="sng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until I die.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65" y="4570095"/>
            <a:ext cx="3752215" cy="21126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17094" y="1761117"/>
            <a:ext cx="294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it to </a:t>
            </a:r>
            <a:r>
              <a:rPr lang="en-US" altLang="zh-CN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myself</a:t>
            </a:r>
            <a:endParaRPr lang="en-US" altLang="zh-CN" sz="2800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1040" y="2561590"/>
            <a:ext cx="9023985" cy="233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反身代词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	</a:t>
            </a:r>
            <a:endParaRPr lang="en-US" altLang="zh-CN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teach/enjoy /help/take care of/look after oneself</a:t>
            </a:r>
            <a:endParaRPr lang="en-US" altLang="zh-CN" sz="2800" dirty="0">
              <a:solidFill>
                <a:srgbClr val="051DCD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by oneself 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独自地 单独地</a:t>
            </a:r>
            <a:b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endParaRPr lang="zh-CN" altLang="en-US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01040" y="4716145"/>
            <a:ext cx="71634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He is too careless to solve the problem by himself  .</a:t>
            </a:r>
            <a:endParaRPr lang="en-US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560" y="267970"/>
            <a:ext cx="4545330" cy="1082675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adj.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正常的</a:t>
            </a:r>
            <a:r>
              <a:rPr lang="en-US" altLang="zh-CN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zh-CN" altLang="en-US" sz="2800" dirty="0">
                <a:solidFill>
                  <a:srgbClr val="99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一般的</a:t>
            </a:r>
            <a:endParaRPr lang="zh-CN" altLang="en-US" sz="2800" dirty="0">
              <a:solidFill>
                <a:srgbClr val="99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405" y="2499995"/>
            <a:ext cx="10737850" cy="103695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e.g. It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normal for you to feel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nervous before exams.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75" y="375920"/>
            <a:ext cx="2197735" cy="18757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2915" y="3536950"/>
            <a:ext cx="9001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en-US" altLang="zh-CN" sz="2800" dirty="0" err="1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It’s+normal / abnormal / unusual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sb.</a:t>
            </a:r>
            <a:r>
              <a:rPr lang="zh-CN" altLang="en-US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do </a:t>
            </a:r>
            <a:r>
              <a:rPr lang="en-US" altLang="zh-CN" sz="2800" dirty="0" err="1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sth</a:t>
            </a:r>
            <a:r>
              <a:rPr lang="en-US" altLang="zh-CN" sz="2800" dirty="0">
                <a:solidFill>
                  <a:srgbClr val="051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solidFill>
                <a:srgbClr val="051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15535" y="375920"/>
            <a:ext cx="389255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normal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不正常的，反常的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20310" y="1438275"/>
            <a:ext cx="3683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近义词 </a:t>
            </a:r>
            <a:r>
              <a:rPr lang="en-US" altLang="zh-CN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unusual  </a:t>
            </a:r>
            <a:r>
              <a:rPr lang="zh-CN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不寻常的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KSO_WM_UNIT_TABLE_BEAUTIFY" val="smartTable{b2051621-9942-4f7a-8ddc-22e827be15b9}"/>
  <p:tag name="TABLE_ENDDRAG_ORIGIN_RECT" val="903*461"/>
  <p:tag name="TABLE_ENDDRAG_RECT" val="25*59*903*461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12662</Words>
  <Application>WPS 演示</Application>
  <PresentationFormat>宽屏</PresentationFormat>
  <Paragraphs>543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6" baseType="lpstr">
      <vt:lpstr>Arial</vt:lpstr>
      <vt:lpstr>宋体</vt:lpstr>
      <vt:lpstr>Wingdings</vt:lpstr>
      <vt:lpstr>Cambria Math</vt:lpstr>
      <vt:lpstr>华文新魏</vt:lpstr>
      <vt:lpstr>微软雅黑</vt:lpstr>
      <vt:lpstr>Arial Unicode MS</vt:lpstr>
      <vt:lpstr>等线 Light</vt:lpstr>
      <vt:lpstr>Calibri Light</vt:lpstr>
      <vt:lpstr>等线</vt:lpstr>
      <vt:lpstr>Calibri</vt:lpstr>
      <vt:lpstr>Office 主题</vt:lpstr>
      <vt:lpstr>PowerPoint 演示文稿</vt:lpstr>
      <vt:lpstr>Topic</vt:lpstr>
      <vt:lpstr>PowerPoint 演示文稿</vt:lpstr>
      <vt:lpstr>PowerPoint 演示文稿</vt:lpstr>
      <vt:lpstr>PowerPoint 演示文稿</vt:lpstr>
      <vt:lpstr>PowerPoint 演示文稿</vt:lpstr>
      <vt:lpstr>travel v.&amp;n.旅行</vt:lpstr>
      <vt:lpstr>keep. ..to oneself     保守秘密;把问题/烦恼埋在心底</vt:lpstr>
      <vt:lpstr>normal adj.正常的;一般的</vt:lpstr>
      <vt:lpstr>normal adj.正常的;一般的</vt:lpstr>
      <vt:lpstr>PowerPoint 演示文稿</vt:lpstr>
      <vt:lpstr>careless adj.粗心的;不小心的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unless conj,除非;如果不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许楚</dc:creator>
  <cp:lastModifiedBy>Lynn</cp:lastModifiedBy>
  <cp:revision>126</cp:revision>
  <dcterms:created xsi:type="dcterms:W3CDTF">2020-08-16T02:03:00Z</dcterms:created>
  <dcterms:modified xsi:type="dcterms:W3CDTF">2020-12-06T02:03:01Z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