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283" r:id="rId5"/>
    <p:sldId id="314" r:id="rId6"/>
    <p:sldId id="315" r:id="rId7"/>
    <p:sldId id="330" r:id="rId8"/>
    <p:sldId id="331" r:id="rId9"/>
    <p:sldId id="332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3" r:id="rId56"/>
  </p:sldIdLst>
  <p:sldSz cx="9144000" cy="5143500" type="screen16x9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hui" initials="h" lastIdx="2" clrIdx="0"/>
  <p:cmAuthor id="3" name="微软用户" initials="微" lastIdx="4" clrIdx="0"/>
  <p:cmAuthor id="4" name="yuhan0820@126.com" initials="y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F4"/>
    <a:srgbClr val="F2FCFC"/>
    <a:srgbClr val="FFE8C6"/>
    <a:srgbClr val="FFF7EC"/>
    <a:srgbClr val="FED9D6"/>
    <a:srgbClr val="FDBEB9"/>
    <a:srgbClr val="186E1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6743" autoAdjust="0"/>
  </p:normalViewPr>
  <p:slideViewPr>
    <p:cSldViewPr>
      <p:cViewPr>
        <p:scale>
          <a:sx n="100" d="100"/>
          <a:sy n="100" d="100"/>
        </p:scale>
        <p:origin x="-204" y="324"/>
      </p:cViewPr>
      <p:guideLst>
        <p:guide orient="horz" pos="1654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1" Type="http://schemas.openxmlformats.org/officeDocument/2006/relationships/tags" Target="tags/tag4.xml"/><Relationship Id="rId60" Type="http://schemas.openxmlformats.org/officeDocument/2006/relationships/commentAuthors" Target="commentAuthors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9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5796F-D2A3-4840-B1D7-00C587F41259}" type="doc">
      <dgm:prSet loTypeId="list" loCatId="list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F410CE19-67AD-4A9B-AAEB-2DA005D9592F}">
      <dgm:prSet phldrT="[文本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1--3</a:t>
          </a:r>
          <a:endParaRPr lang="zh-CN" altLang="en-US" dirty="0">
            <a:solidFill>
              <a:schemeClr val="tx1"/>
            </a:solidFill>
          </a:endParaRPr>
        </a:p>
      </dgm:t>
    </dgm:pt>
    <dgm:pt modelId="{C5090EE7-19F2-4F95-9317-6EA2B6F95488}" cxnId="{E0446BE2-0003-4BC5-8977-B2882D6D5C57}" type="parTrans">
      <dgm:prSet/>
      <dgm:spPr/>
      <dgm:t>
        <a:bodyPr/>
        <a:lstStyle/>
        <a:p>
          <a:endParaRPr lang="zh-CN" altLang="en-US"/>
        </a:p>
      </dgm:t>
    </dgm:pt>
    <dgm:pt modelId="{0D35E12F-77CF-4ED4-8C4F-9F2D495970B8}" cxnId="{E0446BE2-0003-4BC5-8977-B2882D6D5C57}" type="sibTrans">
      <dgm:prSet/>
      <dgm:spPr/>
      <dgm:t>
        <a:bodyPr/>
        <a:lstStyle/>
        <a:p>
          <a:endParaRPr lang="zh-CN" altLang="en-US"/>
        </a:p>
      </dgm:t>
    </dgm:pt>
    <dgm:pt modelId="{E89732CA-F03C-4903-8DFC-FBD9E1B1A98F}">
      <dgm:prSet phldrT="[文本]"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/>
            <a:t>动词，名词，形容</a:t>
          </a:r>
          <a:r>
            <a:rPr lang="zh-CN" altLang="en-US" sz="2400" b="1" dirty="0" smtClean="0"/>
            <a:t>词</a:t>
          </a:r>
          <a:r>
            <a:rPr lang="en-US" altLang="zh-CN" sz="2400" b="1" dirty="0" smtClean="0"/>
            <a:t/>
          </a:r>
          <a:endParaRPr lang="en-US" altLang="zh-CN" sz="2400" b="1" dirty="0" smtClean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solidFill>
                <a:srgbClr val="FF0000"/>
              </a:solidFill>
            </a:rPr>
            <a:t>数字多为时间点</a:t>
          </a:r>
          <a:r>
            <a:rPr lang="en-US" altLang="zh-CN" sz="2400" b="1" dirty="0" smtClean="0">
              <a:solidFill>
                <a:srgbClr val="FF0000"/>
              </a:solidFill>
            </a:rPr>
            <a:t/>
          </a:r>
          <a:endParaRPr lang="en-US" altLang="zh-CN" sz="2400" b="1" dirty="0" smtClean="0">
            <a:solidFill>
              <a:srgbClr val="FF0000"/>
            </a:solidFill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solidFill>
                <a:srgbClr val="FF0000"/>
              </a:solidFill>
            </a:rPr>
            <a:t>短语（动</a:t>
          </a:r>
          <a:r>
            <a:rPr lang="zh-CN" altLang="en-US" sz="2400" b="1" dirty="0" smtClean="0">
              <a:solidFill>
                <a:srgbClr val="FF0000"/>
              </a:solidFill>
            </a:rPr>
            <a:t>词短语，名</a:t>
          </a:r>
          <a:r>
            <a:rPr lang="zh-CN" altLang="en-US" sz="2400" b="1" dirty="0" smtClean="0">
              <a:solidFill>
                <a:srgbClr val="FF0000"/>
              </a:solidFill>
            </a:rPr>
            <a:t>词短语）</a:t>
          </a:r>
          <a:r>
            <a:rPr lang="zh-CN" altLang="en-US" sz="2400" b="1" dirty="0" smtClean="0">
              <a:solidFill>
                <a:srgbClr val="FF0000"/>
              </a:solidFill>
            </a:rPr>
            <a:t/>
          </a:r>
          <a:endParaRPr lang="zh-CN" altLang="en-US" sz="2400" b="1" dirty="0" smtClean="0">
            <a:solidFill>
              <a:srgbClr val="FF0000"/>
            </a:solidFill>
          </a:endParaRPr>
        </a:p>
      </dgm:t>
    </dgm:pt>
    <dgm:pt modelId="{FE50C45C-4574-43A1-B61F-66FD29677660}" cxnId="{566B7319-FE91-4C6A-A62A-A10835990BEF}" type="parTrans">
      <dgm:prSet/>
      <dgm:spPr/>
      <dgm:t>
        <a:bodyPr/>
        <a:lstStyle/>
        <a:p>
          <a:endParaRPr lang="zh-CN" altLang="en-US"/>
        </a:p>
      </dgm:t>
    </dgm:pt>
    <dgm:pt modelId="{297C623E-2DE3-45BE-91B5-A369B341042F}" cxnId="{566B7319-FE91-4C6A-A62A-A10835990BEF}" type="sibTrans">
      <dgm:prSet/>
      <dgm:spPr/>
      <dgm:t>
        <a:bodyPr/>
        <a:lstStyle/>
        <a:p>
          <a:endParaRPr lang="zh-CN" altLang="en-US"/>
        </a:p>
      </dgm:t>
    </dgm:pt>
    <dgm:pt modelId="{8E17308E-1344-4A3E-842B-810612EE268B}">
      <dgm:prSet phldrT="[文本]"/>
      <dgm:spPr>
        <a:solidFill>
          <a:srgbClr val="C00000"/>
        </a:solidFill>
      </dgm:spPr>
      <dgm:t>
        <a:bodyPr/>
        <a:lstStyle/>
        <a:p>
          <a:r>
            <a:rPr lang="en-US" altLang="zh-CN" dirty="0" smtClean="0"/>
            <a:t>4--5</a:t>
          </a:r>
          <a:endParaRPr lang="zh-CN" altLang="en-US" dirty="0"/>
        </a:p>
      </dgm:t>
    </dgm:pt>
    <dgm:pt modelId="{E40D3039-A070-4030-A972-A241FC444255}" cxnId="{A1561D1A-6DA5-4EAC-8629-A5482845EC33}" type="parTrans">
      <dgm:prSet/>
      <dgm:spPr/>
      <dgm:t>
        <a:bodyPr/>
        <a:lstStyle/>
        <a:p>
          <a:endParaRPr lang="zh-CN" altLang="en-US"/>
        </a:p>
      </dgm:t>
    </dgm:pt>
    <dgm:pt modelId="{5EE173C7-EA5F-412D-A914-93BC5FDC0FE3}" cxnId="{A1561D1A-6DA5-4EAC-8629-A5482845EC33}" type="sibTrans">
      <dgm:prSet/>
      <dgm:spPr/>
      <dgm:t>
        <a:bodyPr/>
        <a:lstStyle/>
        <a:p>
          <a:endParaRPr lang="zh-CN" altLang="en-US"/>
        </a:p>
      </dgm:t>
    </dgm:pt>
    <dgm:pt modelId="{12936088-B357-4221-9C32-FA2867796A25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>
              <a:solidFill>
                <a:schemeClr val="tx2"/>
              </a:solidFill>
            </a:rPr>
            <a:t>选择听到的句子的</a:t>
          </a:r>
          <a:r>
            <a:rPr lang="zh-CN" altLang="en-US" sz="2800" b="1" u="sng" dirty="0" smtClean="0">
              <a:solidFill>
                <a:srgbClr val="FF0000"/>
              </a:solidFill>
            </a:rPr>
            <a:t>同义句</a:t>
          </a:r>
          <a:r>
            <a:rPr lang="zh-CN" altLang="en-US" sz="2800" b="1" u="sng" dirty="0">
              <a:solidFill>
                <a:srgbClr val="FF0000"/>
              </a:solidFill>
            </a:rPr>
            <a:t/>
          </a:r>
          <a:endParaRPr lang="zh-CN" altLang="en-US" sz="2800" b="1" u="sng" dirty="0">
            <a:solidFill>
              <a:srgbClr val="FF0000"/>
            </a:solidFill>
          </a:endParaRPr>
        </a:p>
      </dgm:t>
    </dgm:pt>
    <dgm:pt modelId="{DE0F5579-FE8E-48E5-82B0-02A29FE124AA}" cxnId="{1B6188D8-88B7-42CD-A34D-C227AFBAAC45}" type="parTrans">
      <dgm:prSet/>
      <dgm:spPr/>
      <dgm:t>
        <a:bodyPr/>
        <a:lstStyle/>
        <a:p>
          <a:endParaRPr lang="zh-CN" altLang="en-US"/>
        </a:p>
      </dgm:t>
    </dgm:pt>
    <dgm:pt modelId="{26BDD8C8-F646-45B5-A652-934DB1039B40}" cxnId="{1B6188D8-88B7-42CD-A34D-C227AFBAAC45}" type="sibTrans">
      <dgm:prSet/>
      <dgm:spPr/>
      <dgm:t>
        <a:bodyPr/>
        <a:lstStyle/>
        <a:p>
          <a:endParaRPr lang="zh-CN" altLang="en-US"/>
        </a:p>
      </dgm:t>
    </dgm:pt>
    <dgm:pt modelId="{65BB953A-9085-4C2C-A142-8CBD6D0F0E2A}" type="pres">
      <dgm:prSet presAssocID="{A9C5796F-D2A3-4840-B1D7-00C587F4125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CB54D20F-C8CD-4132-966C-0480DDFF57D2}" type="pres">
      <dgm:prSet presAssocID="{F410CE19-67AD-4A9B-AAEB-2DA005D9592F}" presName="posSpace" presStyleCnt="0"/>
      <dgm:spPr/>
    </dgm:pt>
    <dgm:pt modelId="{AE2FE03A-715E-4D26-BF6B-D48387C0E08E}" type="pres">
      <dgm:prSet presAssocID="{F410CE19-67AD-4A9B-AAEB-2DA005D9592F}" presName="vertFlow" presStyleCnt="0"/>
      <dgm:spPr/>
    </dgm:pt>
    <dgm:pt modelId="{41FF2FA0-F4A7-486E-BDB0-0D196DDE460C}" type="pres">
      <dgm:prSet presAssocID="{F410CE19-67AD-4A9B-AAEB-2DA005D9592F}" presName="topSpace" presStyleCnt="0"/>
      <dgm:spPr/>
    </dgm:pt>
    <dgm:pt modelId="{42126DCA-BA66-42C5-BB16-94672890DFF4}" type="pres">
      <dgm:prSet presAssocID="{F410CE19-67AD-4A9B-AAEB-2DA005D9592F}" presName="firstComp" presStyleCnt="0"/>
      <dgm:spPr/>
    </dgm:pt>
    <dgm:pt modelId="{92346E05-6478-478B-8388-FB06A7482395}" type="pres">
      <dgm:prSet presAssocID="{F410CE19-67AD-4A9B-AAEB-2DA005D9592F}" presName="firstChild" presStyleLbl="bgAccFollowNode1" presStyleIdx="0" presStyleCnt="2" custScaleX="129164" custScaleY="149074" custLinFactNeighborX="-11621" custLinFactNeighborY="6834"/>
      <dgm:spPr/>
      <dgm:t>
        <a:bodyPr/>
        <a:lstStyle/>
        <a:p>
          <a:endParaRPr lang="zh-CN" altLang="en-US"/>
        </a:p>
      </dgm:t>
    </dgm:pt>
    <dgm:pt modelId="{14C19FC5-BFEC-4FE9-9CFD-4AB60D81AA61}" type="pres">
      <dgm:prSet presAssocID="{F410CE19-67AD-4A9B-AAEB-2DA005D9592F}" presName="firstChild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9692AD-77BF-478F-9685-62558822C456}" type="pres">
      <dgm:prSet presAssocID="{F410CE19-67AD-4A9B-AAEB-2DA005D9592F}" presName="negSpace" presStyleCnt="0"/>
      <dgm:spPr/>
    </dgm:pt>
    <dgm:pt modelId="{CBBC45C1-5715-4585-A2AC-57DBF5DB5010}" type="pres">
      <dgm:prSet presAssocID="{F410CE19-67AD-4A9B-AAEB-2DA005D9592F}" presName="circle" presStyleLbl="node1" presStyleIdx="0" presStyleCnt="2" custScaleX="65135" custScaleY="60800" custLinFactNeighborX="-16243" custLinFactNeighborY="2485"/>
      <dgm:spPr/>
      <dgm:t>
        <a:bodyPr/>
        <a:lstStyle/>
        <a:p>
          <a:endParaRPr lang="zh-CN" altLang="en-US"/>
        </a:p>
      </dgm:t>
    </dgm:pt>
    <dgm:pt modelId="{6332875D-24E8-4401-B074-ABE8D359C706}" type="pres">
      <dgm:prSet presAssocID="{0D35E12F-77CF-4ED4-8C4F-9F2D495970B8}" presName="transSpace" presStyleCnt="0"/>
      <dgm:spPr/>
    </dgm:pt>
    <dgm:pt modelId="{4881E745-1441-4B64-B025-5714CAD53BDF}" type="pres">
      <dgm:prSet presAssocID="{8E17308E-1344-4A3E-842B-810612EE268B}" presName="posSpace" presStyleCnt="0"/>
      <dgm:spPr/>
    </dgm:pt>
    <dgm:pt modelId="{0F67CE96-4CEC-4FD5-9DE4-FA2990CC817F}" type="pres">
      <dgm:prSet presAssocID="{8E17308E-1344-4A3E-842B-810612EE268B}" presName="vertFlow" presStyleCnt="0"/>
      <dgm:spPr/>
    </dgm:pt>
    <dgm:pt modelId="{AB9C991F-283A-4AA2-82E7-E504BAC81881}" type="pres">
      <dgm:prSet presAssocID="{8E17308E-1344-4A3E-842B-810612EE268B}" presName="topSpace" presStyleCnt="0"/>
      <dgm:spPr/>
    </dgm:pt>
    <dgm:pt modelId="{5BC2F889-088C-495A-83C6-7148CBEF3510}" type="pres">
      <dgm:prSet presAssocID="{8E17308E-1344-4A3E-842B-810612EE268B}" presName="firstComp" presStyleCnt="0"/>
      <dgm:spPr/>
    </dgm:pt>
    <dgm:pt modelId="{03BAE322-B544-45CC-BCDB-4DD537542127}" type="pres">
      <dgm:prSet presAssocID="{8E17308E-1344-4A3E-842B-810612EE268B}" presName="firstChild" presStyleLbl="bgAccFollowNode1" presStyleIdx="1" presStyleCnt="2" custScaleX="110352" custScaleY="132669" custLinFactNeighborX="-19029" custLinFactNeighborY="6275"/>
      <dgm:spPr/>
      <dgm:t>
        <a:bodyPr/>
        <a:lstStyle/>
        <a:p>
          <a:endParaRPr lang="zh-CN" altLang="en-US"/>
        </a:p>
      </dgm:t>
    </dgm:pt>
    <dgm:pt modelId="{D6CC8835-73F8-4E9F-8690-9C3C827A99EF}" type="pres">
      <dgm:prSet presAssocID="{8E17308E-1344-4A3E-842B-810612EE268B}" presName="firstChild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D3AC47-94FE-427B-A850-335D6809D089}" type="pres">
      <dgm:prSet presAssocID="{8E17308E-1344-4A3E-842B-810612EE268B}" presName="negSpace" presStyleCnt="0"/>
      <dgm:spPr/>
    </dgm:pt>
    <dgm:pt modelId="{B5A5F437-C6AC-4C47-9BA5-1D3359B774F8}" type="pres">
      <dgm:prSet presAssocID="{8E17308E-1344-4A3E-842B-810612EE268B}" presName="circle" presStyleLbl="node1" presStyleIdx="1" presStyleCnt="2" custScaleX="64291" custScaleY="61825"/>
      <dgm:spPr/>
      <dgm:t>
        <a:bodyPr/>
        <a:lstStyle/>
        <a:p>
          <a:endParaRPr lang="zh-CN" altLang="en-US"/>
        </a:p>
      </dgm:t>
    </dgm:pt>
  </dgm:ptLst>
  <dgm:cxnLst>
    <dgm:cxn modelId="{E0446BE2-0003-4BC5-8977-B2882D6D5C57}" srcId="{A9C5796F-D2A3-4840-B1D7-00C587F41259}" destId="{F410CE19-67AD-4A9B-AAEB-2DA005D9592F}" srcOrd="0" destOrd="0" parTransId="{C5090EE7-19F2-4F95-9317-6EA2B6F95488}" sibTransId="{0D35E12F-77CF-4ED4-8C4F-9F2D495970B8}"/>
    <dgm:cxn modelId="{566B7319-FE91-4C6A-A62A-A10835990BEF}" srcId="{F410CE19-67AD-4A9B-AAEB-2DA005D9592F}" destId="{E89732CA-F03C-4903-8DFC-FBD9E1B1A98F}" srcOrd="0" destOrd="0" parTransId="{FE50C45C-4574-43A1-B61F-66FD29677660}" sibTransId="{297C623E-2DE3-45BE-91B5-A369B341042F}"/>
    <dgm:cxn modelId="{A1561D1A-6DA5-4EAC-8629-A5482845EC33}" srcId="{A9C5796F-D2A3-4840-B1D7-00C587F41259}" destId="{8E17308E-1344-4A3E-842B-810612EE268B}" srcOrd="1" destOrd="0" parTransId="{E40D3039-A070-4030-A972-A241FC444255}" sibTransId="{5EE173C7-EA5F-412D-A914-93BC5FDC0FE3}"/>
    <dgm:cxn modelId="{1B6188D8-88B7-42CD-A34D-C227AFBAAC45}" srcId="{8E17308E-1344-4A3E-842B-810612EE268B}" destId="{12936088-B357-4221-9C32-FA2867796A25}" srcOrd="0" destOrd="1" parTransId="{DE0F5579-FE8E-48E5-82B0-02A29FE124AA}" sibTransId="{26BDD8C8-F646-45B5-A652-934DB1039B40}"/>
    <dgm:cxn modelId="{E5422249-B252-4A17-9AB2-6B2EA3DA259D}" type="presOf" srcId="{A9C5796F-D2A3-4840-B1D7-00C587F41259}" destId="{65BB953A-9085-4C2C-A142-8CBD6D0F0E2A}" srcOrd="0" destOrd="0" presId="urn:microsoft.com/office/officeart/2005/8/layout/hList9#1"/>
    <dgm:cxn modelId="{38491829-71A4-4E4C-BBDA-C5C27AE93FE2}" type="presParOf" srcId="{65BB953A-9085-4C2C-A142-8CBD6D0F0E2A}" destId="{CB54D20F-C8CD-4132-966C-0480DDFF57D2}" srcOrd="0" destOrd="0" presId="urn:microsoft.com/office/officeart/2005/8/layout/hList9#1"/>
    <dgm:cxn modelId="{89E53599-9CC7-471F-AFF2-24A68B6A9290}" type="presParOf" srcId="{65BB953A-9085-4C2C-A142-8CBD6D0F0E2A}" destId="{AE2FE03A-715E-4D26-BF6B-D48387C0E08E}" srcOrd="1" destOrd="0" presId="urn:microsoft.com/office/officeart/2005/8/layout/hList9#1"/>
    <dgm:cxn modelId="{6D3DFAB2-DAED-401C-9167-75CEB5EC6CEB}" type="presParOf" srcId="{AE2FE03A-715E-4D26-BF6B-D48387C0E08E}" destId="{41FF2FA0-F4A7-486E-BDB0-0D196DDE460C}" srcOrd="0" destOrd="1" presId="urn:microsoft.com/office/officeart/2005/8/layout/hList9#1"/>
    <dgm:cxn modelId="{55D9A09F-DCC8-43B0-BC4C-ED48DC073B71}" type="presParOf" srcId="{AE2FE03A-715E-4D26-BF6B-D48387C0E08E}" destId="{42126DCA-BA66-42C5-BB16-94672890DFF4}" srcOrd="1" destOrd="1" presId="urn:microsoft.com/office/officeart/2005/8/layout/hList9#1"/>
    <dgm:cxn modelId="{307438A6-EF4B-4AF8-A51A-6357974EE9CB}" type="presParOf" srcId="{42126DCA-BA66-42C5-BB16-94672890DFF4}" destId="{92346E05-6478-478B-8388-FB06A7482395}" srcOrd="0" destOrd="1" presId="urn:microsoft.com/office/officeart/2005/8/layout/hList9#1"/>
    <dgm:cxn modelId="{09B1DD58-0D4F-4403-A12A-3E53F3EA4597}" type="presOf" srcId="{E89732CA-F03C-4903-8DFC-FBD9E1B1A98F}" destId="{92346E05-6478-478B-8388-FB06A7482395}" srcOrd="0" destOrd="0" presId="urn:microsoft.com/office/officeart/2005/8/layout/hList9#1"/>
    <dgm:cxn modelId="{784A8263-C196-44EE-AC14-93E5FB432FAB}" type="presParOf" srcId="{42126DCA-BA66-42C5-BB16-94672890DFF4}" destId="{14C19FC5-BFEC-4FE9-9CFD-4AB60D81AA61}" srcOrd="1" destOrd="1" presId="urn:microsoft.com/office/officeart/2005/8/layout/hList9#1"/>
    <dgm:cxn modelId="{6D7B71C0-F962-48F9-967F-3FA923AF9714}" type="presOf" srcId="{E89732CA-F03C-4903-8DFC-FBD9E1B1A98F}" destId="{14C19FC5-BFEC-4FE9-9CFD-4AB60D81AA61}" srcOrd="1" destOrd="0" presId="urn:microsoft.com/office/officeart/2005/8/layout/hList9#1"/>
    <dgm:cxn modelId="{23A858AE-833F-4101-90D3-4E3814C51820}" type="presParOf" srcId="{65BB953A-9085-4C2C-A142-8CBD6D0F0E2A}" destId="{249692AD-77BF-478F-9685-62558822C456}" srcOrd="2" destOrd="0" presId="urn:microsoft.com/office/officeart/2005/8/layout/hList9#1"/>
    <dgm:cxn modelId="{681A3796-DA0D-4E6E-93D6-CA4B54AF5006}" type="presParOf" srcId="{65BB953A-9085-4C2C-A142-8CBD6D0F0E2A}" destId="{CBBC45C1-5715-4585-A2AC-57DBF5DB5010}" srcOrd="3" destOrd="0" presId="urn:microsoft.com/office/officeart/2005/8/layout/hList9#1"/>
    <dgm:cxn modelId="{583511C8-1389-4CB6-A050-5175A6FB8575}" type="presOf" srcId="{F410CE19-67AD-4A9B-AAEB-2DA005D9592F}" destId="{CBBC45C1-5715-4585-A2AC-57DBF5DB5010}" srcOrd="0" destOrd="0" presId="urn:microsoft.com/office/officeart/2005/8/layout/hList9#1"/>
    <dgm:cxn modelId="{233F3D4F-2F3D-44A3-8EB6-A110E276E7FA}" type="presParOf" srcId="{65BB953A-9085-4C2C-A142-8CBD6D0F0E2A}" destId="{6332875D-24E8-4401-B074-ABE8D359C706}" srcOrd="4" destOrd="0" presId="urn:microsoft.com/office/officeart/2005/8/layout/hList9#1"/>
    <dgm:cxn modelId="{A78D652A-977C-4C78-AAC5-2B707AE9F6DE}" type="presParOf" srcId="{65BB953A-9085-4C2C-A142-8CBD6D0F0E2A}" destId="{4881E745-1441-4B64-B025-5714CAD53BDF}" srcOrd="5" destOrd="0" presId="urn:microsoft.com/office/officeart/2005/8/layout/hList9#1"/>
    <dgm:cxn modelId="{B3D94026-17B9-4A99-BFAE-FF2383527046}" type="presParOf" srcId="{65BB953A-9085-4C2C-A142-8CBD6D0F0E2A}" destId="{0F67CE96-4CEC-4FD5-9DE4-FA2990CC817F}" srcOrd="6" destOrd="0" presId="urn:microsoft.com/office/officeart/2005/8/layout/hList9#1"/>
    <dgm:cxn modelId="{8085D14B-B8D6-4B3C-A40A-DB2B4BB1F8D5}" type="presParOf" srcId="{0F67CE96-4CEC-4FD5-9DE4-FA2990CC817F}" destId="{AB9C991F-283A-4AA2-82E7-E504BAC81881}" srcOrd="0" destOrd="6" presId="urn:microsoft.com/office/officeart/2005/8/layout/hList9#1"/>
    <dgm:cxn modelId="{8610EC96-9A49-4F21-9CC8-22F723201FB2}" type="presParOf" srcId="{0F67CE96-4CEC-4FD5-9DE4-FA2990CC817F}" destId="{5BC2F889-088C-495A-83C6-7148CBEF3510}" srcOrd="1" destOrd="6" presId="urn:microsoft.com/office/officeart/2005/8/layout/hList9#1"/>
    <dgm:cxn modelId="{E149BA42-A3FB-475C-9DA4-41EA6CF598D3}" type="presParOf" srcId="{5BC2F889-088C-495A-83C6-7148CBEF3510}" destId="{03BAE322-B544-45CC-BCDB-4DD537542127}" srcOrd="0" destOrd="1" presId="urn:microsoft.com/office/officeart/2005/8/layout/hList9#1"/>
    <dgm:cxn modelId="{AE69DF87-FD09-468D-9C1C-64FF50B4CEDE}" type="presOf" srcId="{12936088-B357-4221-9C32-FA2867796A25}" destId="{03BAE322-B544-45CC-BCDB-4DD537542127}" srcOrd="0" destOrd="0" presId="urn:microsoft.com/office/officeart/2005/8/layout/hList9#1"/>
    <dgm:cxn modelId="{C47E386F-D052-43D5-BA11-EDA67031F89A}" type="presParOf" srcId="{5BC2F889-088C-495A-83C6-7148CBEF3510}" destId="{D6CC8835-73F8-4E9F-8690-9C3C827A99EF}" srcOrd="1" destOrd="1" presId="urn:microsoft.com/office/officeart/2005/8/layout/hList9#1"/>
    <dgm:cxn modelId="{09AAB7CA-BAC7-4D6C-8352-3A9EC433062C}" type="presOf" srcId="{12936088-B357-4221-9C32-FA2867796A25}" destId="{D6CC8835-73F8-4E9F-8690-9C3C827A99EF}" srcOrd="1" destOrd="0" presId="urn:microsoft.com/office/officeart/2005/8/layout/hList9#1"/>
    <dgm:cxn modelId="{910CA9BF-5892-4B7F-9AF6-3C4C309D52C2}" type="presParOf" srcId="{65BB953A-9085-4C2C-A142-8CBD6D0F0E2A}" destId="{BAD3AC47-94FE-427B-A850-335D6809D089}" srcOrd="7" destOrd="0" presId="urn:microsoft.com/office/officeart/2005/8/layout/hList9#1"/>
    <dgm:cxn modelId="{F855CF41-31E5-4779-A28A-DD62EB9DB7F9}" type="presParOf" srcId="{65BB953A-9085-4C2C-A142-8CBD6D0F0E2A}" destId="{B5A5F437-C6AC-4C47-9BA5-1D3359B774F8}" srcOrd="8" destOrd="0" presId="urn:microsoft.com/office/officeart/2005/8/layout/hList9#1"/>
    <dgm:cxn modelId="{413225D6-BA82-415C-B3E8-5C172609A93C}" type="presOf" srcId="{8E17308E-1344-4A3E-842B-810612EE268B}" destId="{B5A5F437-C6AC-4C47-9BA5-1D3359B774F8}" srcOrd="0" destOrd="0" presId="urn:microsoft.com/office/officeart/2005/8/layout/hList9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BDA1B-31FC-45D4-8AD2-DE0414E52A4C}" type="doc">
      <dgm:prSet loTypeId="urn:microsoft.com/office/officeart/2005/8/layout/hProcess9#4" loCatId="process" qsTypeId="urn:microsoft.com/office/officeart/2005/8/quickstyle/simple1#18" qsCatId="simple" csTypeId="urn:microsoft.com/office/officeart/2005/8/colors/colorful5#9" csCatId="colorful" phldr="1"/>
      <dgm:spPr/>
    </dgm:pt>
    <dgm:pt modelId="{80BB1C95-6150-48AE-AD3E-6756BF8BA62D}">
      <dgm:prSet phldrT="[文本]"/>
      <dgm:spPr/>
      <dgm:t>
        <a:bodyPr/>
        <a:lstStyle/>
        <a:p>
          <a:r>
            <a:rPr lang="zh-CN" altLang="en-US" dirty="0" smtClean="0"/>
            <a:t>速浏览抓大意</a:t>
          </a:r>
          <a:endParaRPr lang="zh-CN" altLang="en-US" dirty="0"/>
        </a:p>
      </dgm:t>
    </dgm:pt>
    <dgm:pt modelId="{14BF4EBC-616C-4A5A-BB54-B91310FFB45A}" cxnId="{11F9A0B8-C21A-402B-9952-963C90C41EA3}" type="parTrans">
      <dgm:prSet/>
      <dgm:spPr/>
      <dgm:t>
        <a:bodyPr/>
        <a:lstStyle/>
        <a:p>
          <a:endParaRPr lang="zh-CN" altLang="en-US"/>
        </a:p>
      </dgm:t>
    </dgm:pt>
    <dgm:pt modelId="{3111ECA2-54F7-4CBB-A44E-51A15A238756}" cxnId="{11F9A0B8-C21A-402B-9952-963C90C41EA3}" type="sibTrans">
      <dgm:prSet/>
      <dgm:spPr/>
      <dgm:t>
        <a:bodyPr/>
        <a:lstStyle/>
        <a:p>
          <a:endParaRPr lang="zh-CN" altLang="en-US"/>
        </a:p>
      </dgm:t>
    </dgm:pt>
    <dgm:pt modelId="{3924BC4A-6B83-4135-97B1-21B2A748EC69}">
      <dgm:prSet phldrT="[文本]"/>
      <dgm:spPr/>
      <dgm:t>
        <a:bodyPr/>
        <a:lstStyle/>
        <a:p>
          <a:r>
            <a:rPr lang="zh-CN" altLang="en-US" dirty="0" smtClean="0"/>
            <a:t>扣大意做易题</a:t>
          </a:r>
          <a:endParaRPr lang="zh-CN" altLang="en-US" dirty="0"/>
        </a:p>
      </dgm:t>
    </dgm:pt>
    <dgm:pt modelId="{893241CD-F2FB-48EE-913B-31DB27F3AF39}" cxnId="{D6943F9A-2C62-4071-B236-5F41C46600EB}" type="parTrans">
      <dgm:prSet/>
      <dgm:spPr/>
      <dgm:t>
        <a:bodyPr/>
        <a:lstStyle/>
        <a:p>
          <a:endParaRPr lang="zh-CN" altLang="en-US"/>
        </a:p>
      </dgm:t>
    </dgm:pt>
    <dgm:pt modelId="{A175DCBF-110B-485C-AECE-29ED6F4BB638}" cxnId="{D6943F9A-2C62-4071-B236-5F41C46600EB}" type="sibTrans">
      <dgm:prSet/>
      <dgm:spPr/>
      <dgm:t>
        <a:bodyPr/>
        <a:lstStyle/>
        <a:p>
          <a:endParaRPr lang="zh-CN" altLang="en-US"/>
        </a:p>
      </dgm:t>
    </dgm:pt>
    <dgm:pt modelId="{D57E64AF-13A9-4A8E-8AD5-BF5906810C80}">
      <dgm:prSet phldrT="[文本]"/>
      <dgm:spPr/>
      <dgm:t>
        <a:bodyPr/>
        <a:lstStyle/>
        <a:p>
          <a:r>
            <a:rPr lang="zh-CN" altLang="en-US" dirty="0" smtClean="0"/>
            <a:t>细推敲攻难题</a:t>
          </a:r>
          <a:endParaRPr lang="zh-CN" altLang="en-US" dirty="0"/>
        </a:p>
      </dgm:t>
    </dgm:pt>
    <dgm:pt modelId="{D7A1DD5E-3337-465B-887C-DAEABC1D3F9E}" cxnId="{58BD36D2-50C4-4D4C-8666-A04AD96E3F84}" type="parTrans">
      <dgm:prSet/>
      <dgm:spPr/>
      <dgm:t>
        <a:bodyPr/>
        <a:lstStyle/>
        <a:p>
          <a:endParaRPr lang="zh-CN" altLang="en-US"/>
        </a:p>
      </dgm:t>
    </dgm:pt>
    <dgm:pt modelId="{8927AA0C-54DA-4AF6-90FB-07A4A67DA4D5}" cxnId="{58BD36D2-50C4-4D4C-8666-A04AD96E3F84}" type="sibTrans">
      <dgm:prSet/>
      <dgm:spPr/>
      <dgm:t>
        <a:bodyPr/>
        <a:lstStyle/>
        <a:p>
          <a:endParaRPr lang="zh-CN" altLang="en-US"/>
        </a:p>
      </dgm:t>
    </dgm:pt>
    <dgm:pt modelId="{F070C25D-AF06-4559-9DB6-EF660F7E4978}">
      <dgm:prSet phldrT="[文本]"/>
      <dgm:spPr/>
      <dgm:t>
        <a:bodyPr/>
        <a:lstStyle/>
        <a:p>
          <a:r>
            <a:rPr lang="zh-CN" altLang="en-US" dirty="0" smtClean="0"/>
            <a:t>读全文纠失误</a:t>
          </a:r>
          <a:endParaRPr lang="zh-CN" altLang="en-US" dirty="0"/>
        </a:p>
      </dgm:t>
    </dgm:pt>
    <dgm:pt modelId="{EA9F60D9-D14A-4848-B68B-EE05C61CE709}" cxnId="{22EFA56F-6F49-4D99-AE40-B2009C5BE397}" type="parTrans">
      <dgm:prSet/>
      <dgm:spPr/>
      <dgm:t>
        <a:bodyPr/>
        <a:lstStyle/>
        <a:p>
          <a:endParaRPr lang="zh-CN" altLang="en-US"/>
        </a:p>
      </dgm:t>
    </dgm:pt>
    <dgm:pt modelId="{5A2037BF-A116-464B-9EA0-2C8C4972A3A0}" cxnId="{22EFA56F-6F49-4D99-AE40-B2009C5BE397}" type="sibTrans">
      <dgm:prSet/>
      <dgm:spPr/>
      <dgm:t>
        <a:bodyPr/>
        <a:lstStyle/>
        <a:p>
          <a:endParaRPr lang="zh-CN" altLang="en-US"/>
        </a:p>
      </dgm:t>
    </dgm:pt>
    <dgm:pt modelId="{4E4D3FA3-1C88-4D23-BB8C-AB556212CF7D}" type="pres">
      <dgm:prSet presAssocID="{8F2BDA1B-31FC-45D4-8AD2-DE0414E52A4C}" presName="CompostProcess" presStyleCnt="0">
        <dgm:presLayoutVars>
          <dgm:dir/>
          <dgm:resizeHandles val="exact"/>
        </dgm:presLayoutVars>
      </dgm:prSet>
      <dgm:spPr/>
    </dgm:pt>
    <dgm:pt modelId="{D807E03A-67FE-44D0-8B18-91F8937489E0}" type="pres">
      <dgm:prSet presAssocID="{8F2BDA1B-31FC-45D4-8AD2-DE0414E52A4C}" presName="arrow" presStyleLbl="bgShp" presStyleIdx="0" presStyleCnt="1"/>
      <dgm:spPr/>
    </dgm:pt>
    <dgm:pt modelId="{713E8504-6409-45C9-AD7D-76CAC3387652}" type="pres">
      <dgm:prSet presAssocID="{8F2BDA1B-31FC-45D4-8AD2-DE0414E52A4C}" presName="linearProcess" presStyleCnt="0"/>
      <dgm:spPr/>
    </dgm:pt>
    <dgm:pt modelId="{78169F56-08A9-43BD-9561-3715DDE86C67}" type="pres">
      <dgm:prSet presAssocID="{80BB1C95-6150-48AE-AD3E-6756BF8BA62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551B87-4B77-4A05-A16E-892C0EEF9136}" type="pres">
      <dgm:prSet presAssocID="{3111ECA2-54F7-4CBB-A44E-51A15A238756}" presName="sibTrans" presStyleCnt="0"/>
      <dgm:spPr/>
    </dgm:pt>
    <dgm:pt modelId="{30064E06-9E4B-4E35-9DB2-BDE35D6690D0}" type="pres">
      <dgm:prSet presAssocID="{3924BC4A-6B83-4135-97B1-21B2A748EC6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F48631-C197-4FBF-B048-F851C2F49BB7}" type="pres">
      <dgm:prSet presAssocID="{A175DCBF-110B-485C-AECE-29ED6F4BB638}" presName="sibTrans" presStyleCnt="0"/>
      <dgm:spPr/>
    </dgm:pt>
    <dgm:pt modelId="{007AE615-FEE6-4A06-9B68-8E7F29436E1E}" type="pres">
      <dgm:prSet presAssocID="{D57E64AF-13A9-4A8E-8AD5-BF5906810C8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F404FA-C93B-4022-912E-7FBA4B160EAE}" type="pres">
      <dgm:prSet presAssocID="{8927AA0C-54DA-4AF6-90FB-07A4A67DA4D5}" presName="sibTrans" presStyleCnt="0"/>
      <dgm:spPr/>
    </dgm:pt>
    <dgm:pt modelId="{FD0F8501-EF11-420C-A68D-7F984C7E84BC}" type="pres">
      <dgm:prSet presAssocID="{F070C25D-AF06-4559-9DB6-EF660F7E497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881A8BC-1FF9-4EE0-BAE4-BA4D2A72E99A}" type="presOf" srcId="{8F2BDA1B-31FC-45D4-8AD2-DE0414E52A4C}" destId="{4E4D3FA3-1C88-4D23-BB8C-AB556212CF7D}" srcOrd="0" destOrd="0" presId="urn:microsoft.com/office/officeart/2005/8/layout/hProcess9#4"/>
    <dgm:cxn modelId="{EAA38095-05EC-4327-AE36-A989FA50326E}" type="presOf" srcId="{D57E64AF-13A9-4A8E-8AD5-BF5906810C80}" destId="{007AE615-FEE6-4A06-9B68-8E7F29436E1E}" srcOrd="0" destOrd="0" presId="urn:microsoft.com/office/officeart/2005/8/layout/hProcess9#4"/>
    <dgm:cxn modelId="{7F1B2E45-35C1-4FB5-ADC1-5BDAA8087D58}" type="presOf" srcId="{F070C25D-AF06-4559-9DB6-EF660F7E4978}" destId="{FD0F8501-EF11-420C-A68D-7F984C7E84BC}" srcOrd="0" destOrd="0" presId="urn:microsoft.com/office/officeart/2005/8/layout/hProcess9#4"/>
    <dgm:cxn modelId="{58BD36D2-50C4-4D4C-8666-A04AD96E3F84}" srcId="{8F2BDA1B-31FC-45D4-8AD2-DE0414E52A4C}" destId="{D57E64AF-13A9-4A8E-8AD5-BF5906810C80}" srcOrd="2" destOrd="0" parTransId="{D7A1DD5E-3337-465B-887C-DAEABC1D3F9E}" sibTransId="{8927AA0C-54DA-4AF6-90FB-07A4A67DA4D5}"/>
    <dgm:cxn modelId="{D6943F9A-2C62-4071-B236-5F41C46600EB}" srcId="{8F2BDA1B-31FC-45D4-8AD2-DE0414E52A4C}" destId="{3924BC4A-6B83-4135-97B1-21B2A748EC69}" srcOrd="1" destOrd="0" parTransId="{893241CD-F2FB-48EE-913B-31DB27F3AF39}" sibTransId="{A175DCBF-110B-485C-AECE-29ED6F4BB638}"/>
    <dgm:cxn modelId="{22EFA56F-6F49-4D99-AE40-B2009C5BE397}" srcId="{8F2BDA1B-31FC-45D4-8AD2-DE0414E52A4C}" destId="{F070C25D-AF06-4559-9DB6-EF660F7E4978}" srcOrd="3" destOrd="0" parTransId="{EA9F60D9-D14A-4848-B68B-EE05C61CE709}" sibTransId="{5A2037BF-A116-464B-9EA0-2C8C4972A3A0}"/>
    <dgm:cxn modelId="{11F9A0B8-C21A-402B-9952-963C90C41EA3}" srcId="{8F2BDA1B-31FC-45D4-8AD2-DE0414E52A4C}" destId="{80BB1C95-6150-48AE-AD3E-6756BF8BA62D}" srcOrd="0" destOrd="0" parTransId="{14BF4EBC-616C-4A5A-BB54-B91310FFB45A}" sibTransId="{3111ECA2-54F7-4CBB-A44E-51A15A238756}"/>
    <dgm:cxn modelId="{8078A890-518D-443B-AA47-D658A92F5DA6}" type="presOf" srcId="{3924BC4A-6B83-4135-97B1-21B2A748EC69}" destId="{30064E06-9E4B-4E35-9DB2-BDE35D6690D0}" srcOrd="0" destOrd="0" presId="urn:microsoft.com/office/officeart/2005/8/layout/hProcess9#4"/>
    <dgm:cxn modelId="{13ACD691-700D-4602-8D92-9094A23C23A5}" type="presOf" srcId="{80BB1C95-6150-48AE-AD3E-6756BF8BA62D}" destId="{78169F56-08A9-43BD-9561-3715DDE86C67}" srcOrd="0" destOrd="0" presId="urn:microsoft.com/office/officeart/2005/8/layout/hProcess9#4"/>
    <dgm:cxn modelId="{3CCFEEFC-C445-43FD-8C90-7A1AFDAFA86F}" type="presParOf" srcId="{4E4D3FA3-1C88-4D23-BB8C-AB556212CF7D}" destId="{D807E03A-67FE-44D0-8B18-91F8937489E0}" srcOrd="0" destOrd="0" presId="urn:microsoft.com/office/officeart/2005/8/layout/hProcess9#4"/>
    <dgm:cxn modelId="{F85D6BA4-69E8-48E9-9AB6-2565129F7D1D}" type="presParOf" srcId="{4E4D3FA3-1C88-4D23-BB8C-AB556212CF7D}" destId="{713E8504-6409-45C9-AD7D-76CAC3387652}" srcOrd="1" destOrd="0" presId="urn:microsoft.com/office/officeart/2005/8/layout/hProcess9#4"/>
    <dgm:cxn modelId="{EF694C69-6D86-4796-A672-FAC445CD1683}" type="presParOf" srcId="{713E8504-6409-45C9-AD7D-76CAC3387652}" destId="{78169F56-08A9-43BD-9561-3715DDE86C67}" srcOrd="0" destOrd="0" presId="urn:microsoft.com/office/officeart/2005/8/layout/hProcess9#4"/>
    <dgm:cxn modelId="{7CC9D14F-83EF-405A-AA4F-437E7BBB119E}" type="presParOf" srcId="{713E8504-6409-45C9-AD7D-76CAC3387652}" destId="{C3551B87-4B77-4A05-A16E-892C0EEF9136}" srcOrd="1" destOrd="0" presId="urn:microsoft.com/office/officeart/2005/8/layout/hProcess9#4"/>
    <dgm:cxn modelId="{44D0C72E-59C8-4D23-9F03-154D755C2387}" type="presParOf" srcId="{713E8504-6409-45C9-AD7D-76CAC3387652}" destId="{30064E06-9E4B-4E35-9DB2-BDE35D6690D0}" srcOrd="2" destOrd="0" presId="urn:microsoft.com/office/officeart/2005/8/layout/hProcess9#4"/>
    <dgm:cxn modelId="{E07A5B88-6436-4538-A255-10E4A1E394FA}" type="presParOf" srcId="{713E8504-6409-45C9-AD7D-76CAC3387652}" destId="{A8F48631-C197-4FBF-B048-F851C2F49BB7}" srcOrd="3" destOrd="0" presId="urn:microsoft.com/office/officeart/2005/8/layout/hProcess9#4"/>
    <dgm:cxn modelId="{9051F486-D50A-4DEE-A373-3D8B994A9B00}" type="presParOf" srcId="{713E8504-6409-45C9-AD7D-76CAC3387652}" destId="{007AE615-FEE6-4A06-9B68-8E7F29436E1E}" srcOrd="4" destOrd="0" presId="urn:microsoft.com/office/officeart/2005/8/layout/hProcess9#4"/>
    <dgm:cxn modelId="{DA09B76A-146E-4141-9952-0449D0D41F87}" type="presParOf" srcId="{713E8504-6409-45C9-AD7D-76CAC3387652}" destId="{FCF404FA-C93B-4022-912E-7FBA4B160EAE}" srcOrd="5" destOrd="0" presId="urn:microsoft.com/office/officeart/2005/8/layout/hProcess9#4"/>
    <dgm:cxn modelId="{B769D48A-7D39-4682-AABD-D6A0131D862F}" type="presParOf" srcId="{713E8504-6409-45C9-AD7D-76CAC3387652}" destId="{FD0F8501-EF11-420C-A68D-7F984C7E84BC}" srcOrd="6" destOrd="0" presId="urn:microsoft.com/office/officeart/2005/8/layout/hProcess9#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46E05-6478-478B-8388-FB06A7482395}">
      <dsp:nvSpPr>
        <dsp:cNvPr id="0" name=""/>
        <dsp:cNvSpPr/>
      </dsp:nvSpPr>
      <dsp:spPr>
        <a:xfrm>
          <a:off x="342395" y="1241524"/>
          <a:ext cx="4143897" cy="2469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动词，名词，形容词</a:t>
          </a:r>
          <a:endParaRPr lang="en-US" altLang="zh-CN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数字多为时间点</a:t>
          </a:r>
          <a:endParaRPr lang="en-US" altLang="zh-CN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短语（动词短语，名词短语），</a:t>
          </a:r>
          <a:endParaRPr lang="zh-CN" altLang="en-US" sz="2800" b="1" kern="1200" dirty="0"/>
        </a:p>
      </dsp:txBody>
      <dsp:txXfrm>
        <a:off x="1005418" y="1241524"/>
        <a:ext cx="3480874" cy="2469754"/>
      </dsp:txXfrm>
    </dsp:sp>
    <dsp:sp modelId="{CBBC45C1-5715-4585-A2AC-57DBF5DB5010}">
      <dsp:nvSpPr>
        <dsp:cNvPr id="0" name=""/>
        <dsp:cNvSpPr/>
      </dsp:nvSpPr>
      <dsp:spPr>
        <a:xfrm>
          <a:off x="647094" y="507091"/>
          <a:ext cx="1078572" cy="100678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>
              <a:solidFill>
                <a:schemeClr val="tx1"/>
              </a:solidFill>
            </a:rPr>
            <a:t>1--3</a:t>
          </a:r>
          <a:endParaRPr lang="zh-CN" altLang="en-US" sz="3600" kern="1200" dirty="0">
            <a:solidFill>
              <a:schemeClr val="tx1"/>
            </a:solidFill>
          </a:endParaRPr>
        </a:p>
      </dsp:txBody>
      <dsp:txXfrm>
        <a:off x="805047" y="654532"/>
        <a:ext cx="762666" cy="711906"/>
      </dsp:txXfrm>
    </dsp:sp>
    <dsp:sp modelId="{03BAE322-B544-45CC-BCDB-4DD537542127}">
      <dsp:nvSpPr>
        <dsp:cNvPr id="0" name=""/>
        <dsp:cNvSpPr/>
      </dsp:nvSpPr>
      <dsp:spPr>
        <a:xfrm>
          <a:off x="5416113" y="1232263"/>
          <a:ext cx="3024729" cy="21979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选择听到的句子的</a:t>
          </a:r>
          <a:r>
            <a:rPr lang="zh-CN" altLang="en-US" sz="2800" b="1" u="sng" kern="1200" dirty="0" smtClean="0">
              <a:solidFill>
                <a:srgbClr val="FF0000"/>
              </a:solidFill>
            </a:rPr>
            <a:t>同义句</a:t>
          </a:r>
          <a:endParaRPr lang="zh-CN" altLang="en-US" sz="2800" b="1" u="sng" kern="1200" dirty="0">
            <a:solidFill>
              <a:srgbClr val="FF0000"/>
            </a:solidFill>
          </a:endParaRPr>
        </a:p>
      </dsp:txBody>
      <dsp:txXfrm>
        <a:off x="5900070" y="1232263"/>
        <a:ext cx="2540772" cy="2197968"/>
      </dsp:txXfrm>
    </dsp:sp>
    <dsp:sp modelId="{B5A5F437-C6AC-4C47-9BA5-1D3359B774F8}">
      <dsp:nvSpPr>
        <dsp:cNvPr id="0" name=""/>
        <dsp:cNvSpPr/>
      </dsp:nvSpPr>
      <dsp:spPr>
        <a:xfrm>
          <a:off x="5153848" y="465942"/>
          <a:ext cx="1064596" cy="102376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4--5</a:t>
          </a:r>
          <a:endParaRPr lang="zh-CN" altLang="en-US" sz="3600" kern="1200" dirty="0"/>
        </a:p>
      </dsp:txBody>
      <dsp:txXfrm>
        <a:off x="5309754" y="615868"/>
        <a:ext cx="752784" cy="723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072494" cy="4064000"/>
        <a:chOff x="0" y="0"/>
        <a:chExt cx="8072494" cy="4064000"/>
      </a:xfrm>
    </dsp:grpSpPr>
    <dsp:sp modelId="{D807E03A-67FE-44D0-8B18-91F8937489E0}">
      <dsp:nvSpPr>
        <dsp:cNvPr id="3" name="右箭头 2"/>
        <dsp:cNvSpPr/>
      </dsp:nvSpPr>
      <dsp:spPr bwMode="white">
        <a:xfrm>
          <a:off x="605437" y="0"/>
          <a:ext cx="6861620" cy="4064000"/>
        </a:xfrm>
        <a:prstGeom prst="rightArrow">
          <a:avLst/>
        </a:prstGeom>
      </dsp:spPr>
      <dsp:style>
        <a:lnRef idx="0">
          <a:schemeClr val="dk1"/>
        </a:lnRef>
        <a:fillRef idx="1">
          <a:schemeClr val="accent5">
            <a:tint val="40000"/>
          </a:schemeClr>
        </a:fillRef>
        <a:effectRef idx="0">
          <a:scrgbClr r="0" g="0" b="0"/>
        </a:effectRef>
        <a:fontRef idx="minor"/>
      </dsp:style>
      <dsp:txXfrm>
        <a:off x="605437" y="0"/>
        <a:ext cx="6861620" cy="4064000"/>
      </dsp:txXfrm>
    </dsp:sp>
    <dsp:sp modelId="{78169F56-08A9-43BD-9561-3715DDE86C67}">
      <dsp:nvSpPr>
        <dsp:cNvPr id="4" name="圆角矩形 3"/>
        <dsp:cNvSpPr/>
      </dsp:nvSpPr>
      <dsp:spPr bwMode="white">
        <a:xfrm>
          <a:off x="0" y="1219200"/>
          <a:ext cx="1793888" cy="16256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3350" tIns="133350" rIns="133350" bIns="13335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速浏览抓大意</a:t>
          </a:r>
          <a:endParaRPr lang="zh-CN" altLang="en-US" dirty="0"/>
        </a:p>
      </dsp:txBody>
      <dsp:txXfrm>
        <a:off x="0" y="1219200"/>
        <a:ext cx="1793888" cy="1625600"/>
      </dsp:txXfrm>
    </dsp:sp>
    <dsp:sp modelId="{30064E06-9E4B-4E35-9DB2-BDE35D6690D0}">
      <dsp:nvSpPr>
        <dsp:cNvPr id="5" name="圆角矩形 4"/>
        <dsp:cNvSpPr/>
      </dsp:nvSpPr>
      <dsp:spPr bwMode="white">
        <a:xfrm>
          <a:off x="2092869" y="1219200"/>
          <a:ext cx="1793888" cy="16256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3350" tIns="133350" rIns="133350" bIns="13335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扣大意做易题</a:t>
          </a:r>
          <a:endParaRPr lang="zh-CN" altLang="en-US" dirty="0"/>
        </a:p>
      </dsp:txBody>
      <dsp:txXfrm>
        <a:off x="2092869" y="1219200"/>
        <a:ext cx="1793888" cy="1625600"/>
      </dsp:txXfrm>
    </dsp:sp>
    <dsp:sp modelId="{007AE615-FEE6-4A06-9B68-8E7F29436E1E}">
      <dsp:nvSpPr>
        <dsp:cNvPr id="6" name="圆角矩形 5"/>
        <dsp:cNvSpPr/>
      </dsp:nvSpPr>
      <dsp:spPr bwMode="white">
        <a:xfrm>
          <a:off x="4185738" y="1219200"/>
          <a:ext cx="1793888" cy="16256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3350" tIns="133350" rIns="133350" bIns="13335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细推敲攻难题</a:t>
          </a:r>
          <a:endParaRPr lang="zh-CN" altLang="en-US" dirty="0"/>
        </a:p>
      </dsp:txBody>
      <dsp:txXfrm>
        <a:off x="4185738" y="1219200"/>
        <a:ext cx="1793888" cy="1625600"/>
      </dsp:txXfrm>
    </dsp:sp>
    <dsp:sp modelId="{FD0F8501-EF11-420C-A68D-7F984C7E84BC}">
      <dsp:nvSpPr>
        <dsp:cNvPr id="7" name="圆角矩形 6"/>
        <dsp:cNvSpPr/>
      </dsp:nvSpPr>
      <dsp:spPr bwMode="white">
        <a:xfrm>
          <a:off x="6278606" y="1219200"/>
          <a:ext cx="1793888" cy="16256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3350" tIns="133350" rIns="133350" bIns="13335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读全文纠失误</a:t>
          </a:r>
          <a:endParaRPr lang="zh-CN" altLang="en-US" dirty="0"/>
        </a:p>
      </dsp:txBody>
      <dsp:txXfrm>
        <a:off x="6278606" y="1219200"/>
        <a:ext cx="1793888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#1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4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3DDB-0F27-48C8-B9CF-0D185F38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471C6-AD5F-4A48-85CD-A0853D0DC8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on one's own </a:t>
            </a:r>
            <a:r>
              <a:rPr lang="zh-CN" altLang="en-US"/>
              <a:t>独自  </a:t>
            </a:r>
            <a:r>
              <a:rPr lang="en-US" altLang="zh-CN"/>
              <a:t>have trouble doing </a:t>
            </a:r>
            <a:r>
              <a:rPr lang="zh-CN" altLang="en-US"/>
              <a:t>做某事有困难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see sb do </a:t>
            </a:r>
            <a:r>
              <a:rPr lang="zh-CN" altLang="en-US"/>
              <a:t>看见某人经常做某事或做了某事。似乎看起来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look aroud </a:t>
            </a:r>
            <a:r>
              <a:rPr lang="zh-CN" altLang="en-US"/>
              <a:t>环顾四周，四处转转  </a:t>
            </a:r>
            <a:r>
              <a:rPr lang="en-US" altLang="zh-CN"/>
              <a:t>look over</a:t>
            </a:r>
            <a:r>
              <a:rPr lang="zh-CN" altLang="en-US"/>
              <a:t>快速浏览翻阅的意思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adv</a:t>
            </a:r>
            <a:r>
              <a:rPr lang="zh-CN" altLang="en-US"/>
              <a:t>周而复始地   想知道、好奇；名词奇迹    创造纪录</a:t>
            </a:r>
            <a:r>
              <a:rPr lang="en-US" altLang="zh-CN"/>
              <a:t>set keep break   attend </a:t>
            </a:r>
            <a:r>
              <a:rPr lang="zh-CN" altLang="en-US"/>
              <a:t>参加、出席会议、派对、音乐会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fit well </a:t>
            </a:r>
            <a:r>
              <a:rPr lang="zh-CN" altLang="en-US"/>
              <a:t>尺寸</a:t>
            </a:r>
            <a:r>
              <a:rPr lang="en-US" altLang="zh-CN"/>
              <a:t>size </a:t>
            </a:r>
            <a:r>
              <a:rPr lang="zh-CN" altLang="en-US"/>
              <a:t>与</a:t>
            </a:r>
            <a:r>
              <a:rPr lang="en-US" altLang="zh-CN"/>
              <a:t>shape   suit well </a:t>
            </a:r>
            <a:r>
              <a:rPr lang="zh-CN" altLang="en-US"/>
              <a:t>款式颜色等合适    </a:t>
            </a:r>
            <a:r>
              <a:rPr lang="en-US" altLang="zh-CN"/>
              <a:t>go well with  </a:t>
            </a:r>
            <a:r>
              <a:rPr lang="zh-CN" altLang="en-US"/>
              <a:t>与。。。衣服搭配得好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interview </a:t>
            </a:r>
            <a:r>
              <a:rPr lang="zh-CN" altLang="en-US"/>
              <a:t>采访面试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E653D-1BE5-4BCA-B027-4EB8ADC72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allow sb to do     expect sb to do     encourage sb to do    advice</a:t>
            </a:r>
            <a:r>
              <a:rPr lang="zh-CN" altLang="en-US"/>
              <a:t>、</a:t>
            </a:r>
            <a:r>
              <a:rPr lang="en-US" altLang="zh-CN"/>
              <a:t>promise </a:t>
            </a:r>
            <a:r>
              <a:rPr lang="zh-CN" altLang="en-US"/>
              <a:t>、</a:t>
            </a:r>
            <a:r>
              <a:rPr lang="en-US" altLang="zh-CN"/>
              <a:t>teach </a:t>
            </a:r>
            <a:r>
              <a:rPr lang="en-US" altLang="zh-CN"/>
              <a:t>sb to do sth      fruit fish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E653D-1BE5-4BCA-B027-4EB8ADC72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E653D-1BE5-4BCA-B027-4EB8ADC72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E653D-1BE5-4BCA-B027-4EB8ADC72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E653D-1BE5-4BCA-B027-4EB8ADC72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following </a:t>
            </a:r>
            <a:r>
              <a:rPr lang="zh-CN" altLang="en-US"/>
              <a:t>接下来的、下列的。跟我读下列句子  </a:t>
            </a:r>
            <a:r>
              <a:rPr lang="en-US" altLang="zh-CN"/>
              <a:t>please </a:t>
            </a:r>
            <a:r>
              <a:rPr lang="zh-CN" altLang="en-US"/>
              <a:t>使满意使愉快。 博学的知识渊博的   </a:t>
            </a:r>
            <a:r>
              <a:rPr lang="en-US" altLang="zh-CN"/>
              <a:t>the+</a:t>
            </a:r>
            <a:r>
              <a:rPr lang="zh-CN" altLang="en-US"/>
              <a:t>名词、代词</a:t>
            </a:r>
            <a:r>
              <a:rPr lang="en-US" altLang="zh-CN"/>
              <a:t>/</a:t>
            </a:r>
            <a:r>
              <a:rPr lang="zh-CN" altLang="en-US"/>
              <a:t>形容词副词最高级</a:t>
            </a:r>
            <a:r>
              <a:rPr lang="en-US" altLang="zh-CN"/>
              <a:t>/</a:t>
            </a:r>
            <a:r>
              <a:rPr lang="zh-CN" altLang="en-US"/>
              <a:t>序数词。序数词前</a:t>
            </a:r>
            <a:r>
              <a:rPr lang="en-US" altLang="zh-CN"/>
              <a:t>+the </a:t>
            </a:r>
            <a:r>
              <a:rPr lang="zh-CN" altLang="en-US"/>
              <a:t>、形物代及名词所有格、</a:t>
            </a:r>
            <a:r>
              <a:rPr lang="en-US" altLang="zh-CN"/>
              <a:t>a third time</a:t>
            </a:r>
            <a:r>
              <a:rPr lang="zh-CN" altLang="en-US"/>
              <a:t>再一次又一次。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put up </a:t>
            </a:r>
            <a:r>
              <a:rPr lang="zh-CN" altLang="en-US"/>
              <a:t>张贴搭建装饰。 </a:t>
            </a:r>
            <a:r>
              <a:rPr lang="en-US" altLang="zh-CN"/>
              <a:t>put off </a:t>
            </a:r>
            <a:r>
              <a:rPr lang="zh-CN" altLang="en-US"/>
              <a:t>推迟  </a:t>
            </a:r>
            <a:r>
              <a:rPr lang="en-US" altLang="zh-CN"/>
              <a:t>put out </a:t>
            </a:r>
            <a:r>
              <a:rPr lang="zh-CN" altLang="en-US"/>
              <a:t>扑灭    </a:t>
            </a:r>
            <a:r>
              <a:rPr lang="en-US" altLang="zh-CN"/>
              <a:t>go out 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请吧、说吧、做吧、用吧、进行吧、拿去吧。</a:t>
            </a:r>
            <a:r>
              <a:rPr lang="en-US" altLang="zh-CN"/>
              <a:t>1.</a:t>
            </a:r>
            <a:r>
              <a:rPr lang="zh-CN" altLang="en-US"/>
              <a:t>某人提出建议或请求。你能帮我吗？我可以开始了吗？我抽烟你介意吗？</a:t>
            </a:r>
            <a:r>
              <a:rPr lang="en-US" altLang="zh-CN"/>
              <a:t>2.</a:t>
            </a:r>
            <a:r>
              <a:rPr lang="zh-CN" altLang="en-US"/>
              <a:t>请人继续说继续做。</a:t>
            </a:r>
            <a:r>
              <a:rPr lang="en-US" altLang="zh-CN"/>
              <a:t>Go ahead</a:t>
            </a:r>
            <a:r>
              <a:rPr lang="zh-CN" altLang="en-US"/>
              <a:t>，</a:t>
            </a:r>
            <a:r>
              <a:rPr lang="en-US" altLang="zh-CN"/>
              <a:t>We are all listening</a:t>
            </a:r>
            <a:r>
              <a:rPr lang="zh-CN" altLang="en-US"/>
              <a:t>。继续说我们都听着呢，</a:t>
            </a:r>
            <a:r>
              <a:rPr lang="en-US" altLang="zh-CN"/>
              <a:t>Go ahead </a:t>
            </a:r>
            <a:r>
              <a:rPr lang="zh-CN" altLang="en-US"/>
              <a:t>，</a:t>
            </a:r>
            <a:r>
              <a:rPr lang="en-US" altLang="zh-CN"/>
              <a:t>What are you waiting for</a:t>
            </a:r>
            <a:r>
              <a:rPr lang="zh-CN" altLang="en-US"/>
              <a:t>？继续走呀，你再等什么呢？ </a:t>
            </a:r>
            <a:r>
              <a:rPr lang="en-US" altLang="zh-CN"/>
              <a:t>3.</a:t>
            </a:r>
            <a:r>
              <a:rPr lang="zh-CN" altLang="en-US"/>
              <a:t>你先请的意思。上电梯进门，</a:t>
            </a:r>
            <a:r>
              <a:rPr lang="en-US" altLang="zh-CN"/>
              <a:t>go ahead please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adj physical Education</a:t>
            </a:r>
            <a:r>
              <a:rPr lang="zh-CN" altLang="en-US"/>
              <a:t>身体的肉体的   </a:t>
            </a:r>
            <a:r>
              <a:rPr lang="en-US" altLang="zh-CN"/>
              <a:t>cheat </a:t>
            </a:r>
            <a:r>
              <a:rPr lang="zh-CN" altLang="en-US"/>
              <a:t>动词欺骗、蒙骗、作弊。名词 作弊者、骗子、欺骗行为  </a:t>
            </a:r>
            <a:r>
              <a:rPr lang="en-US" altLang="zh-CN"/>
              <a:t>make a deal </a:t>
            </a:r>
            <a:r>
              <a:rPr lang="zh-CN" altLang="en-US"/>
              <a:t>达成协议、交易  成交。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​​ 14"/>
          <p:cNvCxnSpPr/>
          <p:nvPr userDrawn="1"/>
        </p:nvCxnSpPr>
        <p:spPr>
          <a:xfrm>
            <a:off x="594015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​​ 14"/>
          <p:cNvCxnSpPr/>
          <p:nvPr userDrawn="1"/>
        </p:nvCxnSpPr>
        <p:spPr>
          <a:xfrm>
            <a:off x="1795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" y="3966783"/>
            <a:ext cx="582017" cy="11767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40" y="3435846"/>
            <a:ext cx="2232248" cy="18372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253">
            <a:off x="7368555" y="-452586"/>
            <a:ext cx="1775445" cy="1775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1244674"/>
            <a:ext cx="1800200" cy="219553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8756109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>
              <a:solidFill>
                <a:schemeClr val="accent2"/>
              </a:solidFill>
            </a:endParaRPr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8727547" y="4755651"/>
            <a:ext cx="457681" cy="274637"/>
          </a:xfrm>
          <a:prstGeom prst="rect">
            <a:avLst/>
          </a:prstGeom>
        </p:spPr>
        <p:txBody>
          <a:bodyPr lIns="68589" tIns="34295" rIns="68589" bIns="34295"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chemeClr val="accent2"/>
                </a:solidFill>
              </a:rPr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50" y="338751"/>
            <a:ext cx="3600450" cy="389298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4913058"/>
            <a:ext cx="9144000" cy="241800"/>
            <a:chOff x="0" y="6550744"/>
            <a:chExt cx="12192000" cy="322400"/>
          </a:xfrm>
        </p:grpSpPr>
        <p:sp>
          <p:nvSpPr>
            <p:cNvPr id="4" name="矩形 3"/>
            <p:cNvSpPr/>
            <p:nvPr/>
          </p:nvSpPr>
          <p:spPr>
            <a:xfrm>
              <a:off x="0" y="6550744"/>
              <a:ext cx="12192000" cy="307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t="96262"/>
            <a:stretch>
              <a:fillRect/>
            </a:stretch>
          </p:blipFill>
          <p:spPr bwMode="auto">
            <a:xfrm>
              <a:off x="0" y="6616700"/>
              <a:ext cx="12192000" cy="2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 userDrawn="1"/>
        </p:nvGrpSpPr>
        <p:grpSpPr>
          <a:xfrm>
            <a:off x="8216502" y="4866084"/>
            <a:ext cx="632224" cy="297378"/>
            <a:chOff x="10955335" y="6488112"/>
            <a:chExt cx="842965" cy="396504"/>
          </a:xfrm>
        </p:grpSpPr>
        <p:sp>
          <p:nvSpPr>
            <p:cNvPr id="7" name="矩形 6"/>
            <p:cNvSpPr/>
            <p:nvPr/>
          </p:nvSpPr>
          <p:spPr>
            <a:xfrm>
              <a:off x="11137900" y="6488112"/>
              <a:ext cx="660400" cy="3965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10955335" y="6488112"/>
              <a:ext cx="180975" cy="128588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8440050" y="4909626"/>
            <a:ext cx="316433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fld id="{55A55124-15F1-4085-9FF2-60582F9FC95A}" type="slidenum">
              <a:rPr lang="zh-CN" altLang="en-US" sz="1100" smtClean="0">
                <a:solidFill>
                  <a:schemeClr val="bg1"/>
                </a:solidFill>
              </a:rPr>
            </a:fld>
            <a:endParaRPr lang="zh-CN" altLang="en-US" sz="110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332370" y="303795"/>
            <a:ext cx="459210" cy="459210"/>
            <a:chOff x="6310687" y="4787316"/>
            <a:chExt cx="794657" cy="794657"/>
          </a:xfrm>
        </p:grpSpPr>
        <p:sp>
          <p:nvSpPr>
            <p:cNvPr id="17" name="椭圆 16"/>
            <p:cNvSpPr/>
            <p:nvPr/>
          </p:nvSpPr>
          <p:spPr>
            <a:xfrm>
              <a:off x="6310687" y="4787316"/>
              <a:ext cx="794657" cy="7946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504982" y="4961200"/>
              <a:ext cx="406068" cy="446888"/>
            </a:xfrm>
            <a:custGeom>
              <a:avLst/>
              <a:gdLst>
                <a:gd name="T0" fmla="*/ 117 w 387"/>
                <a:gd name="T1" fmla="*/ 63 h 412"/>
                <a:gd name="T2" fmla="*/ 253 w 387"/>
                <a:gd name="T3" fmla="*/ 46 h 412"/>
                <a:gd name="T4" fmla="*/ 204 w 387"/>
                <a:gd name="T5" fmla="*/ 28 h 412"/>
                <a:gd name="T6" fmla="*/ 148 w 387"/>
                <a:gd name="T7" fmla="*/ 28 h 412"/>
                <a:gd name="T8" fmla="*/ 99 w 387"/>
                <a:gd name="T9" fmla="*/ 46 h 412"/>
                <a:gd name="T10" fmla="*/ 318 w 387"/>
                <a:gd name="T11" fmla="*/ 357 h 412"/>
                <a:gd name="T12" fmla="*/ 324 w 387"/>
                <a:gd name="T13" fmla="*/ 345 h 412"/>
                <a:gd name="T14" fmla="*/ 301 w 387"/>
                <a:gd name="T15" fmla="*/ 268 h 412"/>
                <a:gd name="T16" fmla="*/ 287 w 387"/>
                <a:gd name="T17" fmla="*/ 268 h 412"/>
                <a:gd name="T18" fmla="*/ 287 w 387"/>
                <a:gd name="T19" fmla="*/ 327 h 412"/>
                <a:gd name="T20" fmla="*/ 288 w 387"/>
                <a:gd name="T21" fmla="*/ 328 h 412"/>
                <a:gd name="T22" fmla="*/ 288 w 387"/>
                <a:gd name="T23" fmla="*/ 330 h 412"/>
                <a:gd name="T24" fmla="*/ 289 w 387"/>
                <a:gd name="T25" fmla="*/ 331 h 412"/>
                <a:gd name="T26" fmla="*/ 368 w 387"/>
                <a:gd name="T27" fmla="*/ 272 h 412"/>
                <a:gd name="T28" fmla="*/ 294 w 387"/>
                <a:gd name="T29" fmla="*/ 233 h 412"/>
                <a:gd name="T30" fmla="*/ 277 w 387"/>
                <a:gd name="T31" fmla="*/ 411 h 412"/>
                <a:gd name="T32" fmla="*/ 382 w 387"/>
                <a:gd name="T33" fmla="*/ 339 h 412"/>
                <a:gd name="T34" fmla="*/ 369 w 387"/>
                <a:gd name="T35" fmla="*/ 337 h 412"/>
                <a:gd name="T36" fmla="*/ 294 w 387"/>
                <a:gd name="T37" fmla="*/ 398 h 412"/>
                <a:gd name="T38" fmla="*/ 220 w 387"/>
                <a:gd name="T39" fmla="*/ 308 h 412"/>
                <a:gd name="T40" fmla="*/ 308 w 387"/>
                <a:gd name="T41" fmla="*/ 248 h 412"/>
                <a:gd name="T42" fmla="*/ 369 w 387"/>
                <a:gd name="T43" fmla="*/ 337 h 412"/>
                <a:gd name="T44" fmla="*/ 130 w 387"/>
                <a:gd name="T45" fmla="*/ 336 h 412"/>
                <a:gd name="T46" fmla="*/ 221 w 387"/>
                <a:gd name="T47" fmla="*/ 245 h 412"/>
                <a:gd name="T48" fmla="*/ 240 w 387"/>
                <a:gd name="T49" fmla="*/ 231 h 412"/>
                <a:gd name="T50" fmla="*/ 334 w 387"/>
                <a:gd name="T51" fmla="*/ 140 h 412"/>
                <a:gd name="T52" fmla="*/ 338 w 387"/>
                <a:gd name="T53" fmla="*/ 226 h 412"/>
                <a:gd name="T54" fmla="*/ 352 w 387"/>
                <a:gd name="T55" fmla="*/ 231 h 412"/>
                <a:gd name="T56" fmla="*/ 352 w 387"/>
                <a:gd name="T57" fmla="*/ 95 h 412"/>
                <a:gd name="T58" fmla="*/ 19 w 387"/>
                <a:gd name="T59" fmla="*/ 77 h 412"/>
                <a:gd name="T60" fmla="*/ 0 w 387"/>
                <a:gd name="T61" fmla="*/ 144 h 412"/>
                <a:gd name="T62" fmla="*/ 0 w 387"/>
                <a:gd name="T63" fmla="*/ 245 h 412"/>
                <a:gd name="T64" fmla="*/ 0 w 387"/>
                <a:gd name="T65" fmla="*/ 343 h 412"/>
                <a:gd name="T66" fmla="*/ 195 w 387"/>
                <a:gd name="T67" fmla="*/ 361 h 412"/>
                <a:gd name="T68" fmla="*/ 15 w 387"/>
                <a:gd name="T69" fmla="*/ 144 h 412"/>
                <a:gd name="T70" fmla="*/ 19 w 387"/>
                <a:gd name="T71" fmla="*/ 140 h 412"/>
                <a:gd name="T72" fmla="*/ 115 w 387"/>
                <a:gd name="T73" fmla="*/ 231 h 412"/>
                <a:gd name="T74" fmla="*/ 15 w 387"/>
                <a:gd name="T75" fmla="*/ 144 h 412"/>
                <a:gd name="T76" fmla="*/ 115 w 387"/>
                <a:gd name="T77" fmla="*/ 245 h 412"/>
                <a:gd name="T78" fmla="*/ 19 w 387"/>
                <a:gd name="T79" fmla="*/ 336 h 412"/>
                <a:gd name="T80" fmla="*/ 15 w 387"/>
                <a:gd name="T81" fmla="*/ 245 h 412"/>
                <a:gd name="T82" fmla="*/ 130 w 387"/>
                <a:gd name="T83" fmla="*/ 231 h 412"/>
                <a:gd name="T84" fmla="*/ 130 w 387"/>
                <a:gd name="T85" fmla="*/ 140 h 412"/>
                <a:gd name="T86" fmla="*/ 226 w 387"/>
                <a:gd name="T87" fmla="*/ 231 h 412"/>
                <a:gd name="T88" fmla="*/ 233 w 387"/>
                <a:gd name="T89" fmla="*/ 95 h 412"/>
                <a:gd name="T90" fmla="*/ 246 w 387"/>
                <a:gd name="T91" fmla="*/ 107 h 412"/>
                <a:gd name="T92" fmla="*/ 221 w 387"/>
                <a:gd name="T93" fmla="*/ 107 h 412"/>
                <a:gd name="T94" fmla="*/ 123 w 387"/>
                <a:gd name="T95" fmla="*/ 95 h 412"/>
                <a:gd name="T96" fmla="*/ 135 w 387"/>
                <a:gd name="T97" fmla="*/ 107 h 412"/>
                <a:gd name="T98" fmla="*/ 110 w 387"/>
                <a:gd name="T99" fmla="*/ 1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" h="412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7496A82-8C58-4230-85E6-C1DB51D562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075C28-AD93-4B03-9A73-F263CFFF2B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A88629-45A9-4A4C-A723-A269B6AB9A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D7E1A7FB-4086-437B-9F57-485AC25549F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Tx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0.png"/><Relationship Id="rId3" Type="http://schemas.openxmlformats.org/officeDocument/2006/relationships/tags" Target="../tags/tag3.xml"/><Relationship Id="rId2" Type="http://schemas.openxmlformats.org/officeDocument/2006/relationships/image" Target="../media/image19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0.xml"/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51811" y="2211710"/>
            <a:ext cx="6839322" cy="229213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8502" y="2301355"/>
            <a:ext cx="657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cs typeface="+mn-ea"/>
                <a:sym typeface="+mn-lt"/>
              </a:rPr>
              <a:t>八年级上册考辅课一</a:t>
            </a:r>
            <a:endParaRPr lang="zh-CN" sz="480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476668" y="3305824"/>
            <a:ext cx="6191250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4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The more you practice, the better you will be!</a:t>
            </a:r>
            <a:endParaRPr lang="en-US" altLang="zh-CN" sz="140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r="52488"/>
          <a:stretch>
            <a:fillRect/>
          </a:stretch>
        </p:blipFill>
        <p:spPr>
          <a:xfrm rot="16200000">
            <a:off x="3783557" y="-1823236"/>
            <a:ext cx="1685940" cy="638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2653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sentences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46075" y="613410"/>
            <a:ext cx="809053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When you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have trouble finding</a:t>
            </a: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answers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to </a:t>
            </a: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questions </a:t>
            </a:r>
            <a:r>
              <a:rPr lang="en-US" sz="20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 your own</a:t>
            </a: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there are a few things you can do.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I don't have any good recent pictures of myself.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Please ask your classmates about their interests.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I also like to go for walks.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5. Sometimes I hate to get out of bed early.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Do you mind if I open the window?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At the end of the game, the two friends looked at each other.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 She started teaching seven years ago.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9. Last Saturday, my mother bought a pair of jeans for me.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10. I wore my new clothes to school on Monday.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2653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Grammar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24890" y="795655"/>
            <a:ext cx="36328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句子结构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--</a:t>
            </a: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简单句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8365" y="1472565"/>
            <a:ext cx="153352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主谓</a:t>
            </a:r>
            <a:endParaRPr 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主谓宾</a:t>
            </a:r>
            <a:endParaRPr 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主系表</a:t>
            </a:r>
            <a:endParaRPr 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双宾语</a:t>
            </a:r>
            <a:endParaRPr 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主谓宾宾补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53665" y="1487805"/>
            <a:ext cx="46748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don't agree.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53665" y="2049145"/>
            <a:ext cx="46748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two boys made a deal.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3665" y="2498090"/>
            <a:ext cx="46748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 felt awful.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3665" y="2962275"/>
            <a:ext cx="46748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won't lend you my homework.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53665" y="3473450"/>
            <a:ext cx="46748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movie made me feel sad.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40365"/>
          <a:stretch>
            <a:fillRect/>
          </a:stretch>
        </p:blipFill>
        <p:spPr>
          <a:xfrm>
            <a:off x="1753566" y="707258"/>
            <a:ext cx="920186" cy="266213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>
            <a:fillRect/>
          </a:stretch>
        </p:blipFill>
        <p:spPr>
          <a:xfrm>
            <a:off x="2569581" y="661804"/>
            <a:ext cx="4844005" cy="2753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/>
          <a:stretch>
            <a:fillRect/>
          </a:stretch>
        </p:blipFill>
        <p:spPr>
          <a:xfrm rot="5400000">
            <a:off x="6256840" y="1931525"/>
            <a:ext cx="1280450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>
            <a:fillRect/>
          </a:stretch>
        </p:blipFill>
        <p:spPr>
          <a:xfrm rot="5400000" flipV="1">
            <a:off x="1626609" y="1976017"/>
            <a:ext cx="1245723" cy="50892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64653" y="1059582"/>
            <a:ext cx="2160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Unit Two</a:t>
            </a:r>
            <a:endParaRPr lang="en-US" altLang="zh-CN" sz="320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5816" y="1707654"/>
            <a:ext cx="388843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My Favourite School Subjects</a:t>
            </a:r>
            <a:endParaRPr lang="en-US" altLang="zh-CN" sz="320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52730" y="709930"/>
            <a:ext cx="863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根据句意或用词的适当形式填空。</a:t>
            </a:r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095" y="1153795"/>
            <a:ext cx="86391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Don't be late ____ class! We must be on time.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I hope _______(see) them sometime.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I am much ______(good) at art this year.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I'll be back ____ two minutes.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5. The best way _________(learn) English is by reading English magazines.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We all went to the zoo e_______ Jim because he had to do some shopping.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Lin Tao is hardworking. I see him _____ (read) English every morning.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 Thank you for helping me _____ my science.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9. It's very kind of you ________(say) that.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10. It s______ that the little boy doesn't like his new school. 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898650" y="1136015"/>
            <a:ext cx="575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0800" y="1417320"/>
            <a:ext cx="1099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6395" y="1696085"/>
            <a:ext cx="1099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79905" y="1962785"/>
            <a:ext cx="475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8345" y="2221230"/>
            <a:ext cx="1175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53385" y="2516505"/>
            <a:ext cx="887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xcept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7955" y="2775585"/>
            <a:ext cx="765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73730" y="3041650"/>
            <a:ext cx="765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57780" y="3368675"/>
            <a:ext cx="1062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say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9165" y="3604260"/>
            <a:ext cx="1062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eems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52730" y="709930"/>
            <a:ext cx="863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根据句意或用词的适当形式填空。</a:t>
            </a:r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095" y="1153795"/>
            <a:ext cx="86391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11. The __________(library) told me to return the book in two weeks.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12. Lisa and I are going to work o_____ our basketball project together.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13. Fujian is in the ________(south) part of China.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14. Marisa likes math _______(well) of all the subjects.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15. I would like _________(learn) more about China in the future.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16. The picture always reminds me _____ that holiday.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17. Do you know how to stay _________(health)?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18. Mark's father ____________(be) to Greece twice.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19. He ___________(study) Chinese for two months.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20. You ________________(not; finish) your homework yet. Can I help you?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45540" y="1153795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6170" y="1412875"/>
            <a:ext cx="414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82495" y="1695450"/>
            <a:ext cx="1289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15565" y="1965960"/>
            <a:ext cx="757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2780" y="2247265"/>
            <a:ext cx="1168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23665" y="2498090"/>
            <a:ext cx="56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2320" y="2809875"/>
            <a:ext cx="1168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36140" y="3076575"/>
            <a:ext cx="1609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2990" y="3357880"/>
            <a:ext cx="1609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studied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3470" y="3616325"/>
            <a:ext cx="2050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haven't finished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单选</a:t>
            </a:r>
            <a:endParaRPr lang="zh-CN" altLang="en-US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1030" y="641350"/>
            <a:ext cx="83502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1.--When will you leave Beijing?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--_______ next week.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Sometimes	B. Sometime	C. Some times 	D. Some time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--Will it be convenient ____ you to start work tomorrow?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-- No problem.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for		B. with		C. of 		D. on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She _____ in this factory since 2008.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works	B. worked	C. has worked	D. have worked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--Let me take your bag.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--_____, but I can manage it myself.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I'm sorry			B. That's very kind of you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C. Good idea			D. It doesn't matter 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2095" y="64135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350" y="142176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2095" y="228917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2095" y="281305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单选</a:t>
            </a:r>
            <a:endParaRPr lang="zh-CN" altLang="en-US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1165" y="641350"/>
            <a:ext cx="85401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5. Jack has learned more about teamwork _____ he joined the soccer team.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until		B. since		C. while		D. though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____ of us in our class has an English name.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All		B. Every 	C. Each		D. Both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--Where is Li Ming?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--He _____ Beijing. He ____ back in two weeks.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has been to; will be		B. has gone to; will be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C. has gone to; comes		D. has been to; comes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 --We have _____ you for half an hour. Where did you go?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--Oh, I went to the library.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looked for	B. looked at	C. looked around	D. looked over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9. --_____ have you been a teacher, Mr. Lee?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--Since 20 years ago.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A. How often	B. How long	C. How soon	D. How far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3035" y="62039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845" y="117538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171386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035" y="281241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3035" y="364871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words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39165" y="655955"/>
            <a:ext cx="238506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geography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tonight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cough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rush 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shout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quarter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recently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tourist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discussion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0250" y="713105"/>
            <a:ext cx="293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不可数</a:t>
            </a:r>
            <a:endParaRPr lang="zh-CN" altLang="en-US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7870" y="134493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have a cough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24225" y="1732915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rush into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283464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recent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24225" y="361061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have a discussion about sth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556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phrases and sentence structure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5255" y="589915"/>
            <a:ext cx="313880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 late for  in two minutes  physical education</a:t>
            </a: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P.E.) miss class/school have a cough not…at all  be convenient forNo noise</a:t>
            </a: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please</a:t>
            </a: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！</a:t>
            </a:r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quarter  Mother’s Day  Father’s Day  remind···of···  </a:t>
            </a:r>
            <a:endParaRPr lang="en-US" alt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9015" y="574675"/>
            <a:ext cx="2925445" cy="3815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迟到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两分钟之内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体育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误课</a:t>
            </a:r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耽误课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一点也不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对</a:t>
            </a:r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</a:t>
            </a: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方便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请保持安静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一刻钟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母亲节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父亲节</a:t>
            </a:r>
            <a:endParaRPr 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alt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提醒</a:t>
            </a:r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</a:t>
            </a:r>
            <a:r>
              <a:rPr lang="zh-CN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想到</a:t>
            </a:r>
            <a:r>
              <a:rPr lang="en-US" sz="2000" b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</a:t>
            </a:r>
            <a:endParaRPr lang="en-US" altLang="en-US" sz="2000" b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86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Grammar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02005" y="613410"/>
            <a:ext cx="763460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现在完成时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过去的动作对现在产生影响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过去发生的动作持续到现在还有可能继续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标志词：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already, yet, since, for, just, ever, recently...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区别：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have gone to/ have been to/ have been in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since/ for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already/ yet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5061" y="1591405"/>
            <a:ext cx="1169551" cy="1818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  <a:br>
              <a:rPr lang="en-US" altLang="zh-CN" sz="200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00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000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40" y="1269782"/>
            <a:ext cx="30211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Exercises</a:t>
            </a:r>
            <a:endParaRPr lang="en-US" altLang="zh-CN" sz="240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" y="1244950"/>
            <a:ext cx="1035443" cy="972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52" y="918496"/>
            <a:ext cx="1406848" cy="104036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932040" y="2310146"/>
            <a:ext cx="30211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Key phrases and Sentence structures</a:t>
            </a:r>
            <a:endParaRPr lang="en-US" altLang="zh-CN" sz="240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52" y="1916315"/>
            <a:ext cx="1406848" cy="104036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932040" y="3409624"/>
            <a:ext cx="30211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Grammar</a:t>
            </a:r>
            <a:endParaRPr lang="en-US" altLang="zh-CN" sz="240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2956738"/>
            <a:ext cx="1406848" cy="10403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/>
          <a:stretch>
            <a:fillRect/>
          </a:stretch>
        </p:blipFill>
        <p:spPr>
          <a:xfrm rot="5400000">
            <a:off x="6323866" y="1998551"/>
            <a:ext cx="1146398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>
            <a:fillRect/>
          </a:stretch>
        </p:blipFill>
        <p:spPr>
          <a:xfrm rot="5400000" flipV="1">
            <a:off x="1691817" y="2041225"/>
            <a:ext cx="1115307" cy="508924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40365"/>
          <a:stretch>
            <a:fillRect/>
          </a:stretch>
        </p:blipFill>
        <p:spPr>
          <a:xfrm>
            <a:off x="1753566" y="707258"/>
            <a:ext cx="920186" cy="266213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>
            <a:fillRect/>
          </a:stretch>
        </p:blipFill>
        <p:spPr>
          <a:xfrm>
            <a:off x="2569581" y="661804"/>
            <a:ext cx="4844005" cy="2753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/>
          <a:stretch>
            <a:fillRect/>
          </a:stretch>
        </p:blipFill>
        <p:spPr>
          <a:xfrm rot="5400000">
            <a:off x="6256840" y="1931525"/>
            <a:ext cx="1280450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>
            <a:fillRect/>
          </a:stretch>
        </p:blipFill>
        <p:spPr>
          <a:xfrm rot="5400000" flipV="1">
            <a:off x="1626609" y="1976017"/>
            <a:ext cx="1245723" cy="50892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64653" y="1059582"/>
            <a:ext cx="2160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Unit Three</a:t>
            </a:r>
            <a:endParaRPr lang="en-US" altLang="zh-CN" sz="320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5816" y="1707654"/>
            <a:ext cx="388843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Families Celebrate Together</a:t>
            </a:r>
            <a:endParaRPr lang="en-US" altLang="zh-CN" sz="320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52730" y="709930"/>
            <a:ext cx="863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根据句意或用词的适当形式填空。</a:t>
            </a:r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095" y="1153795"/>
            <a:ext cx="86391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The Canadian Thanksgiving is on the ________(two) Monday of October.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The girl _______(name) Mary is standing under the tree.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Thank you for __________(celebrate) the exciting moments of my life with me.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Both of the jackets look nice on me. I can't decide which one to c_________.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5. When family members get t_________, they  talk and laugh.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My mother still stays in t______ with her old friends now.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You can t_____ on this red jacket. I think you will like it.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 I like the T-shirt. But it's not the right ______ for me. It's too big.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9. I can never get clothes to f___ me very well.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10. When I first came here, I _______(feel) very lonely.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394200" y="1153795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9380" y="1417955"/>
            <a:ext cx="978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9130" y="1693545"/>
            <a:ext cx="1626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celebrating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53580" y="1960880"/>
            <a:ext cx="1626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hoose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12795" y="2235200"/>
            <a:ext cx="1082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ogether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67355" y="2509520"/>
            <a:ext cx="1082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ouch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82725" y="2787015"/>
            <a:ext cx="1082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55770" y="3055620"/>
            <a:ext cx="1082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3255" y="3337560"/>
            <a:ext cx="488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12795" y="3616325"/>
            <a:ext cx="942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52730" y="709930"/>
            <a:ext cx="863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根据句意或用词的适当形式填空。</a:t>
            </a:r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095" y="1153795"/>
            <a:ext cx="86391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11. All of us were _________ to hear the _________ news. (excite)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12. I really don't know the man's a_________ and telephone number.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13. The ruler is one of the _________(present) from my friends.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14. We _______(hold) a party for our teacher yesterday.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15. She took a deep _________(breathe) and ______(blow) out the candle. 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16. Is there anything new in ________(today) newspaper?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17. He will send me an e-mail when he ________(arrive) in Canada.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18360" y="1153795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0395" y="1153795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1415" y="1421765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71165" y="1695450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6480" y="1969135"/>
            <a:ext cx="751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23160" y="2258060"/>
            <a:ext cx="1116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4275" y="2235200"/>
            <a:ext cx="1116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blew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83890" y="2524760"/>
            <a:ext cx="1116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today's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00220" y="2785110"/>
            <a:ext cx="1116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46480" y="3430270"/>
            <a:ext cx="6958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时间、距离的名词所有格直接在单位后面加上’s或复数s’</a:t>
            </a:r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 hours’ walk              two miles’ distance</a:t>
            </a:r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单选</a:t>
            </a:r>
            <a:endParaRPr lang="zh-CN" altLang="en-US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0570" y="641350"/>
            <a:ext cx="822071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1.We all expect the _____ summer holiday after the exam.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two month	B. two-month	C. two-months	D. two months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There is so much noise in the next room. I wonder _______.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what are they doing 		B. what were they doing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C. what they are doing		D. what they were doing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--I called you last night, but nobody answered.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--Sorry, I ____ out when you called me.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was		B. am		C. will be	D. have been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--Would you like to ____ the book ___ me?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--OK, no problem. Here you are.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pass; to	B. passed; to	C. pass; with 	D. passing; for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5. ____ the dinner was all over, everyone helped wash the dishes.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What		B. Why		C. How		D. When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96240" y="64135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1320" y="117030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210" y="197675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275" y="280606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95" y="363664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单选</a:t>
            </a:r>
            <a:endParaRPr lang="zh-CN" altLang="en-US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9910" y="618490"/>
            <a:ext cx="85102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The students were singing an English song _____ the teacher came in.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after		B. when 		C. before	D. while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Please take your ID card when you _____ next time.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come		B. will come	C. is coming	D. came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 Don't forget to ____ the lights before you leave the classroom.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turn off	B.turn down	C.turn up	D. turn on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9. Peter, please turn off the TV ____ no one is watching it.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A.so that 	B.though	C.when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10.Tom ____ the piano every day when he was in primary school.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A.plays		B.played		C.was playing	D.has played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11.When looking at the old photos, I always ____my middle school life.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A.think of	B. think up	C. think about	D. think over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73990" y="59245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610" y="113411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945" y="169227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930" y="223837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900" y="278638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5900" y="335153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0110" y="4222115"/>
            <a:ext cx="6958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think up</a:t>
            </a:r>
            <a:r>
              <a:rPr lang="zh-CN" altLang="en-US" sz="2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想出、发明</a:t>
            </a:r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words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39165" y="655955"/>
            <a:ext cx="238506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round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however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wonder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record 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lively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attend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conversation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fashion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7870" y="655955"/>
            <a:ext cx="293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around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24225" y="1010285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but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24225" y="1732915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set a record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283464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have a conversation with sb.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77565" y="3184525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fashion/ out of fashion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7565" y="132969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wonderful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77565" y="247015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take part in 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6" grpId="0"/>
      <p:bldP spid="7" grpId="0"/>
      <p:bldP spid="9" grpId="0"/>
      <p:bldP spid="10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556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phrases and sentence structure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16230" y="568960"/>
            <a:ext cx="393700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Mid-Autumn Festival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Thank you for  such as   get togethertoo···to···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add···to··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face to face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stay in touch with…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same size as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try on  </a:t>
            </a:r>
            <a:endParaRPr lang="en-US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41545" y="568960"/>
            <a:ext cx="577977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中秋节</a:t>
            </a:r>
            <a:endParaRPr 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为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感谢你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例如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聚会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太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（以至于）不能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把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加入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面对面的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与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保持联系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和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一样的号码，和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一样的尺寸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试穿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556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phrases and sentence structure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2840" y="584200"/>
            <a:ext cx="3230245" cy="3815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give…a big hug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give thanks to …for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best wishes to…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 the top of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All ready</a:t>
            </a: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！</a:t>
            </a: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have no luck 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fashion  fit well  turn off  make a wish  blow out </a:t>
            </a:r>
            <a:endParaRPr lang="en-US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2580" y="584200"/>
            <a:ext cx="2836545" cy="3815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10000"/>
              </a:lnSpc>
            </a:pP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给</a:t>
            </a: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</a:t>
            </a: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一个热情的拥抱</a:t>
            </a:r>
            <a:endParaRPr 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为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感谢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给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最好的祝福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在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的顶上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一切都准备好了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未能如愿，不走运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时尚，流行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非常合身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关掉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许愿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10000"/>
              </a:lnSpc>
            </a:pP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吹熄，吹灭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86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Grammar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39165" y="679450"/>
            <a:ext cx="500761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名词所有格 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1.'s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一般词尾加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's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以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结尾的复数加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'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特殊复数名词后加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's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以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结尾的人名后加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'</a:t>
            </a: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或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's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分别拥有分别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's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共同拥有后者加</a:t>
            </a: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's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32145" y="618490"/>
            <a:ext cx="31508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to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the way to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the key to </a:t>
            </a:r>
            <a:endParaRPr lang="en-US" alt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71165" y="3414395"/>
            <a:ext cx="1116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4085" y="3736340"/>
            <a:ext cx="1033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father's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8400" y="3486150"/>
            <a:ext cx="4053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00000"/>
              </a:lnSpc>
            </a:pPr>
            <a:r>
              <a:rPr lang="en-US" alt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2. of    a friend of _____(I)</a:t>
            </a:r>
            <a:endParaRPr lang="en-US" alt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alt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         a friend of my ________(father)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9" grpId="0"/>
      <p:bldP spid="9" grpId="1"/>
      <p:bldP spid="5" grpId="0"/>
      <p:bldP spid="5" grpId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86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Grammar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77670" y="1221740"/>
            <a:ext cx="46685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alt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when</a:t>
            </a: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引导的时间状语从句 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一般过去时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主将从现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40365"/>
          <a:stretch>
            <a:fillRect/>
          </a:stretch>
        </p:blipFill>
        <p:spPr>
          <a:xfrm>
            <a:off x="1753566" y="707258"/>
            <a:ext cx="920186" cy="266213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>
            <a:fillRect/>
          </a:stretch>
        </p:blipFill>
        <p:spPr>
          <a:xfrm>
            <a:off x="2569581" y="661804"/>
            <a:ext cx="4844005" cy="2753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/>
          <a:stretch>
            <a:fillRect/>
          </a:stretch>
        </p:blipFill>
        <p:spPr>
          <a:xfrm rot="5400000">
            <a:off x="6256840" y="1931525"/>
            <a:ext cx="1280450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>
            <a:fillRect/>
          </a:stretch>
        </p:blipFill>
        <p:spPr>
          <a:xfrm rot="5400000" flipV="1">
            <a:off x="1626609" y="1976017"/>
            <a:ext cx="1245723" cy="50892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64653" y="1059582"/>
            <a:ext cx="2160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Unit One</a:t>
            </a:r>
            <a:endParaRPr lang="en-US" altLang="zh-CN" sz="320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5816" y="1707654"/>
            <a:ext cx="38884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Me and My Class</a:t>
            </a:r>
            <a:endParaRPr lang="en-US" altLang="zh-CN" sz="320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40365"/>
          <a:stretch>
            <a:fillRect/>
          </a:stretch>
        </p:blipFill>
        <p:spPr>
          <a:xfrm>
            <a:off x="1753566" y="707258"/>
            <a:ext cx="920186" cy="266213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>
            <a:fillRect/>
          </a:stretch>
        </p:blipFill>
        <p:spPr>
          <a:xfrm>
            <a:off x="2569581" y="661804"/>
            <a:ext cx="4844005" cy="2753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/>
          <a:stretch>
            <a:fillRect/>
          </a:stretch>
        </p:blipFill>
        <p:spPr>
          <a:xfrm rot="5400000">
            <a:off x="6256840" y="1931525"/>
            <a:ext cx="1280450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>
            <a:fillRect/>
          </a:stretch>
        </p:blipFill>
        <p:spPr>
          <a:xfrm rot="5400000" flipV="1">
            <a:off x="1626609" y="1976017"/>
            <a:ext cx="1245723" cy="50892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64653" y="1059582"/>
            <a:ext cx="2160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Unit Four</a:t>
            </a:r>
            <a:endParaRPr lang="en-US" altLang="zh-CN" sz="320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5816" y="1707654"/>
            <a:ext cx="38884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My Neighbourhood</a:t>
            </a:r>
            <a:endParaRPr lang="en-US" altLang="zh-CN" sz="320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52730" y="709930"/>
            <a:ext cx="863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根据句意或用词的适当形式填空。</a:t>
            </a:r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095" y="1153795"/>
            <a:ext cx="86391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Could you give me a bottle of water? I'm too t_________.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She added a restaurant ______________(complete) her map.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You can take Jenny to the park when she _________(come) for a visit.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Many people like dogs b________ they are cute.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5. There are so many books _______(read) in the library.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You must look left and the right when you __________(across) the street.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He told me to turn left at the third __________(cross).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8.Linda _______(lose) her way home when it was dark.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9. I often listen to music to relax __________(I) after a busy day.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10. Can you tell me the _______ to the nearest shop? I'm lost. </a:t>
            </a:r>
            <a:endParaRPr lang="zh-CN" alt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01590" y="1129030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hirsty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59430" y="1419860"/>
            <a:ext cx="1861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complete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2830" y="1663065"/>
            <a:ext cx="1002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2595" y="1965325"/>
            <a:ext cx="1002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ecause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87700" y="2241550"/>
            <a:ext cx="1002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62830" y="2500630"/>
            <a:ext cx="1002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5260" y="2797175"/>
            <a:ext cx="1268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1255" y="3058160"/>
            <a:ext cx="683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8710" y="3347085"/>
            <a:ext cx="1213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myself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44800" y="3602355"/>
            <a:ext cx="7645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52730" y="709930"/>
            <a:ext cx="863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根据句意或用词的适当形式填空。</a:t>
            </a:r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095" y="1153795"/>
            <a:ext cx="8639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11.It took me the w______ day to finish reading the book.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12. It's only three ________(block) from my house.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13. It s________ like someone is knocking at the door.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14. Everyone was busy ________(chat), so no one noticed him.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15. Lisa got up early _________(catch) the first bus.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16. The bookstore is ________(cross) from a beautiful park.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79320" y="1139825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4235" y="1429385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9165" y="1692910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ounds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4310" y="1974215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chatting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14270" y="2250440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catch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59355" y="2522220"/>
            <a:ext cx="116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单选</a:t>
            </a:r>
            <a:endParaRPr lang="zh-CN" altLang="en-US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8495" y="641350"/>
            <a:ext cx="831278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____ Anna ____ her brother like listening to soft music.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Both;and	B. Neither; nor	C. Either; or	D. Not only; but also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Li Mei can't go to the zoo with us. She has a lot of clothes ______.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to wash	B. wash		C. washes	D. washing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 --Would you please tell me the way to the zoo?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--Go ____ the post office, and you'll find it on the left.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pass		B. past		C. to pass	D. passed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I ____ tell her the news when I ______ her house.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will; pass	B. will; past	C. /; cross	D. /; pass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5. The sunshine comes into my room _____ the window.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through	B. cross		C. across	D. past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96240" y="64135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2590" y="117475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240" y="172085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240" y="252730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2590" y="306705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单选</a:t>
            </a:r>
            <a:endParaRPr lang="zh-CN" altLang="en-US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2770" y="922655"/>
            <a:ext cx="84645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This book ____ be Lucy's. Look! Her name is on it.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can		B. may		C. must		D. might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Would you please tell me ______?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where is the shop		B. where the shop is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C. where are the shop		D. where the shop are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 There was a car accident on the road yesterday. _____, nobody was hurt.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Lucky	B. Luckily	C. Unlucky	D. Unluckily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04800" y="89281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1150" y="145288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105" y="225933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words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39165" y="655955"/>
            <a:ext cx="238506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perfect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complete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entrance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cost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interview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enjoyable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treat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flu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2920" y="1043940"/>
            <a:ext cx="293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completely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2920" y="167513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spend, take, pay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07995" y="249174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enjoy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42920" y="3241675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have the flu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2920" y="2135505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interview</a:t>
            </a:r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er 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41320" y="2856865"/>
            <a:ext cx="4478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n.</a:t>
            </a:r>
            <a:r>
              <a:rPr lang="zh-CN" altLang="en-US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美食、款待</a:t>
            </a:r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v. </a:t>
            </a:r>
            <a:r>
              <a:rPr lang="zh-CN" altLang="en-US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对待 、处理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7060" y="2856865"/>
            <a:ext cx="166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treatment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7" grpId="0"/>
      <p:bldP spid="9" grpId="0"/>
      <p:bldP spid="10" grpId="0"/>
      <p:bldP spid="8" grpId="0"/>
      <p:bldP spid="11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556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phrases and sentence structure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9610" y="504825"/>
            <a:ext cx="377253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go past/by···  tea biscuit    be/get lost    Can you tell me the way to…</a:t>
            </a: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？</a:t>
            </a: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</a:pP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Turn right/left at the…crossing. It’s … blocks</a:t>
            </a: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away</a:t>
            </a: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r>
              <a:rPr 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from… be busy doing… sound like  I’m doing well.  have the flu   across from  </a:t>
            </a:r>
            <a:endParaRPr lang="en-US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62145" y="555943"/>
            <a:ext cx="5080000" cy="4154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>
              <a:lnSpc>
                <a:spcPct val="120000"/>
              </a:lnSpc>
            </a:pPr>
            <a:r>
              <a:rPr lang="zh-CN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走过，路过</a:t>
            </a:r>
            <a:endParaRPr lang="zh-CN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茶点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迷路，走失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你能告诉我去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的路吗？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在第几个路口向右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左拐。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距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有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个街区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忙于</a:t>
            </a:r>
            <a:r>
              <a:rPr lang="en-US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 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听起来像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我很好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感冒</a:t>
            </a:r>
            <a:endParaRPr lang="en-US" sz="200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00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在对面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86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Grammar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25270" y="1305560"/>
            <a:ext cx="50330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altLang="en-US" sz="20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原因状语从句</a:t>
            </a:r>
            <a:endParaRPr lang="zh-CN" altLang="en-US" sz="20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637851" y="1062435"/>
            <a:ext cx="2996413" cy="2894805"/>
            <a:chOff x="2566435" y="195942"/>
            <a:chExt cx="7098716" cy="6858000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435" y="195942"/>
              <a:ext cx="7098716" cy="6858000"/>
            </a:xfrm>
            <a:prstGeom prst="rect">
              <a:avLst/>
            </a:prstGeom>
          </p:spPr>
        </p:pic>
        <p:grpSp>
          <p:nvGrpSpPr>
            <p:cNvPr id="99" name="组合 98"/>
            <p:cNvGrpSpPr/>
            <p:nvPr/>
          </p:nvGrpSpPr>
          <p:grpSpPr>
            <a:xfrm>
              <a:off x="3578941" y="822617"/>
              <a:ext cx="5309680" cy="5309680"/>
              <a:chOff x="3639658" y="859772"/>
              <a:chExt cx="5309680" cy="5309680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3639658" y="859772"/>
                <a:ext cx="5309680" cy="53096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754458" y="974572"/>
                <a:ext cx="5080080" cy="50800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2894B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59" name=" 219"/>
          <p:cNvSpPr/>
          <p:nvPr/>
        </p:nvSpPr>
        <p:spPr>
          <a:xfrm>
            <a:off x="4704874" y="1631633"/>
            <a:ext cx="1813084" cy="488156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B8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2894B3"/>
              </a:solidFill>
            </a:endParaRPr>
          </a:p>
        </p:txBody>
      </p:sp>
      <p:sp>
        <p:nvSpPr>
          <p:cNvPr id="63" name="TextBox 4"/>
          <p:cNvSpPr txBox="1"/>
          <p:nvPr/>
        </p:nvSpPr>
        <p:spPr>
          <a:xfrm>
            <a:off x="4947920" y="1699260"/>
            <a:ext cx="16922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rgbClr val="FB8002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听       力</a:t>
            </a:r>
            <a:endParaRPr lang="zh-CN" altLang="en-US" sz="2100" b="1" dirty="0">
              <a:solidFill>
                <a:srgbClr val="FB8002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2" name="TextBox 15"/>
          <p:cNvSpPr txBox="1"/>
          <p:nvPr/>
        </p:nvSpPr>
        <p:spPr>
          <a:xfrm>
            <a:off x="1270635" y="2115185"/>
            <a:ext cx="20358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spc="300" dirty="0">
                <a:solidFill>
                  <a:srgbClr val="1B89A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专项讲解</a:t>
            </a:r>
            <a:endParaRPr lang="zh-CN" altLang="en-US" sz="3000" b="1" spc="300" dirty="0">
              <a:solidFill>
                <a:srgbClr val="1B89A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3873818" y="1612583"/>
            <a:ext cx="504349" cy="534353"/>
            <a:chOff x="5399314" y="1158511"/>
            <a:chExt cx="774791" cy="774791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399314" y="1158511"/>
              <a:ext cx="774791" cy="774791"/>
              <a:chOff x="5399314" y="1158511"/>
              <a:chExt cx="774791" cy="774791"/>
            </a:xfrm>
          </p:grpSpPr>
          <p:sp>
            <p:nvSpPr>
              <p:cNvPr id="117" name="椭圆 116"/>
              <p:cNvSpPr/>
              <p:nvPr/>
            </p:nvSpPr>
            <p:spPr>
              <a:xfrm>
                <a:off x="5399314" y="1158511"/>
                <a:ext cx="774791" cy="774791"/>
              </a:xfrm>
              <a:prstGeom prst="ellipse">
                <a:avLst/>
              </a:prstGeom>
              <a:noFill/>
              <a:ln w="28575">
                <a:solidFill>
                  <a:srgbClr val="FB80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5488681" y="1247878"/>
                <a:ext cx="596057" cy="596057"/>
              </a:xfrm>
              <a:prstGeom prst="ellipse">
                <a:avLst/>
              </a:prstGeom>
              <a:solidFill>
                <a:srgbClr val="FB8002"/>
              </a:solidFill>
              <a:ln w="28575">
                <a:solidFill>
                  <a:srgbClr val="FB80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16" name="文本框 115"/>
            <p:cNvSpPr txBox="1"/>
            <p:nvPr/>
          </p:nvSpPr>
          <p:spPr>
            <a:xfrm>
              <a:off x="5476952" y="1284296"/>
              <a:ext cx="620395" cy="53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74628" y="207712"/>
            <a:ext cx="543768" cy="536082"/>
            <a:chOff x="402117" y="781158"/>
            <a:chExt cx="1273400" cy="1255401"/>
          </a:xfrm>
        </p:grpSpPr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28" y="1013604"/>
              <a:ext cx="310476" cy="310476"/>
            </a:xfrm>
            <a:prstGeom prst="rect">
              <a:avLst/>
            </a:prstGeom>
          </p:spPr>
        </p:pic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7" y="781158"/>
              <a:ext cx="1273400" cy="1255401"/>
            </a:xfrm>
            <a:prstGeom prst="rect">
              <a:avLst/>
            </a:prstGeom>
          </p:spPr>
        </p:pic>
      </p:grpSp>
      <p:grpSp>
        <p:nvGrpSpPr>
          <p:cNvPr id="132" name="组合 131"/>
          <p:cNvGrpSpPr/>
          <p:nvPr/>
        </p:nvGrpSpPr>
        <p:grpSpPr>
          <a:xfrm>
            <a:off x="7432520" y="-178344"/>
            <a:ext cx="1121684" cy="847661"/>
            <a:chOff x="9201063" y="-1442916"/>
            <a:chExt cx="2374822" cy="1794662"/>
          </a:xfrm>
        </p:grpSpPr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816" y="-275954"/>
              <a:ext cx="310476" cy="310476"/>
            </a:xfrm>
            <a:prstGeom prst="rect">
              <a:avLst/>
            </a:prstGeom>
          </p:spPr>
        </p:pic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2485" y="-1442916"/>
              <a:ext cx="1273400" cy="1255401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1063" y="-903655"/>
              <a:ext cx="1273400" cy="1255401"/>
            </a:xfrm>
            <a:prstGeom prst="rect">
              <a:avLst/>
            </a:prstGeom>
          </p:spPr>
        </p:pic>
      </p:grpSp>
      <p:grpSp>
        <p:nvGrpSpPr>
          <p:cNvPr id="136" name="组合 135"/>
          <p:cNvGrpSpPr/>
          <p:nvPr/>
        </p:nvGrpSpPr>
        <p:grpSpPr>
          <a:xfrm>
            <a:off x="8554205" y="4463743"/>
            <a:ext cx="543768" cy="536082"/>
            <a:chOff x="402117" y="781158"/>
            <a:chExt cx="1273400" cy="1255401"/>
          </a:xfrm>
        </p:grpSpPr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28" y="1013604"/>
              <a:ext cx="310476" cy="310476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7" y="781158"/>
              <a:ext cx="1273400" cy="1255401"/>
            </a:xfrm>
            <a:prstGeom prst="rect">
              <a:avLst/>
            </a:prstGeom>
          </p:spPr>
        </p:pic>
      </p:grpSp>
      <p:grpSp>
        <p:nvGrpSpPr>
          <p:cNvPr id="139" name="组合 138"/>
          <p:cNvGrpSpPr/>
          <p:nvPr/>
        </p:nvGrpSpPr>
        <p:grpSpPr>
          <a:xfrm>
            <a:off x="110783" y="4475061"/>
            <a:ext cx="707606" cy="536082"/>
            <a:chOff x="684628" y="68680"/>
            <a:chExt cx="1657076" cy="1255401"/>
          </a:xfrm>
        </p:grpSpPr>
        <p:pic>
          <p:nvPicPr>
            <p:cNvPr id="140" name="图片 1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28" y="1013604"/>
              <a:ext cx="310476" cy="310476"/>
            </a:xfrm>
            <a:prstGeom prst="rect">
              <a:avLst/>
            </a:prstGeom>
          </p:spPr>
        </p:pic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04" y="68680"/>
              <a:ext cx="1273400" cy="1255401"/>
            </a:xfrm>
            <a:prstGeom prst="rect">
              <a:avLst/>
            </a:prstGeom>
          </p:spPr>
        </p:pic>
      </p:grpSp>
      <p:sp>
        <p:nvSpPr>
          <p:cNvPr id="9" name=" 219"/>
          <p:cNvSpPr/>
          <p:nvPr/>
        </p:nvSpPr>
        <p:spPr>
          <a:xfrm>
            <a:off x="4712494" y="2661285"/>
            <a:ext cx="1813084" cy="488156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B8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2894B3"/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955381" y="2728913"/>
            <a:ext cx="144160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rgbClr val="FB8002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完形填空</a:t>
            </a:r>
            <a:endParaRPr lang="zh-CN" altLang="en-US" sz="2100" b="1" dirty="0">
              <a:solidFill>
                <a:srgbClr val="FB8002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81438" y="2642235"/>
            <a:ext cx="504825" cy="534352"/>
            <a:chOff x="5399314" y="1158511"/>
            <a:chExt cx="775523" cy="774791"/>
          </a:xfrm>
        </p:grpSpPr>
        <p:grpSp>
          <p:nvGrpSpPr>
            <p:cNvPr id="12" name="组合 11"/>
            <p:cNvGrpSpPr/>
            <p:nvPr/>
          </p:nvGrpSpPr>
          <p:grpSpPr>
            <a:xfrm>
              <a:off x="5399314" y="1158511"/>
              <a:ext cx="774791" cy="774791"/>
              <a:chOff x="5399314" y="1158511"/>
              <a:chExt cx="774791" cy="774791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399314" y="1158511"/>
                <a:ext cx="774791" cy="774791"/>
              </a:xfrm>
              <a:prstGeom prst="ellipse">
                <a:avLst/>
              </a:prstGeom>
              <a:noFill/>
              <a:ln w="28575">
                <a:solidFill>
                  <a:srgbClr val="FB80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488681" y="1247878"/>
                <a:ext cx="596057" cy="596057"/>
              </a:xfrm>
              <a:prstGeom prst="ellipse">
                <a:avLst/>
              </a:prstGeom>
              <a:solidFill>
                <a:srgbClr val="FB8002"/>
              </a:solidFill>
              <a:ln w="28575">
                <a:solidFill>
                  <a:srgbClr val="FB80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477354" y="1284650"/>
              <a:ext cx="697483" cy="53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</a:t>
              </a:r>
              <a:r>
                <a:rPr lang="en-US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744" y="-47149"/>
            <a:ext cx="4150043" cy="523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29626" y="-47149"/>
            <a:ext cx="4249579" cy="5303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52730" y="709930"/>
            <a:ext cx="863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根据句意或用词的适当形式填空。</a:t>
            </a:r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095" y="1153795"/>
            <a:ext cx="86391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We are happy __________(hear) the good news.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I have two friends. One is Sandra and ___________ is Mary.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I want to learn how __________(exercise) healthily.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I i___________ my cousin to Jenny and they became good friends soon.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5. Do you agree _____ me ____ this problem?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I love to eat many different ______(food), but I like donuts best.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It will take her two _______(many) hours to finish the work.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 My mother asks me ________(clean) my bedroom twice a week.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9. You should stop __________(smoke). It's bad for your health.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10. The boy is good. He spends much time _______(look) after his grandpa.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06930" y="1153795"/>
            <a:ext cx="1212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hear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71365" y="1412240"/>
            <a:ext cx="1212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72690" y="1693545"/>
            <a:ext cx="1859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exercise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9770" y="1965960"/>
            <a:ext cx="1859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ntroduced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70405" y="2254885"/>
            <a:ext cx="718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43555" y="2247265"/>
            <a:ext cx="718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21685" y="2501265"/>
            <a:ext cx="847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foods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472690" y="2797810"/>
            <a:ext cx="847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58415" y="3068320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clean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255520" y="3343910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44390" y="3616325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097" y="8096"/>
            <a:ext cx="9151144" cy="1205389"/>
            <a:chOff x="-38" y="17"/>
            <a:chExt cx="19215" cy="2531"/>
          </a:xfrm>
        </p:grpSpPr>
        <p:pic>
          <p:nvPicPr>
            <p:cNvPr id="4" name="图片 3" descr="千库网-可爱卡通条纹背景"/>
            <p:cNvPicPr>
              <a:picLocks noChangeAspect="1"/>
            </p:cNvPicPr>
            <p:nvPr/>
          </p:nvPicPr>
          <p:blipFill>
            <a:blip r:embed="rId1"/>
            <a:srcRect r="12490" b="48350"/>
            <a:stretch>
              <a:fillRect/>
            </a:stretch>
          </p:blipFill>
          <p:spPr>
            <a:xfrm>
              <a:off x="-29" y="17"/>
              <a:ext cx="19194" cy="1892"/>
            </a:xfrm>
            <a:prstGeom prst="rect">
              <a:avLst/>
            </a:prstGeom>
          </p:spPr>
        </p:pic>
        <p:pic>
          <p:nvPicPr>
            <p:cNvPr id="53" name="图片 52" descr="千库网-可爱卡通条纹背景"/>
            <p:cNvPicPr>
              <a:picLocks noChangeAspect="1"/>
            </p:cNvPicPr>
            <p:nvPr/>
          </p:nvPicPr>
          <p:blipFill>
            <a:blip r:embed="rId1"/>
            <a:srcRect t="89510"/>
            <a:stretch>
              <a:fillRect/>
            </a:stretch>
          </p:blipFill>
          <p:spPr>
            <a:xfrm flipV="1">
              <a:off x="-38" y="1825"/>
              <a:ext cx="19215" cy="723"/>
            </a:xfrm>
            <a:prstGeom prst="rect">
              <a:avLst/>
            </a:prstGeom>
          </p:spPr>
        </p:pic>
      </p:grpSp>
      <p:pic>
        <p:nvPicPr>
          <p:cNvPr id="5" name="图片 4" descr="千库网-可爱卡通条纹背景"/>
          <p:cNvPicPr>
            <a:picLocks noChangeAspect="1"/>
          </p:cNvPicPr>
          <p:nvPr/>
        </p:nvPicPr>
        <p:blipFill>
          <a:blip r:embed="rId1"/>
          <a:srcRect t="51481" r="16950" b="10922"/>
          <a:stretch>
            <a:fillRect/>
          </a:stretch>
        </p:blipFill>
        <p:spPr>
          <a:xfrm>
            <a:off x="17145" y="4492943"/>
            <a:ext cx="9120188" cy="646271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836069" y="193834"/>
            <a:ext cx="2922746" cy="5530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一、听力专项</a:t>
            </a:r>
            <a:endParaRPr lang="zh-CN" altLang="en-US" sz="3000" b="1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153001" y="2529364"/>
            <a:ext cx="6717983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lvl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zh-CN" sz="2400" b="1" dirty="0" smtClean="0">
                <a:sym typeface="+mn-ea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）选择：</a:t>
            </a:r>
            <a:r>
              <a:rPr lang="en-US" altLang="zh-CN" sz="2400" b="1" dirty="0" smtClean="0">
                <a:solidFill>
                  <a:srgbClr val="FF0000"/>
                </a:solidFill>
                <a:sym typeface="+mn-ea"/>
              </a:rPr>
              <a:t>25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小题，每题</a:t>
            </a:r>
            <a:r>
              <a:rPr lang="en-US" altLang="zh-CN" sz="2400" b="1" dirty="0" smtClean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分，总计</a:t>
            </a:r>
            <a:r>
              <a:rPr lang="en-US" altLang="zh-CN" sz="2400" b="1" dirty="0" smtClean="0">
                <a:solidFill>
                  <a:srgbClr val="FF0000"/>
                </a:solidFill>
                <a:sym typeface="+mn-ea"/>
              </a:rPr>
              <a:t>25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分</a:t>
            </a:r>
            <a:endParaRPr lang="zh-CN" altLang="en-US" sz="2400" b="1" dirty="0" smtClean="0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17" name="组合 22"/>
          <p:cNvGrpSpPr/>
          <p:nvPr/>
        </p:nvGrpSpPr>
        <p:grpSpPr>
          <a:xfrm>
            <a:off x="1217540" y="3415665"/>
            <a:ext cx="6752272" cy="872332"/>
            <a:chOff x="1381908" y="2000240"/>
            <a:chExt cx="6261711" cy="1573847"/>
          </a:xfrm>
        </p:grpSpPr>
        <p:sp>
          <p:nvSpPr>
            <p:cNvPr id="18" name="圆角矩形 17"/>
            <p:cNvSpPr/>
            <p:nvPr/>
          </p:nvSpPr>
          <p:spPr>
            <a:xfrm>
              <a:off x="1381908" y="2000240"/>
              <a:ext cx="6261711" cy="81542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1382122" y="2076713"/>
              <a:ext cx="5832869" cy="14973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marL="0" lvl="1" algn="ctr"/>
              <a:r>
                <a:rPr lang="en-US" altLang="zh-CN" sz="2400" b="1" dirty="0" smtClean="0">
                  <a:sym typeface="+mn-ea"/>
                </a:rPr>
                <a:t>2</a:t>
              </a:r>
              <a:r>
                <a:rPr lang="zh-CN" altLang="en-US" sz="2400" b="1" dirty="0" smtClean="0">
                  <a:sym typeface="+mn-ea"/>
                </a:rPr>
                <a:t>）填空：</a:t>
              </a:r>
              <a:r>
                <a:rPr lang="en-US" altLang="zh-CN" sz="2400" b="1" dirty="0" smtClean="0">
                  <a:sym typeface="+mn-ea"/>
                </a:rPr>
                <a:t>5</a:t>
              </a:r>
              <a:r>
                <a:rPr lang="zh-CN" altLang="en-US" sz="2400" b="1" dirty="0" smtClean="0">
                  <a:sym typeface="+mn-ea"/>
                </a:rPr>
                <a:t>小题，每题</a:t>
              </a:r>
              <a:r>
                <a:rPr lang="en-US" altLang="zh-CN" sz="2400" b="1" dirty="0" smtClean="0">
                  <a:sym typeface="+mn-ea"/>
                </a:rPr>
                <a:t>1</a:t>
              </a:r>
              <a:r>
                <a:rPr lang="zh-CN" altLang="en-US" sz="2400" b="1" dirty="0" smtClean="0">
                  <a:sym typeface="+mn-ea"/>
                </a:rPr>
                <a:t>分，总计</a:t>
              </a:r>
              <a:r>
                <a:rPr lang="en-US" altLang="zh-CN" sz="2400" b="1" dirty="0" smtClean="0">
                  <a:sym typeface="+mn-ea"/>
                </a:rPr>
                <a:t>5</a:t>
              </a:r>
              <a:r>
                <a:rPr lang="zh-CN" altLang="en-US" sz="2400" b="1" dirty="0" smtClean="0">
                  <a:sym typeface="+mn-ea"/>
                </a:rPr>
                <a:t>分</a:t>
              </a:r>
              <a:endParaRPr lang="zh-CN" altLang="en-US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2400" dirty="0" smtClean="0"/>
                <a:t>。</a:t>
              </a:r>
              <a:endParaRPr lang="zh-CN" altLang="en-US" sz="24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Box 9"/>
          <p:cNvSpPr txBox="1"/>
          <p:nvPr/>
        </p:nvSpPr>
        <p:spPr>
          <a:xfrm>
            <a:off x="1370330" y="1818640"/>
            <a:ext cx="2134870" cy="50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p>
            <a:pPr lvl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zh-CN" altLang="en-US" sz="2700" b="1" dirty="0" smtClean="0">
                <a:solidFill>
                  <a:srgbClr val="FF0000"/>
                </a:solidFill>
                <a:sym typeface="+mn-ea"/>
              </a:rPr>
              <a:t>满分</a:t>
            </a:r>
            <a:r>
              <a:rPr lang="en-US" altLang="zh-CN" sz="2700" b="1" dirty="0" smtClean="0">
                <a:solidFill>
                  <a:srgbClr val="FF0000"/>
                </a:solidFill>
                <a:sym typeface="+mn-ea"/>
              </a:rPr>
              <a:t>30</a:t>
            </a:r>
            <a:r>
              <a:rPr lang="zh-CN" altLang="en-US" sz="2700" b="1" dirty="0" smtClean="0">
                <a:solidFill>
                  <a:srgbClr val="FF0000"/>
                </a:solidFill>
                <a:sym typeface="+mn-ea"/>
              </a:rPr>
              <a:t>分</a:t>
            </a:r>
            <a:endParaRPr lang="zh-CN" altLang="en-US" sz="2700" b="1" dirty="0" smtClean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1200150" y="884396"/>
            <a:ext cx="5458301" cy="589514"/>
            <a:chOff x="1142976" y="1071546"/>
            <a:chExt cx="6500858" cy="785818"/>
          </a:xfrm>
        </p:grpSpPr>
        <p:sp>
          <p:nvSpPr>
            <p:cNvPr id="4" name="圆角矩形 3"/>
            <p:cNvSpPr/>
            <p:nvPr/>
          </p:nvSpPr>
          <p:spPr>
            <a:xfrm>
              <a:off x="1142976" y="1071546"/>
              <a:ext cx="6500858" cy="78581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2976" y="1148573"/>
              <a:ext cx="6223490" cy="613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Georgia" panose="02040502050405020303" pitchFamily="18" charset="0"/>
                </a:rPr>
                <a:t>    I</a:t>
              </a:r>
              <a:r>
                <a:rPr lang="zh-CN" altLang="en-US" sz="2400" dirty="0" smtClean="0"/>
                <a:t>、   听句子，选择包含的信息。</a:t>
              </a:r>
              <a:endParaRPr lang="zh-CN" altLang="en-US" sz="2400" dirty="0" smtClean="0"/>
            </a:p>
          </p:txBody>
        </p:sp>
      </p:grpSp>
      <p:grpSp>
        <p:nvGrpSpPr>
          <p:cNvPr id="3" name="组合 22"/>
          <p:cNvGrpSpPr/>
          <p:nvPr/>
        </p:nvGrpSpPr>
        <p:grpSpPr>
          <a:xfrm>
            <a:off x="878681" y="1581150"/>
            <a:ext cx="5817394" cy="589421"/>
            <a:chOff x="714348" y="2000240"/>
            <a:chExt cx="6929486" cy="785818"/>
          </a:xfrm>
        </p:grpSpPr>
        <p:sp>
          <p:nvSpPr>
            <p:cNvPr id="5" name="圆角矩形 4"/>
            <p:cNvSpPr/>
            <p:nvPr/>
          </p:nvSpPr>
          <p:spPr>
            <a:xfrm>
              <a:off x="1142975" y="2000240"/>
              <a:ext cx="6500859" cy="7858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348" y="2077042"/>
              <a:ext cx="6500858" cy="613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Georgia" panose="02040502050405020303" pitchFamily="18" charset="0"/>
                </a:rPr>
                <a:t>II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Georgia" panose="02040502050405020303" pitchFamily="18" charset="0"/>
                </a:rPr>
                <a:t>、  </a:t>
              </a:r>
              <a:r>
                <a:rPr lang="zh-CN" altLang="en-US" sz="2400" dirty="0" smtClean="0"/>
                <a:t>听句子，选择最佳答语。</a:t>
              </a:r>
              <a:endParaRPr lang="zh-CN" altLang="en-US" sz="24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16"/>
          <p:cNvGrpSpPr/>
          <p:nvPr/>
        </p:nvGrpSpPr>
        <p:grpSpPr>
          <a:xfrm>
            <a:off x="1200150" y="2277428"/>
            <a:ext cx="5458301" cy="589625"/>
            <a:chOff x="1142976" y="2928934"/>
            <a:chExt cx="6500858" cy="785818"/>
          </a:xfrm>
        </p:grpSpPr>
        <p:sp>
          <p:nvSpPr>
            <p:cNvPr id="7" name="圆角矩形 6"/>
            <p:cNvSpPr/>
            <p:nvPr/>
          </p:nvSpPr>
          <p:spPr>
            <a:xfrm>
              <a:off x="1142976" y="2928934"/>
              <a:ext cx="6500858" cy="78581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4414" y="3000372"/>
              <a:ext cx="6286544" cy="6135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Georgia" panose="02040502050405020303" pitchFamily="18" charset="0"/>
                </a:rPr>
                <a:t>III</a:t>
              </a:r>
              <a:r>
                <a:rPr lang="zh-CN" altLang="en-US" sz="2400" dirty="0" smtClean="0">
                  <a:solidFill>
                    <a:prstClr val="black"/>
                  </a:solidFill>
                  <a:latin typeface="Georgia" panose="02040502050405020303" pitchFamily="18" charset="0"/>
                </a:rPr>
                <a:t>、听对话和问题，选正确选项。</a:t>
              </a:r>
              <a:endParaRPr lang="zh-CN" altLang="en-US" sz="2400" dirty="0" smtClean="0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1" name="组合 17"/>
          <p:cNvGrpSpPr/>
          <p:nvPr/>
        </p:nvGrpSpPr>
        <p:grpSpPr>
          <a:xfrm>
            <a:off x="1092994" y="2974181"/>
            <a:ext cx="5938361" cy="589181"/>
            <a:chOff x="1000100" y="3857628"/>
            <a:chExt cx="7072362" cy="785818"/>
          </a:xfrm>
        </p:grpSpPr>
        <p:sp>
          <p:nvSpPr>
            <p:cNvPr id="8" name="圆角矩形 7"/>
            <p:cNvSpPr/>
            <p:nvPr/>
          </p:nvSpPr>
          <p:spPr>
            <a:xfrm>
              <a:off x="1142976" y="3857628"/>
              <a:ext cx="6500858" cy="78581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0100" y="3929066"/>
              <a:ext cx="7072362" cy="614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Georgia" panose="02040502050405020303" pitchFamily="18" charset="0"/>
                </a:rPr>
                <a:t>IV</a:t>
              </a:r>
              <a:r>
                <a:rPr lang="zh-CN" altLang="en-US" sz="2400" dirty="0" smtClean="0"/>
                <a:t>、听短文和问题，选择</a:t>
              </a:r>
              <a:r>
                <a:rPr lang="zh-CN" altLang="en-US" sz="2400" smtClean="0"/>
                <a:t>正确答案。</a:t>
              </a:r>
              <a:endParaRPr lang="zh-CN" altLang="en-US" sz="2400" dirty="0" smtClean="0"/>
            </a:p>
          </p:txBody>
        </p:sp>
      </p:grpSp>
      <p:grpSp>
        <p:nvGrpSpPr>
          <p:cNvPr id="15" name="组合 21"/>
          <p:cNvGrpSpPr/>
          <p:nvPr/>
        </p:nvGrpSpPr>
        <p:grpSpPr>
          <a:xfrm>
            <a:off x="1173004" y="3668554"/>
            <a:ext cx="5458301" cy="589572"/>
            <a:chOff x="1142976" y="5643578"/>
            <a:chExt cx="6500858" cy="785818"/>
          </a:xfrm>
          <a:solidFill>
            <a:srgbClr val="92D050"/>
          </a:solidFill>
        </p:grpSpPr>
        <p:sp>
          <p:nvSpPr>
            <p:cNvPr id="20" name="圆角矩形 19"/>
            <p:cNvSpPr/>
            <p:nvPr/>
          </p:nvSpPr>
          <p:spPr>
            <a:xfrm>
              <a:off x="1142976" y="5643578"/>
              <a:ext cx="6500858" cy="7858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42976" y="5709368"/>
              <a:ext cx="3929090" cy="6136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Georgia" panose="02040502050405020303" pitchFamily="18" charset="0"/>
                </a:rPr>
                <a:t>V</a:t>
              </a:r>
              <a:r>
                <a:rPr lang="zh-CN" altLang="en-US" sz="2400" dirty="0" smtClean="0"/>
                <a:t>、听短文，填空。</a:t>
              </a:r>
              <a:endParaRPr lang="zh-CN" altLang="en-US" sz="2400" dirty="0" smtClean="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120039" y="3744278"/>
            <a:ext cx="1451134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小听写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1325880" y="198120"/>
            <a:ext cx="5529580" cy="589486"/>
            <a:chOff x="1142976" y="1571612"/>
            <a:chExt cx="6500858" cy="785818"/>
          </a:xfrm>
          <a:solidFill>
            <a:srgbClr val="FFFF00"/>
          </a:solidFill>
        </p:grpSpPr>
        <p:sp>
          <p:nvSpPr>
            <p:cNvPr id="4" name="圆角矩形 3"/>
            <p:cNvSpPr/>
            <p:nvPr/>
          </p:nvSpPr>
          <p:spPr>
            <a:xfrm>
              <a:off x="1142976" y="1571612"/>
              <a:ext cx="6500858" cy="7858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2976" y="1648414"/>
              <a:ext cx="5572164" cy="6137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I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、</a:t>
              </a:r>
              <a:r>
                <a:rPr lang="zh-CN" altLang="en-US" sz="2400" b="1" dirty="0" smtClean="0"/>
                <a:t>   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听句子，选择包含的信息</a:t>
              </a:r>
              <a:r>
                <a:rPr lang="zh-CN" altLang="en-US" sz="2400" b="1" dirty="0" smtClean="0"/>
                <a:t>。</a:t>
              </a:r>
              <a:endParaRPr lang="zh-CN" altLang="en-US" sz="2400" b="1" dirty="0"/>
            </a:p>
          </p:txBody>
        </p:sp>
      </p:grpSp>
      <p:graphicFrame>
        <p:nvGraphicFramePr>
          <p:cNvPr id="11" name="图示 10"/>
          <p:cNvGraphicFramePr/>
          <p:nvPr/>
        </p:nvGraphicFramePr>
        <p:xfrm>
          <a:off x="614680" y="974725"/>
          <a:ext cx="7429500" cy="376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574834" y="156210"/>
            <a:ext cx="4712970" cy="521488"/>
            <a:chOff x="1142975" y="1214422"/>
            <a:chExt cx="6500859" cy="785818"/>
          </a:xfrm>
          <a:solidFill>
            <a:srgbClr val="FFFF00"/>
          </a:solidFill>
        </p:grpSpPr>
        <p:sp>
          <p:nvSpPr>
            <p:cNvPr id="5" name="圆角矩形 4"/>
            <p:cNvSpPr/>
            <p:nvPr/>
          </p:nvSpPr>
          <p:spPr>
            <a:xfrm>
              <a:off x="1142975" y="1214422"/>
              <a:ext cx="6500859" cy="7858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2976" y="1291224"/>
              <a:ext cx="5572164" cy="6937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1"/>
                  </a:solidFill>
                  <a:latin typeface="Georgia" panose="02040502050405020303" pitchFamily="18" charset="0"/>
                </a:rPr>
                <a:t>II</a:t>
              </a:r>
              <a:r>
                <a:rPr lang="zh-CN" altLang="en-US" sz="2400" dirty="0" smtClean="0">
                  <a:solidFill>
                    <a:schemeClr val="accent1"/>
                  </a:solidFill>
                  <a:latin typeface="Georgia" panose="02040502050405020303" pitchFamily="18" charset="0"/>
                </a:rPr>
                <a:t>、  </a:t>
              </a:r>
              <a:r>
                <a:rPr lang="zh-CN" altLang="en-US" sz="2400" dirty="0" smtClean="0">
                  <a:solidFill>
                    <a:schemeClr val="accent1"/>
                  </a:solidFill>
                </a:rPr>
                <a:t>听句子，选择最佳答语</a:t>
              </a:r>
              <a:r>
                <a:rPr lang="zh-CN" altLang="en-US" sz="2400" dirty="0" smtClean="0"/>
                <a:t>。</a:t>
              </a:r>
              <a:endParaRPr lang="zh-CN" altLang="en-US" sz="24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4009" y="883791"/>
            <a:ext cx="3888432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b="1" dirty="0" smtClean="0"/>
              <a:t>多为交际，生活用语</a:t>
            </a:r>
            <a:endParaRPr lang="zh-CN" altLang="en-US" sz="2700" b="1" dirty="0" smtClean="0"/>
          </a:p>
        </p:txBody>
      </p:sp>
      <p:sp>
        <p:nvSpPr>
          <p:cNvPr id="9" name="TextBox 20"/>
          <p:cNvSpPr txBox="1"/>
          <p:nvPr/>
        </p:nvSpPr>
        <p:spPr>
          <a:xfrm>
            <a:off x="1253345" y="1735682"/>
            <a:ext cx="2160240" cy="460375"/>
          </a:xfrm>
          <a:prstGeom prst="rect">
            <a:avLst/>
          </a:prstGeom>
          <a:solidFill>
            <a:srgbClr val="B6D5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打招呼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天气</a:t>
            </a:r>
            <a:endParaRPr lang="zh-CN" altLang="en-US" sz="2400" b="1" dirty="0" smtClean="0"/>
          </a:p>
        </p:txBody>
      </p:sp>
      <p:sp>
        <p:nvSpPr>
          <p:cNvPr id="10" name="TextBox 20"/>
          <p:cNvSpPr txBox="1"/>
          <p:nvPr/>
        </p:nvSpPr>
        <p:spPr>
          <a:xfrm>
            <a:off x="3548600" y="1735682"/>
            <a:ext cx="1998222" cy="460375"/>
          </a:xfrm>
          <a:prstGeom prst="rect">
            <a:avLst/>
          </a:prstGeom>
          <a:solidFill>
            <a:srgbClr val="B6D5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提建议</a:t>
            </a:r>
            <a:endParaRPr lang="zh-CN" altLang="en-US" sz="2400" b="1" dirty="0" smtClean="0"/>
          </a:p>
        </p:txBody>
      </p:sp>
      <p:sp>
        <p:nvSpPr>
          <p:cNvPr id="11" name="TextBox 20"/>
          <p:cNvSpPr txBox="1"/>
          <p:nvPr/>
        </p:nvSpPr>
        <p:spPr>
          <a:xfrm>
            <a:off x="5681837" y="1735682"/>
            <a:ext cx="1998222" cy="460375"/>
          </a:xfrm>
          <a:prstGeom prst="rect">
            <a:avLst/>
          </a:prstGeom>
          <a:solidFill>
            <a:srgbClr val="B6D5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介绍人</a:t>
            </a:r>
            <a:endParaRPr lang="zh-CN" altLang="en-US" sz="2400" b="1" dirty="0" smtClean="0"/>
          </a:p>
        </p:txBody>
      </p:sp>
      <p:sp>
        <p:nvSpPr>
          <p:cNvPr id="13" name="TextBox 20"/>
          <p:cNvSpPr txBox="1"/>
          <p:nvPr/>
        </p:nvSpPr>
        <p:spPr>
          <a:xfrm>
            <a:off x="1415363" y="2325085"/>
            <a:ext cx="1998222" cy="460375"/>
          </a:xfrm>
          <a:prstGeom prst="rect">
            <a:avLst/>
          </a:prstGeom>
          <a:solidFill>
            <a:srgbClr val="B6D5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打电话</a:t>
            </a:r>
            <a:endParaRPr lang="zh-CN" altLang="en-US" sz="2400" b="1" dirty="0" smtClean="0"/>
          </a:p>
        </p:txBody>
      </p:sp>
      <p:sp>
        <p:nvSpPr>
          <p:cNvPr id="14" name="TextBox 20"/>
          <p:cNvSpPr txBox="1"/>
          <p:nvPr/>
        </p:nvSpPr>
        <p:spPr>
          <a:xfrm>
            <a:off x="3548600" y="2334467"/>
            <a:ext cx="1998222" cy="1198880"/>
          </a:xfrm>
          <a:prstGeom prst="rect">
            <a:avLst/>
          </a:prstGeom>
          <a:solidFill>
            <a:srgbClr val="B6D5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求帮助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求鼓励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求安慰</a:t>
            </a:r>
            <a:endParaRPr lang="zh-CN" altLang="en-US" sz="2400" b="1" dirty="0" smtClean="0"/>
          </a:p>
        </p:txBody>
      </p:sp>
      <p:sp>
        <p:nvSpPr>
          <p:cNvPr id="15" name="TextBox 20"/>
          <p:cNvSpPr txBox="1"/>
          <p:nvPr/>
        </p:nvSpPr>
        <p:spPr>
          <a:xfrm>
            <a:off x="5700265" y="2334467"/>
            <a:ext cx="1998222" cy="460375"/>
          </a:xfrm>
          <a:prstGeom prst="rect">
            <a:avLst/>
          </a:prstGeom>
          <a:solidFill>
            <a:srgbClr val="B6D5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问，看病</a:t>
            </a:r>
            <a:endParaRPr lang="zh-CN" altLang="en-US" sz="2400" b="1" dirty="0" smtClean="0"/>
          </a:p>
        </p:txBody>
      </p:sp>
      <p:sp>
        <p:nvSpPr>
          <p:cNvPr id="16" name="TextBox 20"/>
          <p:cNvSpPr txBox="1"/>
          <p:nvPr/>
        </p:nvSpPr>
        <p:spPr>
          <a:xfrm>
            <a:off x="1415363" y="2938315"/>
            <a:ext cx="1998222" cy="460375"/>
          </a:xfrm>
          <a:prstGeom prst="rect">
            <a:avLst/>
          </a:prstGeom>
          <a:solidFill>
            <a:srgbClr val="B6D5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问路</a:t>
            </a:r>
            <a:endParaRPr lang="zh-CN" altLang="en-US" sz="2400" b="1" dirty="0" smtClean="0"/>
          </a:p>
        </p:txBody>
      </p:sp>
      <p:sp>
        <p:nvSpPr>
          <p:cNvPr id="17" name="TextBox 20"/>
          <p:cNvSpPr txBox="1"/>
          <p:nvPr/>
        </p:nvSpPr>
        <p:spPr>
          <a:xfrm>
            <a:off x="1404512" y="3687032"/>
            <a:ext cx="5562618" cy="460375"/>
          </a:xfrm>
          <a:prstGeom prst="rect">
            <a:avLst/>
          </a:prstGeom>
          <a:solidFill>
            <a:srgbClr val="B6D5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饭店旅店车站商店邮局电影院</a:t>
            </a:r>
            <a:r>
              <a:rPr lang="en-US" altLang="zh-CN" sz="2400" b="1" dirty="0" smtClean="0"/>
              <a:t>…</a:t>
            </a:r>
            <a:endParaRPr lang="en-US" altLang="zh-CN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625297" y="237482"/>
            <a:ext cx="4875644" cy="589364"/>
            <a:chOff x="1142976" y="1142984"/>
            <a:chExt cx="6500858" cy="785818"/>
          </a:xfrm>
          <a:solidFill>
            <a:srgbClr val="FFFF00"/>
          </a:solidFill>
        </p:grpSpPr>
        <p:sp>
          <p:nvSpPr>
            <p:cNvPr id="7" name="圆角矩形 6"/>
            <p:cNvSpPr/>
            <p:nvPr/>
          </p:nvSpPr>
          <p:spPr>
            <a:xfrm>
              <a:off x="1142976" y="1142984"/>
              <a:ext cx="6500858" cy="7858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5852" y="1214422"/>
              <a:ext cx="6286544" cy="6138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accent1"/>
                  </a:solidFill>
                  <a:latin typeface="Georgia" panose="02040502050405020303" pitchFamily="18" charset="0"/>
                </a:rPr>
                <a:t>III</a:t>
              </a:r>
              <a:r>
                <a:rPr lang="zh-CN" altLang="en-US" sz="2400" b="1" dirty="0" smtClean="0">
                  <a:solidFill>
                    <a:schemeClr val="accent1"/>
                  </a:solidFill>
                  <a:latin typeface="Georgia" panose="02040502050405020303" pitchFamily="18" charset="0"/>
                </a:rPr>
                <a:t>、听对话和问题，选最佳选项。</a:t>
              </a:r>
              <a:endParaRPr lang="zh-CN" altLang="en-US" sz="2400" b="1" dirty="0" smtClean="0">
                <a:solidFill>
                  <a:schemeClr val="accent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9" name="TextBox 20"/>
          <p:cNvSpPr txBox="1"/>
          <p:nvPr/>
        </p:nvSpPr>
        <p:spPr>
          <a:xfrm>
            <a:off x="1625441" y="1111568"/>
            <a:ext cx="6573203" cy="13379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smtClean="0"/>
              <a:t>11-12 /13 </a:t>
            </a:r>
            <a:r>
              <a:rPr lang="zh-CN" altLang="en-US" sz="2700" b="1" dirty="0" smtClean="0"/>
              <a:t>题为一个对话对应</a:t>
            </a:r>
            <a:r>
              <a:rPr lang="zh-CN" altLang="en-US" sz="2700" b="1" dirty="0" smtClean="0">
                <a:solidFill>
                  <a:srgbClr val="FF0000"/>
                </a:solidFill>
              </a:rPr>
              <a:t>一个</a:t>
            </a:r>
            <a:r>
              <a:rPr lang="zh-CN" altLang="en-US" sz="2700" b="1" dirty="0" smtClean="0"/>
              <a:t>问题</a:t>
            </a:r>
            <a:endParaRPr lang="zh-CN" altLang="en-US" sz="2700" b="1" dirty="0" smtClean="0"/>
          </a:p>
          <a:p>
            <a:pPr algn="ctr"/>
            <a:r>
              <a:rPr lang="zh-CN" altLang="en-US" sz="2700" b="1" dirty="0" smtClean="0"/>
              <a:t>推测对话发生的场景，捕捉信息</a:t>
            </a:r>
            <a:endParaRPr lang="zh-CN" altLang="en-US" sz="2700" b="1" dirty="0" smtClean="0"/>
          </a:p>
          <a:p>
            <a:pPr algn="ctr"/>
            <a:r>
              <a:rPr lang="en-US" altLang="zh-CN" sz="2700" b="1" dirty="0" smtClean="0"/>
              <a:t>13/14-18</a:t>
            </a:r>
            <a:r>
              <a:rPr lang="zh-CN" altLang="en-US" sz="2700" b="1" dirty="0" smtClean="0"/>
              <a:t>题为一个对话对应</a:t>
            </a:r>
            <a:r>
              <a:rPr lang="zh-CN" altLang="en-US" sz="2700" b="1" dirty="0" smtClean="0">
                <a:solidFill>
                  <a:srgbClr val="FF0000"/>
                </a:solidFill>
              </a:rPr>
              <a:t>多个</a:t>
            </a:r>
            <a:r>
              <a:rPr lang="zh-CN" altLang="en-US" sz="2700" b="1" dirty="0" smtClean="0"/>
              <a:t>问题</a:t>
            </a:r>
            <a:endParaRPr lang="zh-CN" altLang="en-US" sz="2700" b="1" dirty="0" smtClean="0"/>
          </a:p>
        </p:txBody>
      </p:sp>
      <p:grpSp>
        <p:nvGrpSpPr>
          <p:cNvPr id="3" name="组合 6"/>
          <p:cNvGrpSpPr/>
          <p:nvPr/>
        </p:nvGrpSpPr>
        <p:grpSpPr>
          <a:xfrm>
            <a:off x="1732546" y="2711504"/>
            <a:ext cx="5304272" cy="589364"/>
            <a:chOff x="1000100" y="1285860"/>
            <a:chExt cx="7072362" cy="785818"/>
          </a:xfrm>
        </p:grpSpPr>
        <p:sp>
          <p:nvSpPr>
            <p:cNvPr id="4" name="圆角矩形 3"/>
            <p:cNvSpPr/>
            <p:nvPr/>
          </p:nvSpPr>
          <p:spPr>
            <a:xfrm>
              <a:off x="1142976" y="1285860"/>
              <a:ext cx="6500858" cy="785818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0100" y="1357298"/>
              <a:ext cx="7072362" cy="61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 smtClean="0">
                  <a:solidFill>
                    <a:schemeClr val="accent1"/>
                  </a:solidFill>
                  <a:latin typeface="Georgia" panose="02040502050405020303" pitchFamily="18" charset="0"/>
                </a:rPr>
                <a:t>IV</a:t>
              </a:r>
              <a:r>
                <a:rPr lang="zh-CN" altLang="en-US" sz="2400" dirty="0" smtClean="0">
                  <a:solidFill>
                    <a:schemeClr val="accent1"/>
                  </a:solidFill>
                </a:rPr>
                <a:t>、听短文和问题，选择正确答语。</a:t>
              </a:r>
              <a:endParaRPr lang="zh-CN" altLang="en-US" sz="2400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1475899" y="3635693"/>
            <a:ext cx="7439501" cy="522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两篇短文分别对应</a:t>
            </a:r>
            <a:r>
              <a:rPr lang="en-US" sz="2400" b="1" dirty="0" smtClean="0">
                <a:solidFill>
                  <a:srgbClr val="FF0000"/>
                </a:solidFill>
              </a:rPr>
              <a:t>19-21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和</a:t>
            </a:r>
            <a:r>
              <a:rPr lang="en-US" sz="2400" b="1" dirty="0" smtClean="0">
                <a:solidFill>
                  <a:srgbClr val="FF0000"/>
                </a:solidFill>
              </a:rPr>
              <a:t>22-25.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多为特殊疑问句</a:t>
            </a: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30070" y="235383"/>
            <a:ext cx="3753714" cy="612061"/>
            <a:chOff x="586262" y="1205851"/>
            <a:chExt cx="3929090" cy="816081"/>
          </a:xfrm>
          <a:solidFill>
            <a:srgbClr val="FFFF00"/>
          </a:solidFill>
        </p:grpSpPr>
        <p:sp>
          <p:nvSpPr>
            <p:cNvPr id="20" name="圆角矩形 19"/>
            <p:cNvSpPr/>
            <p:nvPr/>
          </p:nvSpPr>
          <p:spPr>
            <a:xfrm>
              <a:off x="712576" y="1205851"/>
              <a:ext cx="3676942" cy="7861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6262" y="1408099"/>
              <a:ext cx="3929090" cy="6138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accent1"/>
                  </a:solidFill>
                  <a:latin typeface="Georgia" panose="02040502050405020303" pitchFamily="18" charset="0"/>
                </a:rPr>
                <a:t>V</a:t>
              </a:r>
              <a:r>
                <a:rPr lang="zh-CN" altLang="en-US" sz="2400" dirty="0" smtClean="0">
                  <a:solidFill>
                    <a:schemeClr val="accent1"/>
                  </a:solidFill>
                </a:rPr>
                <a:t>、听短文，填空。</a:t>
              </a:r>
              <a:endParaRPr lang="zh-CN" altLang="en-US" sz="2400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对角圆角矩形 14"/>
          <p:cNvSpPr/>
          <p:nvPr/>
        </p:nvSpPr>
        <p:spPr>
          <a:xfrm>
            <a:off x="878681" y="1355408"/>
            <a:ext cx="7386161" cy="2322195"/>
          </a:xfrm>
          <a:prstGeom prst="round2DiagRect">
            <a:avLst/>
          </a:prstGeom>
          <a:solidFill>
            <a:srgbClr val="B4E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7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700" b="1" dirty="0" smtClean="0">
                <a:solidFill>
                  <a:schemeClr val="accent5"/>
                </a:solidFill>
              </a:rPr>
              <a:t>名词：单复数</a:t>
            </a:r>
            <a:endParaRPr lang="en-US" altLang="zh-CN" sz="2700" b="1" dirty="0" smtClean="0">
              <a:solidFill>
                <a:schemeClr val="accent5"/>
              </a:solidFill>
            </a:endParaRPr>
          </a:p>
          <a:p>
            <a:r>
              <a:rPr lang="en-US" altLang="zh-CN" sz="2700" b="1" dirty="0" smtClean="0">
                <a:solidFill>
                  <a:schemeClr val="accent5"/>
                </a:solidFill>
              </a:rPr>
              <a:t> </a:t>
            </a:r>
            <a:r>
              <a:rPr lang="zh-CN" altLang="en-US" sz="2700" b="1" dirty="0" smtClean="0">
                <a:solidFill>
                  <a:schemeClr val="accent5"/>
                </a:solidFill>
              </a:rPr>
              <a:t>动词：时态和搭配</a:t>
            </a:r>
            <a:endParaRPr lang="en-US" altLang="zh-CN" sz="2700" b="1" dirty="0" smtClean="0">
              <a:solidFill>
                <a:schemeClr val="accent5"/>
              </a:solidFill>
            </a:endParaRPr>
          </a:p>
          <a:p>
            <a:r>
              <a:rPr lang="zh-CN" altLang="en-US" sz="2700" b="1" dirty="0" smtClean="0">
                <a:solidFill>
                  <a:schemeClr val="accent5"/>
                </a:solidFill>
              </a:rPr>
              <a:t>形容词</a:t>
            </a:r>
            <a:r>
              <a:rPr lang="en-US" altLang="zh-CN" sz="2700" b="1" dirty="0" smtClean="0">
                <a:solidFill>
                  <a:schemeClr val="accent5"/>
                </a:solidFill>
              </a:rPr>
              <a:t>/</a:t>
            </a:r>
            <a:r>
              <a:rPr lang="zh-CN" altLang="en-US" sz="2700" b="1" dirty="0" smtClean="0">
                <a:solidFill>
                  <a:schemeClr val="accent5"/>
                </a:solidFill>
              </a:rPr>
              <a:t>副词：拼写</a:t>
            </a:r>
            <a:endParaRPr lang="en-US" altLang="zh-CN" sz="2700" b="1" dirty="0" smtClean="0">
              <a:solidFill>
                <a:schemeClr val="accent5"/>
              </a:solidFill>
            </a:endParaRPr>
          </a:p>
          <a:p>
            <a:r>
              <a:rPr lang="zh-CN" altLang="en-US" sz="2700" b="1" dirty="0" smtClean="0">
                <a:solidFill>
                  <a:schemeClr val="accent5"/>
                </a:solidFill>
              </a:rPr>
              <a:t>数词：基数词写阿拉伯数字</a:t>
            </a:r>
            <a:endParaRPr lang="zh-CN" altLang="en-US" sz="2700" b="1" dirty="0" smtClean="0">
              <a:solidFill>
                <a:schemeClr val="accent5"/>
              </a:solidFill>
            </a:endParaRPr>
          </a:p>
          <a:p>
            <a:r>
              <a:rPr lang="zh-CN" altLang="en-US" sz="2700" b="1" dirty="0">
                <a:solidFill>
                  <a:schemeClr val="accent5"/>
                </a:solidFill>
              </a:rPr>
              <a:t>大小写问题：开头，星期，月份，专有名词等</a:t>
            </a:r>
            <a:endParaRPr lang="zh-CN" altLang="en-US" sz="27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5" animBg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27146" y="17145"/>
            <a:ext cx="9164479" cy="5128736"/>
            <a:chOff x="-57" y="36"/>
            <a:chExt cx="19243" cy="10769"/>
          </a:xfrm>
        </p:grpSpPr>
        <p:grpSp>
          <p:nvGrpSpPr>
            <p:cNvPr id="2" name="组合 1"/>
            <p:cNvGrpSpPr/>
            <p:nvPr/>
          </p:nvGrpSpPr>
          <p:grpSpPr>
            <a:xfrm>
              <a:off x="-57" y="36"/>
              <a:ext cx="19215" cy="2531"/>
              <a:chOff x="-38" y="17"/>
              <a:chExt cx="19215" cy="2531"/>
            </a:xfrm>
          </p:grpSpPr>
          <p:pic>
            <p:nvPicPr>
              <p:cNvPr id="4" name="图片 3" descr="千库网-可爱卡通条纹背景"/>
              <p:cNvPicPr>
                <a:picLocks noChangeAspect="1"/>
              </p:cNvPicPr>
              <p:nvPr/>
            </p:nvPicPr>
            <p:blipFill>
              <a:blip r:embed="rId1"/>
              <a:srcRect r="12490" b="48350"/>
              <a:stretch>
                <a:fillRect/>
              </a:stretch>
            </p:blipFill>
            <p:spPr>
              <a:xfrm>
                <a:off x="-29" y="17"/>
                <a:ext cx="19194" cy="1892"/>
              </a:xfrm>
              <a:prstGeom prst="rect">
                <a:avLst/>
              </a:prstGeom>
            </p:spPr>
          </p:pic>
          <p:pic>
            <p:nvPicPr>
              <p:cNvPr id="53" name="图片 52" descr="千库网-可爱卡通条纹背景"/>
              <p:cNvPicPr>
                <a:picLocks noChangeAspect="1"/>
              </p:cNvPicPr>
              <p:nvPr/>
            </p:nvPicPr>
            <p:blipFill>
              <a:blip r:embed="rId1"/>
              <a:srcRect t="89510"/>
              <a:stretch>
                <a:fillRect/>
              </a:stretch>
            </p:blipFill>
            <p:spPr>
              <a:xfrm flipV="1">
                <a:off x="-38" y="1825"/>
                <a:ext cx="19215" cy="723"/>
              </a:xfrm>
              <a:prstGeom prst="rect">
                <a:avLst/>
              </a:prstGeom>
            </p:spPr>
          </p:pic>
        </p:grpSp>
        <p:pic>
          <p:nvPicPr>
            <p:cNvPr id="5" name="图片 4" descr="千库网-可爱卡通条纹背景"/>
            <p:cNvPicPr>
              <a:picLocks noChangeAspect="1"/>
            </p:cNvPicPr>
            <p:nvPr/>
          </p:nvPicPr>
          <p:blipFill>
            <a:blip r:embed="rId1"/>
            <a:srcRect t="51481" r="16950" b="10922"/>
            <a:stretch>
              <a:fillRect/>
            </a:stretch>
          </p:blipFill>
          <p:spPr>
            <a:xfrm>
              <a:off x="36" y="9449"/>
              <a:ext cx="19150" cy="1357"/>
            </a:xfrm>
            <a:prstGeom prst="rect">
              <a:avLst/>
            </a:prstGeom>
          </p:spPr>
        </p:pic>
      </p:grpSp>
      <p:sp>
        <p:nvSpPr>
          <p:cNvPr id="13336" name="TextBox 14"/>
          <p:cNvSpPr/>
          <p:nvPr/>
        </p:nvSpPr>
        <p:spPr>
          <a:xfrm>
            <a:off x="2848451" y="1286192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 smtClean="0">
                <a:solidFill>
                  <a:schemeClr val="accent5"/>
                </a:solidFill>
                <a:latin typeface="Georgia" panose="02040502050405020303" pitchFamily="18" charset="0"/>
                <a:sym typeface="+mn-ea"/>
              </a:rPr>
              <a:t>先读题，确认信息</a:t>
            </a:r>
            <a:r>
              <a:rPr lang="zh-CN" altLang="en-US" sz="2400" b="1">
                <a:solidFill>
                  <a:schemeClr val="accent5"/>
                </a:solidFill>
                <a:sym typeface="+mn-ea"/>
              </a:rPr>
              <a:t> </a:t>
            </a:r>
            <a:endParaRPr lang="zh-CN" altLang="en-US" sz="2400" b="1" kern="0" noProof="0" dirty="0">
              <a:ln>
                <a:noFill/>
              </a:ln>
              <a:solidFill>
                <a:schemeClr val="accent5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14"/>
          <p:cNvSpPr/>
          <p:nvPr/>
        </p:nvSpPr>
        <p:spPr>
          <a:xfrm>
            <a:off x="2891790" y="192341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 smtClean="0">
                <a:solidFill>
                  <a:schemeClr val="accent5"/>
                </a:solidFill>
                <a:latin typeface="Georgia" panose="02040502050405020303" pitchFamily="18" charset="0"/>
                <a:sym typeface="+mn-ea"/>
              </a:rPr>
              <a:t>预测问题</a:t>
            </a:r>
            <a:endParaRPr lang="zh-CN" altLang="en-US" sz="2400" b="1" dirty="0" smtClean="0">
              <a:solidFill>
                <a:schemeClr val="accent5"/>
              </a:solidFill>
              <a:latin typeface="Georgia" panose="02040502050405020303" pitchFamily="18" charset="0"/>
              <a:sym typeface="+mn-ea"/>
            </a:endParaRPr>
          </a:p>
        </p:txBody>
      </p:sp>
      <p:sp>
        <p:nvSpPr>
          <p:cNvPr id="10" name="TextBox 14"/>
          <p:cNvSpPr/>
          <p:nvPr/>
        </p:nvSpPr>
        <p:spPr>
          <a:xfrm>
            <a:off x="2891790" y="2672239"/>
            <a:ext cx="548116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 smtClean="0">
                <a:solidFill>
                  <a:schemeClr val="accent5"/>
                </a:solidFill>
                <a:latin typeface="Georgia" panose="02040502050405020303" pitchFamily="18" charset="0"/>
                <a:sym typeface="+mn-ea"/>
              </a:rPr>
              <a:t>推测对话发生的场景听关</a:t>
            </a:r>
            <a:r>
              <a:rPr lang="zh-CN" altLang="en-US" sz="2400" b="1" dirty="0" smtClean="0">
                <a:solidFill>
                  <a:schemeClr val="tx2"/>
                </a:solidFill>
                <a:latin typeface="Georgia" panose="02040502050405020303" pitchFamily="18" charset="0"/>
                <a:sym typeface="+mn-ea"/>
              </a:rPr>
              <a:t>键信息</a:t>
            </a:r>
            <a:endParaRPr lang="zh-CN" altLang="en-US" sz="2400" b="1" dirty="0" smtClean="0">
              <a:solidFill>
                <a:schemeClr val="tx2"/>
              </a:solidFill>
              <a:latin typeface="Georgia" panose="02040502050405020303" pitchFamily="18" charset="0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36470" y="1242060"/>
            <a:ext cx="655320" cy="552926"/>
            <a:chOff x="9826" y="3400"/>
            <a:chExt cx="1376" cy="1161"/>
          </a:xfrm>
        </p:grpSpPr>
        <p:sp>
          <p:nvSpPr>
            <p:cNvPr id="3" name="泪滴形 2"/>
            <p:cNvSpPr/>
            <p:nvPr/>
          </p:nvSpPr>
          <p:spPr>
            <a:xfrm>
              <a:off x="9826" y="3417"/>
              <a:ext cx="1135" cy="1135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917" y="3400"/>
              <a:ext cx="1285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>
                  <a:solidFill>
                    <a:schemeClr val="bg1"/>
                  </a:solidFill>
                  <a:latin typeface="腾祥小小新体繁" panose="01010104010101010101" charset="-122"/>
                  <a:ea typeface="腾祥小小新体繁" panose="01010104010101010101" charset="-122"/>
                </a:rPr>
                <a:t>01</a:t>
              </a:r>
              <a:endParaRPr lang="en-US" altLang="zh-CN" sz="3000">
                <a:solidFill>
                  <a:schemeClr val="bg1"/>
                </a:solidFill>
                <a:latin typeface="腾祥小小新体繁" panose="01010104010101010101" charset="-122"/>
                <a:ea typeface="腾祥小小新体繁" panose="0101010401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05038" y="1861185"/>
            <a:ext cx="611981" cy="552926"/>
            <a:chOff x="9812" y="5230"/>
            <a:chExt cx="1285" cy="1161"/>
          </a:xfrm>
        </p:grpSpPr>
        <p:sp>
          <p:nvSpPr>
            <p:cNvPr id="7" name="泪滴形 6"/>
            <p:cNvSpPr/>
            <p:nvPr/>
          </p:nvSpPr>
          <p:spPr>
            <a:xfrm>
              <a:off x="9826" y="5253"/>
              <a:ext cx="1135" cy="1135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812" y="5230"/>
              <a:ext cx="1285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>
                  <a:solidFill>
                    <a:schemeClr val="bg1"/>
                  </a:solidFill>
                  <a:latin typeface="腾祥小小新体繁" panose="01010104010101010101" charset="-122"/>
                  <a:ea typeface="腾祥小小新体繁" panose="01010104010101010101" charset="-122"/>
                </a:rPr>
                <a:t>02</a:t>
              </a:r>
              <a:endParaRPr lang="en-US" altLang="zh-CN" sz="3000">
                <a:solidFill>
                  <a:schemeClr val="bg1"/>
                </a:solidFill>
                <a:latin typeface="腾祥小小新体繁" panose="01010104010101010101" charset="-122"/>
                <a:ea typeface="腾祥小小新体繁" panose="0101010401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27421" y="2584133"/>
            <a:ext cx="611981" cy="554355"/>
            <a:chOff x="9807" y="7060"/>
            <a:chExt cx="1285" cy="1164"/>
          </a:xfrm>
        </p:grpSpPr>
        <p:sp>
          <p:nvSpPr>
            <p:cNvPr id="6" name="泪滴形 5"/>
            <p:cNvSpPr/>
            <p:nvPr/>
          </p:nvSpPr>
          <p:spPr>
            <a:xfrm>
              <a:off x="9826" y="7089"/>
              <a:ext cx="1135" cy="1135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07" y="7060"/>
              <a:ext cx="1285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>
                  <a:solidFill>
                    <a:schemeClr val="bg1"/>
                  </a:solidFill>
                  <a:latin typeface="腾祥小小新体繁" panose="01010104010101010101" charset="-122"/>
                  <a:ea typeface="腾祥小小新体繁" panose="01010104010101010101" charset="-122"/>
                </a:rPr>
                <a:t>03</a:t>
              </a:r>
              <a:endParaRPr lang="en-US" altLang="zh-CN" sz="3000">
                <a:solidFill>
                  <a:schemeClr val="bg1"/>
                </a:solidFill>
                <a:latin typeface="腾祥小小新体繁" panose="01010104010101010101" charset="-122"/>
                <a:ea typeface="腾祥小小新体繁" panose="01010104010101010101" charset="-122"/>
              </a:endParaRPr>
            </a:p>
          </p:txBody>
        </p:sp>
      </p:grpSp>
      <p:sp>
        <p:nvSpPr>
          <p:cNvPr id="18" name="TextBox 2"/>
          <p:cNvSpPr txBox="1"/>
          <p:nvPr/>
        </p:nvSpPr>
        <p:spPr>
          <a:xfrm>
            <a:off x="713423" y="2294096"/>
            <a:ext cx="934879" cy="1014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听力</a:t>
            </a:r>
            <a:endParaRPr lang="en-US" altLang="zh-CN" sz="3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14"/>
          <p:cNvSpPr/>
          <p:nvPr/>
        </p:nvSpPr>
        <p:spPr>
          <a:xfrm>
            <a:off x="2707640" y="3398520"/>
            <a:ext cx="6159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b="1" dirty="0" smtClean="0">
                <a:solidFill>
                  <a:schemeClr val="accent5"/>
                </a:solidFill>
                <a:latin typeface="Georgia" panose="02040502050405020303" pitchFamily="18" charset="0"/>
                <a:sym typeface="+mn-ea"/>
              </a:rPr>
              <a:t>书写清晰正确，注意时态，人称，单复数</a:t>
            </a:r>
            <a:endParaRPr lang="zh-CN" altLang="en-US" sz="2400" b="1" dirty="0" smtClean="0">
              <a:solidFill>
                <a:schemeClr val="accent5"/>
              </a:solidFill>
              <a:latin typeface="Georgia" panose="02040502050405020303" pitchFamily="18" charset="0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123123" y="3306128"/>
            <a:ext cx="611981" cy="554355"/>
            <a:chOff x="9807" y="7060"/>
            <a:chExt cx="1285" cy="1164"/>
          </a:xfrm>
        </p:grpSpPr>
        <p:sp>
          <p:nvSpPr>
            <p:cNvPr id="26" name="泪滴形 25"/>
            <p:cNvSpPr/>
            <p:nvPr/>
          </p:nvSpPr>
          <p:spPr>
            <a:xfrm>
              <a:off x="9826" y="7089"/>
              <a:ext cx="1135" cy="1135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807" y="7060"/>
              <a:ext cx="1285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>
                  <a:solidFill>
                    <a:schemeClr val="bg1"/>
                  </a:solidFill>
                  <a:latin typeface="腾祥小小新体繁" panose="01010104010101010101" charset="-122"/>
                  <a:ea typeface="腾祥小小新体繁" panose="01010104010101010101" charset="-122"/>
                </a:rPr>
                <a:t>04</a:t>
              </a:r>
              <a:endParaRPr lang="en-US" altLang="zh-CN" sz="3000">
                <a:solidFill>
                  <a:schemeClr val="bg1"/>
                </a:solidFill>
                <a:latin typeface="腾祥小小新体繁" panose="01010104010101010101" charset="-122"/>
                <a:ea typeface="腾祥小小新体繁" panose="01010104010101010101" charset="-122"/>
              </a:endParaRPr>
            </a:p>
          </p:txBody>
        </p:sp>
      </p:grpSp>
      <p:sp>
        <p:nvSpPr>
          <p:cNvPr id="28" name="TextBox 14"/>
          <p:cNvSpPr/>
          <p:nvPr/>
        </p:nvSpPr>
        <p:spPr>
          <a:xfrm>
            <a:off x="2817019" y="4045268"/>
            <a:ext cx="428672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None/>
            </a:pPr>
            <a:r>
              <a:rPr lang="zh-CN" altLang="en-US" sz="2400" b="1" dirty="0" smtClean="0">
                <a:solidFill>
                  <a:schemeClr val="accent5"/>
                </a:solidFill>
                <a:latin typeface="Georgia" panose="02040502050405020303" pitchFamily="18" charset="0"/>
                <a:sym typeface="+mn-ea"/>
              </a:rPr>
              <a:t>大小写，数字写阿拉伯数字</a:t>
            </a:r>
            <a:endParaRPr lang="zh-CN" altLang="en-US" sz="2400" b="1" dirty="0" smtClean="0">
              <a:solidFill>
                <a:schemeClr val="accent5"/>
              </a:solidFill>
              <a:latin typeface="Georgia" panose="02040502050405020303" pitchFamily="18" charset="0"/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06930" y="4045268"/>
            <a:ext cx="647700" cy="552926"/>
            <a:chOff x="9601" y="7089"/>
            <a:chExt cx="1360" cy="1161"/>
          </a:xfrm>
        </p:grpSpPr>
        <p:sp>
          <p:nvSpPr>
            <p:cNvPr id="30" name="泪滴形 29"/>
            <p:cNvSpPr/>
            <p:nvPr/>
          </p:nvSpPr>
          <p:spPr>
            <a:xfrm>
              <a:off x="9826" y="7089"/>
              <a:ext cx="1135" cy="1135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601" y="7089"/>
              <a:ext cx="1285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>
                  <a:solidFill>
                    <a:schemeClr val="bg1"/>
                  </a:solidFill>
                  <a:latin typeface="腾祥小小新体繁" panose="01010104010101010101" charset="-122"/>
                  <a:ea typeface="腾祥小小新体繁" panose="01010104010101010101" charset="-122"/>
                </a:rPr>
                <a:t>05</a:t>
              </a:r>
              <a:endParaRPr lang="en-US" altLang="zh-CN" sz="3000">
                <a:solidFill>
                  <a:schemeClr val="bg1"/>
                </a:solidFill>
                <a:latin typeface="腾祥小小新体繁" panose="01010104010101010101" charset="-122"/>
                <a:ea typeface="腾祥小小新体繁" panose="0101010401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333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组合 374"/>
          <p:cNvGrpSpPr/>
          <p:nvPr/>
        </p:nvGrpSpPr>
        <p:grpSpPr>
          <a:xfrm>
            <a:off x="8061008" y="3938111"/>
            <a:ext cx="1082993" cy="1243489"/>
            <a:chOff x="-7377" y="3950593"/>
            <a:chExt cx="2155954" cy="3048723"/>
          </a:xfrm>
        </p:grpSpPr>
        <p:pic>
          <p:nvPicPr>
            <p:cNvPr id="270" name="图片 26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7377" y="4073119"/>
              <a:ext cx="1607577" cy="2926197"/>
            </a:xfrm>
            <a:prstGeom prst="rect">
              <a:avLst/>
            </a:prstGeom>
          </p:spPr>
        </p:pic>
        <p:grpSp>
          <p:nvGrpSpPr>
            <p:cNvPr id="308" name="组合 307"/>
            <p:cNvGrpSpPr/>
            <p:nvPr/>
          </p:nvGrpSpPr>
          <p:grpSpPr>
            <a:xfrm>
              <a:off x="0" y="3950593"/>
              <a:ext cx="2148577" cy="2955864"/>
              <a:chOff x="0" y="3950593"/>
              <a:chExt cx="2148577" cy="2955864"/>
            </a:xfrm>
          </p:grpSpPr>
          <p:pic>
            <p:nvPicPr>
              <p:cNvPr id="272" name="图片 271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0" y="3950593"/>
                <a:ext cx="2148577" cy="2955864"/>
              </a:xfrm>
              <a:prstGeom prst="rect">
                <a:avLst/>
              </a:prstGeom>
            </p:spPr>
          </p:pic>
          <p:pic>
            <p:nvPicPr>
              <p:cNvPr id="286" name="图片 285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27160" y="4344896"/>
                <a:ext cx="650308" cy="1191321"/>
              </a:xfrm>
              <a:prstGeom prst="rect">
                <a:avLst/>
              </a:prstGeom>
            </p:spPr>
          </p:pic>
        </p:grp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6" y="125344"/>
            <a:ext cx="591318" cy="6034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85599" y="1894523"/>
            <a:ext cx="3751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accent5"/>
                </a:solidFill>
                <a:latin typeface="Arial" panose="020B0604020202020204" pitchFamily="34" charset="0"/>
              </a:rPr>
              <a:t>完成听力练习</a:t>
            </a:r>
            <a:endParaRPr lang="zh-CN" altLang="en-US" sz="300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4042" y="145"/>
            <a:ext cx="4315439" cy="476250"/>
          </a:xfrm>
          <a:prstGeom prst="rect">
            <a:avLst/>
          </a:prstGeom>
          <a:noFill/>
        </p:spPr>
        <p:txBody>
          <a:bodyPr wrap="square" lIns="61722" tIns="30861" rIns="61722" bIns="3086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7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完形填空做题技巧</a:t>
            </a:r>
            <a:endParaRPr lang="zh-CN" altLang="en-US" sz="27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676" y="2771270"/>
            <a:ext cx="6268663" cy="962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快速浏览全文，全面了解文章，抓住文章大意。</a:t>
            </a:r>
            <a:endParaRPr lang="en-US" altLang="zh-CN" sz="189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89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8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速度要</a:t>
            </a:r>
            <a:endParaRPr lang="zh-CN" altLang="en-US" sz="18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84757" y="3072271"/>
            <a:ext cx="1639502" cy="771530"/>
            <a:chOff x="2643174" y="5143512"/>
            <a:chExt cx="2428892" cy="1143008"/>
          </a:xfrm>
        </p:grpSpPr>
        <p:sp>
          <p:nvSpPr>
            <p:cNvPr id="5" name="爆炸形 2 4"/>
            <p:cNvSpPr/>
            <p:nvPr/>
          </p:nvSpPr>
          <p:spPr>
            <a:xfrm>
              <a:off x="2643174" y="5143512"/>
              <a:ext cx="2428892" cy="1143008"/>
            </a:xfrm>
            <a:prstGeom prst="irregularSeal2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5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7554" y="5429264"/>
              <a:ext cx="1000132" cy="627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60" dirty="0" smtClean="0">
                  <a:solidFill>
                    <a:srgbClr val="FF0000"/>
                  </a:solidFill>
                </a:rPr>
                <a:t>快</a:t>
              </a:r>
              <a:endParaRPr lang="zh-CN" altLang="en-US" sz="216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940493" y="3310128"/>
            <a:ext cx="3901059" cy="1087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16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首尾</a:t>
            </a:r>
            <a:r>
              <a:rPr lang="zh-CN" altLang="en-US" sz="216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段</a:t>
            </a:r>
            <a:r>
              <a:rPr lang="zh-CN" altLang="en-US" sz="2160" dirty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</a:rPr>
              <a:t>重点读，结合</a:t>
            </a:r>
            <a:r>
              <a:rPr lang="zh-CN" altLang="en-US" sz="216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生词</a:t>
            </a:r>
            <a:r>
              <a:rPr lang="zh-CN" altLang="en-US" sz="2160" dirty="0" smtClean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</a:rPr>
              <a:t>汉译</a:t>
            </a:r>
            <a:endParaRPr lang="en-US" altLang="zh-CN" sz="2160" dirty="0" smtClean="0">
              <a:solidFill>
                <a:schemeClr val="accent5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160" dirty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</a:rPr>
              <a:t>确定主旨</a:t>
            </a:r>
            <a:endParaRPr lang="en-US" altLang="zh-CN" sz="2160" dirty="0">
              <a:solidFill>
                <a:schemeClr val="accent5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160" dirty="0" smtClean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</a:rPr>
              <a:t>划</a:t>
            </a:r>
            <a:r>
              <a:rPr lang="zh-CN" altLang="en-US" sz="2160" dirty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</a:rPr>
              <a:t>出</a:t>
            </a:r>
            <a:r>
              <a:rPr lang="zh-CN" altLang="en-US" sz="216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关联词、高频词</a:t>
            </a:r>
            <a:endParaRPr lang="zh-CN" altLang="en-US" sz="216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738503" y="633222"/>
          <a:ext cx="5666423" cy="230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61848" y="388811"/>
            <a:ext cx="7763828" cy="44748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398" tIns="21699" rIns="43398" bIns="21699" numCol="1" anchor="ctr" anchorCtr="0" compatLnSpc="1">
            <a:spAutoFit/>
          </a:bodyPr>
          <a:lstStyle/>
          <a:p>
            <a:pPr indent="187325" algn="just" defTabSz="64262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 </a:t>
            </a: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One winter morning , I woke up early and stood beside the window. The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1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decorated the land and Avon River in white. I stood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2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and watched what nature had painted over the night.</a:t>
            </a: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algn="just" defTabSz="642620" fontAlgn="base"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I stood close to the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3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Suddenly , I cried out, "There is a goose(鹅）out there." It stood there quite still. Its wings folded to its sides,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4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its feet were frozen to the ice. Then from the dark sky, I saw a line of swans(天鹅). They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5 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down from the top of the sky and at last landed on the ice. As the swans stood around the frozen goose,I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6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that it might be killed by those great swan beaks(鸟喙）.</a:t>
            </a: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algn="just" defTabSz="64262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algn="just" defTabSz="64262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1.A.sky		B.snow		C. flower 		D. picture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2 . A.quietly 	B . simply		C.happily  		D.nervously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3 A. land		B.river		C.feather		D.window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4.A.so		B.for			C.and			D.or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5.A.moved		B.flew			C.turned		D.fell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6.A.tried		B.feared		C.hoped		D.knew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52730" y="709930"/>
            <a:ext cx="863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根据句意或用词的适当形式填空。</a:t>
            </a:r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 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095" y="1153795"/>
            <a:ext cx="86391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11. Please repeat the _________(follow) sentence after me.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12. The old man left the office _______(angry) without saying a word.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13. I feel lucky ________(have) such a good friend.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14. Ms. Liu is my favourite teacher. She is very ______________(knowledge).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15. My mom always encourages me _________(study) hard.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16. Just be p________. You can't learn a language well in a day.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17. After ________(win) the game, the students were excited.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18. May I have the _________(please) of seeing you again?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19. Can I invite him ________(come) to my birthday party?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20. Next Sunday is my brother's _________(twelve) birthday.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84120" y="1149985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5175" y="1428750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angrily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1335" y="1687195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5715" y="1963420"/>
            <a:ext cx="2109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knowledgeable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4945" y="2219960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study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0515" y="2518410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atient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1260" y="2808605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winning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33295" y="3067685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pleasure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71395" y="3326130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come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87750" y="3616325"/>
            <a:ext cx="1282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twelfth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14655" y="55880"/>
            <a:ext cx="8068310" cy="44748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398" tIns="21699" rIns="43398" bIns="21699" numCol="1" anchor="ctr" anchorCtr="0" compatLnSpc="1">
            <a:spAutoFit/>
          </a:bodyPr>
          <a:lstStyle/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	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Surprisingly, those beaks began to work on the ice. Their long necks went up and down, again and again. It went on for a long time. At last, the goose was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7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and stood up on the ice. However, the goose didn't move. It seemed as if it was crying,"I can't fly."Then four of the swans came down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 8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it. Their powerful beaks cleaned the goose's body from top to bottom(底部). The ice fell off from the feathers(羽毛).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W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hen at last the goose's wings were free, the four swans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9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and joined the group again.</a:t>
            </a: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	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I watched them until they 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10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Only then did I realize that my eyes were wet. This is a true story. I just think of it in the bad moment, and from it comes only one hopeful question: If so for birds, why not for man?</a:t>
            </a: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	7. A . glad 		B.sad			C.free			D.lucky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	8.A.across		B.over		C.through 		D.around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	9.A. took off 		B.took up 		C.got back		D.got up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	10.A. climbed 	B. stopped 		C. landed 		D. disappeared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61848" y="388811"/>
            <a:ext cx="7763828" cy="44748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398" tIns="21699" rIns="43398" bIns="21699" numCol="1" anchor="ctr" anchorCtr="0" compatLnSpc="1">
            <a:spAutoFit/>
          </a:bodyPr>
          <a:lstStyle/>
          <a:p>
            <a:pPr indent="187325" algn="just" defTabSz="64262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 </a:t>
            </a: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One winter morning , I woke up early and stood beside the window. The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1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decorated the land and Avon River in white. I stood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2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and watched what nature had painted over the night.</a:t>
            </a: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algn="just" defTabSz="642620" fontAlgn="base"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I stood close to the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3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. Suddenly , I cried out, "There is a goose(鹅）out there." It stood there quite still. Its wings folded to its sides,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4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its feet were frozen to the ice. Then from the dark sky, I saw a line of swans(天鹅). They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5 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down from the top of the sky and at last landed on the ice. As the swans stood around the frozen goose,I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6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that it might be killed by those great swan beaks(鸟喙）.</a:t>
            </a: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algn="just" defTabSz="642620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algn="just" defTabSz="64262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1.A.sky		B.snow		C. flower 		D. picture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2 . A.quietly 	B . simply		C.happily  		D.nervously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3 A. land		B.river		C.feather		D.window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4.A.so		B.for			C.and			D.or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5.A.moved		B.flew			C.turned		D.fell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6.A.tried		B.feared		C.hoped		D.knew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81982" y="3137798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B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87697" y="3402974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A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81982" y="3669865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D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1982" y="3936755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C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7123" y="4236221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B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9981" y="4536735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B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" grpId="0"/>
      <p:bldP spid="3" grpId="0"/>
      <p:bldP spid="4" grpId="0"/>
      <p:bldP spid="5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14655" y="55880"/>
            <a:ext cx="8068310" cy="44748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398" tIns="21699" rIns="43398" bIns="21699" numCol="1" anchor="ctr" anchorCtr="0" compatLnSpc="1">
            <a:spAutoFit/>
          </a:bodyPr>
          <a:lstStyle/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	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Surprisingly, those beaks began to work on the ice. Their long necks went up and down, again and again. It went on for a long time. At last, the goose was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7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and stood up on the ice. However, the goose didn't move. It seemed as if it was crying,"I can't fly."Then four of the swans came down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 8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 it. Their powerful beaks cleaned the goose's body from top to bottom(底部). The ice fell off from the feathers(羽毛).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W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hen at last the goose's wings were free, the four swans </a:t>
            </a:r>
            <a:r>
              <a:rPr u="sng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9 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and joined the group again.</a:t>
            </a: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	</a:t>
            </a:r>
            <a:r>
              <a:rPr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I watched them until they  10 . Only then did I realize that my eyes were wet. This is a true story. I just think of it in the bad moment, and from it comes only one hopeful question: If so for birds, why not for man?</a:t>
            </a: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	7. A . glad 		B.sad			C.free			D.lucky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	8.A.across		B.over		C.through 		D.around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	9.A. took off 		B.took up 		C.got back		D.got up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  <a:p>
            <a:pPr indent="187325" defTabSz="642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微软雅黑 Light" panose="020B0502040204020203" charset="-122"/>
                <a:cs typeface="Arial" panose="020B0604020202020204" pitchFamily="34" charset="0"/>
                <a:sym typeface="+mn-ea"/>
              </a:rPr>
              <a:t>	10.A. climbed 	B. stopped 		C. landed 		D. disappeared</a:t>
            </a: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微软雅黑 Light" panose="020B0502040204020203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58436" y="3312296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C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58436" y="3592807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D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8436" y="3842553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A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58436" y="4174023"/>
            <a:ext cx="4776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1620" b="1" dirty="0">
                <a:solidFill>
                  <a:srgbClr val="C00000"/>
                </a:solidFill>
                <a:ea typeface="华文琥珀" panose="02010800040101010101" pitchFamily="2" charset="-122"/>
                <a:cs typeface="Arial" panose="020B0604020202020204" pitchFamily="34" charset="0"/>
              </a:rPr>
              <a:t>D</a:t>
            </a:r>
            <a:endParaRPr lang="en-US" sz="1620" b="1" dirty="0">
              <a:solidFill>
                <a:srgbClr val="C00000"/>
              </a:solidFill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组合 374"/>
          <p:cNvGrpSpPr/>
          <p:nvPr/>
        </p:nvGrpSpPr>
        <p:grpSpPr>
          <a:xfrm>
            <a:off x="8061008" y="3938111"/>
            <a:ext cx="1082993" cy="1243489"/>
            <a:chOff x="-7377" y="3950593"/>
            <a:chExt cx="2155954" cy="3048723"/>
          </a:xfrm>
        </p:grpSpPr>
        <p:pic>
          <p:nvPicPr>
            <p:cNvPr id="270" name="图片 26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7377" y="4073119"/>
              <a:ext cx="1607577" cy="2926197"/>
            </a:xfrm>
            <a:prstGeom prst="rect">
              <a:avLst/>
            </a:prstGeom>
          </p:spPr>
        </p:pic>
        <p:grpSp>
          <p:nvGrpSpPr>
            <p:cNvPr id="308" name="组合 307"/>
            <p:cNvGrpSpPr/>
            <p:nvPr/>
          </p:nvGrpSpPr>
          <p:grpSpPr>
            <a:xfrm>
              <a:off x="0" y="3950593"/>
              <a:ext cx="2148577" cy="2955864"/>
              <a:chOff x="0" y="3950593"/>
              <a:chExt cx="2148577" cy="2955864"/>
            </a:xfrm>
          </p:grpSpPr>
          <p:pic>
            <p:nvPicPr>
              <p:cNvPr id="272" name="图片 271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0" y="3950593"/>
                <a:ext cx="2148577" cy="2955864"/>
              </a:xfrm>
              <a:prstGeom prst="rect">
                <a:avLst/>
              </a:prstGeom>
            </p:spPr>
          </p:pic>
          <p:pic>
            <p:nvPicPr>
              <p:cNvPr id="286" name="图片 285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27160" y="4344896"/>
                <a:ext cx="650308" cy="1191321"/>
              </a:xfrm>
              <a:prstGeom prst="rect">
                <a:avLst/>
              </a:prstGeom>
            </p:spPr>
          </p:pic>
        </p:grp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6" y="125344"/>
            <a:ext cx="591318" cy="6034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85599" y="1894523"/>
            <a:ext cx="37518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tx2"/>
                </a:solidFill>
                <a:latin typeface="Arial" panose="020B0604020202020204" pitchFamily="34" charset="0"/>
              </a:rPr>
              <a:t>完成完形练习</a:t>
            </a:r>
            <a:endParaRPr lang="zh-CN" altLang="en-US" sz="3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单选</a:t>
            </a:r>
            <a:endParaRPr lang="zh-CN" altLang="en-US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4370" y="641350"/>
            <a:ext cx="82969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1.Lily's hair is the same colour ____ her mother's.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with		B. as		C. to		C. about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Every year a lot of tourists travel to Hainan, because it's _____ island.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so a beautiful			B. so beautiful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C. such a beautiful 		D. a such beautiful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---Could you help me _____ the picture on the wall?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--OK, no problem.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put up	B. put on	C. put off	D. put out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Li Ming's mother makes him _____ his own clothes.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clean		B. cleans	C. to clean	D. cleaning 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5. I can't remember your phone number. Please ______.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write it down	B. write down it	C. write them down D. write down them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2095" y="64135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2095" y="117411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2095" y="199390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2095" y="280416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095" y="335153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  <a:ea typeface="宋体" panose="02010600030101010101" pitchFamily="2" charset="-122"/>
              </a:rPr>
              <a:t>单选</a:t>
            </a:r>
            <a:endParaRPr lang="zh-CN" altLang="en-US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2450" y="641350"/>
            <a:ext cx="841883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--May I use your computer, Mr. Black?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--_______. I will use my ipad instead.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Go ahead			B. It's up to you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C. Sorry, you can't		D. I'm afraid not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--Can I use your bike, Sam?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--Sorry, I lent it ____ Mary last night.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from		B. to		C. for 		D. with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 This pair of shoes ____ me well, but the shoes ____ expensive.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fit; are	B. fits; are 	C. fit; is		D. fits; is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9. ___ my surprise, Jin Ming did well ____ playing football when he was young.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To; of		B. At; at		C. To; in		D. In, about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10. Look! ____ is standing at the door. Do you konw him?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Everyone	B. Someone	C. Anyone	D. No one </a:t>
            </a:r>
            <a:endParaRPr lang="zh-CN" altLang="en-US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2095" y="64135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935" y="170307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2095" y="252476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935" y="3077210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1935" y="3621405"/>
            <a:ext cx="422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zh-CN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132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words 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39165" y="655955"/>
            <a:ext cx="238506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physics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recent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perform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immediately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cheat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embarrassed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enemy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deal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400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local </a:t>
            </a:r>
            <a:endParaRPr lang="en-US" sz="2400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0250" y="713105"/>
            <a:ext cx="293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抽象名词 不可数</a:t>
            </a:r>
            <a:endParaRPr lang="zh-CN" altLang="en-US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70250" y="1013460"/>
            <a:ext cx="293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recently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7870" y="134493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performer/ performance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24225" y="1732915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at once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24225" y="246634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embarrassing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283464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enemies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49625" y="3242310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make a deal 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0995" y="3242310"/>
            <a:ext cx="2393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deal with </a:t>
            </a:r>
            <a:endParaRPr lang="en-US" altLang="zh-CN" sz="24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64135" y="4163060"/>
            <a:ext cx="875030" cy="1069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5" y="4137025"/>
            <a:ext cx="810895" cy="8108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24890" y="136525"/>
            <a:ext cx="556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phrases and sentence structure</a:t>
            </a:r>
            <a:endParaRPr lang="en-US" altLang="zh-CN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3120" y="554990"/>
            <a:ext cx="313055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one…and the other…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introduce …to… 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advise…to do… 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 up to 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agree with …  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go ahead  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play the violin </a:t>
            </a:r>
            <a:endParaRPr lang="en-US" b="0">
              <a:solidFill>
                <a:schemeClr val="accent5"/>
              </a:solidFill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two peas in a pod 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spend…（in）doing 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one’s surprise  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make a deal  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feel lucky to do… </a:t>
            </a:r>
            <a:endParaRPr 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encourage…to do… play the piano have the pleasure of doing </a:t>
            </a:r>
            <a:endParaRPr lang="en-US" alt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9875" y="554990"/>
            <a:ext cx="662114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一个</a:t>
            </a:r>
            <a:r>
              <a:rPr lang="en-US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…</a:t>
            </a:r>
            <a:r>
              <a:rPr lang="zh-CN" b="0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另一个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给</a:t>
            </a:r>
            <a:r>
              <a:rPr lang="en-US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介绍</a:t>
            </a:r>
            <a:endParaRPr lang="zh-CN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建议…做某事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由…定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同意…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(口语)请吧，说吧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拉小提琴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一个豆荚里的两个豆子（比喻两个人很要好）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花费（时间）干…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让…感到惊奇的是</a:t>
            </a:r>
            <a:endParaRPr lang="zh-CN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达成协议</a:t>
            </a:r>
            <a:endParaRPr lang="en-US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做</a:t>
            </a:r>
            <a:r>
              <a:rPr lang="en-US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感到幸运</a:t>
            </a:r>
            <a:endParaRPr lang="en-US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鼓励</a:t>
            </a:r>
            <a:r>
              <a:rPr lang="en-US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做某事</a:t>
            </a:r>
            <a:endParaRPr lang="en-US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弹钢琴</a:t>
            </a:r>
            <a:endParaRPr lang="en-US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/>
            <a:r>
              <a:rPr lang="zh-CN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很高兴做</a:t>
            </a:r>
            <a:r>
              <a:rPr lang="en-US"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…</a:t>
            </a:r>
            <a:endParaRPr lang="en-US" altLang="en-US" b="0">
              <a:solidFill>
                <a:schemeClr val="accent5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tags/tag1.xml><?xml version="1.0" encoding="utf-8"?>
<p:tagLst xmlns:p="http://schemas.openxmlformats.org/presentationml/2006/main">
  <p:tag name="TIMING" val="|0.5|1.3|1.7|0.9"/>
</p:tagLst>
</file>

<file path=ppt/tags/tag2.xml><?xml version="1.0" encoding="utf-8"?>
<p:tagLst xmlns:p="http://schemas.openxmlformats.org/presentationml/2006/main">
  <p:tag name="REFSHAPE" val="494513092"/>
  <p:tag name="KSO_WM_UNIT_PLACING_PICTURE_USER_VIEWPORT" val="{&quot;height&quot;:7470,&quot;width&quot;:6680}"/>
</p:tagLst>
</file>

<file path=ppt/tags/tag3.xml><?xml version="1.0" encoding="utf-8"?>
<p:tagLst xmlns:p="http://schemas.openxmlformats.org/presentationml/2006/main">
  <p:tag name="REFSHAPE" val="500185028"/>
  <p:tag name="KSO_WM_UNIT_PLACING_PICTURE_USER_VIEWPORT" val="{&quot;height&quot;:7120,&quot;width&quot;:5590}"/>
</p:tagLst>
</file>

<file path=ppt/tags/tag4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efault Theme">
  <a:themeElements>
    <a:clrScheme name="自定义 448">
      <a:dk1>
        <a:srgbClr val="F8F8F8"/>
      </a:dk1>
      <a:lt1>
        <a:srgbClr val="F8F8F8"/>
      </a:lt1>
      <a:dk2>
        <a:srgbClr val="F8F8F8"/>
      </a:dk2>
      <a:lt2>
        <a:srgbClr val="3E3E3E"/>
      </a:lt2>
      <a:accent1>
        <a:srgbClr val="FF0000"/>
      </a:accent1>
      <a:accent2>
        <a:srgbClr val="FFC000"/>
      </a:accent2>
      <a:accent3>
        <a:srgbClr val="92D050"/>
      </a:accent3>
      <a:accent4>
        <a:srgbClr val="00B050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Temp">
      <a:majorFont>
        <a:latin typeface="方正北魏楷书简体"/>
        <a:ea typeface="手写字体"/>
        <a:cs typeface="Arial"/>
      </a:majorFont>
      <a:minorFont>
        <a:latin typeface="方正北魏楷书简体"/>
        <a:ea typeface="手写字体"/>
        <a:cs typeface="Arial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17024</Words>
  <Application>WPS 演示</Application>
  <PresentationFormat>On-screen Show (16:9)</PresentationFormat>
  <Paragraphs>961</Paragraphs>
  <Slides>53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4" baseType="lpstr">
      <vt:lpstr>Arial</vt:lpstr>
      <vt:lpstr>宋体</vt:lpstr>
      <vt:lpstr>Wingdings</vt:lpstr>
      <vt:lpstr>Wingdings 2</vt:lpstr>
      <vt:lpstr>Wingdings</vt:lpstr>
      <vt:lpstr>Wingdings 3</vt:lpstr>
      <vt:lpstr>微软雅黑</vt:lpstr>
      <vt:lpstr>Calibri</vt:lpstr>
      <vt:lpstr>方正北魏楷书简体</vt:lpstr>
      <vt:lpstr>Arial Unicode MS</vt:lpstr>
      <vt:lpstr>黑体</vt:lpstr>
      <vt:lpstr>Impact</vt:lpstr>
      <vt:lpstr>Georgia</vt:lpstr>
      <vt:lpstr>腾祥小小新体繁</vt:lpstr>
      <vt:lpstr>Times New Roman</vt:lpstr>
      <vt:lpstr>华文中宋</vt:lpstr>
      <vt:lpstr>微软雅黑 Light</vt:lpstr>
      <vt:lpstr>华文琥珀</vt:lpstr>
      <vt:lpstr>手写字体</vt:lpstr>
      <vt:lpstr>Segoe Print</vt:lpstr>
      <vt:lpstr>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Lynn</cp:lastModifiedBy>
  <cp:revision>206</cp:revision>
  <dcterms:created xsi:type="dcterms:W3CDTF">2015-04-12T13:19:00Z</dcterms:created>
  <dcterms:modified xsi:type="dcterms:W3CDTF">2021-01-03T11:27:25Z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