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322" r:id="rId5"/>
    <p:sldId id="323" r:id="rId6"/>
    <p:sldId id="263" r:id="rId7"/>
    <p:sldId id="268" r:id="rId8"/>
    <p:sldId id="388" r:id="rId9"/>
    <p:sldId id="389" r:id="rId10"/>
    <p:sldId id="269" r:id="rId11"/>
    <p:sldId id="514" r:id="rId12"/>
    <p:sldId id="516" r:id="rId13"/>
    <p:sldId id="515" r:id="rId14"/>
    <p:sldId id="518" r:id="rId15"/>
    <p:sldId id="519" r:id="rId16"/>
    <p:sldId id="520" r:id="rId17"/>
    <p:sldId id="521" r:id="rId18"/>
    <p:sldId id="522" r:id="rId19"/>
    <p:sldId id="530" r:id="rId20"/>
    <p:sldId id="517" r:id="rId21"/>
    <p:sldId id="270" r:id="rId22"/>
    <p:sldId id="523" r:id="rId23"/>
    <p:sldId id="452" r:id="rId24"/>
    <p:sldId id="524" r:id="rId25"/>
    <p:sldId id="271" r:id="rId26"/>
    <p:sldId id="525" r:id="rId27"/>
    <p:sldId id="272" r:id="rId28"/>
    <p:sldId id="527" r:id="rId29"/>
    <p:sldId id="528" r:id="rId30"/>
    <p:sldId id="529" r:id="rId31"/>
    <p:sldId id="526" r:id="rId32"/>
    <p:sldId id="274" r:id="rId33"/>
    <p:sldId id="531" r:id="rId34"/>
    <p:sldId id="532" r:id="rId35"/>
    <p:sldId id="533" r:id="rId36"/>
    <p:sldId id="534" r:id="rId37"/>
    <p:sldId id="535" r:id="rId38"/>
    <p:sldId id="537" r:id="rId39"/>
    <p:sldId id="538" r:id="rId40"/>
    <p:sldId id="539" r:id="rId41"/>
    <p:sldId id="540" r:id="rId42"/>
    <p:sldId id="541" r:id="rId43"/>
    <p:sldId id="542" r:id="rId44"/>
    <p:sldId id="543" r:id="rId45"/>
    <p:sldId id="545" r:id="rId46"/>
    <p:sldId id="565" r:id="rId47"/>
    <p:sldId id="566" r:id="rId48"/>
    <p:sldId id="567" r:id="rId49"/>
    <p:sldId id="568" r:id="rId50"/>
    <p:sldId id="570" r:id="rId51"/>
    <p:sldId id="571" r:id="rId52"/>
    <p:sldId id="569" r:id="rId53"/>
    <p:sldId id="572" r:id="rId54"/>
    <p:sldId id="546" r:id="rId55"/>
    <p:sldId id="547" r:id="rId56"/>
    <p:sldId id="276" r:id="rId57"/>
    <p:sldId id="277" r:id="rId58"/>
    <p:sldId id="279" r:id="rId59"/>
    <p:sldId id="280" r:id="rId60"/>
    <p:sldId id="281" r:id="rId61"/>
    <p:sldId id="275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bf70470-3e9f-463b-a218-2e99dfc2737c}">
          <p14:sldIdLst>
            <p14:sldId id="256"/>
            <p14:sldId id="262"/>
            <p14:sldId id="322"/>
            <p14:sldId id="323"/>
            <p14:sldId id="263"/>
            <p14:sldId id="388"/>
            <p14:sldId id="389"/>
            <p14:sldId id="269"/>
            <p14:sldId id="514"/>
            <p14:sldId id="515"/>
            <p14:sldId id="519"/>
            <p14:sldId id="521"/>
            <p14:sldId id="522"/>
            <p14:sldId id="530"/>
            <p14:sldId id="517"/>
            <p14:sldId id="270"/>
            <p14:sldId id="523"/>
            <p14:sldId id="452"/>
            <p14:sldId id="524"/>
            <p14:sldId id="271"/>
            <p14:sldId id="525"/>
            <p14:sldId id="272"/>
            <p14:sldId id="527"/>
            <p14:sldId id="528"/>
            <p14:sldId id="529"/>
            <p14:sldId id="526"/>
            <p14:sldId id="274"/>
            <p14:sldId id="531"/>
            <p14:sldId id="532"/>
            <p14:sldId id="533"/>
            <p14:sldId id="534"/>
            <p14:sldId id="535"/>
            <p14:sldId id="537"/>
            <p14:sldId id="538"/>
            <p14:sldId id="539"/>
            <p14:sldId id="540"/>
            <p14:sldId id="541"/>
            <p14:sldId id="542"/>
            <p14:sldId id="543"/>
            <p14:sldId id="545"/>
            <p14:sldId id="565"/>
            <p14:sldId id="566"/>
            <p14:sldId id="567"/>
            <p14:sldId id="568"/>
            <p14:sldId id="570"/>
            <p14:sldId id="571"/>
            <p14:sldId id="569"/>
            <p14:sldId id="572"/>
            <p14:sldId id="546"/>
            <p14:sldId id="547"/>
            <p14:sldId id="276"/>
            <p14:sldId id="277"/>
            <p14:sldId id="279"/>
            <p14:sldId id="280"/>
            <p14:sldId id="281"/>
            <p14:sldId id="275"/>
            <p14:sldId id="268"/>
            <p14:sldId id="516"/>
            <p14:sldId id="518"/>
            <p14:sldId id="520"/>
          </p14:sldIdLst>
        </p14:section>
        <p14:section name="无标题节" id="{8fdc3a83-351a-49cc-a1a0-d0ef773fede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4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6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5923280" y="1290955"/>
            <a:ext cx="4448810" cy="14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5F5F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8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考 辅 一</a:t>
            </a:r>
            <a:endParaRPr lang="zh-CN" altLang="en-US" sz="8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95871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10605" y="286956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U1--U4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重点短语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34885" y="372427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U1--U4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重点习题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40140" y="469519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听力专项，完型专项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9395" y="206375"/>
            <a:ext cx="1195324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have _____ eraser and three _____ in my pencil case.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A. an; pencil       B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a; pencil      C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a; pencils                   D. an; pencils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______ a bottle of orange juice.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A. eat                 B. to eat           C. drink                          D. to drink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-- Is this your English book?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 _______.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A.Yes, it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           B. No, it is         C. It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 a Chinese book   D.No, it isn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His skirt is ________ the window, and the window is ______ the wall.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A. 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n; on           B. on; in             C. in; in                          D, in; on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Welcome _______ our school.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A. to                   B. for                  C. with                           D. in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0370" y="568960"/>
            <a:ext cx="678180" cy="678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90" y="1384935"/>
            <a:ext cx="6781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0370" y="2628900"/>
            <a:ext cx="678180" cy="678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6890" y="3503930"/>
            <a:ext cx="678180" cy="678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665" y="4359275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92000" cy="68853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14020" y="256540"/>
            <a:ext cx="1136459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</a:rPr>
              <a:t>19. 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Alice is a ______ girl and I know her_________.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</a:rPr>
              <a:t>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 A.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well; good        B. well; well         C. good; well        D. good; good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20. --Do you like watching ping-pong matches(比赛)?</a:t>
            </a:r>
            <a:endParaRPr lang="en-US" altLang="en-US" sz="2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--Yes, and______favourite ping-pong player(运动员) is Ma Long.</a:t>
            </a:r>
            <a:endParaRPr lang="en-US" altLang="en-US" sz="2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A. we                    B. our                   C. I                       D. me </a:t>
            </a:r>
            <a:endParaRPr lang="en-US" alt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21. When do you get________?</a:t>
            </a:r>
            <a:endParaRPr lang="en-US" altLang="en-US" sz="2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A. home                 B. to home              C. at home         D. in home   </a:t>
            </a:r>
            <a:endParaRPr lang="en-US" alt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0770" y="899160"/>
            <a:ext cx="678180" cy="678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955" y="2882265"/>
            <a:ext cx="6781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020" y="4194175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3686155" cy="77292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24815" y="138430"/>
            <a:ext cx="1176718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22.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My new friends are nice ________ me. I love them.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                       B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on                          C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with                   D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Please buy all the things ________ the list ________ our dinner.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in; on                 B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on; for                     C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for; with            D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with; in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24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The children have fun _____in the river every summer.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A. to swim               B. swimming               C. for swimming   D. swims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25. Can you show me ______your school?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A. to				B. in			C.around		D.about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815" y="890905"/>
            <a:ext cx="678180" cy="678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8210" y="2107565"/>
            <a:ext cx="678180" cy="6781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8210" y="3428365"/>
            <a:ext cx="678180" cy="678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1480" y="4779645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8405" y="-678815"/>
            <a:ext cx="13400405" cy="75368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94385" y="0"/>
            <a:ext cx="11397615" cy="59080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词语运用。</a:t>
            </a:r>
            <a:endParaRPr 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1.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tall man is a _________ (sport) star.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2.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Tom is a _________ (visit) student from the U.S.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3.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students have__________ (lesson) from Monday to Friday.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4.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Her sister is in the ______ (one) photo.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5.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’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 fun to play _________ (guess) games.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6.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’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 your turn ___________ (sing), Tom.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7.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 ________ (be not) my pen. It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’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 her pen.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8. I have fun _________ (have) English lessons.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34180" y="835025"/>
            <a:ext cx="139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sports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2425" y="1356995"/>
            <a:ext cx="1577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visiting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0400" y="2070100"/>
            <a:ext cx="139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lessons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0400" y="2693035"/>
            <a:ext cx="906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first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41725" y="3333750"/>
            <a:ext cx="1734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guessing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67100" y="3994785"/>
            <a:ext cx="139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 sing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39570" y="4674870"/>
            <a:ext cx="139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is not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3420" y="5196840"/>
            <a:ext cx="139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having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8405" y="-678815"/>
            <a:ext cx="13400405" cy="75368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85875" y="186690"/>
            <a:ext cx="10215245" cy="5046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二</a:t>
            </a:r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 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词语运用。</a:t>
            </a:r>
            <a:endParaRPr lang="zh-CN" alt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zh-CN" sz="2800" b="0">
                <a:latin typeface="Arial" panose="020B0604020202020204" pitchFamily="34" charset="0"/>
                <a:ea typeface="黑体" panose="02010609060101010101" charset="-122"/>
              </a:rPr>
              <a:t>. </a:t>
            </a:r>
            <a:r>
              <a:rPr lang="en-US" sz="2800" b="0">
                <a:latin typeface="Arial" panose="020B0604020202020204" pitchFamily="34" charset="0"/>
                <a:ea typeface="黑体" panose="02010609060101010101" charset="-122"/>
              </a:rPr>
              <a:t>This is my ________ (shop) list.</a:t>
            </a: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10</a:t>
            </a:r>
            <a:r>
              <a:rPr lang="en-US" altLang="zh-CN" sz="2800" b="0">
                <a:latin typeface="Arial" panose="020B0604020202020204" pitchFamily="34" charset="0"/>
                <a:ea typeface="黑体" panose="02010609060101010101" charset="-122"/>
              </a:rPr>
              <a:t>. </a:t>
            </a:r>
            <a:r>
              <a:rPr lang="en-US" sz="2800" b="0">
                <a:latin typeface="Arial" panose="020B0604020202020204" pitchFamily="34" charset="0"/>
                <a:ea typeface="黑体" panose="02010609060101010101" charset="-122"/>
              </a:rPr>
              <a:t>We can ______ (play) sports after school.</a:t>
            </a: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11</a:t>
            </a:r>
            <a:r>
              <a:rPr lang="en-US" altLang="zh-CN" sz="2800" b="0">
                <a:latin typeface="Arial" panose="020B0604020202020204" pitchFamily="34" charset="0"/>
                <a:ea typeface="黑体" panose="02010609060101010101" charset="-122"/>
              </a:rPr>
              <a:t>. </a:t>
            </a:r>
            <a:r>
              <a:rPr lang="en-US" sz="2800" b="0">
                <a:latin typeface="Arial" panose="020B0604020202020204" pitchFamily="34" charset="0"/>
                <a:ea typeface="黑体" panose="02010609060101010101" charset="-122"/>
              </a:rPr>
              <a:t>What about ___________ (practice) swimming this summer vacation</a:t>
            </a:r>
            <a:r>
              <a:rPr lang="zh-CN" sz="2800" b="0">
                <a:latin typeface="Arial" panose="020B0604020202020204" pitchFamily="34" charset="0"/>
                <a:ea typeface="黑体" panose="02010609060101010101" charset="-122"/>
              </a:rPr>
              <a:t>？</a:t>
            </a: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12</a:t>
            </a:r>
            <a:r>
              <a:rPr lang="en-US" altLang="zh-CN" sz="2800" b="0">
                <a:latin typeface="Arial" panose="020B0604020202020204" pitchFamily="34" charset="0"/>
                <a:ea typeface="黑体" panose="02010609060101010101" charset="-122"/>
              </a:rPr>
              <a:t>. </a:t>
            </a:r>
            <a:r>
              <a:rPr lang="en-US" sz="2800" b="0">
                <a:latin typeface="Arial" panose="020B0604020202020204" pitchFamily="34" charset="0"/>
                <a:ea typeface="黑体" panose="02010609060101010101" charset="-122"/>
              </a:rPr>
              <a:t>These are ________ (thing) for school.1</a:t>
            </a: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800" b="0">
                <a:latin typeface="Arial" panose="020B0604020202020204" pitchFamily="34" charset="0"/>
                <a:ea typeface="黑体" panose="02010609060101010101" charset="-122"/>
              </a:rPr>
              <a:t>. </a:t>
            </a:r>
            <a:r>
              <a:rPr lang="en-US" sz="2800" b="0">
                <a:latin typeface="Arial" panose="020B0604020202020204" pitchFamily="34" charset="0"/>
                <a:ea typeface="黑体" panose="02010609060101010101" charset="-122"/>
              </a:rPr>
              <a:t>All my ________ (ruler) are here.</a:t>
            </a:r>
            <a:endParaRPr lang="en-US" sz="2800" b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0"/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14.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Sit down and show _____ (I) three.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631565" y="990600"/>
            <a:ext cx="168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shopping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1565" y="1670685"/>
            <a:ext cx="944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play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17340" y="2312035"/>
            <a:ext cx="2207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practicing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23030" y="3511550"/>
            <a:ext cx="139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things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8045" y="4189095"/>
            <a:ext cx="139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rulers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14315" y="4711065"/>
            <a:ext cx="1010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8800" y="182880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U2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1447800" y="747395"/>
            <a:ext cx="9705975" cy="5763260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44445" y="1320800"/>
            <a:ext cx="40684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浅蓝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下午好。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怎么样？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看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你能看到多少种 颜色？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出现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在天空中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0605" y="139763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light blue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0605" y="204470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Good afternoon.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10605" y="269176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How about...?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1240" y="33674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look at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1240" y="4058920"/>
            <a:ext cx="6080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How many colors can you see?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11240" y="4708525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come out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94730" y="5230495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in the sky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8800" y="182880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U1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1447800" y="747395"/>
            <a:ext cx="9705975" cy="5763260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61005" y="1289050"/>
            <a:ext cx="40684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刚刚好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患感冒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准备去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回去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穿上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和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很相配；协调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把所有的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取出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1240" y="141351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just right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1240" y="203136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catch a cold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11240" y="266509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be ready for...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1240" y="324167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go back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1240" y="394716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put on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5365" y="4596765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go well with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95365" y="5247005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take...all out of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744220" y="593090"/>
            <a:ext cx="10155555" cy="5530850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67635" y="1284605"/>
            <a:ext cx="40684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看上去很漂亮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身穿黑白相间的衣服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去购物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在购物中心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一双，一对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6080" y="12846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look so pretty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6080" y="19450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in black and white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40830" y="2685415"/>
            <a:ext cx="425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go shopping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40830" y="3408045"/>
            <a:ext cx="425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at the shopping centre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36080" y="393001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pair of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0195" y="132715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U1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52215" y="230505"/>
            <a:ext cx="5644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U2  Grammar--</a:t>
            </a: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人称代词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735" y="937260"/>
            <a:ext cx="113525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主格：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包括：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____, ______, _____, ______, _____, ____, 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用法：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_______________._________________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形物代：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5.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包括：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______,______,_____,______,_____,______,______.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6.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用法：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65140" y="1626870"/>
            <a:ext cx="1061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she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6270" y="1065530"/>
            <a:ext cx="166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放在句首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1325" y="1626870"/>
            <a:ext cx="1071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you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43095" y="1626870"/>
            <a:ext cx="768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he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5515" y="2313940"/>
            <a:ext cx="2565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主格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 be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动词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57755" y="3013075"/>
            <a:ext cx="1675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某人的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11670" y="3535045"/>
            <a:ext cx="856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its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24710" y="1626870"/>
            <a:ext cx="760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66915" y="1626870"/>
            <a:ext cx="1071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it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64170" y="1626870"/>
            <a:ext cx="729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we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29725" y="1626870"/>
            <a:ext cx="117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they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92395" y="2313940"/>
            <a:ext cx="3128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主格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实义动词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28970" y="3535045"/>
            <a:ext cx="1061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her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22930" y="3535045"/>
            <a:ext cx="1071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your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00905" y="3596640"/>
            <a:ext cx="768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his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24710" y="3535045"/>
            <a:ext cx="760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my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38795" y="3535045"/>
            <a:ext cx="838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our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29725" y="3535045"/>
            <a:ext cx="117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their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15515" y="4180205"/>
            <a:ext cx="2484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形物代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名词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12192000" cy="68853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7500" y="182245"/>
            <a:ext cx="1226883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It</a:t>
            </a:r>
            <a:r>
              <a:rPr lang="en-US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’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 ______turn _________now.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A. you; read        B. your; read        C. your; to read       D. you; to read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Our school is big______clean(</a:t>
            </a:r>
            <a:r>
              <a:rPr lang="zh-CN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干净的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).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A. and                 B. but                   C. or                        D. so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. Your book can ______ on the desk.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A. be                   B. is                      C. are                       D. do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. I can sing the song, but he_________.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doesn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            B. does                 C. can                       D. can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. There are some apples ______ the tree and some birds are singing _______ the tree.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A. on; on              B. in; on                C. on; in                     D. at; in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3135" y="437515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85" y="1276350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00" y="2178685"/>
            <a:ext cx="837565" cy="838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0050" y="2995930"/>
            <a:ext cx="837565" cy="838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3135" y="4316095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8800" y="182880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U1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1447800" y="747395"/>
            <a:ext cx="9705975" cy="5763260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38755" y="1320800"/>
            <a:ext cx="40684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来自：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你叫什么名字？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我叫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你好吗？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我很好。你呢？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见到你也很高兴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购物单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0605" y="139763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be from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0605" y="201549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What's your name?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10605" y="264922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My name is.../ I'm...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0605" y="322580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How are you?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0605" y="393128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I'm fine. And you?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4730" y="4580890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Nice to meet you, too.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94730" y="5230495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shopping list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24800" y="139763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come from</a:t>
            </a:r>
            <a:endParaRPr lang="en-US" altLang="zh-CN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05840" cy="7740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0060" y="193675"/>
            <a:ext cx="12056110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6. — Do you have a TV?      — ______________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 . Yes , it is.	  B. Yes , we are.	   C.Yes, we have.	D. Yes, we do.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7. Mom, Jim's coat is nice. I want to buy ________.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it		 B. one		   C. this			D. that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  <a:r>
              <a:rPr lang="en-US" altLang="zh-CN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Your MP5 is quite cheap. Where did you buy ______</a:t>
            </a:r>
            <a:r>
              <a:rPr lang="en-US" altLang="zh-CN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?</a:t>
            </a:r>
            <a:r>
              <a:rPr lang="zh-CN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want to buy      ______</a:t>
            </a:r>
            <a:r>
              <a:rPr lang="en-US" altLang="zh-CN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too.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A</a:t>
            </a:r>
            <a:r>
              <a:rPr lang="en-US" alt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one; one   	 B</a:t>
            </a:r>
            <a:r>
              <a:rPr lang="en-US" alt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it; it		   C. it; one     		D</a:t>
            </a:r>
            <a:r>
              <a:rPr lang="en-US" alt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one; it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</a:t>
            </a:r>
            <a:r>
              <a:rPr lang="en-US" altLang="zh-CN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— Do you need ________ new blouse?      — Yes, my old one is short.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</a:t>
            </a:r>
            <a:r>
              <a:rPr lang="en-US" alt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  		 B</a:t>
            </a:r>
            <a:r>
              <a:rPr lang="en-US" alt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   		   C. the  			D</a:t>
            </a:r>
            <a:r>
              <a:rPr 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．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．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What can you wear ________ this coat?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en-US" alt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 		 B</a:t>
            </a:r>
            <a:r>
              <a:rPr lang="en-US" alt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with  		   C. of  			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r>
              <a:rPr 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．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7675" y="865505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430" y="1704340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9015" y="3009900"/>
            <a:ext cx="837565" cy="838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" y="4286250"/>
            <a:ext cx="837565" cy="8388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430" y="5125085"/>
            <a:ext cx="837565" cy="8388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2706350" cy="71761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9395" y="163830"/>
            <a:ext cx="1171384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11. </a:t>
            </a: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Jim is in ________. 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A. Class One, Grade Seven           B. Grade Seven, Class One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C. Class one, Grade seven             D. Grade seven, Class one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12.How many______ can you see?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A. boxes of apple		                B. box of apples		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C. box of apple		                D. boxes of apples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________ the blackboard. What can you ________ on it？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A. Look; see                                    B. Look at; see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C. See; look                                    D. See; look at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14.My brother______an apple.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A. want eat	 B.wants eating	       C.wants to eat	D.wants eat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20" y="457200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9975" y="2159635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9975" y="2998470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9975" y="4156075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3809980" cy="77990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8155" y="144145"/>
            <a:ext cx="1171384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15．Every day I go to school ________ breakfast.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A．with		B．before		C．for		D．after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16．Do you know the colours ________ the rainbow?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A．at 		 B．out		C．of			D．to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17．Many stars (星星) are ________ the sky at night.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A．on		B．in			C．to			D．Out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18．How about ________ the wall green?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A．paint		B．to paint		C．painting	D．paints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1065" y="826135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7535" y="2089150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1955" y="3295015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7535" y="4597400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3187680" cy="74479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9395" y="0"/>
            <a:ext cx="1171384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You can buy some crayons ________ pictures.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draw         B.drawing           C.draws            D. to draw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20．I can mix blue and yellow ________ green.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makes       B. make             C. making         D. to make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21．________ you want to play with me?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Are            B. Do                 C. Is                   D. Does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--- _________car is this?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 I think it’s Gao Hui’s.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Whose       B. Who              C. Where           </a:t>
            </a:r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D. How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835" y="593090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835" y="1914525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6295" y="3139440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69205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2672695" cy="71570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9395" y="0"/>
            <a:ext cx="1171384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This is not my shorts. They are too small. _________ they are Brian’s.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May            B. Just               C. Maybe               D. Can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 The blouse is just________for me. I will take it.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big              B. long               C. right                  D. small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_________ you ready to order?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Do              B. May               C. Will                   D. Are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Dick works very hard. He often forgets __________ a rest.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have             B. to have       C. having              D. has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5060" y="690245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5060" y="1934210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2560" y="3295015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5230" y="4519930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3361035" cy="75457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8155" y="194310"/>
            <a:ext cx="1171384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--- ________ is your English teacher?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 The man________ a white shirt.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Who; in          B. What; wears       C. Which man; wears     D. Who; on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It’s raining. You had better ___________ your raincoat when you go to school.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put on           B. wear              C. puts on              D. wears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Look at the shoes. They are in different _______ : red, black and blue.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A.sizes             B. colours            C. prices                D. styles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95" y="1468120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95" y="3339465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9860" y="4752975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3602970" cy="76822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9395" y="252730"/>
            <a:ext cx="1171384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--- Is the woman a teacher?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 Yes, she teaches _______ English.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you               B. us                      C. our                  D. your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Tony likes a white sweater, ________ he wears a black sweater today.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so                 B. and                    C. but                  D. or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 --- Dongdong, ____________toy car is that?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--- It’s______________.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who’s; hers   B. whose; mine     C. whose; her      D. who’s ;my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7445" y="1565275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7675" y="2828290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4285" y="4676140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3602970" cy="76822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94740" y="330835"/>
            <a:ext cx="1171384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 We like the books ________animals.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into  　　   B. about 　　    C. in 　　     D. at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 — Tina wears a new blouse. She looks so ________.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— Yes, it goes well with her pants.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happily       B. pretty            C. sad           D. beautifully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 We write a report about colours________the world.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at               B. into                C. around      D. to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 They are beautiful________black and red.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wear           B. in                  C. on             D. for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0060" y="923290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585" y="2865755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7535" y="4170045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585" y="5400040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3602970" cy="76822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67385" y="291465"/>
            <a:ext cx="1171384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37．The man ________ a doctor. The ________ are nurses.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A．is；woman     B．are；women　  C．is；women     D．are; woman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38．The lady can speak ________ because she comes from _______.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A．India; India    B．Indian; Indian      C．Indian; India   D．India; Indian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39．________ is the last (最后的) day of a week.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A．Saturday       B．Sunday                C．Monday          D．Tuesday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40．You ________ the red coat and look nice today.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A．wear              B．put on                  C．is in                 D．dress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3020" y="923290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8595" y="2167890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025" y="3547745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025" y="4714875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3602970" cy="76822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8155" y="582930"/>
            <a:ext cx="1171384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 This pair of shoes ________ new. Whose ________ the shoes？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is; are               B. are; are               C. are; is             D. is; is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 He ________ us around their school this afternoon.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show                B. shows                  C. will show         D. will shows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 The girl has two________.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pair of shoes    B. pairs of shoe        C. pair of pants   D. pairs of pants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030" y="1195705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6265" y="2498090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3680" y="3839210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8800" y="182880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U1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1447800" y="747395"/>
            <a:ext cx="9705975" cy="5763260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61005" y="1289050"/>
            <a:ext cx="40684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早上好。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在那里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指导老师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访问生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带领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参观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上课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进行体育运动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1240" y="141351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Good morning.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1240" y="203136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over there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11240" y="266509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homeroom teacher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1240" y="324167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visiting student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1240" y="394716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show...around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5365" y="4596765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have lessons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11240" y="5230495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play sports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97660" y="-897890"/>
            <a:ext cx="13789660" cy="77558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0" y="29210"/>
            <a:ext cx="1238758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二</a:t>
            </a:r>
            <a:r>
              <a:rPr lang="en-US" altLang="zh-CN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 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词语运用。</a:t>
            </a:r>
            <a:endParaRPr lang="zh-CN" alt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Arial" panose="020B0604020202020204" pitchFamily="34" charset="0"/>
              </a:rPr>
              <a:t>1. Rose is _______ (real) nice girl.</a:t>
            </a:r>
            <a:endParaRPr sz="2800" b="0"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Arial" panose="020B0604020202020204" pitchFamily="34" charset="0"/>
              </a:rPr>
              <a:t>2. She has two green __________ (scarf).</a:t>
            </a:r>
            <a:endParaRPr sz="2800" b="0"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Arial" panose="020B0604020202020204" pitchFamily="34" charset="0"/>
              </a:rPr>
              <a:t>3. ________ (this) pants are only sixty yuan.</a:t>
            </a:r>
            <a:endParaRPr sz="2800" b="0"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Arial" panose="020B0604020202020204" pitchFamily="34" charset="0"/>
              </a:rPr>
              <a:t>4. Oh, the coat is too big for _____ (I).</a:t>
            </a:r>
            <a:endParaRPr sz="2800" b="0"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Arial" panose="020B0604020202020204" pitchFamily="34" charset="0"/>
              </a:rPr>
              <a:t>5. Grandma is seventy years old, but she likes to wear _____ (color) clothes.</a:t>
            </a:r>
            <a:endParaRPr sz="2800" b="0"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Arial" panose="020B0604020202020204" pitchFamily="34" charset="0"/>
              </a:rPr>
              <a:t>6. </a:t>
            </a:r>
            <a:r>
              <a:rPr lang="en-US" sz="2800" b="0">
                <a:latin typeface="Arial" panose="020B0604020202020204" pitchFamily="34" charset="0"/>
              </a:rPr>
              <a:t>-</a:t>
            </a:r>
            <a:r>
              <a:rPr sz="2800" b="0">
                <a:latin typeface="Arial" panose="020B0604020202020204" pitchFamily="34" charset="0"/>
              </a:rPr>
              <a:t>-- ________ (who) scarf is this?</a:t>
            </a:r>
            <a:endParaRPr sz="2800" b="0"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Arial" panose="020B0604020202020204" pitchFamily="34" charset="0"/>
              </a:rPr>
              <a:t>    </a:t>
            </a:r>
            <a:r>
              <a:rPr lang="en-US" sz="2800" b="0">
                <a:latin typeface="Arial" panose="020B0604020202020204" pitchFamily="34" charset="0"/>
              </a:rPr>
              <a:t>-</a:t>
            </a:r>
            <a:r>
              <a:rPr sz="2800" b="0">
                <a:latin typeface="Arial" panose="020B0604020202020204" pitchFamily="34" charset="0"/>
              </a:rPr>
              <a:t>-- It’s my mom’s.</a:t>
            </a:r>
            <a:endParaRPr sz="2800" b="0"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66265" y="776605"/>
            <a:ext cx="1158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really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4925" y="1437640"/>
            <a:ext cx="1469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scarves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5780" y="2096135"/>
            <a:ext cx="1340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These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0270" y="2719070"/>
            <a:ext cx="730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06790" y="3372485"/>
            <a:ext cx="139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colorful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6635" y="4011930"/>
            <a:ext cx="1381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Whose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97660" y="-897890"/>
            <a:ext cx="13789660" cy="77558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04190" y="492125"/>
            <a:ext cx="1046416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7.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John ________ (look) nice in his blue jacket.</a:t>
            </a:r>
            <a:endParaRPr lang="en-US" sz="2800" b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8</a:t>
            </a:r>
            <a:r>
              <a:rPr lang="en-US" altLang="zh-CN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2800" b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These are my ________ (cloth). They look nice.</a:t>
            </a:r>
            <a:endParaRPr lang="en-US" sz="2800" b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．I'm glad ________ (meet) you here.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．They are my good ________ (friend). We help each other.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11.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Drinking tea is ________ (tradition) in China.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12. 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The ________ (dress) look nice.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13. Your dress ______(go) well with your shoes.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4225" y="1203960"/>
            <a:ext cx="1430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clothes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4770" y="1892300"/>
            <a:ext cx="166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 meet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01185" y="2580005"/>
            <a:ext cx="1391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friends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72510" y="3168015"/>
            <a:ext cx="193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traditional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9305" y="3813810"/>
            <a:ext cx="1513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dresses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3100" y="681990"/>
            <a:ext cx="1381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looks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87980" y="4453890"/>
            <a:ext cx="1513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goes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8800" y="182880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U3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-233045" y="572135"/>
            <a:ext cx="12637770" cy="6416675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10640" y="1186815"/>
            <a:ext cx="449580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和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一起玩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听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挥手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火冒三丈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他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她多高？他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她身高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米。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有点儿；稍微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靠着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站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0605" y="139763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play with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0605" y="204470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listen to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10605" y="269176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wave one's hand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1240" y="33674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see red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4730" y="3889375"/>
            <a:ext cx="7437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How tall is he/ she? He/She is...metres tall.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4730" y="4411345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bit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11240" y="5093970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stand against/ upon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8800" y="182880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U3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398780" y="747395"/>
            <a:ext cx="11793855" cy="6241415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42795" y="1294130"/>
            <a:ext cx="40684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你感觉怎么样？我感觉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怎么了？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看医生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你还好吗？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我肚子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胃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)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痛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头痛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你最好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出什么事了？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3540" y="1413510"/>
            <a:ext cx="4500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How do you feel? I feel...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3540" y="203136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What's wrong?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3540" y="266509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see a doctor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3540" y="324167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Are you OK?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33540" y="3947160"/>
            <a:ext cx="611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 have a stomachache/ headache.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17665" y="4577715"/>
            <a:ext cx="5196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You'd better/ You had better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17665" y="5208270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What's the matter?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-635" y="593090"/>
            <a:ext cx="12649200" cy="6264275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gan'm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540510" y="1284605"/>
            <a:ext cx="519557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感冒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待在家里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休息一下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他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她长什么样？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看起来很酷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很可爱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很滑稽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不同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6080" y="12846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have a cold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6080" y="19450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stay home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40830" y="2685415"/>
            <a:ext cx="425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have a rest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40830" y="3408045"/>
            <a:ext cx="5095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What does he/she look like?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36080" y="3930015"/>
            <a:ext cx="5240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look cool/ cute/ funny/ different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0195" y="132715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U3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5219045" cy="8595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3205" y="230505"/>
            <a:ext cx="94926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U3  Grammar--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have </a:t>
            </a:r>
            <a:r>
              <a:rPr lang="en-US" altLang="zh-CN"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&amp;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has </a:t>
            </a:r>
            <a:r>
              <a:rPr lang="en-US" altLang="zh-CN"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 </a:t>
            </a: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名词变复数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735" y="937260"/>
            <a:ext cx="1135253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有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主语 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 / you / we / they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否定：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主语 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he / she / it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否定：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名词单数变复数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___________________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                        ————————————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                        —————————————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                        ——————————————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_________________________________________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5885" y="1104900"/>
            <a:ext cx="2379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have / has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44925" y="2996565"/>
            <a:ext cx="2508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一般词尾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40630" y="1730375"/>
            <a:ext cx="117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have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53205" y="2313940"/>
            <a:ext cx="987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has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44410" y="1626870"/>
            <a:ext cx="2731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don't  have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97955" y="2283460"/>
            <a:ext cx="2731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doesn't  have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44925" y="3518535"/>
            <a:ext cx="2508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哑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结尾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44925" y="4040505"/>
            <a:ext cx="4801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以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 , x , ch , sh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结尾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+es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44925" y="4723765"/>
            <a:ext cx="4316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hero / tomato / potato+es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4850" y="5473065"/>
            <a:ext cx="4316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foot-feet    tooth-teeth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3602970" cy="768223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67385" y="291465"/>
            <a:ext cx="1171384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1．Don't worry about your children. I can look after(照顾) ________.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A．their 　　　   B．them              C．my                D．Me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2．I often talk ________  my friends ________ football after class.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A．about; with    B．with; in	         C．of; with	         D．with; about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3．My ________ are very small.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A．foot                B．foots              C．feet               D．feets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4.My mother likes flowers. My sister ________  likes them.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A．too                B．either	          C．also              D．not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5950" y="981710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5375" y="2323465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4075" y="3422015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5525" y="4831080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4601190" cy="824611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67385" y="291465"/>
            <a:ext cx="1214056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Helen has no friends to _________. She feels lonely (孤独的). 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talk             B. talk with               C. talking about          D. talking of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6．________ you have ________ homework to do every day?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A．Are; much  B．Do; many  	C．Do; much   D．Are; many 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The students always have _________ to do. 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much homeworks 	                  B. many homeworks 	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C. many homework		         D. much homework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8.Mum,what are you cooking? It _______ so good.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 . tastes 		B . feels		C.sounds		D.smells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9225" y="962025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5350" y="2206625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5350" y="4209415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5060" y="5511800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4979015" cy="84594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48335" y="0"/>
            <a:ext cx="12801600" cy="7200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I don’t feel like _________ anything. I feel terrible (糟糕). 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eat                        B. to eat          C. eating            D. ate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10．Many people are _______. Let's look after the _______  people. 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A．sick; illness          B．ill; ill	C．ill; sick		D．sick; ill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11.Tom likes ________ music.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A．listening              B．listen to	C．listening to    D．to listen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— What’s the ________ of the word “pretty”? 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— It ________ “ beautiful”.  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meaning; meaning		         B. means; meaning		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C. mean; mean		                  D. meaning; means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230" y="694690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5185" y="1976755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5185" y="3180715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5185" y="5737860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4979015" cy="84594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24485" y="0"/>
            <a:ext cx="14331315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13.---What’s ___________matter with you?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--- I have____________toothache.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a; the                         B. the; /             C. / ; a                D. the; a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14.---Do you have a headache or a stomachache?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--- ______________________.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I have a headache.  B.Yes, I do.   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C. No, I don’t.               D. No, I have a stomach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15.Look ___Miao Jun. She has____ hair and looks like a foreigner(外国人).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at; blond short        B. like; short blond  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C. at; short blond        D. /; short blond</a:t>
            </a: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9550" y="1278890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" y="3220720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" y="5715635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830580" y="612775"/>
            <a:ext cx="10703560" cy="6833870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33650" y="1049655"/>
            <a:ext cx="406844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玩得愉快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猜谜游戏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抱歉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打扰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我可以借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吗？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给你。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不客气。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再见。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怎么样？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6080" y="12846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have fun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6080" y="180657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guessing game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6080" y="2466975"/>
            <a:ext cx="425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Excuse me. May I have...?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6080" y="313626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Here you are.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36080" y="365823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You're welcome.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36080" y="4318000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See you later.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36080" y="5056505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What about...?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0195" y="132715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U1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4979015" cy="845947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83235" y="0"/>
            <a:ext cx="12801600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16.--- It’s cold here.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     --- Yeah. You’ll be_________ if you move about.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smart enough                  B. enough smart              C. warm enough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17. It's cold outside. You'd  better _____ the window.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close		B. to close		C. open		D. to open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18. Helen and Jenny look _____, but they are sisters.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the same	B. different		C. cute		D. pretty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19. --Is Bob ___ his homework now?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     --No. He often______ his homework in the evening.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does;does	B. do;do		C.doing; do		D. doing;does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1720" y="1331595"/>
            <a:ext cx="837565" cy="838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885" y="2566670"/>
            <a:ext cx="837565" cy="838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750" y="3810000"/>
            <a:ext cx="837565" cy="83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7885" y="5715635"/>
            <a:ext cx="837565" cy="83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8800" y="182880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U4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-233045" y="572135"/>
            <a:ext cx="12637770" cy="6416675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59230" y="1186815"/>
            <a:ext cx="449580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是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的时间了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早饭有什么？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你想要什么？我想要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一玻璃杯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杯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不得不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你想跟我一起去吗？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充满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0605" y="139763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Time for...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0605" y="2044700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What's for breakfast?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10605" y="2691765"/>
            <a:ext cx="6294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What would you like? I would like...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1240" y="33674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glass / cup of...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95595" y="3889375"/>
            <a:ext cx="7437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have to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4730" y="4411345"/>
            <a:ext cx="5895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Do you want to come with me?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11240" y="5093970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be full of...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8800" y="182880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U4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398780" y="747395"/>
            <a:ext cx="11793855" cy="6241415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42795" y="1294130"/>
            <a:ext cx="40684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你想买什么？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写下来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做得好！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准备好点餐了吗？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多少钱？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你想要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吗？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没问题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别客气。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3540" y="1413510"/>
            <a:ext cx="4500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What would you like to buy?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3540" y="203136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write down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3540" y="266509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Good job!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3540" y="3241675"/>
            <a:ext cx="5179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Are you ready to order?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33540" y="3947160"/>
            <a:ext cx="611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How much is/ are/ for...?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17665" y="4577715"/>
            <a:ext cx="5196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Would you like ...?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17665" y="5208270"/>
            <a:ext cx="406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No problem.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-635" y="593090"/>
            <a:ext cx="12649200" cy="6264275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gan'm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540510" y="1284605"/>
            <a:ext cx="519557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一听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瓶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便利店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你想要点什么？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需要帮忙么？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让我想想。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拿下，取下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分发，传送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6080" y="12846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can/ bottle of...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6080" y="194500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corner store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40830" y="2685415"/>
            <a:ext cx="425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Can I help you?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40830" y="3408045"/>
            <a:ext cx="5095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Let me see.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36080" y="3930015"/>
            <a:ext cx="5240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take down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0195" y="132715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U4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36080" y="4451985"/>
            <a:ext cx="5240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pass around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988810"/>
          </a:xfrm>
          <a:prstGeom prst="rect">
            <a:avLst/>
          </a:prstGeom>
        </p:spPr>
      </p:pic>
      <p:sp>
        <p:nvSpPr>
          <p:cNvPr id="3" name="云形标注 2"/>
          <p:cNvSpPr/>
          <p:nvPr/>
        </p:nvSpPr>
        <p:spPr>
          <a:xfrm>
            <a:off x="-635" y="593090"/>
            <a:ext cx="11230610" cy="5779135"/>
          </a:xfrm>
          <a:prstGeom prst="cloudCallout">
            <a:avLst>
              <a:gd name="adj1" fmla="val -15940"/>
              <a:gd name="adj2" fmla="val 3091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gan'm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540510" y="1284605"/>
            <a:ext cx="519557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不在，离开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得到充足的休息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看电视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每天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40830" y="171259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be away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0830" y="2644775"/>
            <a:ext cx="3451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get enough rest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40830" y="3464560"/>
            <a:ext cx="425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watch TV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40830" y="4300855"/>
            <a:ext cx="5095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every day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0195" y="132715"/>
            <a:ext cx="3451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U4 Revision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5219045" cy="8595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33780" y="230505"/>
            <a:ext cx="9972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U4  Grammar--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一般现在时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735" y="937260"/>
            <a:ext cx="123615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一般现在时定义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_________________________________________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结构：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__________________________________________________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标志词：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________________________________________________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动词：主语三单：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     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主语非三单，动词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________________.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动词原形变三单：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1730" y="1104900"/>
            <a:ext cx="8509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表示经常或者习惯性发生的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动作 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现在存在的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状态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18615" y="1626870"/>
            <a:ext cx="5245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(1)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主语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动原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动词三单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其他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73570" y="1626870"/>
            <a:ext cx="4551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(2)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主语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</a:t>
            </a:r>
            <a:r>
              <a:rPr 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am/ is/ are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其他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9165" y="2316480"/>
            <a:ext cx="5245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(1)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频度副词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6895" y="2888615"/>
            <a:ext cx="5528310" cy="3969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一直，总是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通常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经常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有时候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从来不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位置：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9625" y="2967355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always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19625" y="3550920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usually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46625" y="4134485"/>
            <a:ext cx="1475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often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72915" y="4791710"/>
            <a:ext cx="2267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sometimes</a:t>
            </a:r>
            <a:endParaRPr lang="en-US" sz="320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19625" y="5478780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never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71520" y="6224270"/>
            <a:ext cx="453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情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/be/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助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后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，实义动词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前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19625" y="2316480"/>
            <a:ext cx="5245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(2)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every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系列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55205" y="2316480"/>
            <a:ext cx="1739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(3)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次数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55205" y="2827655"/>
            <a:ext cx="5146040" cy="2030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次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次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≥3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次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765665" y="2953385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once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765665" y="3550920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twice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765665" y="4208145"/>
            <a:ext cx="2298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 times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09165" y="4208145"/>
            <a:ext cx="10674350" cy="3322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普通动词：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元音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+y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辅音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+y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以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s,x,ch,sh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结尾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have                 go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81905" y="4274185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+s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81905" y="4857750"/>
            <a:ext cx="1458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+s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05730" y="5498465"/>
            <a:ext cx="2298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y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变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i+es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15335" y="6963410"/>
            <a:ext cx="1458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has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82565" y="6963410"/>
            <a:ext cx="1458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goes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05730" y="6112510"/>
            <a:ext cx="22987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+es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854450" y="2967355"/>
            <a:ext cx="2037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动词三单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 rot="10800000" flipV="1">
            <a:off x="4947285" y="3612515"/>
            <a:ext cx="2298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动词原形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8" grpId="2" bldLvl="0" animBg="1"/>
      <p:bldP spid="11" grpId="0" bldLvl="0" build="allAtOnce"/>
      <p:bldP spid="17" grpId="0" bldLvl="0" build="allAtOnce"/>
      <p:bldP spid="18" grpId="0" bldLvl="0" build="allAtOnce"/>
      <p:bldP spid="19" grpId="0" bldLvl="0" build="allAtOnce"/>
      <p:bldP spid="22" grpId="0" bldLvl="0" build="allAtOnce"/>
      <p:bldP spid="23" grpId="0" bldLvl="0" build="allAtOnce"/>
      <p:bldP spid="27" grpId="0" bldLvl="0" animBg="1"/>
      <p:bldP spid="27" grpId="1" animBg="1"/>
      <p:bldP spid="27" grpId="2" bldLvl="0" animBg="1"/>
      <p:bldP spid="28" grpId="0" bldLvl="0" build="allAtOnce"/>
      <p:bldP spid="29" grpId="0" bldLvl="0" build="allAtOnce"/>
      <p:bldP spid="30" grpId="0" bldLvl="0" build="allAtOnce"/>
      <p:bldP spid="31" grpId="0" bldLvl="0" animBg="1"/>
      <p:bldP spid="31" grpId="1" animBg="1"/>
      <p:bldP spid="32" grpId="0" bldLvl="0" build="allAtOnce"/>
      <p:bldP spid="33" grpId="0" bldLvl="0" build="allAtOnce"/>
      <p:bldP spid="34" grpId="0" bldLvl="0" build="allAtOnce"/>
      <p:bldP spid="35" grpId="0" bldLvl="0" build="allAtOnce"/>
      <p:bldP spid="36" grpId="0" bldLvl="0" build="allAtOnce"/>
      <p:bldP spid="37" grpId="0" bldLvl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960245" y="198120"/>
            <a:ext cx="9972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U4  Grammar--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可数名词 </a:t>
            </a:r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&amp; 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不可数名词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735" y="937260"/>
            <a:ext cx="123615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可数名词：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____________, _____________.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不可数名词：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__________________________.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可以用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__________________________________________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来修饰。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一双：                                        两双：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一瓶：                                        两瓶：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一茶杯：                                     两玻璃杯：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15310" y="1050925"/>
            <a:ext cx="1458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单数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6385" y="1050925"/>
            <a:ext cx="1458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复数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724025"/>
            <a:ext cx="5130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不能用 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/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an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来修饰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;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不能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+s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2910" y="2396490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some, any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，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9215" y="2396490"/>
            <a:ext cx="2599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lot of/ lots of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，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24980" y="2396490"/>
            <a:ext cx="1243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much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，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61680" y="2396490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量词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92910" y="3019425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pair of...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78270" y="3019425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two pairs of...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92910" y="3640455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bottle of...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78270" y="3640455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two bottles of...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76095" y="4269105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 bup of...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79640" y="4269105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two glasses of...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 descr="u=3279812825,695560521&amp;fm=26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30530"/>
            <a:ext cx="12191365" cy="72885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19960" y="380365"/>
            <a:ext cx="9972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U4  Grammar--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不可数名词</a:t>
            </a:r>
            <a:endParaRPr lang="zh-CN" altLang="en-US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44955" y="1319530"/>
            <a:ext cx="1236154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麦片粥                                       饮料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色拉                                           面包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糖                                               茶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巧克力                                        水果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肉                                               牛奶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牛肉                                            可乐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85465" y="1466215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cereal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03490" y="1466215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juice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85465" y="2103755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salad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03490" y="2120900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bread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85465" y="2732405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sugar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03490" y="2749550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tea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85465" y="3366135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chocolate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03490" y="3383280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fruit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85465" y="4050030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meat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03490" y="4067175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milk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85465" y="4679315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beef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03490" y="4679950"/>
            <a:ext cx="2797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coke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765238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33705" y="132715"/>
            <a:ext cx="1280160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1. The ice-cream tastes_________ and sells __________.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good; good	B. good; well	C. well; good	D. well; well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-- Do you like dresses, Kate?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-- ______. I don't like to wear dresses at all.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Yes, I am.	B. No, I can't.	C. Yes, I do.	D. No, I don't.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John ______ ice cream, but Jane _______ it.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like; don't like				B. like; doesn't like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C. likes; doesn't like			D. likes; don't like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4030" y="859155"/>
            <a:ext cx="678180" cy="678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3125" y="2727960"/>
            <a:ext cx="678180" cy="6781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716780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85115" y="380365"/>
            <a:ext cx="1280160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4. We don't have ______ rice. Would you like _____ noodles, please?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any; any		B. some; some		C. some; any	D. any; some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Look! I see _______ delicious over there. Let's have a look.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something	B. anything			C. nothing		D. somebody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Some water _____ in the bottle.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am		B. is				C. are		D. be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3855" y="1057275"/>
            <a:ext cx="678180" cy="678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085" y="2397125"/>
            <a:ext cx="6781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8930" y="3671570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52215" y="230505"/>
            <a:ext cx="5081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U1 Grammar--</a:t>
            </a:r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be</a:t>
            </a:r>
            <a:r>
              <a:rPr lang="zh-CN" altLang="en-US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动词</a:t>
            </a:r>
            <a:endParaRPr lang="zh-CN" altLang="en-US" sz="3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735" y="937260"/>
            <a:ext cx="113525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意思：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包括：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________, _______, 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原则：跟 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保持一致。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用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_______,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单数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/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不可数名词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用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__________, </a:t>
            </a: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复数名词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用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_________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。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考试题型：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_______, ________, _________, __________.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57755" y="1730375"/>
            <a:ext cx="760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am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7755" y="1065530"/>
            <a:ext cx="760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是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20820" y="1730375"/>
            <a:ext cx="760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is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78145" y="1730375"/>
            <a:ext cx="981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are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26995" y="2313940"/>
            <a:ext cx="1393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主语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44930" y="3013075"/>
            <a:ext cx="760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am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27115" y="3013075"/>
            <a:ext cx="760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is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59340" y="3013075"/>
            <a:ext cx="981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are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28065" y="4258310"/>
            <a:ext cx="1393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选择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00985" y="4258310"/>
            <a:ext cx="1393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完型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36415" y="4258310"/>
            <a:ext cx="1616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连词成句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70345" y="4258310"/>
            <a:ext cx="1393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作文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85115" y="380365"/>
            <a:ext cx="1280160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7. His father has_____ things and ______ old money.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much; many	B. many; much	C. much; much	D. many; many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8. -- I like the fish. Can you _____ it to me?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buy		B. pass		C.eat			D. have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9. Lily and her friends will stay in China ______ five days.  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in			B. to			C. for			d. at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8460" y="1073785"/>
            <a:ext cx="678180" cy="678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8460" y="2349500"/>
            <a:ext cx="6781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8160" y="3637915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8910" y="198120"/>
            <a:ext cx="1280160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  <a:cs typeface="Arial" panose="020B0604020202020204" pitchFamily="34" charset="0"/>
              </a:rPr>
              <a:t>10. Tom has _______ sandwiches and _____ juice, so he feels sick.</a:t>
            </a:r>
            <a:endParaRPr lang="en-US"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too many; to much		B. too much; much too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C. too much; too many		D. much too; too many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_______ me to do many things. I'm tired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Not ask		B. No ask		C. Don't ask	D. Ask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We should have ______breakfast every day to keep healthy.</a:t>
            </a:r>
            <a:endParaRPr 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a			B. an			C. /			D. the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8685"/>
            <a:ext cx="6781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2120" y="2811145"/>
            <a:ext cx="678180" cy="678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2120" y="4135755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97660" y="-897890"/>
            <a:ext cx="13789660" cy="77558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0" y="0"/>
            <a:ext cx="12801600" cy="5046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800" b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lang="en-US" altLang="zh-CN" sz="2800" b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 b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词语运用。</a:t>
            </a:r>
            <a:endParaRPr lang="zh-CN" altLang="en-US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200000"/>
              </a:lnSpc>
            </a:pPr>
            <a:r>
              <a:rPr lang="en-US" altLang="zh-CN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My uncle and my grandpa _______ (be) away for five days.</a:t>
            </a:r>
            <a:endParaRPr lang="en-US" altLang="zh-CN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200000"/>
              </a:lnSpc>
            </a:pPr>
            <a:r>
              <a:rPr lang="en-US" altLang="zh-CN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Don't eat too much ________ (meat) every day.</a:t>
            </a:r>
            <a:endParaRPr lang="en-US" altLang="zh-CN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200000"/>
              </a:lnSpc>
            </a:pPr>
            <a:r>
              <a:rPr lang="en-US" altLang="zh-CN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Here ______(be) five hamburgers and some milk for you and your friends.</a:t>
            </a:r>
            <a:endParaRPr lang="en-US" altLang="zh-CN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200000"/>
              </a:lnSpc>
            </a:pPr>
            <a:r>
              <a:rPr lang="en-US" altLang="zh-CN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How many _______ (day) do you stay here?</a:t>
            </a:r>
            <a:endParaRPr lang="en-US" altLang="zh-CN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200000"/>
              </a:lnSpc>
            </a:pPr>
            <a:r>
              <a:rPr lang="en-US" altLang="zh-CN" sz="2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_______________(not watch) too much TV.</a:t>
            </a:r>
            <a:endParaRPr lang="en-US" altLang="zh-CN" sz="2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22825" y="986155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are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31870" y="1780540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meat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5565" y="2719070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are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24100" y="3500755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days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455" y="4311015"/>
            <a:ext cx="2186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Don't watch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5584805" cy="88017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773430" y="816610"/>
            <a:ext cx="14641830" cy="4569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三</a:t>
            </a: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. </a:t>
            </a: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连词成句</a:t>
            </a:r>
            <a:endParaRPr lang="zh-CN" altLang="en-US" sz="2800" b="1" dirty="0">
              <a:solidFill>
                <a:srgbClr val="008000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1. very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my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much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like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donuts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friends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       ________________________________________.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2. rice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I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and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lunch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meat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for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want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      _________________________________________.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3. or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like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you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sandwiches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do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hot dogs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      _________________________________________?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97635" y="2026285"/>
            <a:ext cx="53574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My friends like donuts very much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97635" y="3168015"/>
            <a:ext cx="48450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 want rice and meat for lunch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97635" y="4290060"/>
            <a:ext cx="57727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Do you like sandwiches or hot dogs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5584805" cy="88017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02640" y="70485"/>
            <a:ext cx="14641830" cy="4959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三、连词成句</a:t>
            </a:r>
            <a:endParaRPr lang="zh-CN" altLang="en-US" sz="2800" b="1" dirty="0">
              <a:solidFill>
                <a:srgbClr val="008000"/>
              </a:solidFill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4. noodles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food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is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favourite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，</a:t>
            </a: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your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      _________________________________________?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5. only, a, he, of, water, two, drinks, glasses, day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imes New Roman" panose="02020603050405020304" charset="0"/>
                <a:ea typeface="黑体" panose="02010609060101010101" charset="-122"/>
                <a:sym typeface="+mn-ea"/>
              </a:rPr>
              <a:t>      _________________________________________.</a:t>
            </a:r>
            <a:endParaRPr lang="en-US" altLang="zh-CN" sz="2800" dirty="0">
              <a:latin typeface="Times New Roman" panose="02020603050405020304" charset="0"/>
              <a:ea typeface="黑体" panose="02010609060101010101" charset="-122"/>
            </a:endParaRPr>
          </a:p>
          <a:p>
            <a:pPr>
              <a:lnSpc>
                <a:spcPct val="200000"/>
              </a:lnSpc>
            </a:pPr>
            <a:endParaRPr lang="en-US" sz="2800" b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47165" y="1690053"/>
            <a:ext cx="48450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Is your favourite food noodles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47165" y="3398838"/>
            <a:ext cx="69195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He  only drinks  two glasses of water a day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556000" y="-405320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050" b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sz="1050" b="0">
                <a:ea typeface="宋体" panose="02010600030101010101" pitchFamily="2" charset="-122"/>
              </a:rPr>
              <a:t>听句子，选出句子中所包含的信息。</a:t>
            </a:r>
            <a:r>
              <a:rPr lang="en-US" sz="1050" b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sz="1050" b="0">
                <a:ea typeface="宋体" panose="02010600030101010101" pitchFamily="2" charset="-122"/>
              </a:rPr>
              <a:t>共</a:t>
            </a:r>
            <a:r>
              <a:rPr lang="en-US" sz="1050" b="0">
                <a:latin typeface="Arial" panose="020B0604020202020204" pitchFamily="34" charset="0"/>
                <a:ea typeface="宋体" panose="02010600030101010101" pitchFamily="2" charset="-122"/>
              </a:rPr>
              <a:t> 5 </a:t>
            </a:r>
            <a:r>
              <a:rPr lang="zh-CN" sz="1050" b="0">
                <a:ea typeface="宋体" panose="02010600030101010101" pitchFamily="2" charset="-122"/>
              </a:rPr>
              <a:t>分</a:t>
            </a:r>
            <a:r>
              <a:rPr lang="en-US" sz="1050" b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00" y="-3800475"/>
            <a:ext cx="4448175" cy="74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556000" y="-3057525"/>
            <a:ext cx="5080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1050" b="0">
                <a:latin typeface="Times New Roman" panose="02020603050405020304" charset="0"/>
                <a:ea typeface="宋体" panose="02010600030101010101" pitchFamily="2" charset="-122"/>
              </a:rPr>
              <a:t>      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56000" y="10497186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sz="105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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7180" y="167640"/>
            <a:ext cx="14641830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一</a:t>
            </a:r>
            <a:r>
              <a:rPr lang="en-US" altLang="zh-CN" sz="2800" b="1" dirty="0">
                <a:solidFill>
                  <a:srgbClr val="008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.</a:t>
            </a: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charset="0"/>
                <a:ea typeface="黑体" panose="02010609060101010101" charset="-122"/>
                <a:sym typeface="+mn-ea"/>
              </a:rPr>
              <a:t>听句子，选择句子中所包含的信息。</a:t>
            </a:r>
            <a:endParaRPr lang="zh-CN" altLang="en-US" sz="2800" b="1" dirty="0">
              <a:solidFill>
                <a:srgbClr val="008000"/>
              </a:solidFill>
              <a:latin typeface="Times New Roman" panose="02020603050405020304" charset="0"/>
              <a:ea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1. A. a map of America        B. a map of China       C. A map of England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2. A. grey                              B. brown                     C. green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3. A. do my housework        B. do her homework     C.did my homework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4. A. The shorts are 5 yuan                                       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B. The shorts are 4 dollars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C. The shorts are 5 dollars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5.  A. I like to play soccer after school. 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B. I played soccer after school.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C. I don't play soccer after school/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4695825" y="978535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心形 11"/>
          <p:cNvSpPr/>
          <p:nvPr/>
        </p:nvSpPr>
        <p:spPr>
          <a:xfrm>
            <a:off x="8208010" y="1717675"/>
            <a:ext cx="427990" cy="310515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心形 12"/>
          <p:cNvSpPr/>
          <p:nvPr/>
        </p:nvSpPr>
        <p:spPr>
          <a:xfrm>
            <a:off x="8228965" y="2350135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心形 13"/>
          <p:cNvSpPr/>
          <p:nvPr/>
        </p:nvSpPr>
        <p:spPr>
          <a:xfrm>
            <a:off x="720725" y="4274185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心形 14"/>
          <p:cNvSpPr/>
          <p:nvPr/>
        </p:nvSpPr>
        <p:spPr>
          <a:xfrm>
            <a:off x="720725" y="487680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42900" y="8890"/>
          <a:ext cx="13237210" cy="5586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490"/>
                <a:gridCol w="1618615"/>
                <a:gridCol w="1866265"/>
                <a:gridCol w="1840230"/>
                <a:gridCol w="2111375"/>
                <a:gridCol w="4801235"/>
              </a:tblGrid>
              <a:tr h="1228090">
                <a:tc grid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听句子</a:t>
                      </a:r>
                      <a:r>
                        <a:rPr lang="en-US" sz="2800" b="0">
                          <a:latin typeface="MS PGothic" panose="020B0600070205080204" charset="-128"/>
                          <a:ea typeface="MS PGothic" panose="020B0600070205080204" charset="-128"/>
                          <a:cs typeface="MS PGothic" panose="020B0600070205080204" charset="-128"/>
                        </a:rPr>
                        <a:t>，</a:t>
                      </a: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选出该句的最佳答语。</a:t>
                      </a:r>
                      <a:endParaRPr lang="en-US" altLang="en-US" sz="28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12274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6.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A. Science.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B. Subject.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C. Mr. Cool.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5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7.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A. They’re nice.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B. Yes, he does.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C. Yes, I do.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6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8.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A. On Sunday.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B. At home.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C. At six o’clock.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9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9.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A. Sure.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B. OK.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C. You’re welcome.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320"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10.     A. Sounds great.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B. I don’t think so.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C. Yes, please.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" name="文本框 106"/>
          <p:cNvSpPr txBox="1"/>
          <p:nvPr/>
        </p:nvSpPr>
        <p:spPr>
          <a:xfrm>
            <a:off x="1369060" y="3335020"/>
            <a:ext cx="6891020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05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sp>
        <p:nvSpPr>
          <p:cNvPr id="11" name="心形 10"/>
          <p:cNvSpPr/>
          <p:nvPr/>
        </p:nvSpPr>
        <p:spPr>
          <a:xfrm>
            <a:off x="1196975" y="2125345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心形 2"/>
          <p:cNvSpPr/>
          <p:nvPr/>
        </p:nvSpPr>
        <p:spPr>
          <a:xfrm>
            <a:off x="8641715" y="286385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心形 3"/>
          <p:cNvSpPr/>
          <p:nvPr/>
        </p:nvSpPr>
        <p:spPr>
          <a:xfrm>
            <a:off x="4734560" y="358775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8641715" y="438023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心形 5"/>
          <p:cNvSpPr/>
          <p:nvPr/>
        </p:nvSpPr>
        <p:spPr>
          <a:xfrm>
            <a:off x="1196975" y="5245735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" name="文本框 112"/>
          <p:cNvSpPr txBox="1"/>
          <p:nvPr/>
        </p:nvSpPr>
        <p:spPr>
          <a:xfrm>
            <a:off x="248920" y="162560"/>
            <a:ext cx="5968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</a:rPr>
              <a:t>III.</a:t>
            </a:r>
            <a:r>
              <a:rPr lang="zh-CN" sz="2800" b="0">
                <a:ea typeface="宋体" panose="02010600030101010101" pitchFamily="2" charset="-122"/>
              </a:rPr>
              <a:t>听对话和问题，选择正确的选项。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438150" y="684530"/>
            <a:ext cx="10492740" cy="5754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 A.                              B.                                C.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0">
                <a:latin typeface="Times New Roman" panose="02020603050405020304" charset="0"/>
                <a:ea typeface="宋体" panose="02010600030101010101" pitchFamily="2" charset="-122"/>
              </a:rPr>
              <a:t>12.A.                               B.                                C.</a:t>
            </a:r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4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 </a:t>
            </a:r>
            <a:endParaRPr lang="zh-CN" altLang="en-US" sz="2800"/>
          </a:p>
        </p:txBody>
      </p:sp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1725930" y="808990"/>
            <a:ext cx="1149985" cy="1142365"/>
          </a:xfrm>
          <a:prstGeom prst="rect">
            <a:avLst/>
          </a:prstGeom>
          <a:noFill/>
        </p:spPr>
      </p:pic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58030" y="829945"/>
            <a:ext cx="1119505" cy="1110615"/>
          </a:xfrm>
          <a:prstGeom prst="rect">
            <a:avLst/>
          </a:prstGeom>
          <a:noFill/>
        </p:spPr>
      </p:pic>
      <p:pic>
        <p:nvPicPr>
          <p:cNvPr id="5" name="图片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15910" y="787400"/>
            <a:ext cx="1072515" cy="1077595"/>
          </a:xfrm>
          <a:prstGeom prst="rect">
            <a:avLst/>
          </a:prstGeom>
          <a:noFill/>
        </p:spPr>
      </p:pic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25930" y="2755900"/>
            <a:ext cx="1149985" cy="1156335"/>
          </a:xfrm>
          <a:prstGeom prst="rect">
            <a:avLst/>
          </a:prstGeom>
          <a:noFill/>
        </p:spPr>
      </p:pic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58030" y="2674620"/>
            <a:ext cx="1120140" cy="1125855"/>
          </a:xfrm>
          <a:prstGeom prst="rect">
            <a:avLst/>
          </a:prstGeom>
          <a:noFill/>
        </p:spPr>
      </p:pic>
      <p:pic>
        <p:nvPicPr>
          <p:cNvPr id="8" name="图片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915910" y="2602865"/>
            <a:ext cx="1073150" cy="1078865"/>
          </a:xfrm>
          <a:prstGeom prst="rect">
            <a:avLst/>
          </a:prstGeom>
          <a:noFill/>
        </p:spPr>
      </p:pic>
      <p:graphicFrame>
        <p:nvGraphicFramePr>
          <p:cNvPr id="9" name="表格 8"/>
          <p:cNvGraphicFramePr/>
          <p:nvPr>
            <p:custDataLst>
              <p:tags r:id="rId7"/>
            </p:custDataLst>
          </p:nvPr>
        </p:nvGraphicFramePr>
        <p:xfrm>
          <a:off x="154940" y="3562350"/>
          <a:ext cx="12928600" cy="290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990"/>
                <a:gridCol w="3587115"/>
                <a:gridCol w="2649855"/>
                <a:gridCol w="186690"/>
                <a:gridCol w="1645920"/>
                <a:gridCol w="4431030"/>
              </a:tblGrid>
              <a:tr h="10699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Bob’s math teacher.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Bob’s Chinese teacher.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Bob’s English teacher.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At 7:15.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At 7:30.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At 7:45.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2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8 dollars.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10 dollars.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18 dollars.</a:t>
                      </a:r>
                      <a:endParaRPr lang="en-US" altLang="en-US" sz="2400" b="0">
                        <a:latin typeface="Arial" panose="020B0604020202020204" pitchFamily="34" charset="0"/>
                        <a:ea typeface="Times New Roman" panose="0202060305040502030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心形 10"/>
          <p:cNvSpPr/>
          <p:nvPr/>
        </p:nvSpPr>
        <p:spPr>
          <a:xfrm>
            <a:off x="3450590" y="68453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心形 9"/>
          <p:cNvSpPr/>
          <p:nvPr/>
        </p:nvSpPr>
        <p:spPr>
          <a:xfrm>
            <a:off x="6217285" y="2253615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心形 11"/>
          <p:cNvSpPr/>
          <p:nvPr/>
        </p:nvSpPr>
        <p:spPr>
          <a:xfrm>
            <a:off x="4037965" y="428371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心形 12"/>
          <p:cNvSpPr/>
          <p:nvPr/>
        </p:nvSpPr>
        <p:spPr>
          <a:xfrm>
            <a:off x="4037965" y="522097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心形 13"/>
          <p:cNvSpPr/>
          <p:nvPr/>
        </p:nvSpPr>
        <p:spPr>
          <a:xfrm>
            <a:off x="8582025" y="608965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0" grpId="0" bldLvl="0" animBg="1"/>
      <p:bldP spid="10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4940" y="474980"/>
          <a:ext cx="13006705" cy="3709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165"/>
                <a:gridCol w="3608070"/>
                <a:gridCol w="2665095"/>
                <a:gridCol w="189230"/>
                <a:gridCol w="1186815"/>
                <a:gridCol w="1694815"/>
                <a:gridCol w="2854325"/>
                <a:gridCol w="377190"/>
              </a:tblGrid>
              <a:tr h="824230">
                <a:tc grid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听短文和问题</a:t>
                      </a:r>
                      <a:r>
                        <a:rPr lang="en-US" sz="2400" b="0">
                          <a:latin typeface="MS PGothic" panose="020B0600070205080204" charset="-128"/>
                          <a:ea typeface="MS PGothic" panose="020B0600070205080204" charset="-128"/>
                          <a:cs typeface="MS PGothic" panose="020B0600070205080204" charset="-128"/>
                        </a:rPr>
                        <a:t>，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选择正确答案。</a:t>
                      </a:r>
                      <a:endParaRPr lang="en-US" altLang="en-US" sz="24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2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16.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What color is the bed?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A. White.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B. Yellow.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C. Red.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8242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17.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What’s on the desk?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230"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A. Some books.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B. The clock.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 My family photo.</a:t>
                      </a:r>
                      <a:endParaRPr lang="en-US" altLang="en-US" sz="24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心形 10"/>
          <p:cNvSpPr/>
          <p:nvPr/>
        </p:nvSpPr>
        <p:spPr>
          <a:xfrm>
            <a:off x="4053840" y="215519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心形 2"/>
          <p:cNvSpPr/>
          <p:nvPr/>
        </p:nvSpPr>
        <p:spPr>
          <a:xfrm>
            <a:off x="0" y="3835400"/>
            <a:ext cx="407035" cy="34925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3" grpId="0" bldLvl="0" animBg="1"/>
      <p:bldP spid="3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314960" y="226695"/>
          <a:ext cx="8133080" cy="592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5200"/>
                <a:gridCol w="67310"/>
                <a:gridCol w="1784350"/>
                <a:gridCol w="236220"/>
              </a:tblGrid>
              <a:tr h="5924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听短文填空。</a:t>
                      </a:r>
                      <a:r>
                        <a:rPr lang="en-US" sz="2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共</a:t>
                      </a:r>
                      <a:r>
                        <a:rPr lang="en-US" sz="2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r>
                        <a:rPr lang="en-US" sz="2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   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79425" y="1310639"/>
          <a:ext cx="8940800" cy="3871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590"/>
                <a:gridCol w="2930525"/>
                <a:gridCol w="2447290"/>
                <a:gridCol w="2398395"/>
              </a:tblGrid>
              <a:tr h="944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Name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Favorite day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Favorite subject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Reason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Mary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Tuesday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History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18.</a:t>
                      </a: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        )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8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Mike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19.</a:t>
                      </a: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         )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P.E.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Relaxing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23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Lily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Friday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20.</a:t>
                      </a:r>
                      <a:r>
                        <a:rPr lang="en-US" sz="2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       )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Interesting</a:t>
                      </a:r>
                      <a:endParaRPr lang="en-US" altLang="en-US" sz="28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b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7749540" y="2712720"/>
            <a:ext cx="7950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Fun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8050" y="3728085"/>
            <a:ext cx="20523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Wednesday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3675" y="4660265"/>
            <a:ext cx="11106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Music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20225" y="1310640"/>
            <a:ext cx="361823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听前：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看横竖格，了解大意</a:t>
            </a:r>
            <a:endParaRPr lang="zh-CN" alt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观察大小写</a:t>
            </a:r>
            <a:endParaRPr lang="zh-CN" alt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猜测空缺词义和词性</a:t>
            </a:r>
            <a:endParaRPr lang="zh-CN" alt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听中：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写词</a:t>
            </a:r>
            <a:endParaRPr lang="zh-CN" alt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听后：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检查</a:t>
            </a:r>
            <a:endParaRPr lang="zh-CN" alt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9060" y="127000"/>
            <a:ext cx="1209294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</a:pPr>
            <a:r>
              <a:rPr lang="zh-CN" sz="28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lang="en-US" altLang="zh-CN" sz="28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 </a:t>
            </a:r>
            <a:r>
              <a:rPr lang="zh-CN" sz="28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单项选择。</a:t>
            </a:r>
            <a:endParaRPr lang="en-US" sz="2800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00000"/>
              </a:lnSpc>
            </a:pP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— ____________?    — No, I am Betty.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A. What's your name		                     B. Are you Lingling		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</a:pP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   C. How are you		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        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</a:rPr>
              <a:t>D. What's this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</a:pP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--- </a:t>
            </a:r>
            <a:r>
              <a:rPr lang="en-US" sz="2800">
                <a:latin typeface="Arial" panose="020B0604020202020204" pitchFamily="34" charset="0"/>
                <a:ea typeface="黑体" panose="02010609060101010101" charset="-122"/>
                <a:sym typeface="+mn-ea"/>
              </a:rPr>
              <a:t>Excuse me, can I _____ your pen</a:t>
            </a:r>
            <a:r>
              <a:rPr lang="zh-CN" sz="2800">
                <a:ea typeface="黑体" panose="02010609060101010101" charset="-122"/>
                <a:sym typeface="+mn-ea"/>
              </a:rPr>
              <a:t>？</a:t>
            </a:r>
            <a:endParaRPr lang="zh-CN" sz="2800">
              <a:ea typeface="黑体" panose="02010609060101010101" charset="-122"/>
              <a:sym typeface="+mn-ea"/>
            </a:endParaRPr>
          </a:p>
          <a:p>
            <a:pPr indent="0">
              <a:lnSpc>
                <a:spcPct val="100000"/>
              </a:lnSpc>
            </a:pPr>
            <a:r>
              <a:rPr lang="zh-CN" sz="2800">
                <a:ea typeface="黑体" panose="02010609060101010101" charset="-122"/>
                <a:sym typeface="+mn-ea"/>
              </a:rPr>
              <a:t>     </a:t>
            </a:r>
            <a:r>
              <a:rPr lang="en-US" sz="2800">
                <a:latin typeface="Arial" panose="020B0604020202020204" pitchFamily="34" charset="0"/>
                <a:ea typeface="黑体" panose="02010609060101010101" charset="-122"/>
                <a:sym typeface="+mn-ea"/>
              </a:rPr>
              <a:t>--- Sure, but you can’t ______ it to others.    </a:t>
            </a:r>
            <a:r>
              <a:rPr 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A. borrow, lend      B. borrow, borrow      C. lend, borrow    D. lend, lend</a:t>
            </a:r>
            <a:r>
              <a:rPr lang="en-US" sz="2800">
                <a:latin typeface="Arial" panose="020B0604020202020204" pitchFamily="34" charset="0"/>
                <a:ea typeface="黑体" panose="02010609060101010101" charset="-122"/>
                <a:sym typeface="+mn-ea"/>
              </a:rPr>
              <a:t>3. We can </a:t>
            </a:r>
            <a:r>
              <a:rPr lang="en-US" sz="2800" b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 ________ </a:t>
            </a:r>
            <a:r>
              <a:rPr lang="en-US" sz="2800">
                <a:latin typeface="Arial" panose="020B0604020202020204" pitchFamily="34" charset="0"/>
                <a:ea typeface="黑体" panose="02010609060101010101" charset="-122"/>
                <a:sym typeface="+mn-ea"/>
              </a:rPr>
              <a:t>books from the library.  </a:t>
            </a:r>
            <a:r>
              <a:rPr 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 A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a typeface="黑体" panose="02010609060101010101" charset="-122"/>
                <a:sym typeface="+mn-ea"/>
              </a:rPr>
              <a:t>. </a:t>
            </a:r>
            <a:r>
              <a:rPr 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borrow                B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a typeface="黑体" panose="02010609060101010101" charset="-122"/>
                <a:sym typeface="+mn-ea"/>
              </a:rPr>
              <a:t>. </a:t>
            </a:r>
            <a:r>
              <a:rPr 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lend                      C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a typeface="黑体" panose="02010609060101010101" charset="-122"/>
                <a:sym typeface="+mn-ea"/>
              </a:rPr>
              <a:t>. </a:t>
            </a:r>
            <a:r>
              <a:rPr 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buy                   D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a typeface="黑体" panose="02010609060101010101" charset="-122"/>
                <a:sym typeface="+mn-ea"/>
              </a:rPr>
              <a:t>. </a:t>
            </a:r>
            <a:r>
              <a:rPr 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read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indent="0">
              <a:lnSpc>
                <a:spcPct val="100000"/>
              </a:lnSpc>
            </a:pPr>
            <a:endParaRPr lang="zh-CN" alt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8280" y="1277620"/>
            <a:ext cx="678180" cy="678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615" y="2959735"/>
            <a:ext cx="6781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615" y="3883660"/>
            <a:ext cx="678180" cy="6781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39890" y="98425"/>
            <a:ext cx="4495165" cy="2861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</a:t>
            </a:r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borrow ...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from</a:t>
            </a:r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...</a:t>
            </a:r>
            <a:endParaRPr lang="en-US" altLang="zh-CN" sz="3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从某处借入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</a:t>
            </a:r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lend ...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</a:t>
            </a:r>
            <a:r>
              <a:rPr lang="en-US" altLang="zh-CN"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...</a:t>
            </a:r>
            <a:endParaRPr lang="en-US" altLang="zh-CN" sz="32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把某物借给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......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-635" y="0"/>
            <a:ext cx="1219263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ea typeface="黑体" panose="02010609060101010101" charset="-122"/>
              </a:rPr>
              <a:t>完形填空</a:t>
            </a:r>
            <a:r>
              <a:rPr lang="zh-CN" sz="2400" b="0">
                <a:latin typeface="Arial" panose="020B0604020202020204" pitchFamily="34" charset="0"/>
                <a:ea typeface="宋体" panose="02010600030101010101" pitchFamily="2" charset="-122"/>
              </a:rPr>
              <a:t>二</a:t>
            </a:r>
            <a:endParaRPr lang="en-US" sz="2400" b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0"/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Dear Kim,  Thanks for your email. My 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__is Li Ming. I am a student in China. I don't have a 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__. It's nice for you to have a sister.I am 1.65 metres tall and I have two big__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__. I can write 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__my left hand. Maybe it's not so common (</a:t>
            </a:r>
            <a:r>
              <a:rPr lang="zh-CN" sz="2000" b="0">
                <a:ea typeface="黑体" panose="02010609060101010101" charset="-122"/>
              </a:rPr>
              <a:t>常见的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). We have six lessons a day. After school we can play sports  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5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__the playground. Then my father 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__me home. I always feel__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7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__and I always smile at others. In English we use many 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__for our feelings. Are you blue__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__happy? What about  you and __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__school? Please write to me soon.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1.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A.room	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school	   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name	  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class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2.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A.brother	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mother	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father	  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sister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3.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A.mouths	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eyes	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  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noses	  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hairs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4.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A.with	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for	                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at	               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on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5.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A.to	             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about	  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on	               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for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6.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A.take	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takes	  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taking	 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to take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7.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A.sad	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angry	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scared	  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happy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8.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A.word	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name	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action	  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colours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9.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A.or	             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but	                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and     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  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so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   1o.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A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her	 B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his	               C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your	               D</a:t>
            </a:r>
            <a:r>
              <a:rPr lang="en-US" sz="20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2000" b="0">
                <a:latin typeface="Arial" panose="020B0604020202020204" pitchFamily="34" charset="0"/>
                <a:ea typeface="黑体" panose="02010609060101010101" charset="-122"/>
              </a:rPr>
              <a:t>our</a:t>
            </a:r>
            <a:endParaRPr lang="zh-CN" altLang="en-US" sz="2000"/>
          </a:p>
        </p:txBody>
      </p:sp>
      <p:sp>
        <p:nvSpPr>
          <p:cNvPr id="2" name="心形 1"/>
          <p:cNvSpPr/>
          <p:nvPr/>
        </p:nvSpPr>
        <p:spPr>
          <a:xfrm>
            <a:off x="3918585" y="2553335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心形 2"/>
          <p:cNvSpPr/>
          <p:nvPr/>
        </p:nvSpPr>
        <p:spPr>
          <a:xfrm>
            <a:off x="5668645" y="2914015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心形 3"/>
          <p:cNvSpPr/>
          <p:nvPr/>
        </p:nvSpPr>
        <p:spPr>
          <a:xfrm>
            <a:off x="1966595" y="3127375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心形 4"/>
          <p:cNvSpPr/>
          <p:nvPr/>
        </p:nvSpPr>
        <p:spPr>
          <a:xfrm>
            <a:off x="527050" y="3496310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心形 5"/>
          <p:cNvSpPr/>
          <p:nvPr/>
        </p:nvSpPr>
        <p:spPr>
          <a:xfrm>
            <a:off x="3918585" y="3846830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心形 7"/>
          <p:cNvSpPr/>
          <p:nvPr/>
        </p:nvSpPr>
        <p:spPr>
          <a:xfrm>
            <a:off x="1966595" y="4060190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心形 8"/>
          <p:cNvSpPr/>
          <p:nvPr/>
        </p:nvSpPr>
        <p:spPr>
          <a:xfrm>
            <a:off x="5668645" y="4448810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心形 9"/>
          <p:cNvSpPr/>
          <p:nvPr/>
        </p:nvSpPr>
        <p:spPr>
          <a:xfrm>
            <a:off x="5668645" y="4779010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心形 10"/>
          <p:cNvSpPr/>
          <p:nvPr/>
        </p:nvSpPr>
        <p:spPr>
          <a:xfrm>
            <a:off x="527050" y="4992370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心形 11"/>
          <p:cNvSpPr/>
          <p:nvPr/>
        </p:nvSpPr>
        <p:spPr>
          <a:xfrm>
            <a:off x="3918585" y="5323840"/>
            <a:ext cx="233045" cy="213360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414260" y="2369820"/>
            <a:ext cx="450088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做题方法：</a:t>
            </a:r>
            <a:endParaRPr lang="zh-CN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1.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速浏览，抓大意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2.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做易题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3.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结合上下文，做难题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4.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读全文，纠失误。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5900" y="217170"/>
            <a:ext cx="12092940" cy="4923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lang="en-US" altLang="zh-CN" sz="28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sz="28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单项选择。</a:t>
            </a:r>
            <a:endParaRPr lang="en-US" sz="32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>
              <a:lnSpc>
                <a:spcPct val="150000"/>
              </a:lnSpc>
            </a:pPr>
            <a:r>
              <a:rPr lang="en-US" sz="3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0">
                <a:solidFill>
                  <a:srgbClr val="000000"/>
                </a:solidFill>
                <a:ea typeface="黑体" panose="02010609060101010101" charset="-122"/>
              </a:rPr>
              <a:t>. </a:t>
            </a:r>
            <a:r>
              <a:rPr sz="2800" b="0">
                <a:latin typeface="Arial" panose="020B0604020202020204" pitchFamily="34" charset="0"/>
              </a:rPr>
              <a:t>Do you have ________ pencils?</a:t>
            </a:r>
            <a:endParaRPr sz="2800" b="0"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Arial" panose="020B0604020202020204" pitchFamily="34" charset="0"/>
              </a:rPr>
              <a:t>      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A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. 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some           B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. 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any           C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. 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no                D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. m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uch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5</a:t>
            </a:r>
            <a:r>
              <a:rPr lang="en-US" sz="2800" b="0">
                <a:solidFill>
                  <a:srgbClr val="000000"/>
                </a:solidFill>
                <a:ea typeface="黑体" panose="02010609060101010101" charset="-122"/>
              </a:rPr>
              <a:t>. </a:t>
            </a:r>
            <a:r>
              <a:rPr sz="2800" b="0">
                <a:latin typeface="Arial" panose="020B0604020202020204" pitchFamily="34" charset="0"/>
              </a:rPr>
              <a:t>Can you get some water ________ me?</a:t>
            </a:r>
            <a:endParaRPr sz="2800" b="0"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sz="2800" b="0">
                <a:latin typeface="Arial" panose="020B0604020202020204" pitchFamily="34" charset="0"/>
              </a:rPr>
              <a:t>      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A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. 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to                 B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. 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on            C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. 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for                 D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. i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</a:rPr>
              <a:t>n</a:t>
            </a:r>
            <a:endParaRPr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latin typeface="Arial" panose="020B0604020202020204" pitchFamily="34" charset="0"/>
              </a:rPr>
              <a:t>      6.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We don't need ________ them. They can do it.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A. help             B. to help      C. helps             D. helping</a:t>
            </a:r>
            <a:endParaRPr lang="en-US" altLang="zh-CN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en-US" altLang="zh-CN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0540" y="1404620"/>
            <a:ext cx="678180" cy="678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0800" y="2707005"/>
            <a:ext cx="6781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0540" y="4009390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9530" y="123825"/>
            <a:ext cx="12092940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</a:t>
            </a:r>
            <a:r>
              <a:rPr lang="en-US" altLang="zh-CN" sz="28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sz="2800" b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单项选择。</a:t>
            </a:r>
            <a:endParaRPr lang="en-US" sz="32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en-US" sz="3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CN" sz="2800" b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— Hello! ________            —Hello! My name is Li Ming</a:t>
            </a:r>
            <a:r>
              <a:rPr lang="zh-CN" sz="2800" b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！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  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</a:t>
            </a:r>
            <a:r>
              <a:rPr 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How are you?    B</a:t>
            </a:r>
            <a:r>
              <a:rPr 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I'm fine.      C</a:t>
            </a:r>
            <a:r>
              <a:rPr 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I'm Jenny.    D</a:t>
            </a:r>
            <a:r>
              <a:rPr 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 am good.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8. --- </a:t>
            </a:r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Thanks a lot for your help. </a:t>
            </a:r>
            <a:endParaRPr lang="en-US" sz="2800" b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---  ______.</a:t>
            </a:r>
            <a:endParaRPr lang="en-US" sz="2800" b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A. All right.             B. My pleasure. C.That’s right.     D. Good idea.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altLang="zh-CN" sz="2800" b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9. </a:t>
            </a:r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Nice ________ you.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A</a:t>
            </a:r>
            <a:r>
              <a:rPr 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see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</a:t>
            </a:r>
            <a:r>
              <a:rPr 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seeing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</a:t>
            </a:r>
            <a:r>
              <a:rPr lang="zh-CN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．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sees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to see</a:t>
            </a:r>
            <a:endParaRPr lang="en-US"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endParaRPr lang="en-US" sz="2800" b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2035" y="1384935"/>
            <a:ext cx="678180" cy="678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580" y="3089910"/>
            <a:ext cx="6781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7320" y="3931285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970"/>
            <a:ext cx="12192000" cy="68853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9395" y="175260"/>
            <a:ext cx="1171384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10. </a:t>
            </a:r>
            <a:r>
              <a:rPr sz="2800" b="0">
                <a:latin typeface="Arial" panose="020B0604020202020204" pitchFamily="34" charset="0"/>
                <a:cs typeface="Arial" panose="020B0604020202020204" pitchFamily="34" charset="0"/>
              </a:rPr>
              <a:t>— Is the boy your brother?</a:t>
            </a:r>
            <a:endParaRPr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sz="2800" b="0">
                <a:latin typeface="Arial" panose="020B0604020202020204" pitchFamily="34" charset="0"/>
                <a:cs typeface="Arial" panose="020B0604020202020204" pitchFamily="34" charset="0"/>
              </a:rPr>
              <a:t>      —Yes,_______.</a:t>
            </a:r>
            <a:endParaRPr sz="28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sz="2800" b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sz="2800" b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 . he is 	 B . he's		C. I am                 D. you are</a:t>
            </a:r>
            <a:endParaRPr sz="2800" b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Jenny and Danny live in ________ Canada.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   		 B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an  		C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the                   D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．Li Ming is ________ China. He is Chinese.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from  	 B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on   		C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for  		 D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Betty and Kitty are sisters. ______mother often dresses them in colourful clothes.</a:t>
            </a: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A. They         B. Their                C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Them               D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zh-CN" altLang="en-US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Theirs</a:t>
            </a:r>
            <a:endParaRPr lang="zh-CN" altLang="en-US" sz="28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/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50" y="960120"/>
            <a:ext cx="678180" cy="678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970" y="1828800"/>
            <a:ext cx="6781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50" y="2506980"/>
            <a:ext cx="678180" cy="6781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230" y="3854450"/>
            <a:ext cx="67818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10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11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12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13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14.xml><?xml version="1.0" encoding="utf-8"?>
<p:tagLst xmlns:p="http://schemas.openxmlformats.org/presentationml/2006/main">
  <p:tag name="KSO_WM_UNIT_PLACING_PICTURE_USER_VIEWPORT" val="{&quot;height&quot;:5640,&quot;width&quot;:9000}"/>
</p:tagLst>
</file>

<file path=ppt/tags/tag15.xml><?xml version="1.0" encoding="utf-8"?>
<p:tagLst xmlns:p="http://schemas.openxmlformats.org/presentationml/2006/main">
  <p:tag name="KSO_WM_UNIT_PLACING_PICTURE_USER_VIEWPORT" val="{&quot;height&quot;:5640,&quot;width&quot;:9000}"/>
</p:tagLst>
</file>

<file path=ppt/tags/tag16.xml><?xml version="1.0" encoding="utf-8"?>
<p:tagLst xmlns:p="http://schemas.openxmlformats.org/presentationml/2006/main">
  <p:tag name="KSO_WM_UNIT_PLACING_PICTURE_USER_VIEWPORT" val="{&quot;height&quot;:5640,&quot;width&quot;:9000}"/>
</p:tagLst>
</file>

<file path=ppt/tags/tag17.xml><?xml version="1.0" encoding="utf-8"?>
<p:tagLst xmlns:p="http://schemas.openxmlformats.org/presentationml/2006/main">
  <p:tag name="KSO_WM_UNIT_PLACING_PICTURE_USER_VIEWPORT" val="{&quot;height&quot;:5640,&quot;width&quot;:9000}"/>
</p:tagLst>
</file>

<file path=ppt/tags/tag18.xml><?xml version="1.0" encoding="utf-8"?>
<p:tagLst xmlns:p="http://schemas.openxmlformats.org/presentationml/2006/main">
  <p:tag name="KSO_WM_UNIT_TABLE_BEAUTIFY" val="smartTable{8c08f84a-6075-4c95-99e3-bf065eb22ff1}"/>
  <p:tag name="TABLE_ENDDRAG_ORIGIN_RECT" val="1042*439"/>
  <p:tag name="TABLE_ENDDRAG_RECT" val="34*37*1042*439"/>
</p:tagLst>
</file>

<file path=ppt/tags/tag19.xml><?xml version="1.0" encoding="utf-8"?>
<p:tagLst xmlns:p="http://schemas.openxmlformats.org/presentationml/2006/main">
  <p:tag name="KSO_WM_UNIT_TABLE_BEAUTIFY" val="smartTable{354e4df1-2f0b-4828-8df9-b27f10d81ff1}"/>
  <p:tag name="TABLE_ENDDRAG_ORIGIN_RECT" val="1018*228"/>
  <p:tag name="TABLE_ENDDRAG_RECT" val="-14*328*1018*228"/>
</p:tagLst>
</file>

<file path=ppt/tags/tag2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20.xml><?xml version="1.0" encoding="utf-8"?>
<p:tagLst xmlns:p="http://schemas.openxmlformats.org/presentationml/2006/main">
  <p:tag name="KSO_WM_UNIT_TABLE_BEAUTIFY" val="smartTable{5e1a3b61-1871-45d9-bf67-e524bf2b29b8}"/>
  <p:tag name="TABLE_ENDDRAG_ORIGIN_RECT" val="1024*292"/>
  <p:tag name="TABLE_ENDDRAG_RECT" val="2*-7*1024*292"/>
</p:tagLst>
</file>

<file path=ppt/tags/tag21.xml><?xml version="1.0" encoding="utf-8"?>
<p:tagLst xmlns:p="http://schemas.openxmlformats.org/presentationml/2006/main">
  <p:tag name="KSO_WM_UNIT_TABLE_BEAUTIFY" val="smartTable{90e4e42f-698e-47b8-b95c-4eb3e1366130}"/>
  <p:tag name="TABLE_ENDDRAG_ORIGIN_RECT" val="704*304"/>
  <p:tag name="TABLE_ENDDRAG_RECT" val="39*144*704*304"/>
</p:tagLst>
</file>

<file path=ppt/tags/tag3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4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5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6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7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8.xml><?xml version="1.0" encoding="utf-8"?>
<p:tagLst xmlns:p="http://schemas.openxmlformats.org/presentationml/2006/main">
  <p:tag name="KSO_WM_UNIT_PLACING_PICTURE_USER_VIEWPORT" val="{&quot;height&quot;:9600,&quot;width&quot;:15360}"/>
</p:tagLst>
</file>

<file path=ppt/tags/tag9.xml><?xml version="1.0" encoding="utf-8"?>
<p:tagLst xmlns:p="http://schemas.openxmlformats.org/presentationml/2006/main">
  <p:tag name="KSO_WM_UNIT_PLACING_PICTURE_USER_VIEWPORT" val="{&quot;height&quot;:9600,&quot;width&quot;:1536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22001</Words>
  <Application>WPS 演示</Application>
  <PresentationFormat>宽屏</PresentationFormat>
  <Paragraphs>1273</Paragraphs>
  <Slides>60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71" baseType="lpstr">
      <vt:lpstr>Arial</vt:lpstr>
      <vt:lpstr>宋体</vt:lpstr>
      <vt:lpstr>Wingdings</vt:lpstr>
      <vt:lpstr>华文彩云</vt:lpstr>
      <vt:lpstr>黑体</vt:lpstr>
      <vt:lpstr>微软雅黑</vt:lpstr>
      <vt:lpstr>Arial Unicode MS</vt:lpstr>
      <vt:lpstr>Calibri</vt:lpstr>
      <vt:lpstr>Times New Roman</vt:lpstr>
      <vt:lpstr>MS PGothic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Lynn</cp:lastModifiedBy>
  <cp:revision>228</cp:revision>
  <dcterms:created xsi:type="dcterms:W3CDTF">2020-12-15T23:53:00Z</dcterms:created>
  <dcterms:modified xsi:type="dcterms:W3CDTF">2021-01-02T18:39:34Z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