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8"/>
  </p:notesMasterIdLst>
  <p:handoutMasterIdLst>
    <p:handoutMasterId r:id="rId21"/>
  </p:handoutMasterIdLst>
  <p:sldIdLst>
    <p:sldId id="256" r:id="rId4"/>
    <p:sldId id="297" r:id="rId5"/>
    <p:sldId id="298" r:id="rId6"/>
    <p:sldId id="299" r:id="rId7"/>
    <p:sldId id="321" r:id="rId9"/>
    <p:sldId id="300" r:id="rId10"/>
    <p:sldId id="301" r:id="rId11"/>
    <p:sldId id="303" r:id="rId12"/>
    <p:sldId id="304" r:id="rId13"/>
    <p:sldId id="322" r:id="rId14"/>
    <p:sldId id="323" r:id="rId15"/>
    <p:sldId id="325" r:id="rId16"/>
    <p:sldId id="324" r:id="rId17"/>
    <p:sldId id="326" r:id="rId18"/>
    <p:sldId id="327" r:id="rId19"/>
    <p:sldId id="328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shop </a:t>
            </a:r>
            <a:r>
              <a:rPr lang="zh-CN" altLang="en-US"/>
              <a:t>、</a:t>
            </a:r>
            <a:r>
              <a:rPr lang="en-US" altLang="zh-CN"/>
              <a:t>fish </a:t>
            </a:r>
            <a:r>
              <a:rPr lang="zh-CN" altLang="en-US"/>
              <a:t>、</a:t>
            </a:r>
            <a:r>
              <a:rPr lang="en-US" altLang="zh-CN"/>
              <a:t>skate</a:t>
            </a:r>
            <a:r>
              <a:rPr lang="zh-CN" altLang="en-US"/>
              <a:t>、</a:t>
            </a:r>
            <a:r>
              <a:rPr lang="en-US" altLang="zh-CN"/>
              <a:t>boat </a:t>
            </a:r>
            <a:r>
              <a:rPr lang="zh-CN" altLang="en-US"/>
              <a:t>本身就是动词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9" Type="http://schemas.openxmlformats.org/officeDocument/2006/relationships/theme" Target="../theme/theme2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冀教版七年级上册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en-US" altLang="zh-CN"/>
              <a:t>U2 L12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52" name="TextBox 21"/>
          <p:cNvSpPr txBox="1"/>
          <p:nvPr/>
        </p:nvSpPr>
        <p:spPr>
          <a:xfrm>
            <a:off x="1568450" y="872490"/>
            <a:ext cx="10299065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will wear my favourite dress.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❸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 to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buy a pair of shoes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 pink  blouse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school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！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 you want to buy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？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you come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？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FUN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！！！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endParaRPr lang="zh-CN" alt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153" name="Picture 2"/>
          <p:cNvPicPr>
            <a:picLocks noChangeAspect="1"/>
          </p:cNvPicPr>
          <p:nvPr/>
        </p:nvPicPr>
        <p:blipFill>
          <a:blip r:embed="rId1">
            <a:lum contrast="40000"/>
          </a:blip>
          <a:stretch>
            <a:fillRect/>
          </a:stretch>
        </p:blipFill>
        <p:spPr>
          <a:xfrm>
            <a:off x="8091170" y="3778885"/>
            <a:ext cx="3406140" cy="23507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1368425" y="0"/>
          <a:ext cx="10823575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23575"/>
              </a:tblGrid>
              <a:tr h="731520"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b="1" kern="1200" dirty="0" smtClean="0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2800" b="0" kern="1200" dirty="0" smtClean="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shopping centre          go shopping</a:t>
                      </a:r>
                      <a:r>
                        <a:rPr lang="zh-CN" altLang="en-US" sz="2800" b="0" kern="1200" baseline="0" dirty="0" smtClean="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en-US" sz="2800" b="0" kern="1200" dirty="0" smtClean="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have fun        buy          meet</a:t>
                      </a:r>
                      <a:endParaRPr lang="en-US" altLang="en-US" sz="2800" b="0" kern="1200" dirty="0" smtClean="0"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99" name="Rectangle 2"/>
          <p:cNvSpPr/>
          <p:nvPr/>
        </p:nvSpPr>
        <p:spPr>
          <a:xfrm>
            <a:off x="1479550" y="731520"/>
            <a:ext cx="8859520" cy="590804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p>
            <a:pPr defTabSz="914400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1.A</a:t>
            </a:r>
            <a:r>
              <a:rPr lang="zh-CN" altLang="en-US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Where is______________________</a:t>
            </a:r>
            <a:r>
              <a:rPr lang="zh-CN" altLang="en-US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？</a:t>
            </a:r>
            <a:endParaRPr lang="zh-CN" altLang="en-US" sz="2800" dirty="0">
              <a:latin typeface="Arial" panose="020B0604020202020204" pitchFamily="34" charset="0"/>
              <a:ea typeface="楷体_GB2312" pitchFamily="49" charset="-122"/>
              <a:cs typeface="Arial" panose="020B0604020202020204" pitchFamily="34" charset="0"/>
            </a:endParaRPr>
          </a:p>
          <a:p>
            <a:pPr defTabSz="914400" eaLnBrk="0" hangingPunct="0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   B</a:t>
            </a:r>
            <a:r>
              <a:rPr lang="zh-CN" altLang="en-US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It's near the park.</a:t>
            </a:r>
            <a:endParaRPr lang="en-US" altLang="zh-CN" sz="2800" dirty="0">
              <a:latin typeface="Arial" panose="020B0604020202020204" pitchFamily="34" charset="0"/>
              <a:ea typeface="楷体_GB2312" pitchFamily="49" charset="-122"/>
              <a:cs typeface="Arial" panose="020B0604020202020204" pitchFamily="34" charset="0"/>
            </a:endParaRPr>
          </a:p>
          <a:p>
            <a:pPr defTabSz="914400" eaLnBrk="0" hangingPunct="0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2.A</a:t>
            </a:r>
            <a:r>
              <a:rPr lang="zh-CN" altLang="en-US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Let's go to the zoo.</a:t>
            </a:r>
            <a:endParaRPr lang="en-US" altLang="zh-CN" sz="2800" dirty="0">
              <a:latin typeface="Arial" panose="020B0604020202020204" pitchFamily="34" charset="0"/>
              <a:ea typeface="楷体_GB2312" pitchFamily="49" charset="-122"/>
              <a:cs typeface="Arial" panose="020B0604020202020204" pitchFamily="34" charset="0"/>
            </a:endParaRPr>
          </a:p>
          <a:p>
            <a:pPr defTabSz="914400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   B</a:t>
            </a:r>
            <a:r>
              <a:rPr lang="zh-CN" altLang="en-US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OK. We can __________there. </a:t>
            </a:r>
            <a:endParaRPr lang="en-US" altLang="zh-CN" sz="2800" dirty="0">
              <a:latin typeface="Arial" panose="020B0604020202020204" pitchFamily="34" charset="0"/>
              <a:ea typeface="楷体_GB2312" pitchFamily="49" charset="-122"/>
              <a:cs typeface="Arial" panose="020B0604020202020204" pitchFamily="34" charset="0"/>
            </a:endParaRPr>
          </a:p>
          <a:p>
            <a:pPr defTabSz="914400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3.A</a:t>
            </a:r>
            <a:r>
              <a:rPr lang="zh-CN" altLang="en-US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I'm so glad to _______you.</a:t>
            </a:r>
            <a:endParaRPr lang="zh-CN" altLang="en-US" sz="2800" dirty="0">
              <a:latin typeface="Arial" panose="020B0604020202020204" pitchFamily="34" charset="0"/>
              <a:ea typeface="楷体_GB2312" pitchFamily="49" charset="-122"/>
              <a:cs typeface="Arial" panose="020B0604020202020204" pitchFamily="34" charset="0"/>
            </a:endParaRPr>
          </a:p>
          <a:p>
            <a:pPr defTabSz="914400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   B</a:t>
            </a:r>
            <a:r>
              <a:rPr lang="zh-CN" altLang="en-US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Me too.</a:t>
            </a:r>
            <a:endParaRPr lang="zh-CN" altLang="en-US" sz="2800" dirty="0">
              <a:latin typeface="Arial" panose="020B0604020202020204" pitchFamily="34" charset="0"/>
              <a:ea typeface="楷体_GB2312" pitchFamily="49" charset="-122"/>
              <a:cs typeface="Arial" panose="020B0604020202020204" pitchFamily="34" charset="0"/>
            </a:endParaRPr>
          </a:p>
          <a:p>
            <a:pPr defTabSz="914400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4.A</a:t>
            </a:r>
            <a:r>
              <a:rPr lang="zh-CN" altLang="en-US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What do you want to_______</a:t>
            </a:r>
            <a:r>
              <a:rPr lang="zh-CN" altLang="en-US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？</a:t>
            </a:r>
            <a:endParaRPr lang="zh-CN" altLang="en-US" sz="2800" dirty="0">
              <a:latin typeface="Arial" panose="020B0604020202020204" pitchFamily="34" charset="0"/>
              <a:ea typeface="楷体_GB2312" pitchFamily="49" charset="-122"/>
              <a:cs typeface="Arial" panose="020B0604020202020204" pitchFamily="34" charset="0"/>
            </a:endParaRPr>
          </a:p>
          <a:p>
            <a:pPr defTabSz="914400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   B</a:t>
            </a:r>
            <a:r>
              <a:rPr lang="zh-CN" altLang="en-US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A pink skirt.</a:t>
            </a:r>
            <a:endParaRPr lang="zh-CN" altLang="en-US" sz="2800" dirty="0">
              <a:latin typeface="Arial" panose="020B0604020202020204" pitchFamily="34" charset="0"/>
              <a:ea typeface="楷体_GB2312" pitchFamily="49" charset="-122"/>
              <a:cs typeface="Arial" panose="020B0604020202020204" pitchFamily="34" charset="0"/>
            </a:endParaRPr>
          </a:p>
          <a:p>
            <a:pPr defTabSz="914400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5.A</a:t>
            </a:r>
            <a:r>
              <a:rPr lang="zh-CN" altLang="en-US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Let‘s_____________.</a:t>
            </a:r>
            <a:r>
              <a:rPr lang="zh-CN" altLang="en-US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        </a:t>
            </a: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B</a:t>
            </a:r>
            <a:r>
              <a:rPr lang="zh-CN" altLang="en-US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Good idea.</a:t>
            </a:r>
            <a:endParaRPr lang="zh-CN" altLang="en-US" sz="2800" dirty="0">
              <a:latin typeface="Arial" panose="020B0604020202020204" pitchFamily="34" charset="0"/>
              <a:ea typeface="楷体_GB2312" pitchFamily="49" charset="-122"/>
              <a:cs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097655" y="731520"/>
            <a:ext cx="3303905" cy="73723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shopping centre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148" name="Rectangle 4"/>
          <p:cNvSpPr/>
          <p:nvPr/>
        </p:nvSpPr>
        <p:spPr>
          <a:xfrm>
            <a:off x="4400550" y="2677001"/>
            <a:ext cx="2168525" cy="73723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indent="266700" defTabSz="914400"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fun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685030" y="3316605"/>
            <a:ext cx="972820" cy="73723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813108" y="4630103"/>
            <a:ext cx="755650" cy="73723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149" name="Rectangle 5"/>
          <p:cNvSpPr/>
          <p:nvPr/>
        </p:nvSpPr>
        <p:spPr>
          <a:xfrm>
            <a:off x="3272473" y="5752942"/>
            <a:ext cx="2385060" cy="73723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indent="266700" defTabSz="914400"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shopping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6148" grpId="0"/>
      <p:bldP spid="23" grpId="0"/>
      <p:bldP spid="24" grpId="0"/>
      <p:bldP spid="61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83" name="TextBox 4"/>
          <p:cNvSpPr txBox="1">
            <a:spLocks noChangeArrowheads="1"/>
          </p:cNvSpPr>
          <p:nvPr/>
        </p:nvSpPr>
        <p:spPr bwMode="auto">
          <a:xfrm>
            <a:off x="1737995" y="162560"/>
            <a:ext cx="9977755" cy="57416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marR="0" defTabSz="457200">
              <a:lnSpc>
                <a:spcPct val="130000"/>
              </a:lnSpc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 dirty="0">
                <a:solidFill>
                  <a:srgbClr val="0080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二、单项选择</a:t>
            </a:r>
            <a:endParaRPr kumimoji="0" lang="en-US" altLang="zh-CN" sz="2400" b="1" kern="1200" cap="none" spc="0" normalizeH="0" baseline="0" noProof="0" dirty="0">
              <a:solidFill>
                <a:srgbClr val="008000"/>
              </a:solidFill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marR="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6. Tom and Jim </a:t>
            </a:r>
            <a:r>
              <a:rPr kumimoji="0" lang="en-US" altLang="zh-CN" sz="2800" kern="1200" cap="none" spc="0" normalizeH="0" baseline="0" noProof="0" dirty="0" err="1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often________on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the playground. 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R="0" indent="27305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have fun  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　　　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B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have funs  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R="0" indent="27305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C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has fun                D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has funs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L="177800" marR="0" defTabSz="457200">
              <a:lnSpc>
                <a:spcPct val="150000"/>
              </a:lnSpc>
              <a:buClrTx/>
              <a:buSzTx/>
              <a:buFontTx/>
              <a:defRPr/>
            </a:pP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L="177800" marR="0" defTabSz="457200">
              <a:lnSpc>
                <a:spcPct val="150000"/>
              </a:lnSpc>
              <a:buClrTx/>
              <a:buSzTx/>
              <a:buFontTx/>
              <a:defRPr/>
            </a:pP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L="177800" marR="0" indent="-17780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7. The girl has two________.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L="177800" marR="0" indent="9525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pair of shoes       B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pairs of shoe  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L="177800" marR="0" indent="9525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C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pair of pants        D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pairs of pants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1" name="TextBox 29"/>
          <p:cNvSpPr txBox="1"/>
          <p:nvPr/>
        </p:nvSpPr>
        <p:spPr>
          <a:xfrm>
            <a:off x="1245553" y="847090"/>
            <a:ext cx="4921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7" name="TextBox 33"/>
          <p:cNvSpPr txBox="1"/>
          <p:nvPr/>
        </p:nvSpPr>
        <p:spPr>
          <a:xfrm>
            <a:off x="2125345" y="2681605"/>
            <a:ext cx="7538085" cy="10502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charset="-122"/>
              </a:rPr>
              <a:t>做题方法：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主谓一致法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charset="-122"/>
              </a:rPr>
              <a:t>。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charset="-122"/>
              </a:rPr>
              <a:t>Tom and Jim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charset="-122"/>
              </a:rPr>
              <a:t>是复数，用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charset="-122"/>
              </a:rPr>
              <a:t>have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charset="-122"/>
              </a:rPr>
              <a:t>。</a:t>
            </a:r>
            <a:endParaRPr lang="zh-CN" altLang="en-US" sz="2400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charset="-122"/>
              </a:rPr>
              <a:t>句意：汤姆和吉姆经常在操场上玩得开心。</a:t>
            </a:r>
            <a:endParaRPr lang="zh-CN" altLang="en-US" sz="2400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28" name="TextBox 29"/>
          <p:cNvSpPr txBox="1"/>
          <p:nvPr/>
        </p:nvSpPr>
        <p:spPr>
          <a:xfrm>
            <a:off x="1359853" y="3987165"/>
            <a:ext cx="7651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TextBox 33"/>
          <p:cNvSpPr txBox="1"/>
          <p:nvPr/>
        </p:nvSpPr>
        <p:spPr>
          <a:xfrm>
            <a:off x="2125345" y="5904230"/>
            <a:ext cx="9897745" cy="650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做题方法：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语法判定法</a:t>
            </a:r>
            <a:r>
              <a:rPr lang="zh-CN" altLang="en-US" sz="24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。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two</a:t>
            </a:r>
            <a:r>
              <a:rPr lang="en-US" altLang="zh-CN" sz="24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+</a:t>
            </a:r>
            <a:r>
              <a:rPr lang="zh-CN" altLang="en-US" sz="24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名词复数，鞋或裤子应用复数。</a:t>
            </a:r>
            <a:endParaRPr lang="zh-CN" altLang="en-US" sz="2400" dirty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28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41" name="TextBox 4"/>
          <p:cNvSpPr txBox="1"/>
          <p:nvPr/>
        </p:nvSpPr>
        <p:spPr>
          <a:xfrm>
            <a:off x="1358265" y="923290"/>
            <a:ext cx="10833735" cy="51390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200000"/>
              </a:lnSpc>
            </a:pPr>
            <a:r>
              <a:rPr lang="zh-CN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一、根据汉语提示写出单词</a:t>
            </a:r>
            <a:endParaRPr lang="zh-CN" altLang="en-US" sz="2400" b="1" dirty="0">
              <a:solidFill>
                <a:srgbClr val="008000"/>
              </a:solidFill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1. They_______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(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将要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)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go shopping this afternoon.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2. It is in the________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(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中心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)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of the town.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3. Can we go to play sports this_________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(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星期六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)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?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4. My mother wants to go swimming ________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(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和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)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me.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5. This is a ________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(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双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)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of shoes for my mother.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985770" y="2037715"/>
            <a:ext cx="67564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will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557588" y="2879090"/>
            <a:ext cx="105219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centre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616383" y="3670300"/>
            <a:ext cx="144716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Saturday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7449503" y="4555173"/>
            <a:ext cx="81534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with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557588" y="5444490"/>
            <a:ext cx="73596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pair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/>
      <p:bldP spid="21" grpId="0"/>
      <p:bldP spid="2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8" name="TextBox 4"/>
          <p:cNvSpPr txBox="1">
            <a:spLocks noChangeArrowheads="1"/>
          </p:cNvSpPr>
          <p:nvPr/>
        </p:nvSpPr>
        <p:spPr bwMode="auto">
          <a:xfrm>
            <a:off x="2045335" y="1017270"/>
            <a:ext cx="9378315" cy="39693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marR="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8. We often </a:t>
            </a:r>
            <a:r>
              <a:rPr kumimoji="0" lang="en-US" altLang="zh-CN" sz="2800" kern="1200" cap="none" spc="0" normalizeH="0" baseline="0" noProof="0" dirty="0" err="1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go________on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Sundays.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R="0" indent="27305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shop               B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shops  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R="0" indent="27305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C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to shopping    D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shopping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R="0" defTabSz="457200">
              <a:lnSpc>
                <a:spcPct val="150000"/>
              </a:lnSpc>
              <a:buClrTx/>
              <a:buSzTx/>
              <a:buFontTx/>
              <a:defRPr/>
            </a:pP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R="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9. Do you want to go fishing with________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？</a:t>
            </a:r>
            <a:endParaRPr kumimoji="0" lang="zh-CN" altLang="en-US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R="0" indent="27305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      B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you     C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me      D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my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8" name="TextBox 29"/>
          <p:cNvSpPr txBox="1"/>
          <p:nvPr/>
        </p:nvSpPr>
        <p:spPr>
          <a:xfrm>
            <a:off x="1570355" y="1204278"/>
            <a:ext cx="4746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TextBox 29"/>
          <p:cNvSpPr txBox="1"/>
          <p:nvPr/>
        </p:nvSpPr>
        <p:spPr>
          <a:xfrm>
            <a:off x="1570355" y="3690938"/>
            <a:ext cx="4746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8" name="TextBox 33"/>
          <p:cNvSpPr txBox="1"/>
          <p:nvPr/>
        </p:nvSpPr>
        <p:spPr>
          <a:xfrm>
            <a:off x="2222500" y="5147310"/>
            <a:ext cx="3227070" cy="1106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charset="-122"/>
              </a:rPr>
              <a:t>做题方法：</a:t>
            </a:r>
            <a:r>
              <a:rPr lang="zh-CN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charset="-122"/>
              </a:rPr>
              <a:t>语法判定法</a:t>
            </a:r>
            <a:r>
              <a:rPr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。</a:t>
            </a:r>
            <a:endParaRPr lang="zh-CN" altLang="en-US" sz="20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with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charset="-122"/>
              </a:rPr>
              <a:t>是介词，介词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charset="-122"/>
              </a:rPr>
              <a:t>+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charset="-122"/>
              </a:rPr>
              <a:t>宾格。</a:t>
            </a: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5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8" name="TextBox 4"/>
          <p:cNvSpPr txBox="1">
            <a:spLocks noChangeArrowheads="1"/>
          </p:cNvSpPr>
          <p:nvPr/>
        </p:nvSpPr>
        <p:spPr bwMode="auto">
          <a:xfrm>
            <a:off x="1909445" y="1092200"/>
            <a:ext cx="7005638" cy="2676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marL="273050" marR="0" indent="-273050" defTabSz="457200">
              <a:lnSpc>
                <a:spcPct val="20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10. He </a:t>
            </a:r>
            <a:r>
              <a:rPr kumimoji="0" lang="en-US" altLang="zh-CN" sz="2800" kern="1200" cap="none" spc="0" normalizeH="0" baseline="0" noProof="0" dirty="0" err="1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will________his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friend at home.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L="273050" marR="0" indent="177800" defTabSz="457200">
              <a:lnSpc>
                <a:spcPct val="20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to meet                B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meeting  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L="273050" marR="0" indent="177800" defTabSz="457200">
              <a:lnSpc>
                <a:spcPct val="20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C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meets                  D</a:t>
            </a:r>
            <a:r>
              <a:rPr kumimoji="0" lang="zh-CN" altLang="en-US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meet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8" name="TextBox 29"/>
          <p:cNvSpPr txBox="1"/>
          <p:nvPr/>
        </p:nvSpPr>
        <p:spPr>
          <a:xfrm>
            <a:off x="1361758" y="1455738"/>
            <a:ext cx="547687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1793240" y="242888"/>
            <a:ext cx="7758113" cy="61683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marR="0" defTabSz="457200">
              <a:lnSpc>
                <a:spcPct val="130000"/>
              </a:lnSpc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 dirty="0">
                <a:solidFill>
                  <a:srgbClr val="0080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三、连词成句</a:t>
            </a:r>
            <a:endParaRPr kumimoji="0" lang="en-US" altLang="zh-CN" sz="2400" b="1" kern="1200" cap="none" spc="0" normalizeH="0" baseline="0" noProof="0" dirty="0">
              <a:solidFill>
                <a:srgbClr val="008000"/>
              </a:solidFill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marR="0" defTabSz="457200">
              <a:lnSpc>
                <a:spcPct val="13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11. come</a:t>
            </a:r>
            <a:r>
              <a:rPr kumimoji="0" lang="zh-CN" altLang="en-US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　</a:t>
            </a: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you, </a:t>
            </a:r>
            <a:r>
              <a:rPr kumimoji="0" lang="zh-CN" altLang="en-US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　</a:t>
            </a: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me, </a:t>
            </a:r>
            <a:r>
              <a:rPr kumimoji="0" lang="zh-CN" altLang="en-US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　</a:t>
            </a: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can, </a:t>
            </a:r>
            <a:r>
              <a:rPr kumimoji="0" lang="zh-CN" altLang="en-US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　</a:t>
            </a: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with </a:t>
            </a:r>
            <a:endParaRPr kumimoji="0" lang="en-US" altLang="zh-CN" sz="2800" kern="1200" cap="none" spc="0" normalizeH="0" baseline="0" noProof="0" dirty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marR="0" indent="355600" defTabSz="457200">
              <a:lnSpc>
                <a:spcPct val="13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___________________________________.</a:t>
            </a:r>
            <a:endParaRPr kumimoji="0" lang="en-US" altLang="zh-CN" sz="2800" kern="1200" cap="none" spc="0" normalizeH="0" baseline="0" noProof="0" dirty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marR="0" defTabSz="457200">
              <a:lnSpc>
                <a:spcPct val="13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12. will, </a:t>
            </a:r>
            <a:r>
              <a:rPr kumimoji="0" lang="zh-CN" altLang="en-US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　</a:t>
            </a: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dress, </a:t>
            </a:r>
            <a:r>
              <a:rPr kumimoji="0" lang="zh-CN" altLang="en-US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　</a:t>
            </a: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I, </a:t>
            </a:r>
            <a:r>
              <a:rPr kumimoji="0" lang="zh-CN" altLang="en-US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　</a:t>
            </a: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wear</a:t>
            </a:r>
            <a:r>
              <a:rPr kumimoji="0" lang="zh-CN" altLang="en-US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　</a:t>
            </a:r>
            <a:r>
              <a:rPr kumimoji="0" lang="en-US" altLang="zh-CN" sz="2800" kern="1200" cap="none" spc="0" normalizeH="0" baseline="0" noProof="0" dirty="0" err="1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favourite</a:t>
            </a: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, </a:t>
            </a:r>
            <a:r>
              <a:rPr kumimoji="0" lang="zh-CN" altLang="en-US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　</a:t>
            </a: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my</a:t>
            </a:r>
            <a:endParaRPr kumimoji="0" lang="en-US" altLang="zh-CN" sz="2800" kern="1200" cap="none" spc="0" normalizeH="0" baseline="0" noProof="0" dirty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marR="0" indent="355600" defTabSz="457200">
              <a:lnSpc>
                <a:spcPct val="13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___________________________________.</a:t>
            </a:r>
            <a:endParaRPr kumimoji="0" lang="en-US" altLang="zh-CN" sz="2800" kern="1200" cap="none" spc="0" normalizeH="0" baseline="0" noProof="0" dirty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marR="0" defTabSz="457200">
              <a:lnSpc>
                <a:spcPct val="13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13. want,  buy,  a,  of,  I,  to,  pair,  shoes</a:t>
            </a:r>
            <a:endParaRPr kumimoji="0" lang="en-US" altLang="zh-CN" sz="2800" kern="1200" cap="none" spc="0" normalizeH="0" baseline="0" noProof="0" dirty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marR="0" indent="355600" defTabSz="457200">
              <a:lnSpc>
                <a:spcPct val="13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___________________________________.</a:t>
            </a:r>
            <a:endParaRPr kumimoji="0" lang="en-US" altLang="zh-CN" sz="2800" kern="1200" cap="none" spc="0" normalizeH="0" baseline="0" noProof="0" dirty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marR="0" defTabSz="457200">
              <a:lnSpc>
                <a:spcPct val="13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14. can, </a:t>
            </a:r>
            <a:r>
              <a:rPr kumimoji="0" lang="zh-CN" altLang="en-US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　</a:t>
            </a: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fun, </a:t>
            </a:r>
            <a:r>
              <a:rPr kumimoji="0" lang="zh-CN" altLang="en-US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　</a:t>
            </a: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we, </a:t>
            </a:r>
            <a:r>
              <a:rPr kumimoji="0" lang="zh-CN" altLang="en-US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　</a:t>
            </a: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have</a:t>
            </a:r>
            <a:endParaRPr kumimoji="0" lang="en-US" altLang="zh-CN" sz="2800" kern="1200" cap="none" spc="0" normalizeH="0" baseline="0" noProof="0" dirty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marR="0" indent="355600" defTabSz="457200">
              <a:lnSpc>
                <a:spcPct val="13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___________________________________.</a:t>
            </a:r>
            <a:endParaRPr kumimoji="0" lang="en-US" altLang="zh-CN" sz="2800" kern="1200" cap="none" spc="0" normalizeH="0" baseline="0" noProof="0" dirty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marR="0" defTabSz="457200">
              <a:lnSpc>
                <a:spcPct val="13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15. let's, </a:t>
            </a:r>
            <a:r>
              <a:rPr kumimoji="0" lang="zh-CN" altLang="en-US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　</a:t>
            </a: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to, </a:t>
            </a:r>
            <a:r>
              <a:rPr kumimoji="0" lang="zh-CN" altLang="en-US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　</a:t>
            </a: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zoo, </a:t>
            </a:r>
            <a:r>
              <a:rPr kumimoji="0" lang="zh-CN" altLang="en-US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　</a:t>
            </a: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go, </a:t>
            </a:r>
            <a:r>
              <a:rPr kumimoji="0" lang="zh-CN" altLang="en-US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　</a:t>
            </a: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the</a:t>
            </a:r>
            <a:endParaRPr kumimoji="0" lang="en-US" altLang="zh-CN" sz="2800" kern="1200" cap="none" spc="0" normalizeH="0" baseline="0" noProof="0" dirty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marR="0" indent="355600" defTabSz="457200">
              <a:lnSpc>
                <a:spcPct val="13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___________________________________.</a:t>
            </a:r>
            <a:endParaRPr kumimoji="0" lang="en-US" altLang="zh-CN" sz="2800" kern="1200" cap="none" spc="0" normalizeH="0" baseline="0" noProof="0" dirty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017395" y="1385570"/>
            <a:ext cx="374523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You can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come with me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145665" y="2428875"/>
            <a:ext cx="474472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 will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wear my favourite dress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203450" y="3509645"/>
            <a:ext cx="462915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 want to buy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 pair of shoes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234565" y="4651058"/>
            <a:ext cx="284353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We can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have fun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234565" y="5768340"/>
            <a:ext cx="307721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Let's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go to the zoo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  <p:bldP spid="27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9" name="Rectangle 2"/>
          <p:cNvSpPr>
            <a:spLocks noGrp="1"/>
          </p:cNvSpPr>
          <p:nvPr>
            <p:ph type="title" idx="4294967295"/>
          </p:nvPr>
        </p:nvSpPr>
        <p:spPr>
          <a:xfrm>
            <a:off x="2435860" y="0"/>
            <a:ext cx="6991985" cy="875030"/>
          </a:xfr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anchor="ctr">
            <a:normAutofit/>
          </a:bodyPr>
          <a:p>
            <a:pPr indent="40005" eaLnBrk="1" hangingPunct="1"/>
            <a:r>
              <a:rPr lang="en-US" altLang="zh-CN" sz="2800" dirty="0">
                <a:solidFill>
                  <a:srgbClr val="001F67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Lesson 12     Let Go Shopping</a:t>
            </a:r>
            <a:endParaRPr lang="en-US" altLang="zh-CN" sz="2800" dirty="0">
              <a:solidFill>
                <a:srgbClr val="001F67"/>
              </a:solidFill>
              <a:latin typeface="Arial Unicode MS" panose="020B0604020202020204" charset="-122"/>
              <a:ea typeface="Arial Unicode MS" panose="020B0604020202020204" charset="-122"/>
              <a:sym typeface="Arial Bold" pitchFamily="-84" charset="0"/>
            </a:endParaRPr>
          </a:p>
        </p:txBody>
      </p:sp>
      <p:sp>
        <p:nvSpPr>
          <p:cNvPr id="18442" name="文本框 1"/>
          <p:cNvSpPr txBox="1"/>
          <p:nvPr/>
        </p:nvSpPr>
        <p:spPr>
          <a:xfrm>
            <a:off x="1286510" y="730885"/>
            <a:ext cx="5406390" cy="6339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200000"/>
              </a:lnSpc>
            </a:pP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重点单词：</a:t>
            </a:r>
            <a:endParaRPr lang="zh-CN" altLang="en-US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centre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  </a:t>
            </a:r>
            <a:r>
              <a:rPr lang="en-US" altLang="zh-CN" sz="2800" dirty="0">
                <a:solidFill>
                  <a:schemeClr val="accent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  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中心，中央</a:t>
            </a:r>
            <a:r>
              <a:rPr lang="zh-CN" altLang="en-US" sz="2400" b="1" dirty="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endParaRPr lang="zh-CN" altLang="en-US" sz="2400" b="1" dirty="0">
              <a:solidFill>
                <a:srgbClr val="0766D4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Saturday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    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星期六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will                 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将要</a:t>
            </a:r>
            <a:endParaRPr lang="en-US" altLang="zh-CN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pair                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rPr>
              <a:t>双，对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endParaRPr lang="zh-CN" altLang="en-US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800" b="1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800" b="1" dirty="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294765" y="988060"/>
            <a:ext cx="9304655" cy="46158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重点短语：</a:t>
            </a:r>
            <a:endParaRPr lang="zh-CN" altLang="en-US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Let's go shopping.                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让我们去购物吧。</a:t>
            </a:r>
            <a:endParaRPr lang="zh-CN" altLang="en-US" sz="2800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a pair of shoes.         </a:t>
            </a:r>
            <a:r>
              <a:rPr lang="en-US" altLang="zh-CN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        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一双鞋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shopping centre                    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购物中心</a:t>
            </a:r>
            <a:endParaRPr lang="zh-CN" altLang="en-US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come with...  		         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和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...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来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have fun                                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玩得开心</a:t>
            </a:r>
            <a:endParaRPr lang="zh-CN" altLang="en-US" sz="2400" dirty="0">
              <a:solidFill>
                <a:schemeClr val="tx2">
                  <a:lumMod val="50000"/>
                  <a:lumOff val="50000"/>
                </a:schemeClr>
              </a:solidFill>
              <a:latin typeface="黑体" panose="02010609060101010101" charset="-122"/>
              <a:ea typeface="黑体" panose="02010609060101010101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</a:t>
            </a:r>
            <a:endParaRPr lang="zh-CN" altLang="en-US" sz="2800" dirty="0">
              <a:solidFill>
                <a:schemeClr val="tx1"/>
              </a:solidFill>
              <a:latin typeface="Arial Unicode MS" panose="020B0604020202020204" charset="-122"/>
              <a:ea typeface="宋体" panose="02010600030101010101" pitchFamily="2" charset="-122"/>
              <a:cs typeface="Arial Unicode MS" panose="020B0604020202020204" charset="-122"/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title" idx="4294967295"/>
          </p:nvPr>
        </p:nvSpPr>
        <p:spPr>
          <a:xfrm>
            <a:off x="2600325" y="113030"/>
            <a:ext cx="6991985" cy="875030"/>
          </a:xfr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anchor="ctr">
            <a:normAutofit/>
          </a:bodyPr>
          <a:p>
            <a:pPr indent="40005" eaLnBrk="1" hangingPunct="1"/>
            <a:r>
              <a:rPr lang="en-US" altLang="zh-CN" sz="2800" dirty="0">
                <a:solidFill>
                  <a:srgbClr val="001F67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Lesson 12     </a:t>
            </a:r>
            <a:r>
              <a:rPr lang="en-US" altLang="zh-CN" sz="2800" dirty="0">
                <a:solidFill>
                  <a:srgbClr val="001F67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Let Go Shopping</a:t>
            </a:r>
            <a:endParaRPr lang="en-US" altLang="zh-CN" sz="2800" dirty="0">
              <a:solidFill>
                <a:srgbClr val="001F67"/>
              </a:solidFill>
              <a:latin typeface="Arial Unicode MS" panose="020B0604020202020204" charset="-122"/>
              <a:ea typeface="Arial Unicode MS" panose="020B0604020202020204" charset="-122"/>
              <a:sym typeface="Arial Bold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10" name="TextBox 39"/>
          <p:cNvSpPr txBox="1"/>
          <p:nvPr/>
        </p:nvSpPr>
        <p:spPr>
          <a:xfrm>
            <a:off x="1571625" y="601980"/>
            <a:ext cx="7809865" cy="607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1. Let's go shopping.         </a:t>
            </a:r>
            <a:r>
              <a:rPr lang="zh-CN" altLang="en-US" sz="2400" dirty="0"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rPr>
              <a:t>让我们去购物吧。</a:t>
            </a:r>
            <a:endParaRPr lang="zh-CN" altLang="en-US" sz="2400" dirty="0">
              <a:latin typeface="黑体" panose="02010609060101010101" charset="-122"/>
              <a:ea typeface="黑体" panose="02010609060101010101" charset="-122"/>
              <a:cs typeface="Arial Unicode MS" panose="020B0604020202020204" charset="-122"/>
              <a:sym typeface="+mn-ea"/>
            </a:endParaRPr>
          </a:p>
        </p:txBody>
      </p:sp>
      <p:sp>
        <p:nvSpPr>
          <p:cNvPr id="19463" name="TextBox 10"/>
          <p:cNvSpPr txBox="1"/>
          <p:nvPr/>
        </p:nvSpPr>
        <p:spPr>
          <a:xfrm>
            <a:off x="1314450" y="4265930"/>
            <a:ext cx="10406380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 like to go ___________ (skate) with my friends in winter.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43" name="TextBox 17"/>
          <p:cNvSpPr txBox="1"/>
          <p:nvPr/>
        </p:nvSpPr>
        <p:spPr>
          <a:xfrm>
            <a:off x="3554095" y="4636135"/>
            <a:ext cx="147764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pitchFamily="18" charset="0"/>
              </a:rPr>
              <a:t>skating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Times New Roman" panose="02020603050405020304" pitchFamily="18" charset="0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109345" y="1359535"/>
            <a:ext cx="10611485" cy="2584450"/>
            <a:chOff x="1747" y="2141"/>
            <a:chExt cx="16711" cy="4070"/>
          </a:xfrm>
        </p:grpSpPr>
        <p:sp>
          <p:nvSpPr>
            <p:cNvPr id="5" name="TextBox 39"/>
            <p:cNvSpPr txBox="1"/>
            <p:nvPr/>
          </p:nvSpPr>
          <p:spPr>
            <a:xfrm>
              <a:off x="8551" y="3706"/>
              <a:ext cx="985" cy="95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20000"/>
                </a:lnSpc>
              </a:pPr>
              <a:r>
                <a:rPr lang="en-US" sz="2800" dirty="0">
                  <a:latin typeface="Arial Unicode MS" panose="020B0604020202020204" charset="-122"/>
                  <a:ea typeface="Arial Unicode MS" panose="020B0604020202020204" charset="-122"/>
                  <a:cs typeface="Arial Unicode MS" panose="020B0604020202020204" charset="-122"/>
                  <a:sym typeface="+mn-ea"/>
                </a:rPr>
                <a:t>go</a:t>
              </a:r>
              <a:endParaRPr lang="en-US" sz="2000" b="1" dirty="0"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endParaRPr>
            </a:p>
          </p:txBody>
        </p:sp>
        <p:sp>
          <p:nvSpPr>
            <p:cNvPr id="2" name="TextBox 39"/>
            <p:cNvSpPr txBox="1"/>
            <p:nvPr/>
          </p:nvSpPr>
          <p:spPr>
            <a:xfrm>
              <a:off x="6816" y="5255"/>
              <a:ext cx="6176" cy="95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20000"/>
                </a:lnSpc>
              </a:pPr>
              <a:r>
                <a:rPr lang="en-US" altLang="zh-CN" sz="2800" dirty="0">
                  <a:latin typeface="Arial Unicode MS" panose="020B0604020202020204" charset="-122"/>
                  <a:ea typeface="Arial Unicode MS" panose="020B0604020202020204" charset="-122"/>
                  <a:cs typeface="Arial Unicode MS" panose="020B0604020202020204" charset="-122"/>
                  <a:sym typeface="+mn-ea"/>
                </a:rPr>
                <a:t>   boating  </a:t>
              </a:r>
              <a:r>
                <a:rPr lang="zh-CN" altLang="en-US" sz="2000" b="1" dirty="0">
                  <a:latin typeface="黑体" panose="02010609060101010101" charset="-122"/>
                  <a:ea typeface="黑体" panose="02010609060101010101" charset="-122"/>
                  <a:cs typeface="Arial Unicode MS" panose="020B0604020202020204" charset="-122"/>
                  <a:sym typeface="+mn-ea"/>
                </a:rPr>
                <a:t>去划船</a:t>
              </a:r>
              <a:endParaRPr lang="zh-CN" altLang="en-US" sz="2000" b="1" dirty="0"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endParaRPr>
            </a:p>
          </p:txBody>
        </p:sp>
        <p:sp>
          <p:nvSpPr>
            <p:cNvPr id="3" name="TextBox 39"/>
            <p:cNvSpPr txBox="1"/>
            <p:nvPr/>
          </p:nvSpPr>
          <p:spPr>
            <a:xfrm>
              <a:off x="1747" y="3706"/>
              <a:ext cx="6176" cy="95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20000"/>
                </a:lnSpc>
              </a:pPr>
              <a:r>
                <a:rPr lang="en-US" altLang="zh-CN" sz="2800" dirty="0">
                  <a:latin typeface="Arial Unicode MS" panose="020B0604020202020204" charset="-122"/>
                  <a:ea typeface="Arial Unicode MS" panose="020B0604020202020204" charset="-122"/>
                  <a:cs typeface="Arial Unicode MS" panose="020B0604020202020204" charset="-122"/>
                  <a:sym typeface="+mn-ea"/>
                </a:rPr>
                <a:t>   fishing </a:t>
              </a:r>
              <a:r>
                <a:rPr lang="zh-CN" altLang="en-US" sz="2000" b="1" dirty="0">
                  <a:latin typeface="黑体" panose="02010609060101010101" charset="-122"/>
                  <a:ea typeface="黑体" panose="02010609060101010101" charset="-122"/>
                  <a:cs typeface="Arial Unicode MS" panose="020B0604020202020204" charset="-122"/>
                  <a:sym typeface="+mn-ea"/>
                </a:rPr>
                <a:t>去钓鱼</a:t>
              </a:r>
              <a:endParaRPr lang="zh-CN" altLang="en-US" sz="2000" b="1" dirty="0"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endParaRPr>
            </a:p>
          </p:txBody>
        </p:sp>
        <p:sp>
          <p:nvSpPr>
            <p:cNvPr id="4" name="TextBox 39"/>
            <p:cNvSpPr txBox="1"/>
            <p:nvPr/>
          </p:nvSpPr>
          <p:spPr>
            <a:xfrm>
              <a:off x="12282" y="3706"/>
              <a:ext cx="6176" cy="95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20000"/>
                </a:lnSpc>
              </a:pPr>
              <a:r>
                <a:rPr lang="en-US" altLang="zh-CN" sz="2800" dirty="0">
                  <a:latin typeface="Arial Unicode MS" panose="020B0604020202020204" charset="-122"/>
                  <a:ea typeface="Arial Unicode MS" panose="020B0604020202020204" charset="-122"/>
                  <a:cs typeface="Arial Unicode MS" panose="020B0604020202020204" charset="-122"/>
                  <a:sym typeface="+mn-ea"/>
                </a:rPr>
                <a:t>  skating </a:t>
              </a:r>
              <a:r>
                <a:rPr lang="zh-CN" altLang="en-US" sz="2000" b="1" dirty="0">
                  <a:latin typeface="黑体" panose="02010609060101010101" charset="-122"/>
                  <a:ea typeface="黑体" panose="02010609060101010101" charset="-122"/>
                  <a:cs typeface="Arial Unicode MS" panose="020B0604020202020204" charset="-122"/>
                  <a:sym typeface="+mn-ea"/>
                </a:rPr>
                <a:t>去滑冰</a:t>
              </a:r>
              <a:endParaRPr lang="zh-CN" altLang="en-US" sz="2000" b="1" dirty="0"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8448" y="3706"/>
              <a:ext cx="1190" cy="1089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TextBox 39"/>
            <p:cNvSpPr txBox="1"/>
            <p:nvPr/>
          </p:nvSpPr>
          <p:spPr>
            <a:xfrm>
              <a:off x="6816" y="2141"/>
              <a:ext cx="6176" cy="95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lnSpc>
                  <a:spcPct val="120000"/>
                </a:lnSpc>
              </a:pPr>
              <a:r>
                <a:rPr lang="en-US" altLang="zh-CN" sz="2800" dirty="0">
                  <a:latin typeface="Arial Unicode MS" panose="020B0604020202020204" charset="-122"/>
                  <a:ea typeface="Arial Unicode MS" panose="020B0604020202020204" charset="-122"/>
                  <a:cs typeface="Arial Unicode MS" panose="020B0604020202020204" charset="-122"/>
                  <a:sym typeface="+mn-ea"/>
                </a:rPr>
                <a:t>   swimming  </a:t>
              </a:r>
              <a:r>
                <a:rPr lang="zh-CN" altLang="en-US" sz="2000" b="1" dirty="0">
                  <a:latin typeface="黑体" panose="02010609060101010101" charset="-122"/>
                  <a:ea typeface="黑体" panose="02010609060101010101" charset="-122"/>
                  <a:cs typeface="Arial Unicode MS" panose="020B0604020202020204" charset="-122"/>
                  <a:sym typeface="+mn-ea"/>
                </a:rPr>
                <a:t>去游泳</a:t>
              </a:r>
              <a:endParaRPr lang="zh-CN" altLang="en-US" sz="2000" b="1" dirty="0"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endParaRPr>
            </a:p>
          </p:txBody>
        </p:sp>
        <p:cxnSp>
          <p:nvCxnSpPr>
            <p:cNvPr id="8" name="直接箭头连接符 7"/>
            <p:cNvCxnSpPr/>
            <p:nvPr/>
          </p:nvCxnSpPr>
          <p:spPr>
            <a:xfrm flipH="1" flipV="1">
              <a:off x="9016" y="2942"/>
              <a:ext cx="14" cy="76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箭头连接符 8"/>
            <p:cNvCxnSpPr/>
            <p:nvPr/>
          </p:nvCxnSpPr>
          <p:spPr>
            <a:xfrm>
              <a:off x="9030" y="4795"/>
              <a:ext cx="12" cy="88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箭头连接符 9"/>
            <p:cNvCxnSpPr/>
            <p:nvPr/>
          </p:nvCxnSpPr>
          <p:spPr>
            <a:xfrm flipV="1">
              <a:off x="9638" y="4233"/>
              <a:ext cx="2848" cy="55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箭头连接符 10"/>
            <p:cNvCxnSpPr>
              <a:stCxn id="6" idx="2"/>
            </p:cNvCxnSpPr>
            <p:nvPr/>
          </p:nvCxnSpPr>
          <p:spPr>
            <a:xfrm flipH="1">
              <a:off x="5597" y="4251"/>
              <a:ext cx="2851" cy="5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  <p:bldP spid="19463" grpId="1"/>
      <p:bldP spid="43" grpId="0"/>
      <p:bldP spid="4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04" name="TextBox 39"/>
          <p:cNvSpPr txBox="1"/>
          <p:nvPr/>
        </p:nvSpPr>
        <p:spPr>
          <a:xfrm>
            <a:off x="1426845" y="781685"/>
            <a:ext cx="1085850" cy="539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ts val="3500"/>
              </a:lnSpc>
            </a:pPr>
            <a:r>
              <a:rPr lang="zh-CN" altLang="en-US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拓展</a:t>
            </a:r>
            <a:endParaRPr lang="zh-CN" altLang="en-US" sz="2800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8" name="矩形 19"/>
          <p:cNvSpPr/>
          <p:nvPr/>
        </p:nvSpPr>
        <p:spPr>
          <a:xfrm>
            <a:off x="1249680" y="2061845"/>
            <a:ext cx="10347325" cy="3322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   He likes to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shop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for food at the supermarket.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   </a:t>
            </a:r>
            <a:r>
              <a:rPr lang="zh-CN" altLang="en-US" sz="2400" dirty="0"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他喜欢到超市买食物。</a:t>
            </a:r>
            <a:endParaRPr lang="zh-CN" altLang="en-US" sz="2400" dirty="0">
              <a:latin typeface="黑体" panose="02010609060101010101" charset="-122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   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    There is a shop near my home.</a:t>
            </a:r>
            <a:endParaRPr lang="zh-CN" altLang="en-US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    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在我家附近有个商店。</a:t>
            </a:r>
            <a:endParaRPr lang="zh-CN" altLang="en-US" sz="24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4" name="矩形 19"/>
          <p:cNvSpPr/>
          <p:nvPr/>
        </p:nvSpPr>
        <p:spPr>
          <a:xfrm>
            <a:off x="1249680" y="1324610"/>
            <a:ext cx="1034732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(1) 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shop for sth.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                  </a:t>
            </a:r>
            <a:r>
              <a:rPr lang="en-US" altLang="zh-CN" sz="2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“</a:t>
            </a:r>
            <a:r>
              <a:rPr lang="zh-CN" altLang="en-US" sz="2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去商店买某物</a:t>
            </a:r>
            <a:r>
              <a:rPr lang="en-US" altLang="zh-CN" sz="2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”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   </a:t>
            </a:r>
            <a:endParaRPr lang="zh-CN" altLang="en-US" sz="24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5" name="矩形 19"/>
          <p:cNvSpPr/>
          <p:nvPr/>
        </p:nvSpPr>
        <p:spPr>
          <a:xfrm>
            <a:off x="1249680" y="3354705"/>
            <a:ext cx="1034732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(2) 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shop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                              </a:t>
            </a:r>
            <a:r>
              <a:rPr lang="en-US" altLang="zh-CN" sz="2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“</a:t>
            </a:r>
            <a:r>
              <a:rPr lang="zh-CN" altLang="en-US" sz="2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商店</a:t>
            </a:r>
            <a:r>
              <a:rPr lang="en-US" altLang="zh-CN" sz="2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”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= store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 </a:t>
            </a:r>
            <a:endParaRPr lang="zh-CN" altLang="en-US" sz="24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622425" y="1991995"/>
            <a:ext cx="945896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在英语中</a:t>
            </a:r>
            <a:r>
              <a:rPr lang="en-US" altLang="zh-CN" sz="24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,</a:t>
            </a:r>
            <a:r>
              <a:rPr lang="zh-CN" altLang="en-US" sz="24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小的时间在前，大的时间在后</a:t>
            </a:r>
            <a:r>
              <a:rPr lang="en-US" altLang="zh-CN" sz="24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,</a:t>
            </a:r>
            <a:r>
              <a:rPr lang="zh-CN" altLang="en-US" sz="24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钟点前面用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at</a:t>
            </a:r>
            <a:r>
              <a:rPr lang="en-US" altLang="zh-CN" sz="24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</a:t>
            </a:r>
            <a:endParaRPr lang="en-US" altLang="zh-CN" sz="2400" dirty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1510" name="TextBox 39"/>
          <p:cNvSpPr txBox="1"/>
          <p:nvPr/>
        </p:nvSpPr>
        <p:spPr>
          <a:xfrm>
            <a:off x="1509395" y="867410"/>
            <a:ext cx="10587355" cy="11245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2. </a:t>
            </a:r>
            <a:r>
              <a:rPr 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Let's meet at the shopping centre at 1:00 p.m. this Saturday .            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rPr>
              <a:t>让我们这个星期六下午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rPr>
              <a:t>1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rPr>
              <a:t>：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rPr>
              <a:t>00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rPr>
              <a:t>在购物中心见面吧。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                    </a:t>
            </a:r>
            <a:endParaRPr lang="zh-CN" altLang="en-US" sz="2800" b="1" dirty="0">
              <a:solidFill>
                <a:srgbClr val="0070C0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  <a:sym typeface="+mn-ea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717040" y="2743835"/>
          <a:ext cx="10474960" cy="1258570"/>
        </p:xfrm>
        <a:graphic>
          <a:graphicData uri="http://schemas.openxmlformats.org/drawingml/2006/table">
            <a:tbl>
              <a:tblPr/>
              <a:tblGrid>
                <a:gridCol w="10474960"/>
              </a:tblGrid>
              <a:tr h="1258570"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We have a geography class________ two o'clock in the afternoon.</a:t>
                      </a:r>
                      <a:endParaRPr lang="en-US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A. at                   B. in                       C. on                    D. from</a:t>
                      </a:r>
                      <a:endParaRPr lang="en-US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</a:txBody>
                  <a:tcPr marL="90033" marR="90033" marT="45017" marB="450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236345" y="2907665"/>
            <a:ext cx="480695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A</a:t>
            </a:r>
            <a:endParaRPr lang="en-US" sz="2800" dirty="0" smtClean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16405" y="4345305"/>
            <a:ext cx="3214370" cy="5219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in</a:t>
            </a:r>
            <a:r>
              <a:rPr lang="en-US" sz="2800" dirty="0" smtClean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+</a:t>
            </a:r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 </a:t>
            </a:r>
            <a:r>
              <a:rPr lang="zh-CN" altLang="en-US" sz="2400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年</a:t>
            </a:r>
            <a:r>
              <a:rPr lang="en-US" altLang="zh-CN" sz="2400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 sz="2400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月</a:t>
            </a:r>
            <a:r>
              <a:rPr lang="en-US" altLang="zh-CN" sz="2400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 sz="2400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季节 </a:t>
            </a:r>
            <a:endParaRPr lang="zh-CN" altLang="en-US" sz="2400" dirty="0" smtClean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245100" y="4345305"/>
            <a:ext cx="6076950" cy="5219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in the</a:t>
            </a:r>
            <a:r>
              <a:rPr lang="en-US" sz="2800" dirty="0" smtClean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+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 </a:t>
            </a:r>
            <a:r>
              <a:rPr lang="en-US" altLang="zh-CN" sz="2800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morning / afternoon / evening</a:t>
            </a:r>
            <a:endParaRPr lang="en-US" altLang="zh-CN" sz="2800" dirty="0" smtClean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17040" y="4867275"/>
            <a:ext cx="3213735" cy="5219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on</a:t>
            </a:r>
            <a:r>
              <a:rPr lang="en-US" sz="2800" dirty="0" smtClean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+ </a:t>
            </a:r>
            <a:r>
              <a:rPr lang="zh-CN" altLang="en-US" sz="2400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星期</a:t>
            </a:r>
            <a:r>
              <a:rPr lang="en-US" altLang="zh-CN" sz="2400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/ </a:t>
            </a:r>
            <a:r>
              <a:rPr lang="zh-CN" altLang="en-US" sz="2400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具体日期</a:t>
            </a:r>
            <a:endParaRPr lang="zh-CN" altLang="en-US" sz="2400" dirty="0" smtClean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17040" y="5389245"/>
            <a:ext cx="3214370" cy="5219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at</a:t>
            </a:r>
            <a:r>
              <a:rPr lang="en-US" sz="2800" dirty="0" smtClean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+ </a:t>
            </a:r>
            <a:r>
              <a:rPr lang="zh-CN" altLang="en-US" sz="2400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时间点</a:t>
            </a:r>
            <a:endParaRPr lang="zh-CN" altLang="en-US" sz="2400" dirty="0" smtClean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4" grpId="0" bldLvl="0" animBg="1"/>
      <p:bldP spid="5" grpId="0" bldLvl="0" animBg="1"/>
      <p:bldP spid="6" grpId="0" bldLvl="0" animBg="1"/>
      <p:bldP spid="7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39"/>
          <p:cNvSpPr txBox="1"/>
          <p:nvPr/>
        </p:nvSpPr>
        <p:spPr>
          <a:xfrm>
            <a:off x="1430655" y="656590"/>
            <a:ext cx="10537190" cy="11245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3. </a:t>
            </a:r>
            <a:r>
              <a:rPr 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I want to buy a pair of shoes and a pink blouse for school !</a:t>
            </a:r>
            <a:r>
              <a:rPr 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    </a:t>
            </a:r>
            <a:endParaRPr lang="en-US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rPr>
              <a:t>   我想买一双鞋和一件粉色的衬衣上学穿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  <a:sym typeface="+mn-ea"/>
              </a:rPr>
              <a:t>!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              </a:t>
            </a:r>
            <a:endParaRPr lang="zh-CN" altLang="en-US" sz="28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718945" y="3486785"/>
          <a:ext cx="10474960" cy="2010410"/>
        </p:xfrm>
        <a:graphic>
          <a:graphicData uri="http://schemas.openxmlformats.org/drawingml/2006/table">
            <a:tbl>
              <a:tblPr/>
              <a:tblGrid>
                <a:gridCol w="10474960"/>
              </a:tblGrid>
              <a:tr h="1258570"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His father buys two ______ shoes for him.</a:t>
                      </a:r>
                      <a:endParaRPr lang="en-US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A. a pair of                   B. pairs</a:t>
                      </a:r>
                      <a:endParaRPr lang="en-US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C. pairs of                    D. pair</a:t>
                      </a:r>
                      <a:endParaRPr lang="en-US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</a:txBody>
                  <a:tcPr marL="90033" marR="90033" marT="45017" marB="450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1269365" y="3692525"/>
            <a:ext cx="915035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C</a:t>
            </a:r>
            <a:endParaRPr lang="en-US" sz="2800" dirty="0" smtClean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75485" y="1985010"/>
            <a:ext cx="7526020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a pair of...</a:t>
            </a:r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            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Georgia" panose="02040502050405020303" charset="0"/>
              </a:rPr>
              <a:t>一双；一条</a:t>
            </a:r>
            <a:endParaRPr lang="zh-CN" altLang="en-U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黑体" panose="02010609060101010101" charset="-122"/>
              <a:ea typeface="黑体" panose="02010609060101010101" charset="-122"/>
              <a:cs typeface="Georgia" panose="02040502050405020303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75485" y="2626995"/>
            <a:ext cx="7526020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two pair</a:t>
            </a:r>
            <a:r>
              <a:rPr lang="en-US" sz="2800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s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 of...</a:t>
            </a:r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       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Georgia" panose="02040502050405020303" charset="0"/>
              </a:rPr>
              <a:t>两双；两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Georgia" panose="02040502050405020303" charset="0"/>
              </a:rPr>
              <a:t>条</a:t>
            </a:r>
            <a:endParaRPr lang="zh-CN" altLang="en-U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黑体" panose="02010609060101010101" charset="-122"/>
              <a:ea typeface="黑体" panose="02010609060101010101" charset="-122"/>
              <a:cs typeface="Georgia" panose="0204050205040502030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26" name="TextBox 23"/>
          <p:cNvSpPr txBox="1"/>
          <p:nvPr/>
        </p:nvSpPr>
        <p:spPr>
          <a:xfrm>
            <a:off x="1991995" y="4290695"/>
            <a:ext cx="10304780" cy="650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They will_______(go) to Beijing womorrow.</a:t>
            </a:r>
            <a:endParaRPr lang="en-US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80448" y="4419283"/>
            <a:ext cx="57785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294" name="TextBox 39"/>
          <p:cNvSpPr txBox="1"/>
          <p:nvPr/>
        </p:nvSpPr>
        <p:spPr>
          <a:xfrm>
            <a:off x="1402715" y="754380"/>
            <a:ext cx="5883910" cy="12915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4. I will wear my favourite dress.</a:t>
            </a:r>
            <a:endParaRPr lang="en-US" altLang="zh-CN" sz="28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ea typeface="黑体" panose="02010609060101010101" charset="-122"/>
              </a:rPr>
              <a:t>      我将要穿着我最喜欢的连衣裙。</a:t>
            </a:r>
            <a:endParaRPr lang="zh-CN" altLang="en-US" sz="2400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12306" name="矩形 20"/>
          <p:cNvSpPr/>
          <p:nvPr/>
        </p:nvSpPr>
        <p:spPr>
          <a:xfrm>
            <a:off x="1991678" y="2651125"/>
            <a:ext cx="262128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时态：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一般将来时</a:t>
            </a:r>
            <a:endParaRPr lang="zh-CN" altLang="en-US" sz="240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3570" name="TextBox 19"/>
          <p:cNvSpPr txBox="1"/>
          <p:nvPr/>
        </p:nvSpPr>
        <p:spPr>
          <a:xfrm>
            <a:off x="1991995" y="3401060"/>
            <a:ext cx="6754813" cy="650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结构：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主语</a:t>
            </a:r>
            <a:r>
              <a:rPr lang="zh-CN" altLang="en-US" sz="2400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＋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will</a:t>
            </a:r>
            <a:r>
              <a:rPr lang="zh-CN" altLang="en-US" sz="2400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＋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动词原形</a:t>
            </a:r>
            <a:r>
              <a:rPr lang="zh-CN" altLang="en-US" sz="2400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＋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其他</a:t>
            </a:r>
            <a:endParaRPr lang="zh-CN" altLang="en-US" sz="2400" b="1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226" grpId="0"/>
      <p:bldP spid="12306" grpId="0"/>
      <p:bldP spid="235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30" name="矩形 14"/>
          <p:cNvSpPr/>
          <p:nvPr/>
        </p:nvSpPr>
        <p:spPr>
          <a:xfrm>
            <a:off x="1746250" y="155575"/>
            <a:ext cx="54940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1)You may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catch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❶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a cold.</a:t>
            </a:r>
            <a:endParaRPr lang="zh-CN" altLang="en-US" sz="28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129" name="TextBox 15"/>
          <p:cNvSpPr txBox="1"/>
          <p:nvPr/>
        </p:nvSpPr>
        <p:spPr>
          <a:xfrm>
            <a:off x="1370965" y="981710"/>
            <a:ext cx="8453120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jenny@compmail.ca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danny@compmail.ca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kate12@supermail.com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steven@supermail.com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kim15@compmail.ca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12/10 10:15 a.m.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Shopping Date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！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 friends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Let's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shopping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❶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Let's meet at the shopping centre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1:00 p.m.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❷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Saturday. You can come with your mum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！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wear your favourite clothes.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3774</Words>
  <Application>WPS 演示</Application>
  <PresentationFormat>宽屏</PresentationFormat>
  <Paragraphs>214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30" baseType="lpstr">
      <vt:lpstr>Arial</vt:lpstr>
      <vt:lpstr>宋体</vt:lpstr>
      <vt:lpstr>Wingdings</vt:lpstr>
      <vt:lpstr>微软雅黑</vt:lpstr>
      <vt:lpstr>Arial Unicode MS</vt:lpstr>
      <vt:lpstr>Arial Bold</vt:lpstr>
      <vt:lpstr>黑体</vt:lpstr>
      <vt:lpstr>Times New Roman</vt:lpstr>
      <vt:lpstr>Georgia</vt:lpstr>
      <vt:lpstr>楷体_GB2312</vt:lpstr>
      <vt:lpstr>新宋体</vt:lpstr>
      <vt:lpstr>Calibri</vt:lpstr>
      <vt:lpstr>Office 主题</vt:lpstr>
      <vt:lpstr>Office 主题​​</vt:lpstr>
      <vt:lpstr>冀教版七年级上册</vt:lpstr>
      <vt:lpstr>Lesson 12     Let Go Shopping</vt:lpstr>
      <vt:lpstr>Lesson 12     Let Go Shopping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Laney</dc:creator>
  <cp:lastModifiedBy>Lynn</cp:lastModifiedBy>
  <cp:revision>72</cp:revision>
  <dcterms:created xsi:type="dcterms:W3CDTF">2020-06-16T15:22:00Z</dcterms:created>
  <dcterms:modified xsi:type="dcterms:W3CDTF">2020-08-30T09:24:31Z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