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8" r:id="rId4"/>
    <p:sldId id="256" r:id="rId5"/>
    <p:sldId id="347" r:id="rId6"/>
    <p:sldId id="354" r:id="rId7"/>
    <p:sldId id="349" r:id="rId8"/>
    <p:sldId id="355" r:id="rId9"/>
    <p:sldId id="348" r:id="rId10"/>
    <p:sldId id="356" r:id="rId11"/>
    <p:sldId id="350" r:id="rId12"/>
    <p:sldId id="357" r:id="rId13"/>
    <p:sldId id="358" r:id="rId14"/>
    <p:sldId id="359" r:id="rId15"/>
    <p:sldId id="351" r:id="rId16"/>
    <p:sldId id="360" r:id="rId17"/>
    <p:sldId id="352" r:id="rId18"/>
    <p:sldId id="361" r:id="rId19"/>
    <p:sldId id="353" r:id="rId20"/>
    <p:sldId id="362" r:id="rId21"/>
    <p:sldId id="364" r:id="rId22"/>
    <p:sldId id="286" r:id="rId23"/>
  </p:sldIdLst>
  <p:sldSz cx="9144000" cy="5144135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6FE"/>
    <a:srgbClr val="FCF2E9"/>
    <a:srgbClr val="FFFFFF"/>
    <a:srgbClr val="4472C4"/>
    <a:srgbClr val="A10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963"/>
            <a:ext cx="7772400" cy="179110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906"/>
            <a:ext cx="1971675" cy="435986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906"/>
            <a:ext cx="5800725" cy="435986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595"/>
            <a:ext cx="7886700" cy="21400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529"/>
            <a:ext cx="3886200" cy="326424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529"/>
            <a:ext cx="3886200" cy="326424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907"/>
            <a:ext cx="7886700" cy="99439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1158"/>
            <a:ext cx="3868340" cy="618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9232"/>
            <a:ext cx="3868340" cy="276406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158"/>
            <a:ext cx="3887391" cy="61807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232"/>
            <a:ext cx="3887391" cy="276406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737"/>
            <a:ext cx="4629150" cy="365604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737"/>
            <a:ext cx="4629150" cy="365604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907"/>
            <a:ext cx="7886700" cy="994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529"/>
            <a:ext cx="7886700" cy="3264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343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343"/>
            <a:ext cx="30861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343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90355" cy="51441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84637" y="86066"/>
            <a:ext cx="1782445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生日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课程</a:t>
            </a:r>
            <a:endParaRPr lang="zh-CN" altLang="en-US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4455" y="439420"/>
            <a:ext cx="741616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你的生日是什么时候？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10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月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日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你最喜欢的科目是什么？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你为什么喜欢英语？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你什么时候上英语课？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谁是你的英语老师？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76625" y="608330"/>
            <a:ext cx="44716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When is your birthday?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73450" y="1130300"/>
            <a:ext cx="32804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on October 2nd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64560" y="1784985"/>
            <a:ext cx="54838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What's your favourite subject?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49320" y="2306955"/>
            <a:ext cx="54984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Why do you like English?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52495" y="2919095"/>
            <a:ext cx="589343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When do you have English class?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440430" y="3429000"/>
            <a:ext cx="51263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Who is your English teacher?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3205" y="3950970"/>
            <a:ext cx="1794510" cy="953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完成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85 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25----30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7" grpId="0"/>
      <p:bldP spid="5" grpId="0" bldLvl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68755" y="0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25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-30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题答案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1320" y="737235"/>
            <a:ext cx="372618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25.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When is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26.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on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27.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favourite subject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28.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don't like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29.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Why music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30.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 English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68755" y="0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en-US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a/ an</a:t>
            </a:r>
            <a:r>
              <a:rPr lang="zh-CN" altLang="en-US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习题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4035" y="737235"/>
            <a:ext cx="372618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an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an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    a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68755" y="0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en-US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P87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4035" y="737235"/>
            <a:ext cx="372618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isn't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aren't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those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70498" y="277019"/>
          <a:ext cx="4166870" cy="3404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590"/>
                <a:gridCol w="2748280"/>
              </a:tblGrid>
              <a:tr h="7981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848587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848587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05156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404040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404040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</a:tr>
              <a:tr h="155511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404040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404040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519113" y="510381"/>
            <a:ext cx="621506" cy="414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1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有</a:t>
            </a:r>
            <a:endParaRPr lang="zh-CN" altLang="en-US" sz="21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2888" y="1022826"/>
            <a:ext cx="1392079" cy="1029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have</a:t>
            </a:r>
            <a:endParaRPr lang="en-US" altLang="zh-CN" sz="21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CN" sz="20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I. you,we, they,</a:t>
            </a:r>
            <a:r>
              <a:rPr lang="zh-CN" altLang="en-US" sz="20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复数</a:t>
            </a:r>
            <a:endParaRPr lang="zh-CN" altLang="en-US" sz="20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91465" y="2360613"/>
            <a:ext cx="1343501" cy="6915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zh-CN" altLang="en-US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  <a:sym typeface="+mn-ea"/>
              </a:rPr>
              <a:t>（单三）</a:t>
            </a:r>
            <a:endParaRPr lang="zh-CN" altLang="en-US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  <a:p>
            <a:endParaRPr lang="zh-CN" altLang="en-US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914525" y="510381"/>
            <a:ext cx="1192530" cy="414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1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肯定句</a:t>
            </a:r>
            <a:endParaRPr lang="zh-CN" altLang="en-US" sz="21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771650" y="1350010"/>
            <a:ext cx="2122646" cy="414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主语</a:t>
            </a:r>
            <a:r>
              <a:rPr lang="en-US" altLang="zh-CN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zh-CN" sz="21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US" altLang="zh-CN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zh-CN" altLang="en-US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其他</a:t>
            </a:r>
            <a:r>
              <a:rPr lang="en-US" altLang="zh-CN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15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71650" y="2438718"/>
            <a:ext cx="2122646" cy="414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主语</a:t>
            </a:r>
            <a:r>
              <a:rPr lang="en-US" altLang="zh-CN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zh-CN" sz="21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n-US" altLang="zh-CN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zh-CN" altLang="en-US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其他</a:t>
            </a:r>
            <a:r>
              <a:rPr lang="en-US" altLang="zh-CN" sz="15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15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91465" y="2829243"/>
            <a:ext cx="1480185" cy="3219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15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三单</a:t>
            </a:r>
            <a:endParaRPr lang="zh-CN" altLang="en-US" sz="15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3615214" y="291306"/>
          <a:ext cx="5412105" cy="341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305"/>
                <a:gridCol w="2590800"/>
              </a:tblGrid>
              <a:tr h="77406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848587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848587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08077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404040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404040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28575">
                      <a:solidFill>
                        <a:srgbClr val="848587"/>
                      </a:solidFill>
                      <a:prstDash val="solid"/>
                    </a:lnT>
                    <a:lnB w="9525">
                      <a:solidFill>
                        <a:srgbClr val="848587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</a:tr>
              <a:tr h="156210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404040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15">
                        <a:solidFill>
                          <a:srgbClr val="404040"/>
                        </a:solidFill>
                      </a:endParaRPr>
                    </a:p>
                  </a:txBody>
                  <a:tcPr marL="68580" marR="68580" marT="34290" marB="34290">
                    <a:lnL w="9525">
                      <a:solidFill>
                        <a:srgbClr val="848587"/>
                      </a:solidFill>
                      <a:prstDash val="sysDash"/>
                    </a:lnL>
                    <a:lnR w="9525">
                      <a:solidFill>
                        <a:srgbClr val="848587"/>
                      </a:solidFill>
                      <a:prstDash val="sysDash"/>
                    </a:lnR>
                    <a:lnT w="9525">
                      <a:solidFill>
                        <a:srgbClr val="848587"/>
                      </a:solidFill>
                      <a:prstDash val="sysDash"/>
                    </a:lnT>
                    <a:lnB w="28575">
                      <a:solidFill>
                        <a:srgbClr val="848587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4423410" y="510381"/>
            <a:ext cx="1192530" cy="414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1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否定句</a:t>
            </a:r>
            <a:endParaRPr lang="zh-CN" altLang="en-US" sz="21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26555" y="510381"/>
            <a:ext cx="2192655" cy="414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1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一般疑问句</a:t>
            </a:r>
            <a:endParaRPr lang="zh-CN" altLang="en-US" sz="21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15214" y="1350010"/>
            <a:ext cx="2600801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主语</a:t>
            </a:r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+don't  have+</a:t>
            </a:r>
            <a:r>
              <a:rPr lang="zh-CN" altLang="en-US" sz="15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其他</a:t>
            </a:r>
            <a:r>
              <a:rPr lang="en-US" altLang="zh-CN" sz="15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1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15214" y="2438718"/>
            <a:ext cx="2854643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5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主语</a:t>
            </a:r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+doesn't  have+</a:t>
            </a:r>
            <a:r>
              <a:rPr lang="zh-CN" altLang="en-US" sz="15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其他</a:t>
            </a:r>
            <a:r>
              <a:rPr lang="en-US" altLang="zh-CN" sz="15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endParaRPr lang="en-US" altLang="zh-CN" sz="15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55105" y="1350010"/>
            <a:ext cx="236410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Do+</a:t>
            </a:r>
            <a:r>
              <a:rPr lang="zh-CN" altLang="en-US" sz="15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主语</a:t>
            </a:r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+have</a:t>
            </a:r>
            <a:r>
              <a:rPr lang="en-US" altLang="zh-CN" sz="21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...?</a:t>
            </a:r>
            <a:endParaRPr lang="en-US" altLang="zh-CN" sz="21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469380" y="2438718"/>
            <a:ext cx="2364105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Does+</a:t>
            </a:r>
            <a:r>
              <a:rPr lang="zh-CN" altLang="en-US" sz="15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Arial" panose="020B0604020202020204" pitchFamily="34" charset="0"/>
              </a:rPr>
              <a:t>主语</a:t>
            </a:r>
            <a:r>
              <a:rPr lang="en-US" altLang="zh-CN" sz="21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+have</a:t>
            </a:r>
            <a:r>
              <a:rPr lang="en-US" altLang="zh-CN" sz="21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...?</a:t>
            </a:r>
            <a:endParaRPr lang="en-US" altLang="zh-CN" sz="21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3205" y="3950970"/>
            <a:ext cx="1794510" cy="953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完成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88 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道题</a:t>
            </a:r>
            <a:endParaRPr lang="zh-CN" altLang="en-US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  <p:bldP spid="9" grpId="0"/>
      <p:bldP spid="10" grpId="0"/>
      <p:bldP spid="11" grpId="0"/>
      <p:bldP spid="12" grpId="0"/>
      <p:bldP spid="2" grpId="0" bldLvl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68755" y="0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en-US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P88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4035" y="737235"/>
            <a:ext cx="372618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have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has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Does have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don't have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doesn't have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Does have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does    doesn't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" name="圆角矩形 14"/>
          <p:cNvSpPr/>
          <p:nvPr/>
        </p:nvSpPr>
        <p:spPr>
          <a:xfrm>
            <a:off x="156210" y="887095"/>
            <a:ext cx="3606800" cy="5378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一般情况下加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156210" y="1424940"/>
            <a:ext cx="3606800" cy="13608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以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结尾的词加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56210" y="2785745"/>
            <a:ext cx="3606800" cy="15316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以辅音字母加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结尾的词，变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为 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</a:t>
            </a:r>
            <a:endParaRPr lang="en-US" altLang="zh-CN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4356735" y="965200"/>
            <a:ext cx="3606800" cy="32137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50000"/>
              </a:lnSpc>
            </a:pPr>
            <a:r>
              <a:rPr 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以字母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结尾的词，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黑人 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negro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en-US" altLang="zh-CN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英雄 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hero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en-US" altLang="zh-CN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西红柿 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tomato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en-US" altLang="zh-CN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土豆 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potato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en-US" altLang="zh-CN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altLang="zh-CN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6075" y="206716"/>
            <a:ext cx="253365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名词单数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--</a:t>
            </a:r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复数</a:t>
            </a:r>
            <a:endParaRPr lang="zh-CN" altLang="en-US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56735" y="180340"/>
            <a:ext cx="1794510" cy="70675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4">
                    <a:lumMod val="20000"/>
                    <a:lumOff val="80000"/>
                  </a:schemeClr>
                </a:solidFill>
              </a14:hiddenFill>
            </a:ext>
          </a:extLst>
        </p:spPr>
        <p:txBody>
          <a:bodyPr wrap="square" rtlCol="0" anchor="t">
            <a:spAutoFit/>
          </a:bodyPr>
          <a:p>
            <a:pPr algn="ctr"/>
            <a:r>
              <a:rPr lang="zh-CN" altLang="en-US" sz="20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完成</a:t>
            </a:r>
            <a:r>
              <a:rPr lang="en-US" altLang="zh-CN" sz="20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P88 </a:t>
            </a:r>
            <a:endParaRPr lang="en-US" altLang="zh-CN" sz="20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altLang="zh-CN" sz="20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r>
              <a:rPr lang="zh-CN" altLang="en-US" sz="20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道习题</a:t>
            </a:r>
            <a:endParaRPr lang="zh-CN" altLang="en-US" sz="20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5" grpId="1" animBg="1"/>
      <p:bldP spid="29" grpId="0" bldLvl="0" animBg="1"/>
      <p:bldP spid="29" grpId="1" animBg="1"/>
      <p:bldP spid="4" grpId="0" bldLvl="0" animBg="1"/>
      <p:bldP spid="4" grpId="1" animBg="1"/>
      <p:bldP spid="31" grpId="0" bldLvl="0" animBg="1"/>
      <p:bldP spid="31" grpId="1" animBg="1"/>
      <p:bldP spid="5" grpId="0" bldLvl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68755" y="0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en-US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P88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4035" y="737235"/>
            <a:ext cx="372618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pens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watches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cups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196715" y="242911"/>
            <a:ext cx="551688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对划线部分提问（变特殊疑问句</a:t>
            </a:r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）</a:t>
            </a:r>
            <a:endParaRPr lang="zh-CN" altLang="en-US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2115" y="909955"/>
            <a:ext cx="569023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1. 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根据划线部分找特殊疑问词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2115" y="1431925"/>
            <a:ext cx="33889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2. 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变一般疑问句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2115" y="1953895"/>
            <a:ext cx="32893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3. 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去掉划线部分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2745" y="2608580"/>
            <a:ext cx="424497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4. 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开头大写，句尾问号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2765" y="3371850"/>
            <a:ext cx="1794510" cy="953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完成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89 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</a:t>
            </a:r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道习题</a:t>
            </a:r>
            <a:endParaRPr lang="zh-CN" altLang="en-US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5" grpId="0" bldLvl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68755" y="0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en-US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P89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4035" y="737235"/>
            <a:ext cx="372618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What  is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What does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Who is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Where is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When is 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How much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Why does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9065260" cy="5216525"/>
            <a:chOff x="0" y="0"/>
            <a:chExt cx="19201" cy="10850"/>
          </a:xfrm>
        </p:grpSpPr>
        <p:pic>
          <p:nvPicPr>
            <p:cNvPr id="4" name="图片 3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9201" cy="1085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5578" y="4375"/>
              <a:ext cx="10714" cy="3282"/>
            </a:xfrm>
            <a:prstGeom prst="rect">
              <a:avLst/>
            </a:prstGeom>
            <a:solidFill>
              <a:srgbClr val="FCF2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5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758315" y="1204595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zh-CN" alt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复习二</a:t>
            </a:r>
            <a:endParaRPr lang="zh-CN" altLang="en-US" sz="28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53670" y="72390"/>
            <a:ext cx="276161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综合练习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9905" y="737235"/>
            <a:ext cx="183261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B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64505" y="0"/>
            <a:ext cx="276161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阅读理解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36285" y="640715"/>
            <a:ext cx="183261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2400" y="132"/>
            <a:ext cx="6859200" cy="5144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91939" y="194651"/>
            <a:ext cx="160528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互相认识</a:t>
            </a:r>
            <a:endParaRPr lang="zh-CN" altLang="en-US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2075" y="692785"/>
            <a:ext cx="7416165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Georgia" panose="02040502050405020303" charset="0"/>
              </a:rPr>
              <a:t>用英语：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Georgia" panose="02040502050405020303" charset="0"/>
              </a:rPr>
              <a:t>什么颜色：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Georgia" panose="02040502050405020303" charset="0"/>
              </a:rPr>
              <a:t>见到你很高兴。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Georgia" panose="02040502050405020303" charset="0"/>
              </a:rPr>
              <a:t>你的名字是什么？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Georgia" panose="02040502050405020303" charset="0"/>
              </a:rPr>
              <a:t>他的电话号码是什么？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Georgia" panose="02040502050405020303" charset="0"/>
                <a:sym typeface="+mn-ea"/>
              </a:rPr>
              <a:t>她是谁？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charset="0"/>
              <a:cs typeface="Georgia" panose="02040502050405020303" charset="0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  <a:p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Georgia" panose="02040502050405020303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16300" y="716915"/>
            <a:ext cx="187833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 English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13125" y="1238885"/>
            <a:ext cx="24123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what colour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04235" y="1893570"/>
            <a:ext cx="32893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Nice to meet you.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88995" y="2415540"/>
            <a:ext cx="36906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What's your name?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80105" y="3039745"/>
            <a:ext cx="51828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What's his telephone number?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380105" y="3549650"/>
            <a:ext cx="24123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Who is she?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  <p:bldP spid="8" grpId="0"/>
      <p:bldP spid="9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69092" y="-294"/>
            <a:ext cx="2469515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询问某人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某物</a:t>
            </a:r>
            <a:endParaRPr lang="zh-CN" altLang="en-US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68910" y="318770"/>
            <a:ext cx="7416165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这是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那是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这些是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那些是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这是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么？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那是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么？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这些是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么？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那些是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么？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37180" y="427355"/>
            <a:ext cx="187833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This is...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34005" y="949325"/>
            <a:ext cx="24123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That is...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25115" y="1604010"/>
            <a:ext cx="32893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These are...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09875" y="2125980"/>
            <a:ext cx="36906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Those are...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13050" y="2750185"/>
            <a:ext cx="51828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Is this...?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800985" y="3260090"/>
            <a:ext cx="24123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Is that...?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25115" y="3769995"/>
            <a:ext cx="51828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These are...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37180" y="4291965"/>
            <a:ext cx="24123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Those are...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870575" y="1604010"/>
            <a:ext cx="1794510" cy="953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完成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84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1----12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7" grpId="0"/>
      <p:bldP spid="3" grpId="0"/>
      <p:bldP spid="4" grpId="0"/>
      <p:bldP spid="18" grpId="0" bldLvl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68755" y="0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1-12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题答案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1320" y="737235"/>
            <a:ext cx="372618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in English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What colour/ color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to meet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your name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telephone number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This is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64355" y="737235"/>
            <a:ext cx="372618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That is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These are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Those are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Who's she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11.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Is this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12.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 that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74172" y="122261"/>
            <a:ext cx="2849245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一般现在时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地点</a:t>
            </a:r>
            <a:endParaRPr lang="zh-CN" altLang="en-US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0" y="511810"/>
            <a:ext cx="741616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我有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你有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么？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她有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她有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么？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在哪里？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在你的书包里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在他的床底下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68600" y="511810"/>
            <a:ext cx="187833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have...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65425" y="1033780"/>
            <a:ext cx="36664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Do you have...?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56535" y="1688465"/>
            <a:ext cx="32893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She has...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41295" y="2210435"/>
            <a:ext cx="36906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Does she have...?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44470" y="2834640"/>
            <a:ext cx="51828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Where is/are...?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732405" y="3344545"/>
            <a:ext cx="331343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 your schoolbag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56535" y="3854450"/>
            <a:ext cx="51828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under his bed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431915" y="1688465"/>
            <a:ext cx="1794510" cy="953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完成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85 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13----17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7" grpId="0"/>
      <p:bldP spid="3" grpId="0"/>
      <p:bldP spid="18" grpId="0" bldLvl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68755" y="0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13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-17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题答案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3385" y="737235"/>
            <a:ext cx="372618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13.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mine/ hers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14.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Where is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Where are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16.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under bed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in schoolbag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75454" y="-294"/>
            <a:ext cx="894080" cy="5219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购物</a:t>
            </a:r>
            <a:endParaRPr lang="zh-CN" altLang="en-US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4455" y="439420"/>
            <a:ext cx="7416165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有什么可以帮助您么？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多少钱？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我买了它。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我买了他们。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我喜欢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我不喜欢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她喜欢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她不喜欢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...</a:t>
            </a: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62935" y="620395"/>
            <a:ext cx="31210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Can I help you?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39135" y="1142365"/>
            <a:ext cx="24123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How much...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62935" y="1664335"/>
            <a:ext cx="32893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I'll take it.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23565" y="2319020"/>
            <a:ext cx="36906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I'll take them.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26740" y="2931160"/>
            <a:ext cx="51828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like...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114675" y="3441065"/>
            <a:ext cx="24123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don't like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38805" y="3950970"/>
            <a:ext cx="51828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She likes...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50870" y="4472940"/>
            <a:ext cx="34499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She doesn't like...</a:t>
            </a:r>
            <a:endParaRPr lang="en-US" altLang="zh-CN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678930" y="1875790"/>
            <a:ext cx="1794510" cy="953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完成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</a:t>
            </a:r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85 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altLang="zh-CN" sz="2800" b="1">
                <a:solidFill>
                  <a:srgbClr val="A10B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18----24</a:t>
            </a:r>
            <a:endParaRPr lang="en-US" altLang="zh-CN" sz="2800" b="1">
              <a:solidFill>
                <a:srgbClr val="A10B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7" grpId="0"/>
      <p:bldP spid="3" grpId="0"/>
      <p:bldP spid="4" grpId="0"/>
      <p:bldP spid="18" grpId="0" bldLvl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468755" y="0"/>
            <a:ext cx="5933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     </a:t>
            </a:r>
            <a:r>
              <a:rPr lang="en-US" altLang="zh-CN" sz="2800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18-24</a:t>
            </a:r>
            <a:r>
              <a:rPr lang="zh-CN" alt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题答案</a:t>
            </a:r>
            <a:endParaRPr lang="zh-CN" altLang="en-US" sz="2800" dirty="0" err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1320" y="737235"/>
            <a:ext cx="372618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18.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have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19.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Let's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likes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21.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don't like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22.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How much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23. 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Can  help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24.</a:t>
            </a:r>
            <a:r>
              <a:rPr lang="en-US" altLang="zh-CN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take</a:t>
            </a:r>
            <a:endParaRPr lang="en-US" altLang="zh-CN" sz="24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4825,&quot;width&quot;:8539}"/>
</p:tagLst>
</file>

<file path=ppt/tags/tag2.xml><?xml version="1.0" encoding="utf-8"?>
<p:tagLst xmlns:p="http://schemas.openxmlformats.org/presentationml/2006/main">
  <p:tag name="KSO_WM_UNIT_TABLE_BEAUTIFY" val="smartTable{1969e4da-3283-4ce9-82c0-629a1c77f07c}"/>
  <p:tag name="TABLE_EMPHASIZE_COLOR" val="8684935"/>
  <p:tag name="TABLE_SKINIDX" val="-1"/>
  <p:tag name="TABLE_COLORIDX" val="l"/>
  <p:tag name="TABLE_COLOR_RGB" val="0x000000*0xFFFFFF*0x44546A*0xE6E5E5*0x848587*0x738499*0x817CA0*0x9B819F*0xA7878C*0xAB968B"/>
</p:tagLst>
</file>

<file path=ppt/tags/tag3.xml><?xml version="1.0" encoding="utf-8"?>
<p:tagLst xmlns:p="http://schemas.openxmlformats.org/presentationml/2006/main">
  <p:tag name="KSO_WM_UNIT_TABLE_BEAUTIFY" val="smartTable{15df2080-a2d6-41e7-9cea-21bb324d4505}"/>
  <p:tag name="TABLE_EMPHASIZE_COLOR" val="8684935"/>
  <p:tag name="TABLE_SKINIDX" val="-1"/>
  <p:tag name="TABLE_COLORIDX" val="l"/>
  <p:tag name="TABLE_COLOR_RGB" val="0x000000*0xFFFFFF*0x44546A*0xE6E5E5*0x848587*0x738499*0x817CA0*0x9B819F*0xA7878C*0xAB968B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2124</Words>
  <Application>WPS 演示</Application>
  <PresentationFormat>全屏显示(4:3)</PresentationFormat>
  <Paragraphs>312</Paragraphs>
  <Slides>21</Slides>
  <Notes>0</Notes>
  <HiddenSlides>0</HiddenSlides>
  <MMClips>4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Arial</vt:lpstr>
      <vt:lpstr>宋体</vt:lpstr>
      <vt:lpstr>Wingdings</vt:lpstr>
      <vt:lpstr>黑体</vt:lpstr>
      <vt:lpstr>Georgia</vt:lpstr>
      <vt:lpstr>微软雅黑</vt:lpstr>
      <vt:lpstr>Arial Unicode MS</vt:lpstr>
      <vt:lpstr>等线 Light</vt:lpstr>
      <vt:lpstr>Calibri Light</vt:lpstr>
      <vt:lpstr>等线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WXM</dc:creator>
  <cp:lastModifiedBy>Lynn</cp:lastModifiedBy>
  <cp:revision>97</cp:revision>
  <dcterms:created xsi:type="dcterms:W3CDTF">2020-05-28T02:02:00Z</dcterms:created>
  <dcterms:modified xsi:type="dcterms:W3CDTF">2020-08-30T09:24:37Z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