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3"/>
    <p:sldId id="258" r:id="rId4"/>
    <p:sldId id="256" r:id="rId5"/>
    <p:sldId id="347" r:id="rId6"/>
    <p:sldId id="354" r:id="rId7"/>
    <p:sldId id="349" r:id="rId8"/>
    <p:sldId id="355" r:id="rId9"/>
    <p:sldId id="348" r:id="rId10"/>
    <p:sldId id="356" r:id="rId11"/>
    <p:sldId id="350" r:id="rId12"/>
    <p:sldId id="357" r:id="rId13"/>
    <p:sldId id="358" r:id="rId14"/>
    <p:sldId id="359" r:id="rId15"/>
    <p:sldId id="351" r:id="rId16"/>
    <p:sldId id="360" r:id="rId17"/>
    <p:sldId id="352" r:id="rId18"/>
    <p:sldId id="361" r:id="rId19"/>
    <p:sldId id="353" r:id="rId20"/>
    <p:sldId id="362" r:id="rId21"/>
    <p:sldId id="364" r:id="rId22"/>
    <p:sldId id="286" r:id="rId23"/>
  </p:sldIdLst>
  <p:sldSz cx="9144000" cy="5144135" type="screen16x9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56FE"/>
    <a:srgbClr val="FCF2E9"/>
    <a:srgbClr val="FFFFFF"/>
    <a:srgbClr val="4472C4"/>
    <a:srgbClr val="A10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963"/>
            <a:ext cx="7772400" cy="1791105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2140"/>
            <a:ext cx="6858000" cy="124210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8035" indent="0" algn="ctr">
              <a:buNone/>
              <a:defRPr sz="1200"/>
            </a:lvl7pPr>
            <a:lvl8pPr marL="2400935" indent="0" algn="ctr">
              <a:buNone/>
              <a:defRPr sz="1200"/>
            </a:lvl8pPr>
            <a:lvl9pPr marL="2743835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906"/>
            <a:ext cx="1971675" cy="435986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906"/>
            <a:ext cx="5800725" cy="435986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595"/>
            <a:ext cx="7886700" cy="21400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877"/>
            <a:ext cx="7886700" cy="1125395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80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9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8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529"/>
            <a:ext cx="3886200" cy="326424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529"/>
            <a:ext cx="3886200" cy="326424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907"/>
            <a:ext cx="7886700" cy="99439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1158"/>
            <a:ext cx="3868340" cy="61807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8035" indent="0">
              <a:buNone/>
              <a:defRPr sz="1200" b="1"/>
            </a:lvl7pPr>
            <a:lvl8pPr marL="2400935" indent="0">
              <a:buNone/>
              <a:defRPr sz="1200" b="1"/>
            </a:lvl8pPr>
            <a:lvl9pPr marL="2743835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9232"/>
            <a:ext cx="3868340" cy="276406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1158"/>
            <a:ext cx="3887391" cy="61807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8035" indent="0">
              <a:buNone/>
              <a:defRPr sz="1200" b="1"/>
            </a:lvl7pPr>
            <a:lvl8pPr marL="2400935" indent="0">
              <a:buNone/>
              <a:defRPr sz="1200" b="1"/>
            </a:lvl8pPr>
            <a:lvl9pPr marL="2743835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9232"/>
            <a:ext cx="3887391" cy="276406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78"/>
            <a:ext cx="2949178" cy="1200422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737"/>
            <a:ext cx="4629150" cy="3656046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399"/>
            <a:ext cx="2949178" cy="285933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8035" indent="0">
              <a:buNone/>
              <a:defRPr sz="750"/>
            </a:lvl7pPr>
            <a:lvl8pPr marL="2400935" indent="0">
              <a:buNone/>
              <a:defRPr sz="750"/>
            </a:lvl8pPr>
            <a:lvl9pPr marL="2743835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78"/>
            <a:ext cx="2949178" cy="1200422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737"/>
            <a:ext cx="4629150" cy="3656046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8035" indent="0">
              <a:buNone/>
              <a:defRPr sz="1500"/>
            </a:lvl7pPr>
            <a:lvl8pPr marL="2400935" indent="0">
              <a:buNone/>
              <a:defRPr sz="1500"/>
            </a:lvl8pPr>
            <a:lvl9pPr marL="2743835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399"/>
            <a:ext cx="2949178" cy="285933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8035" indent="0">
              <a:buNone/>
              <a:defRPr sz="750"/>
            </a:lvl7pPr>
            <a:lvl8pPr marL="2400935" indent="0">
              <a:buNone/>
              <a:defRPr sz="750"/>
            </a:lvl8pPr>
            <a:lvl9pPr marL="2743835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907"/>
            <a:ext cx="7886700" cy="9943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529"/>
            <a:ext cx="7886700" cy="32642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343"/>
            <a:ext cx="2057400" cy="273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343"/>
            <a:ext cx="3086100" cy="273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343"/>
            <a:ext cx="2057400" cy="273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90355" cy="514413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84637" y="86066"/>
            <a:ext cx="1782445" cy="52197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生日</a:t>
            </a:r>
            <a:r>
              <a:rPr lang="en-US" altLang="zh-CN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+</a:t>
            </a:r>
            <a:r>
              <a:rPr lang="zh-CN" altLang="en-US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课程</a:t>
            </a:r>
            <a:endParaRPr lang="zh-CN" altLang="en-US" sz="2800" b="1">
              <a:solidFill>
                <a:srgbClr val="A10BFF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4455" y="439420"/>
            <a:ext cx="741616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你的生日是什么时候？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在</a:t>
            </a:r>
            <a:r>
              <a:rPr lang="en-US" altLang="zh-C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10</a:t>
            </a: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月</a:t>
            </a:r>
            <a:r>
              <a:rPr lang="en-US" altLang="zh-C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</a:t>
            </a: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日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你最喜欢的科目是什么？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你为什么喜欢英语？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你什么时候上英语课？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谁是你的英语老师？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476625" y="608330"/>
            <a:ext cx="447167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When is your birthday?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473450" y="1130300"/>
            <a:ext cx="328041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on October 2nd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464560" y="1784985"/>
            <a:ext cx="548386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What's your favourite subject?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449320" y="2306955"/>
            <a:ext cx="549846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Why do you like English?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452495" y="2919095"/>
            <a:ext cx="589343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When do you have English class?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440430" y="3429000"/>
            <a:ext cx="512635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Who is your English teacher?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43205" y="3950970"/>
            <a:ext cx="1794510" cy="95313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完成</a:t>
            </a:r>
            <a:r>
              <a:rPr lang="en-US" altLang="zh-CN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</a:t>
            </a:r>
            <a:r>
              <a:rPr lang="en-US" altLang="zh-CN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85 </a:t>
            </a:r>
            <a:endParaRPr lang="en-US" altLang="zh-CN" sz="2800" b="1">
              <a:solidFill>
                <a:srgbClr val="A10BFF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n-US" altLang="zh-CN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25----30</a:t>
            </a:r>
            <a:endParaRPr lang="en-US" altLang="zh-CN" sz="2800" b="1">
              <a:solidFill>
                <a:srgbClr val="A10BFF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7" grpId="0"/>
      <p:bldP spid="5" grpId="0" bldLvl="0" animBg="1"/>
      <p:bldP spid="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1468755" y="0"/>
            <a:ext cx="5933440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               </a:t>
            </a:r>
            <a:r>
              <a:rPr lang="en-US" altLang="zh-CN" sz="2800" dirty="0" err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25</a:t>
            </a:r>
            <a:r>
              <a:rPr lang="en-US" altLang="zh-CN" sz="2800" dirty="0" err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-30</a:t>
            </a:r>
            <a:r>
              <a:rPr lang="zh-CN" altLang="en-US" sz="28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题答案</a:t>
            </a:r>
            <a:endParaRPr lang="zh-CN" altLang="en-US" sz="2800" dirty="0" err="1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01320" y="737235"/>
            <a:ext cx="3726180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25.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When is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26.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on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27.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favourite subject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28. 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don't like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29.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Why music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30. 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Who English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1468755" y="0"/>
            <a:ext cx="5933440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               </a:t>
            </a:r>
            <a:r>
              <a:rPr lang="en-US" sz="2800" dirty="0" err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a/ an</a:t>
            </a:r>
            <a:r>
              <a:rPr lang="zh-CN" altLang="en-US" sz="2800" dirty="0" err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习题</a:t>
            </a:r>
            <a:r>
              <a:rPr lang="zh-CN" altLang="en-US" sz="28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答案</a:t>
            </a:r>
            <a:endParaRPr lang="zh-CN" altLang="en-US" sz="2800" dirty="0" err="1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34035" y="737235"/>
            <a:ext cx="3726180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an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 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5.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an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6. 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an    a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1468755" y="0"/>
            <a:ext cx="5933440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               </a:t>
            </a:r>
            <a:r>
              <a:rPr lang="en-US" sz="2800" dirty="0" err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P87</a:t>
            </a:r>
            <a:r>
              <a:rPr lang="zh-CN" altLang="en-US" sz="28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答案</a:t>
            </a:r>
            <a:endParaRPr lang="zh-CN" altLang="en-US" sz="2800" dirty="0" err="1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34035" y="737235"/>
            <a:ext cx="3726180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isn't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aren't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Are those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 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5.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170498" y="277019"/>
          <a:ext cx="4166870" cy="3404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8590"/>
                <a:gridCol w="2748280"/>
              </a:tblGrid>
              <a:tr h="798195">
                <a:tc>
                  <a:txBody>
                    <a:bodyPr/>
                    <a:p>
                      <a:pPr>
                        <a:buNone/>
                      </a:pPr>
                      <a:endParaRPr lang="zh-CN" altLang="en-US" sz="1015">
                        <a:solidFill>
                          <a:srgbClr val="848587"/>
                        </a:solidFill>
                      </a:endParaRPr>
                    </a:p>
                  </a:txBody>
                  <a:tcPr marL="68580" marR="68580" marT="34290" marB="34290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28575">
                      <a:solidFill>
                        <a:srgbClr val="848587"/>
                      </a:solidFill>
                      <a:prstDash val="solid"/>
                    </a:lnT>
                    <a:lnB w="28575">
                      <a:solidFill>
                        <a:srgbClr val="84858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015">
                        <a:solidFill>
                          <a:srgbClr val="848587"/>
                        </a:solidFill>
                      </a:endParaRPr>
                    </a:p>
                  </a:txBody>
                  <a:tcPr marL="68580" marR="68580" marT="34290" marB="34290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28575">
                      <a:solidFill>
                        <a:srgbClr val="848587"/>
                      </a:solidFill>
                      <a:prstDash val="solid"/>
                    </a:lnT>
                    <a:lnB w="28575">
                      <a:solidFill>
                        <a:srgbClr val="84858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051560">
                <a:tc>
                  <a:txBody>
                    <a:bodyPr/>
                    <a:p>
                      <a:pPr>
                        <a:buNone/>
                      </a:pPr>
                      <a:endParaRPr lang="zh-CN" altLang="en-US" sz="1015">
                        <a:solidFill>
                          <a:srgbClr val="404040"/>
                        </a:solidFill>
                      </a:endParaRPr>
                    </a:p>
                  </a:txBody>
                  <a:tcPr marL="68580" marR="68580" marT="34290" marB="34290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28575">
                      <a:solidFill>
                        <a:srgbClr val="848587"/>
                      </a:solidFill>
                      <a:prstDash val="solid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015">
                        <a:solidFill>
                          <a:srgbClr val="404040"/>
                        </a:solidFill>
                      </a:endParaRPr>
                    </a:p>
                  </a:txBody>
                  <a:tcPr marL="68580" marR="68580" marT="34290" marB="34290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28575">
                      <a:solidFill>
                        <a:srgbClr val="848587"/>
                      </a:solidFill>
                      <a:prstDash val="solid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solidFill>
                      <a:srgbClr val="FFFFFF"/>
                    </a:solidFill>
                  </a:tcPr>
                </a:tc>
              </a:tr>
              <a:tr h="1555115">
                <a:tc>
                  <a:txBody>
                    <a:bodyPr/>
                    <a:p>
                      <a:pPr>
                        <a:buNone/>
                      </a:pPr>
                      <a:endParaRPr lang="zh-CN" altLang="en-US" sz="1015">
                        <a:solidFill>
                          <a:srgbClr val="404040"/>
                        </a:solidFill>
                      </a:endParaRPr>
                    </a:p>
                  </a:txBody>
                  <a:tcPr marL="68580" marR="68580" marT="34290" marB="34290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28575">
                      <a:solidFill>
                        <a:srgbClr val="848587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015">
                        <a:solidFill>
                          <a:srgbClr val="404040"/>
                        </a:solidFill>
                      </a:endParaRPr>
                    </a:p>
                  </a:txBody>
                  <a:tcPr marL="68580" marR="68580" marT="34290" marB="34290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28575">
                      <a:solidFill>
                        <a:srgbClr val="848587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519113" y="510381"/>
            <a:ext cx="621506" cy="414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21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有</a:t>
            </a:r>
            <a:endParaRPr lang="zh-CN" altLang="en-US" sz="21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42888" y="1022826"/>
            <a:ext cx="1392079" cy="1029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1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have</a:t>
            </a:r>
            <a:endParaRPr lang="en-US" altLang="zh-CN" sz="21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altLang="zh-CN" sz="20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I. you,we, they,</a:t>
            </a:r>
            <a:r>
              <a:rPr lang="zh-CN" altLang="en-US" sz="20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复数</a:t>
            </a:r>
            <a:endParaRPr lang="zh-CN" altLang="en-US" sz="20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291465" y="2360613"/>
            <a:ext cx="1343501" cy="6915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1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lang="zh-CN" altLang="en-US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Arial" panose="020B0604020202020204" pitchFamily="34" charset="0"/>
                <a:sym typeface="+mn-ea"/>
              </a:rPr>
              <a:t>（单三）</a:t>
            </a:r>
            <a:endParaRPr lang="zh-CN" altLang="en-US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Arial" panose="020B0604020202020204" pitchFamily="34" charset="0"/>
            </a:endParaRPr>
          </a:p>
          <a:p>
            <a:endParaRPr lang="zh-CN" altLang="en-US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914525" y="510381"/>
            <a:ext cx="1192530" cy="414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21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肯定句</a:t>
            </a:r>
            <a:endParaRPr lang="zh-CN" altLang="en-US" sz="21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771650" y="1350010"/>
            <a:ext cx="2122646" cy="414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15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主语</a:t>
            </a:r>
            <a:r>
              <a:rPr lang="en-US" altLang="zh-CN" sz="15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altLang="zh-CN" sz="21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n-US" altLang="zh-CN" sz="15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zh-CN" altLang="en-US" sz="15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charset="-122"/>
                <a:ea typeface="黑体" panose="02010609060101010101" charset="-122"/>
                <a:cs typeface="Arial" panose="020B0604020202020204" pitchFamily="34" charset="0"/>
              </a:rPr>
              <a:t>其他</a:t>
            </a:r>
            <a:r>
              <a:rPr lang="en-US" altLang="zh-CN" sz="15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zh-CN" sz="15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771650" y="2438718"/>
            <a:ext cx="2122646" cy="414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15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主语</a:t>
            </a:r>
            <a:r>
              <a:rPr lang="en-US" altLang="zh-CN" sz="15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altLang="zh-CN" sz="21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lang="en-US" altLang="zh-CN" sz="15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zh-CN" altLang="en-US" sz="15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其他</a:t>
            </a:r>
            <a:r>
              <a:rPr lang="en-US" altLang="zh-CN" sz="15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zh-CN" sz="15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291465" y="2829243"/>
            <a:ext cx="1480185" cy="32194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15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三单</a:t>
            </a:r>
            <a:endParaRPr lang="zh-CN" altLang="en-US" sz="15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2"/>
            </p:custDataLst>
          </p:nvPr>
        </p:nvGraphicFramePr>
        <p:xfrm>
          <a:off x="3615214" y="291306"/>
          <a:ext cx="5412105" cy="3416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1305"/>
                <a:gridCol w="2590800"/>
              </a:tblGrid>
              <a:tr h="774065">
                <a:tc>
                  <a:txBody>
                    <a:bodyPr/>
                    <a:p>
                      <a:pPr>
                        <a:buNone/>
                      </a:pPr>
                      <a:endParaRPr lang="zh-CN" altLang="en-US" sz="1015">
                        <a:solidFill>
                          <a:srgbClr val="848587"/>
                        </a:solidFill>
                      </a:endParaRPr>
                    </a:p>
                  </a:txBody>
                  <a:tcPr marL="68580" marR="68580" marT="34290" marB="34290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28575">
                      <a:solidFill>
                        <a:srgbClr val="848587"/>
                      </a:solidFill>
                      <a:prstDash val="solid"/>
                    </a:lnT>
                    <a:lnB w="28575">
                      <a:solidFill>
                        <a:srgbClr val="84858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015">
                        <a:solidFill>
                          <a:srgbClr val="848587"/>
                        </a:solidFill>
                      </a:endParaRPr>
                    </a:p>
                  </a:txBody>
                  <a:tcPr marL="68580" marR="68580" marT="34290" marB="34290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28575">
                      <a:solidFill>
                        <a:srgbClr val="848587"/>
                      </a:solidFill>
                      <a:prstDash val="solid"/>
                    </a:lnT>
                    <a:lnB w="28575">
                      <a:solidFill>
                        <a:srgbClr val="84858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080770">
                <a:tc>
                  <a:txBody>
                    <a:bodyPr/>
                    <a:p>
                      <a:pPr>
                        <a:buNone/>
                      </a:pPr>
                      <a:endParaRPr lang="zh-CN" altLang="en-US" sz="1015">
                        <a:solidFill>
                          <a:srgbClr val="404040"/>
                        </a:solidFill>
                      </a:endParaRPr>
                    </a:p>
                  </a:txBody>
                  <a:tcPr marL="68580" marR="68580" marT="34290" marB="34290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28575">
                      <a:solidFill>
                        <a:srgbClr val="848587"/>
                      </a:solidFill>
                      <a:prstDash val="solid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015">
                        <a:solidFill>
                          <a:srgbClr val="404040"/>
                        </a:solidFill>
                      </a:endParaRPr>
                    </a:p>
                  </a:txBody>
                  <a:tcPr marL="68580" marR="68580" marT="34290" marB="34290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28575">
                      <a:solidFill>
                        <a:srgbClr val="848587"/>
                      </a:solidFill>
                      <a:prstDash val="solid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solidFill>
                      <a:srgbClr val="FFFFFF"/>
                    </a:solidFill>
                  </a:tcPr>
                </a:tc>
              </a:tr>
              <a:tr h="1562100">
                <a:tc>
                  <a:txBody>
                    <a:bodyPr/>
                    <a:p>
                      <a:pPr>
                        <a:buNone/>
                      </a:pPr>
                      <a:endParaRPr lang="zh-CN" altLang="en-US" sz="1015">
                        <a:solidFill>
                          <a:srgbClr val="404040"/>
                        </a:solidFill>
                      </a:endParaRPr>
                    </a:p>
                  </a:txBody>
                  <a:tcPr marL="68580" marR="68580" marT="34290" marB="34290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28575">
                      <a:solidFill>
                        <a:srgbClr val="848587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015">
                        <a:solidFill>
                          <a:srgbClr val="404040"/>
                        </a:solidFill>
                      </a:endParaRPr>
                    </a:p>
                  </a:txBody>
                  <a:tcPr marL="68580" marR="68580" marT="34290" marB="34290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28575">
                      <a:solidFill>
                        <a:srgbClr val="848587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4423410" y="510381"/>
            <a:ext cx="1192530" cy="414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21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否定句</a:t>
            </a:r>
            <a:endParaRPr lang="zh-CN" altLang="en-US" sz="21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726555" y="510381"/>
            <a:ext cx="2192655" cy="414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21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一般疑问句</a:t>
            </a:r>
            <a:endParaRPr lang="zh-CN" altLang="en-US" sz="21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615214" y="1350010"/>
            <a:ext cx="2600801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5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Arial" panose="020B0604020202020204" pitchFamily="34" charset="0"/>
              </a:rPr>
              <a:t>主语</a:t>
            </a:r>
            <a:r>
              <a:rPr lang="en-US" altLang="zh-CN" sz="21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+don't  have+</a:t>
            </a:r>
            <a:r>
              <a:rPr lang="zh-CN" altLang="en-US" sz="15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Arial" panose="020B0604020202020204" pitchFamily="34" charset="0"/>
              </a:rPr>
              <a:t>其他</a:t>
            </a:r>
            <a:r>
              <a:rPr lang="en-US" altLang="zh-CN" sz="15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zh-CN" sz="15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615214" y="2438718"/>
            <a:ext cx="2854643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5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Arial" panose="020B0604020202020204" pitchFamily="34" charset="0"/>
              </a:rPr>
              <a:t>主语</a:t>
            </a:r>
            <a:r>
              <a:rPr lang="en-US" altLang="zh-CN" sz="21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+doesn't  have+</a:t>
            </a:r>
            <a:r>
              <a:rPr lang="zh-CN" altLang="en-US" sz="15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其他</a:t>
            </a:r>
            <a:r>
              <a:rPr lang="en-US" altLang="zh-CN" sz="15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.</a:t>
            </a:r>
            <a:endParaRPr lang="en-US" altLang="zh-CN" sz="1500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555105" y="1350010"/>
            <a:ext cx="2364105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1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Do+</a:t>
            </a:r>
            <a:r>
              <a:rPr lang="zh-CN" altLang="en-US" sz="15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Arial" panose="020B0604020202020204" pitchFamily="34" charset="0"/>
              </a:rPr>
              <a:t>主语</a:t>
            </a:r>
            <a:r>
              <a:rPr lang="en-US" altLang="zh-CN" sz="21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+have</a:t>
            </a:r>
            <a:r>
              <a:rPr lang="en-US" altLang="zh-CN" sz="21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...?</a:t>
            </a:r>
            <a:endParaRPr lang="en-US" altLang="zh-CN" sz="21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469380" y="2438718"/>
            <a:ext cx="2364105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1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Does+</a:t>
            </a:r>
            <a:r>
              <a:rPr lang="zh-CN" altLang="en-US" sz="15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Arial" panose="020B0604020202020204" pitchFamily="34" charset="0"/>
              </a:rPr>
              <a:t>主语</a:t>
            </a:r>
            <a:r>
              <a:rPr lang="en-US" altLang="zh-CN" sz="21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+have</a:t>
            </a:r>
            <a:r>
              <a:rPr lang="en-US" altLang="zh-CN" sz="21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...?</a:t>
            </a:r>
            <a:endParaRPr lang="en-US" altLang="zh-CN" sz="21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43205" y="3950970"/>
            <a:ext cx="1794510" cy="95313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完成</a:t>
            </a:r>
            <a:r>
              <a:rPr lang="en-US" altLang="zh-CN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</a:t>
            </a:r>
            <a:r>
              <a:rPr lang="en-US" altLang="zh-CN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88 </a:t>
            </a:r>
            <a:endParaRPr lang="en-US" altLang="zh-CN" sz="2800" b="1">
              <a:solidFill>
                <a:srgbClr val="A10BFF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n-US" altLang="zh-CN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6</a:t>
            </a:r>
            <a:r>
              <a:rPr lang="zh-CN" altLang="en-US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道题</a:t>
            </a:r>
            <a:endParaRPr lang="zh-CN" altLang="en-US" sz="2800" b="1">
              <a:solidFill>
                <a:srgbClr val="A10BFF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  <p:bldP spid="19" grpId="0"/>
      <p:bldP spid="20" grpId="0"/>
      <p:bldP spid="9" grpId="0"/>
      <p:bldP spid="10" grpId="0"/>
      <p:bldP spid="11" grpId="0"/>
      <p:bldP spid="12" grpId="0"/>
      <p:bldP spid="2" grpId="0" bldLvl="0" animBg="1"/>
      <p:bldP spid="2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1468755" y="0"/>
            <a:ext cx="5933440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               </a:t>
            </a:r>
            <a:r>
              <a:rPr lang="en-US" sz="2800" dirty="0" err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P88</a:t>
            </a:r>
            <a:r>
              <a:rPr lang="zh-CN" altLang="en-US" sz="28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答案</a:t>
            </a:r>
            <a:endParaRPr lang="zh-CN" altLang="en-US" sz="2800" dirty="0" err="1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34035" y="737235"/>
            <a:ext cx="3726180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have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has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Does have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 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don't have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5.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doesn't have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6.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Does have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 does    doesn't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" name="圆角矩形 14"/>
          <p:cNvSpPr/>
          <p:nvPr/>
        </p:nvSpPr>
        <p:spPr>
          <a:xfrm>
            <a:off x="156210" y="887095"/>
            <a:ext cx="3606800" cy="53784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一般情况下加</a:t>
            </a:r>
            <a:r>
              <a:rPr lang="en-US" altLang="zh-CN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en-US" altLang="zh-CN" sz="2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圆角矩形 28"/>
          <p:cNvSpPr/>
          <p:nvPr/>
        </p:nvSpPr>
        <p:spPr>
          <a:xfrm>
            <a:off x="156210" y="1424940"/>
            <a:ext cx="3606800" cy="136080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50000"/>
              </a:lnSpc>
            </a:pPr>
            <a:r>
              <a:rPr lang="zh-CN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以 </a:t>
            </a: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zh-CN" altLang="en-US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zh-CN" altLang="en-US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</a:t>
            </a:r>
            <a:r>
              <a:rPr lang="zh-CN" altLang="en-US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zh-CN" alt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结尾的词加</a:t>
            </a:r>
            <a:r>
              <a:rPr lang="en-US" altLang="zh-CN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endParaRPr lang="en-US" altLang="zh-CN" sz="2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156210" y="2785745"/>
            <a:ext cx="3606800" cy="15316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50000"/>
              </a:lnSpc>
            </a:pPr>
            <a:r>
              <a:rPr lang="zh-CN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以辅音字母加</a:t>
            </a:r>
            <a:r>
              <a:rPr lang="en-US" altLang="zh-CN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zh-CN" alt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结尾的词，变 </a:t>
            </a: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zh-CN" alt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为 </a:t>
            </a: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</a:t>
            </a:r>
            <a:endParaRPr lang="en-US" altLang="zh-CN" sz="2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圆角矩形 30"/>
          <p:cNvSpPr/>
          <p:nvPr/>
        </p:nvSpPr>
        <p:spPr>
          <a:xfrm>
            <a:off x="4356735" y="965200"/>
            <a:ext cx="3606800" cy="321373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50000"/>
              </a:lnSpc>
            </a:pPr>
            <a:r>
              <a:rPr lang="zh-CN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以字母</a:t>
            </a:r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zh-CN" alt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结尾的词，</a:t>
            </a:r>
            <a:endParaRPr lang="zh-CN" altLang="en-US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zh-CN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黑人 </a:t>
            </a:r>
            <a:r>
              <a:rPr lang="en-US" altLang="zh-CN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negro</a:t>
            </a:r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endParaRPr lang="en-US" altLang="zh-CN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英雄 </a:t>
            </a:r>
            <a:r>
              <a:rPr lang="en-US" altLang="zh-CN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hero</a:t>
            </a:r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endParaRPr lang="en-US" altLang="zh-CN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西红柿 </a:t>
            </a:r>
            <a:r>
              <a:rPr lang="en-US" altLang="zh-CN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tomato</a:t>
            </a:r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endParaRPr lang="en-US" altLang="zh-CN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zh-CN" alt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土豆 </a:t>
            </a:r>
            <a:r>
              <a:rPr lang="en-US" altLang="zh-CN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potato</a:t>
            </a:r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endParaRPr lang="en-US" altLang="zh-CN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en-US" altLang="zh-CN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56075" y="206716"/>
            <a:ext cx="2533650" cy="52197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名词单数</a:t>
            </a:r>
            <a:r>
              <a:rPr lang="en-US" altLang="zh-CN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--</a:t>
            </a:r>
            <a:r>
              <a:rPr lang="zh-CN" altLang="en-US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复数</a:t>
            </a:r>
            <a:endParaRPr lang="zh-CN" altLang="en-US" sz="2800" b="1">
              <a:solidFill>
                <a:srgbClr val="A10BFF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矩形 4"/>
          <p:cNvSpPr/>
          <p:nvPr/>
        </p:nvSpPr>
        <p:spPr>
          <a:xfrm>
            <a:off x="4356735" y="180340"/>
            <a:ext cx="1794510" cy="706755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4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wrap="square" rtlCol="0" anchor="t">
            <a:spAutoFit/>
          </a:bodyPr>
          <a:p>
            <a:pPr algn="ctr"/>
            <a:r>
              <a:rPr lang="zh-CN" altLang="en-US" sz="20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完成</a:t>
            </a:r>
            <a:r>
              <a:rPr lang="en-US" altLang="zh-CN" sz="20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P88 </a:t>
            </a:r>
            <a:endParaRPr lang="en-US" altLang="zh-CN" sz="2000" b="1">
              <a:solidFill>
                <a:srgbClr val="A10BFF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n-US" altLang="zh-CN" sz="20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4</a:t>
            </a:r>
            <a:r>
              <a:rPr lang="zh-CN" altLang="en-US" sz="20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道习题</a:t>
            </a:r>
            <a:endParaRPr lang="zh-CN" altLang="en-US" sz="2000" b="1">
              <a:solidFill>
                <a:srgbClr val="A10BFF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ldLvl="0" animBg="1"/>
      <p:bldP spid="15" grpId="1" animBg="1"/>
      <p:bldP spid="29" grpId="0" bldLvl="0" animBg="1"/>
      <p:bldP spid="29" grpId="1" animBg="1"/>
      <p:bldP spid="4" grpId="0" bldLvl="0" animBg="1"/>
      <p:bldP spid="4" grpId="1" animBg="1"/>
      <p:bldP spid="31" grpId="0" bldLvl="0" animBg="1"/>
      <p:bldP spid="31" grpId="1" animBg="1"/>
      <p:bldP spid="5" grpId="0" bldLvl="0" animBg="1"/>
      <p:bldP spid="5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1468755" y="0"/>
            <a:ext cx="5933440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               </a:t>
            </a:r>
            <a:r>
              <a:rPr lang="en-US" sz="2800" dirty="0" err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P88</a:t>
            </a:r>
            <a:r>
              <a:rPr lang="zh-CN" altLang="en-US" sz="28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答案</a:t>
            </a:r>
            <a:endParaRPr lang="zh-CN" altLang="en-US" sz="2800" dirty="0" err="1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34035" y="737235"/>
            <a:ext cx="372618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pens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watches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cups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 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" name="矩形 9"/>
          <p:cNvSpPr/>
          <p:nvPr/>
        </p:nvSpPr>
        <p:spPr>
          <a:xfrm>
            <a:off x="196715" y="242911"/>
            <a:ext cx="5516880" cy="52197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对划线部分提问（变特殊疑问句</a:t>
            </a:r>
            <a:r>
              <a:rPr lang="zh-CN" altLang="en-US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）</a:t>
            </a:r>
            <a:endParaRPr lang="zh-CN" altLang="en-US" sz="2800" b="1">
              <a:solidFill>
                <a:srgbClr val="A10BFF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12115" y="909955"/>
            <a:ext cx="569023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1. </a:t>
            </a:r>
            <a:r>
              <a:rPr lang="zh-CN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根据划线部分找特殊疑问词</a:t>
            </a:r>
            <a:endParaRPr lang="zh-CN" alt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12115" y="1431925"/>
            <a:ext cx="338899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2. </a:t>
            </a:r>
            <a:r>
              <a:rPr lang="zh-CN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变一般疑问句</a:t>
            </a:r>
            <a:endParaRPr lang="zh-CN" alt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12115" y="1953895"/>
            <a:ext cx="32893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3. </a:t>
            </a:r>
            <a:r>
              <a:rPr lang="zh-CN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去掉划线部分</a:t>
            </a:r>
            <a:endParaRPr lang="zh-CN" alt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72745" y="2608580"/>
            <a:ext cx="424497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4. </a:t>
            </a:r>
            <a:r>
              <a:rPr lang="zh-CN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开头大写，句尾问号</a:t>
            </a:r>
            <a:endParaRPr lang="zh-CN" alt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32765" y="3371850"/>
            <a:ext cx="1794510" cy="95313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完成</a:t>
            </a:r>
            <a:r>
              <a:rPr lang="en-US" altLang="zh-CN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</a:t>
            </a:r>
            <a:r>
              <a:rPr lang="en-US" altLang="zh-CN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89 </a:t>
            </a:r>
            <a:endParaRPr lang="en-US" altLang="zh-CN" sz="2800" b="1">
              <a:solidFill>
                <a:srgbClr val="A10BFF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n-US" altLang="zh-CN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7</a:t>
            </a:r>
            <a:r>
              <a:rPr lang="zh-CN" altLang="en-US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道习题</a:t>
            </a:r>
            <a:endParaRPr lang="zh-CN" altLang="en-US" sz="2800" b="1">
              <a:solidFill>
                <a:srgbClr val="A10BFF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5" grpId="0" bldLvl="0" animBg="1"/>
      <p:bldP spid="5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1468755" y="0"/>
            <a:ext cx="5933440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               </a:t>
            </a:r>
            <a:r>
              <a:rPr lang="en-US" sz="2800" dirty="0" err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P89</a:t>
            </a:r>
            <a:r>
              <a:rPr lang="zh-CN" altLang="en-US" sz="28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答案</a:t>
            </a:r>
            <a:endParaRPr lang="zh-CN" altLang="en-US" sz="2800" dirty="0" err="1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34035" y="737235"/>
            <a:ext cx="3726180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What  is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What does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Who is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 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Where is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5. 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When is 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6. 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How much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7. 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Why does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0" y="0"/>
            <a:ext cx="9065260" cy="5216525"/>
            <a:chOff x="0" y="0"/>
            <a:chExt cx="19201" cy="10850"/>
          </a:xfrm>
        </p:grpSpPr>
        <p:pic>
          <p:nvPicPr>
            <p:cNvPr id="4" name="图片 3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9201" cy="10850"/>
            </a:xfrm>
            <a:prstGeom prst="rect">
              <a:avLst/>
            </a:prstGeom>
          </p:spPr>
        </p:pic>
        <p:sp>
          <p:nvSpPr>
            <p:cNvPr id="6" name="矩形 5"/>
            <p:cNvSpPr/>
            <p:nvPr/>
          </p:nvSpPr>
          <p:spPr>
            <a:xfrm>
              <a:off x="5578" y="4375"/>
              <a:ext cx="10714" cy="3282"/>
            </a:xfrm>
            <a:prstGeom prst="rect">
              <a:avLst/>
            </a:prstGeom>
            <a:solidFill>
              <a:srgbClr val="FCF2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/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1758315" y="1204595"/>
            <a:ext cx="5933440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               </a:t>
            </a:r>
            <a:r>
              <a:rPr lang="zh-CN" alt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复习二</a:t>
            </a:r>
            <a:endParaRPr lang="zh-CN" altLang="en-US" sz="28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153670" y="72390"/>
            <a:ext cx="276161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2800" dirty="0" err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综合练习</a:t>
            </a:r>
            <a:r>
              <a:rPr lang="zh-CN" altLang="en-US" sz="28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答案</a:t>
            </a:r>
            <a:endParaRPr lang="zh-CN" altLang="en-US" sz="2800" dirty="0" err="1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09905" y="737235"/>
            <a:ext cx="1832610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B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C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C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 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5. 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564505" y="0"/>
            <a:ext cx="276161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2800" dirty="0" err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阅读理解</a:t>
            </a:r>
            <a:r>
              <a:rPr lang="zh-CN" altLang="en-US" sz="28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答案</a:t>
            </a:r>
            <a:endParaRPr lang="zh-CN" altLang="en-US" sz="2800" dirty="0" err="1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836285" y="640715"/>
            <a:ext cx="1832610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C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 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5. 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42400" y="132"/>
            <a:ext cx="6859200" cy="5144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91939" y="194651"/>
            <a:ext cx="1605280" cy="52197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互相认识</a:t>
            </a:r>
            <a:endParaRPr lang="zh-CN" altLang="en-US" sz="2800" b="1">
              <a:solidFill>
                <a:srgbClr val="A10BFF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2075" y="692785"/>
            <a:ext cx="7416165" cy="4892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Georgia" panose="02040502050405020303" charset="0"/>
              </a:rPr>
              <a:t>用英语：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Georgia" panose="02040502050405020303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Georgia" panose="02040502050405020303" charset="0"/>
              </a:rPr>
              <a:t>什么颜色：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Georgia" panose="02040502050405020303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Georgia" panose="02040502050405020303" charset="0"/>
              </a:rPr>
              <a:t>见到你很高兴。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Georgia" panose="02040502050405020303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Georgia" panose="02040502050405020303" charset="0"/>
              </a:rPr>
              <a:t>你的名字是什么？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Georgia" panose="02040502050405020303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Georgia" panose="02040502050405020303" charset="0"/>
              </a:rPr>
              <a:t>他的电话号码是什么？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Georgia" panose="02040502050405020303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Georgia" panose="02040502050405020303" charset="0"/>
                <a:sym typeface="+mn-ea"/>
              </a:rPr>
              <a:t>她是谁？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Georgia" panose="02040502050405020303" charset="0"/>
            </a:endParaRPr>
          </a:p>
          <a:p>
            <a:pPr>
              <a:lnSpc>
                <a:spcPct val="150000"/>
              </a:lnSpc>
            </a:pP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charset="0"/>
              <a:cs typeface="Georgia" panose="02040502050405020303" charset="0"/>
            </a:endParaRPr>
          </a:p>
          <a:p>
            <a:pPr>
              <a:lnSpc>
                <a:spcPct val="150000"/>
              </a:lnSpc>
            </a:pP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Georgia" panose="02040502050405020303" charset="0"/>
            </a:endParaRPr>
          </a:p>
          <a:p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Georgia" panose="02040502050405020303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416300" y="716915"/>
            <a:ext cx="187833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in English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413125" y="1238885"/>
            <a:ext cx="241236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what colour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404235" y="1893570"/>
            <a:ext cx="32893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Nice to meet you.</a:t>
            </a:r>
            <a:endParaRPr lang="zh-CN" alt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388995" y="2415540"/>
            <a:ext cx="369062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What's your name?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380105" y="3039745"/>
            <a:ext cx="518287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What's his telephone number?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380105" y="3549650"/>
            <a:ext cx="241236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Who is she?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6" grpId="0"/>
      <p:bldP spid="7" grpId="0"/>
      <p:bldP spid="8" grpId="0"/>
      <p:bldP spid="9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169092" y="-294"/>
            <a:ext cx="2469515" cy="52197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询问某人</a:t>
            </a:r>
            <a:r>
              <a:rPr lang="en-US" altLang="zh-CN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/</a:t>
            </a:r>
            <a:r>
              <a:rPr lang="zh-CN" altLang="en-US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某物</a:t>
            </a:r>
            <a:endParaRPr lang="zh-CN" altLang="en-US" sz="2800" b="1">
              <a:solidFill>
                <a:srgbClr val="A10BFF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68910" y="318770"/>
            <a:ext cx="7416165" cy="5077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这是</a:t>
            </a:r>
            <a:r>
              <a:rPr lang="en-US" altLang="zh-C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...</a:t>
            </a:r>
            <a:endParaRPr lang="en-US" altLang="zh-CN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那是</a:t>
            </a:r>
            <a:r>
              <a:rPr lang="en-US" altLang="zh-C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...</a:t>
            </a:r>
            <a:endParaRPr lang="en-US" altLang="zh-CN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这些是</a:t>
            </a:r>
            <a:r>
              <a:rPr lang="en-US" altLang="zh-C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...</a:t>
            </a:r>
            <a:endParaRPr lang="en-US" altLang="zh-CN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那些是</a:t>
            </a:r>
            <a:r>
              <a:rPr lang="en-US" altLang="zh-C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...</a:t>
            </a:r>
            <a:endParaRPr lang="en-US" altLang="zh-CN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这是</a:t>
            </a:r>
            <a:r>
              <a:rPr lang="en-US" altLang="zh-C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...</a:t>
            </a: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么？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那是</a:t>
            </a:r>
            <a:r>
              <a:rPr lang="en-US" altLang="zh-C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...</a:t>
            </a: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么？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这些是</a:t>
            </a:r>
            <a:r>
              <a:rPr lang="en-US" altLang="zh-C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...</a:t>
            </a: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么？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那些是</a:t>
            </a:r>
            <a:r>
              <a:rPr lang="en-US" altLang="zh-C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...</a:t>
            </a: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么？</a:t>
            </a:r>
            <a:endParaRPr lang="en-US" altLang="zh-CN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837180" y="427355"/>
            <a:ext cx="187833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This is...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834005" y="949325"/>
            <a:ext cx="241236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That is...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825115" y="1604010"/>
            <a:ext cx="32893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These are...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809875" y="2125980"/>
            <a:ext cx="369062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Those are...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813050" y="2750185"/>
            <a:ext cx="518287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Is this...?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800985" y="3260090"/>
            <a:ext cx="241236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Is that...?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825115" y="3769995"/>
            <a:ext cx="518287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These are...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837180" y="4291965"/>
            <a:ext cx="241236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Those are...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870575" y="1604010"/>
            <a:ext cx="1794510" cy="95313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完成</a:t>
            </a:r>
            <a:r>
              <a:rPr lang="en-US" altLang="zh-CN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</a:t>
            </a:r>
            <a:r>
              <a:rPr lang="en-US" altLang="zh-CN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84</a:t>
            </a:r>
            <a:endParaRPr lang="en-US" altLang="zh-CN" sz="2800" b="1">
              <a:solidFill>
                <a:srgbClr val="A10BFF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n-US" altLang="zh-CN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1----12</a:t>
            </a:r>
            <a:endParaRPr lang="en-US" altLang="zh-CN" sz="2800" b="1">
              <a:solidFill>
                <a:srgbClr val="A10BFF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7" grpId="0"/>
      <p:bldP spid="3" grpId="0"/>
      <p:bldP spid="4" grpId="0"/>
      <p:bldP spid="18" grpId="0" bldLvl="0" animBg="1"/>
      <p:bldP spid="1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1468755" y="0"/>
            <a:ext cx="5933440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               </a:t>
            </a:r>
            <a:r>
              <a:rPr lang="en-US" altLang="zh-CN" sz="2800" dirty="0" err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1-12</a:t>
            </a:r>
            <a:r>
              <a:rPr lang="zh-CN" altLang="en-US" sz="28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题答案</a:t>
            </a:r>
            <a:endParaRPr lang="zh-CN" altLang="en-US" sz="2800" dirty="0" err="1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01320" y="737235"/>
            <a:ext cx="3726180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in English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What colour/ color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to meet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 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your name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5.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telephone number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6. 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This is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364355" y="737235"/>
            <a:ext cx="3726180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7. 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That is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8.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These are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9.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Those are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10.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Who's she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11.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Is this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12. 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Is that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174172" y="122261"/>
            <a:ext cx="2849245" cy="52197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一般现在时</a:t>
            </a:r>
            <a:r>
              <a:rPr lang="en-US" altLang="zh-CN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+</a:t>
            </a:r>
            <a:r>
              <a:rPr lang="zh-CN" altLang="en-US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地点</a:t>
            </a:r>
            <a:endParaRPr lang="zh-CN" altLang="en-US" sz="2800" b="1">
              <a:solidFill>
                <a:srgbClr val="A10BFF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0" y="511810"/>
            <a:ext cx="741616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我有</a:t>
            </a:r>
            <a:r>
              <a:rPr lang="en-US" altLang="zh-C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...</a:t>
            </a:r>
            <a:endParaRPr lang="en-US" altLang="zh-CN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你有</a:t>
            </a:r>
            <a:r>
              <a:rPr lang="en-US" altLang="zh-C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...</a:t>
            </a: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么？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她有</a:t>
            </a:r>
            <a:r>
              <a:rPr lang="en-US" altLang="zh-C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...</a:t>
            </a:r>
            <a:endParaRPr lang="en-US" altLang="zh-CN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她有</a:t>
            </a:r>
            <a:r>
              <a:rPr lang="en-US" altLang="zh-C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...</a:t>
            </a: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么？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...</a:t>
            </a: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在哪里？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在你的书包里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在他的床底下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768600" y="511810"/>
            <a:ext cx="187833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 have...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765425" y="1033780"/>
            <a:ext cx="366649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Do you have...?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756535" y="1688465"/>
            <a:ext cx="32893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She has...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741295" y="2210435"/>
            <a:ext cx="369062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Does she have...?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744470" y="2834640"/>
            <a:ext cx="518287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Where is/are...?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732405" y="3344545"/>
            <a:ext cx="331343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in your schoolbag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756535" y="3854450"/>
            <a:ext cx="518287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under his bed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431915" y="1688465"/>
            <a:ext cx="1794510" cy="95313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完成</a:t>
            </a:r>
            <a:r>
              <a:rPr lang="en-US" altLang="zh-CN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</a:t>
            </a:r>
            <a:r>
              <a:rPr lang="en-US" altLang="zh-CN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85 </a:t>
            </a:r>
            <a:endParaRPr lang="en-US" altLang="zh-CN" sz="2800" b="1">
              <a:solidFill>
                <a:srgbClr val="A10BFF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n-US" altLang="zh-CN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13----17</a:t>
            </a:r>
            <a:endParaRPr lang="en-US" altLang="zh-CN" sz="2800" b="1">
              <a:solidFill>
                <a:srgbClr val="A10BFF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7" grpId="0"/>
      <p:bldP spid="3" grpId="0"/>
      <p:bldP spid="18" grpId="0" bldLvl="0" animBg="1"/>
      <p:bldP spid="1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1468755" y="0"/>
            <a:ext cx="5933440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               </a:t>
            </a:r>
            <a:r>
              <a:rPr lang="en-US" altLang="zh-CN" sz="2800" dirty="0" err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13</a:t>
            </a:r>
            <a:r>
              <a:rPr lang="en-US" altLang="zh-CN" sz="2800" dirty="0" err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-17</a:t>
            </a:r>
            <a:r>
              <a:rPr lang="zh-CN" altLang="en-US" sz="28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题答案</a:t>
            </a:r>
            <a:endParaRPr lang="zh-CN" altLang="en-US" sz="2800" dirty="0" err="1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13385" y="737235"/>
            <a:ext cx="3726180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13.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mine/ hers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14.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Where is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15.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Where are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16. 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under bed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17.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in schoolbag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275454" y="-294"/>
            <a:ext cx="894080" cy="52197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购物</a:t>
            </a:r>
            <a:endParaRPr lang="zh-CN" altLang="en-US" sz="2800" b="1">
              <a:solidFill>
                <a:srgbClr val="A10BFF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4455" y="439420"/>
            <a:ext cx="7416165" cy="5077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有什么可以帮助您么？</a:t>
            </a:r>
            <a:endParaRPr lang="en-US" altLang="zh-CN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...</a:t>
            </a: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多少钱？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我买了它。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我买了他们。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我喜欢</a:t>
            </a:r>
            <a:r>
              <a:rPr lang="en-US" altLang="zh-C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...</a:t>
            </a:r>
            <a:endParaRPr lang="en-US" altLang="zh-CN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我不喜欢</a:t>
            </a:r>
            <a:r>
              <a:rPr lang="en-US" altLang="zh-C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...</a:t>
            </a:r>
            <a:endParaRPr lang="en-US" altLang="zh-CN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她喜欢</a:t>
            </a:r>
            <a:r>
              <a:rPr lang="en-US" altLang="zh-C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...</a:t>
            </a:r>
            <a:endParaRPr lang="en-US" altLang="zh-CN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她不喜欢</a:t>
            </a:r>
            <a:r>
              <a:rPr lang="en-US" altLang="zh-C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...</a:t>
            </a:r>
            <a:endParaRPr lang="en-US" altLang="zh-CN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endParaRPr lang="en-US" altLang="zh-CN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162935" y="620395"/>
            <a:ext cx="312102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Can I help you?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239135" y="1142365"/>
            <a:ext cx="241236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How much...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162935" y="1664335"/>
            <a:ext cx="32893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I'll take it.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123565" y="2319020"/>
            <a:ext cx="369062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I'll take them.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126740" y="2931160"/>
            <a:ext cx="518287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 like...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114675" y="3441065"/>
            <a:ext cx="241236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 don't like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138805" y="3950970"/>
            <a:ext cx="518287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She likes...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150870" y="4472940"/>
            <a:ext cx="344995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She doesn't like...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678930" y="1875790"/>
            <a:ext cx="1794510" cy="95313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完成</a:t>
            </a:r>
            <a:r>
              <a:rPr lang="en-US" altLang="zh-CN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</a:t>
            </a:r>
            <a:r>
              <a:rPr lang="en-US" altLang="zh-CN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85 </a:t>
            </a:r>
            <a:endParaRPr lang="en-US" altLang="zh-CN" sz="2800" b="1">
              <a:solidFill>
                <a:srgbClr val="A10BFF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n-US" altLang="zh-CN" sz="2800" b="1">
                <a:solidFill>
                  <a:srgbClr val="A10B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18----24</a:t>
            </a:r>
            <a:endParaRPr lang="en-US" altLang="zh-CN" sz="2800" b="1">
              <a:solidFill>
                <a:srgbClr val="A10BFF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7" grpId="0"/>
      <p:bldP spid="3" grpId="0"/>
      <p:bldP spid="4" grpId="0"/>
      <p:bldP spid="18" grpId="0" bldLvl="0" animBg="1"/>
      <p:bldP spid="18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1468755" y="0"/>
            <a:ext cx="5933440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               </a:t>
            </a:r>
            <a:r>
              <a:rPr lang="en-US" altLang="zh-CN" sz="2800" dirty="0" err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18-24</a:t>
            </a:r>
            <a:r>
              <a:rPr lang="zh-CN" altLang="en-US" sz="28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题答案</a:t>
            </a:r>
            <a:endParaRPr lang="zh-CN" altLang="en-US" sz="2800" dirty="0" err="1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01320" y="737235"/>
            <a:ext cx="3726180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18.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Do have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19.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Let's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20.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likes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21. 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don't like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22.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How much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23. 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Can  help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24.</a:t>
            </a:r>
            <a:r>
              <a:rPr lang="en-US" altLang="zh-CN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take</a:t>
            </a:r>
            <a:endParaRPr lang="en-US" altLang="zh-CN" sz="24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p="http://schemas.openxmlformats.org/presentationml/2006/main">
  <p:tag name="KSO_WM_UNIT_PLACING_PICTURE_USER_VIEWPORT" val="{&quot;height&quot;:4825,&quot;width&quot;:8539}"/>
</p:tagLst>
</file>

<file path=ppt/tags/tag2.xml><?xml version="1.0" encoding="utf-8"?>
<p:tagLst xmlns:p="http://schemas.openxmlformats.org/presentationml/2006/main">
  <p:tag name="KSO_WM_UNIT_TABLE_BEAUTIFY" val="smartTable{1969e4da-3283-4ce9-82c0-629a1c77f07c}"/>
  <p:tag name="TABLE_EMPHASIZE_COLOR" val="8684935"/>
  <p:tag name="TABLE_SKINIDX" val="-1"/>
  <p:tag name="TABLE_COLORIDX" val="l"/>
  <p:tag name="TABLE_COLOR_RGB" val="0x000000*0xFFFFFF*0x44546A*0xE6E5E5*0x848587*0x738499*0x817CA0*0x9B819F*0xA7878C*0xAB968B"/>
</p:tagLst>
</file>

<file path=ppt/tags/tag3.xml><?xml version="1.0" encoding="utf-8"?>
<p:tagLst xmlns:p="http://schemas.openxmlformats.org/presentationml/2006/main">
  <p:tag name="KSO_WM_UNIT_TABLE_BEAUTIFY" val="smartTable{15df2080-a2d6-41e7-9cea-21bb324d4505}"/>
  <p:tag name="TABLE_EMPHASIZE_COLOR" val="8684935"/>
  <p:tag name="TABLE_SKINIDX" val="-1"/>
  <p:tag name="TABLE_COLORIDX" val="l"/>
  <p:tag name="TABLE_COLOR_RGB" val="0x000000*0xFFFFFF*0x44546A*0xE6E5E5*0x848587*0x738499*0x817CA0*0x9B819F*0xA7878C*0xAB968B"/>
</p:tagLst>
</file>

<file path=ppt/theme/theme1.xml><?xml version="1.0" encoding="utf-8"?>
<a:theme xmlns:a="http://schemas.openxmlformats.org/drawingml/2006/main" name="Office 主题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2124</Words>
  <Application>WPS 演示</Application>
  <PresentationFormat>全屏显示(4:3)</PresentationFormat>
  <Paragraphs>312</Paragraphs>
  <Slides>21</Slides>
  <Notes>0</Notes>
  <HiddenSlides>0</HiddenSlides>
  <MMClips>4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3" baseType="lpstr">
      <vt:lpstr>Arial</vt:lpstr>
      <vt:lpstr>宋体</vt:lpstr>
      <vt:lpstr>Wingdings</vt:lpstr>
      <vt:lpstr>黑体</vt:lpstr>
      <vt:lpstr>Georgia</vt:lpstr>
      <vt:lpstr>微软雅黑</vt:lpstr>
      <vt:lpstr>Arial Unicode MS</vt:lpstr>
      <vt:lpstr>等线 Light</vt:lpstr>
      <vt:lpstr>Calibri Light</vt:lpstr>
      <vt:lpstr>等线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WXM</dc:creator>
  <cp:lastModifiedBy>Lynn</cp:lastModifiedBy>
  <cp:revision>97</cp:revision>
  <dcterms:created xsi:type="dcterms:W3CDTF">2020-05-28T02:02:00Z</dcterms:created>
  <dcterms:modified xsi:type="dcterms:W3CDTF">2020-08-30T09:24:37Z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</Properties>
</file>