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931" r:id="rId5"/>
    <p:sldId id="499" r:id="rId6"/>
    <p:sldId id="932" r:id="rId7"/>
    <p:sldId id="673" r:id="rId8"/>
    <p:sldId id="950" r:id="rId9"/>
    <p:sldId id="951" r:id="rId10"/>
    <p:sldId id="952" r:id="rId11"/>
    <p:sldId id="949" r:id="rId12"/>
    <p:sldId id="953" r:id="rId13"/>
    <p:sldId id="944" r:id="rId14"/>
    <p:sldId id="934" r:id="rId15"/>
    <p:sldId id="943" r:id="rId16"/>
    <p:sldId id="937" r:id="rId17"/>
    <p:sldId id="938" r:id="rId18"/>
    <p:sldId id="939" r:id="rId19"/>
    <p:sldId id="940" r:id="rId20"/>
    <p:sldId id="941" r:id="rId21"/>
    <p:sldId id="942" r:id="rId22"/>
    <p:sldId id="936" r:id="rId23"/>
    <p:sldId id="935" r:id="rId24"/>
    <p:sldId id="947" r:id="rId25"/>
    <p:sldId id="926" r:id="rId26"/>
    <p:sldId id="945" r:id="rId27"/>
    <p:sldId id="948" r:id="rId2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i" initials="h" lastIdx="2" clrIdx="0"/>
  <p:cmAuthor id="2" name="作者" initials="作" lastIdx="0" clrIdx="1"/>
  <p:cmAuthor id="3" name="微软用户" initials="微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9900CC"/>
    <a:srgbClr val="051DCD"/>
    <a:srgbClr val="0000CC"/>
    <a:srgbClr val="F7BF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5DD94C1-F147-4A61-8F6D-3B83190AE75C}" styleName="{9f79f143-ae6f-4255-9c4c-a9e624403a97}">
    <a:wholeTbl>
      <a:tcTxStyle>
        <a:fontRef idx="none">
          <a:prstClr val="black"/>
        </a:fontRef>
      </a:tcTxStyle>
      <a:tcStyle>
        <a:tcBdr>
          <a:left>
            <a:ln w="19050" cmpd="sng">
              <a:solidFill>
                <a:srgbClr val="D7D7D7"/>
              </a:solidFill>
            </a:ln>
          </a:left>
          <a:right>
            <a:ln w="19050" cmpd="sng">
              <a:solidFill>
                <a:srgbClr val="D7D7D7"/>
              </a:solidFill>
            </a:ln>
          </a:right>
          <a:top>
            <a:ln w="19050" cmpd="sng">
              <a:solidFill>
                <a:srgbClr val="D7D7D7"/>
              </a:solidFill>
            </a:ln>
          </a:top>
          <a:bottom>
            <a:ln w="19050" cmpd="sng">
              <a:solidFill>
                <a:srgbClr val="D7D7D7"/>
              </a:solidFill>
            </a:ln>
          </a:bottom>
          <a:insideH>
            <a:ln w="19050" cmpd="sng">
              <a:solidFill>
                <a:srgbClr val="D7D7D7"/>
              </a:solidFill>
            </a:ln>
          </a:insideH>
          <a:insideV>
            <a:ln w="19050" cmpd="sng">
              <a:solidFill>
                <a:srgbClr val="D7D7D7"/>
              </a:solidFill>
            </a:ln>
          </a:insideV>
        </a:tcBdr>
        <a:fill>
          <a:solidFill>
            <a:srgbClr val="FEFEFE"/>
          </a:solidFill>
        </a:fill>
      </a:tcStyle>
    </a:wholeTbl>
    <a:firstCol>
      <a:tcTxStyle>
        <a:fontRef idx="none">
          <a:prstClr val="black"/>
        </a:fontRef>
      </a:tcTxStyle>
      <a:tcStyle>
        <a:tcBdr>
          <a:right>
            <a:ln w="19050" cmpd="sng">
              <a:solidFill>
                <a:srgbClr val="FEFEFE"/>
              </a:solidFill>
            </a:ln>
          </a:right>
        </a:tcBdr>
        <a:fill>
          <a:solidFill>
            <a:srgbClr val="DBD1E2"/>
          </a:solidFill>
        </a:fill>
      </a:tcStyle>
    </a:firstCol>
    <a:firstRow>
      <a:tcTxStyle>
        <a:fontRef idx="none">
          <a:prstClr val="black"/>
        </a:fontRef>
      </a:tcTxStyle>
      <a:tcStyle>
        <a:tcBdr>
          <a:left>
            <a:ln w="19050" cmpd="sng">
              <a:solidFill>
                <a:srgbClr val="FEFEFE"/>
              </a:solidFill>
            </a:ln>
          </a:left>
          <a:right>
            <a:ln w="19050" cmpd="sng">
              <a:solidFill>
                <a:srgbClr val="FEFEFE"/>
              </a:solidFill>
            </a:ln>
          </a:right>
          <a:top>
            <a:ln w="19050" cmpd="sng">
              <a:solidFill>
                <a:srgbClr val="FEFEFE"/>
              </a:solidFill>
            </a:ln>
          </a:top>
          <a:bottom>
            <a:ln w="19050" cmpd="sng">
              <a:solidFill>
                <a:srgbClr val="FEFEFE"/>
              </a:solidFill>
            </a:ln>
          </a:bottom>
          <a:insideH>
            <a:ln w="19050" cmpd="sng">
              <a:solidFill>
                <a:srgbClr val="FEFEFE"/>
              </a:solidFill>
            </a:ln>
          </a:insideH>
          <a:insideV>
            <a:ln w="19050" cmpd="sng">
              <a:solidFill>
                <a:srgbClr val="FEFEFE"/>
              </a:solidFill>
            </a:ln>
          </a:insideV>
        </a:tcBdr>
        <a:fill>
          <a:solidFill>
            <a:srgbClr val="9879AB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56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2" Type="http://schemas.openxmlformats.org/officeDocument/2006/relationships/commentAuthors" Target="commentAuthors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EF170-E861-4627-8C32-9B365A0CF31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03E12-3565-4F80-9AC6-7E3920D92E3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09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r>
              <a:rPr lang="en-US" altLang="zh-CN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run after success </a:t>
            </a:r>
            <a:r>
              <a:rPr lang="zh-CN" altLang="en-US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追求成功</a:t>
            </a:r>
            <a:endParaRPr lang="zh-CN" altLang="en-US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409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09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09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09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09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09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09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7E653D-1BE5-4BCA-B027-4EB8ADC7218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7E653D-1BE5-4BCA-B027-4EB8ADC7218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B6370-F4AD-4815-BBCB-9A5A8149B0E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B6370-F4AD-4815-BBCB-9A5A8149B0E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B6370-F4AD-4815-BBCB-9A5A8149B0E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改  </a:t>
            </a:r>
            <a:r>
              <a:rPr lang="en-US" altLang="zh-CN" dirty="0"/>
              <a:t>ABB</a:t>
            </a:r>
            <a:r>
              <a:rPr lang="zh-CN" altLang="en-US" dirty="0"/>
              <a:t>结构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40091-1219-49D5-A5C9-20946C57B78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409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099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lstStyle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0" name="Picture 15" descr="C:\Users\Administrator\Desktop\图片\教材图片\L8 课文图片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AFAFC"/>
              </a:clrFrom>
              <a:clrTo>
                <a:srgbClr val="FAFAF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658350" y="3213735"/>
            <a:ext cx="2235200" cy="3305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Box 17"/>
          <p:cNvSpPr txBox="1"/>
          <p:nvPr/>
        </p:nvSpPr>
        <p:spPr>
          <a:xfrm>
            <a:off x="595947" y="1079500"/>
            <a:ext cx="10010775" cy="41541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en-US" altLang="zh-CN" sz="44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Unit 2</a:t>
            </a:r>
            <a:r>
              <a:rPr lang="en-US" altLang="zh-CN" sz="44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</a:t>
            </a:r>
            <a:endParaRPr lang="en-US" altLang="zh-CN" sz="4400" b="1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algn="ctr"/>
            <a:r>
              <a:rPr lang="en-US" altLang="zh-CN" sz="44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M</a:t>
            </a:r>
            <a:r>
              <a:rPr lang="en-US" altLang="zh-CN" sz="4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y</a:t>
            </a:r>
            <a:r>
              <a:rPr lang="zh-CN" altLang="en-US" sz="4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</a:t>
            </a:r>
            <a:r>
              <a:rPr lang="en-US" altLang="zh-CN" sz="4400" b="1" dirty="0" err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Favourite</a:t>
            </a:r>
            <a:r>
              <a:rPr lang="en-US" altLang="zh-CN" sz="4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School Subject</a:t>
            </a:r>
            <a:endParaRPr lang="en-US" altLang="zh-CN" sz="44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algn="l"/>
            <a:r>
              <a:rPr lang="en-US" altLang="zh-CN" sz="4400" b="1" dirty="0">
                <a:solidFill>
                  <a:srgbClr val="6334FD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        </a:t>
            </a:r>
            <a:endParaRPr lang="en-US" altLang="zh-CN" sz="4400" b="1" dirty="0">
              <a:solidFill>
                <a:srgbClr val="6334FD"/>
              </a:solidFill>
              <a:effectLst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 algn="l"/>
            <a:r>
              <a:rPr lang="en-US" altLang="zh-CN" sz="4400" b="1" dirty="0">
                <a:solidFill>
                  <a:srgbClr val="6334FD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          Lesson 8   </a:t>
            </a:r>
            <a:r>
              <a:rPr lang="en-US" altLang="zh-CN" sz="4400" b="1" dirty="0">
                <a:solidFill>
                  <a:srgbClr val="051DCD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E-mail Helps</a:t>
            </a:r>
            <a:r>
              <a:rPr lang="zh-CN" altLang="en-US" sz="4400" b="1" dirty="0">
                <a:solidFill>
                  <a:srgbClr val="051DCD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！</a:t>
            </a:r>
            <a:endParaRPr lang="en-US" altLang="zh-CN" sz="4400" b="1" dirty="0">
              <a:solidFill>
                <a:srgbClr val="FFFF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endParaRPr lang="en-US" altLang="zh-CN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kumimoji="1" lang="en-US" altLang="zh-CN" sz="4400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409825" y="3084195"/>
            <a:ext cx="11465560" cy="11505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My favourite subject is _______ ________. 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我最喜欢的科目是体育。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2339341" y="771525"/>
            <a:ext cx="7974648" cy="52260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AutoShape 2"/>
          <p:cNvSpPr/>
          <p:nvPr/>
        </p:nvSpPr>
        <p:spPr>
          <a:xfrm flipH="1">
            <a:off x="980440" y="823436"/>
            <a:ext cx="1450975" cy="417513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lstStyle/>
          <a:p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5" name="文本框 24"/>
          <p:cNvSpPr txBox="1"/>
          <p:nvPr/>
        </p:nvSpPr>
        <p:spPr>
          <a:xfrm>
            <a:off x="1153477" y="771526"/>
            <a:ext cx="1338263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句子 </a:t>
            </a:r>
            <a:r>
              <a:rPr lang="en-US" altLang="zh-CN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5</a:t>
            </a:r>
            <a:endParaRPr lang="en-US" altLang="zh-CN" sz="28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" name="TextBox 16"/>
          <p:cNvSpPr txBox="1">
            <a:spLocks noChangeArrowheads="1"/>
          </p:cNvSpPr>
          <p:nvPr/>
        </p:nvSpPr>
        <p:spPr bwMode="auto">
          <a:xfrm>
            <a:off x="2512378" y="685086"/>
            <a:ext cx="7974648" cy="590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My favourite class is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physical education (P.E.)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．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4" name="TextBox 19"/>
          <p:cNvSpPr txBox="1">
            <a:spLocks noChangeArrowheads="1"/>
          </p:cNvSpPr>
          <p:nvPr/>
        </p:nvSpPr>
        <p:spPr bwMode="auto">
          <a:xfrm>
            <a:off x="1153477" y="2060216"/>
            <a:ext cx="1362075" cy="478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考向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9" name="TextBox 16"/>
          <p:cNvSpPr txBox="1">
            <a:spLocks noChangeArrowheads="1"/>
          </p:cNvSpPr>
          <p:nvPr/>
        </p:nvSpPr>
        <p:spPr bwMode="auto">
          <a:xfrm>
            <a:off x="2339341" y="2041526"/>
            <a:ext cx="8407400" cy="478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physical education (P.E.)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．   体育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--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身体方面的教育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744720" y="-1905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课文讲解</a:t>
            </a:r>
            <a:endParaRPr lang="zh-CN" altLang="en-US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235065" y="3159760"/>
            <a:ext cx="42989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physical education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13" name="TextBox 39"/>
          <p:cNvSpPr txBox="1"/>
          <p:nvPr/>
        </p:nvSpPr>
        <p:spPr>
          <a:xfrm>
            <a:off x="1238250" y="3013435"/>
            <a:ext cx="1655445" cy="65768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80000"/>
              </a:lnSpc>
            </a:pPr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典例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/>
          <p:cNvSpPr txBox="1"/>
          <p:nvPr/>
        </p:nvSpPr>
        <p:spPr>
          <a:xfrm>
            <a:off x="1360170" y="1988185"/>
            <a:ext cx="11291570" cy="2453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6">
                    <a:lumMod val="40000"/>
                    <a:lumOff val="60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>
              <a:lnSpc>
                <a:spcPct val="160000"/>
              </a:lnSpc>
            </a:pPr>
            <a:r>
              <a:rPr lang="en-US" altLang="zh-CN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 </a:t>
            </a: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have written</a:t>
            </a:r>
            <a:r>
              <a:rPr lang="en-US" altLang="zh-CN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three e­mails in English today. </a:t>
            </a:r>
            <a:endParaRPr lang="en-US" altLang="zh-CN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60000"/>
              </a:lnSpc>
            </a:pPr>
            <a:r>
              <a:rPr lang="en-US" altLang="zh-CN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You </a:t>
            </a: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have helped</a:t>
            </a:r>
            <a:r>
              <a:rPr lang="en-US" altLang="zh-CN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me a lot.</a:t>
            </a:r>
            <a:endParaRPr lang="en-US" altLang="zh-CN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60000"/>
              </a:lnSpc>
            </a:pPr>
            <a:r>
              <a:rPr lang="en-US" altLang="zh-CN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She </a:t>
            </a: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has helped</a:t>
            </a:r>
            <a:r>
              <a:rPr lang="en-US" altLang="zh-CN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me with my maths homework a lot. </a:t>
            </a:r>
            <a:endParaRPr lang="en-US" altLang="zh-CN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4" name="标题 3"/>
          <p:cNvSpPr/>
          <p:nvPr/>
        </p:nvSpPr>
        <p:spPr>
          <a:xfrm>
            <a:off x="4316095" y="777019"/>
            <a:ext cx="5658485" cy="609600"/>
          </a:xfrm>
          <a:prstGeom prst="rect">
            <a:avLst/>
          </a:prstGeom>
          <a:noFill/>
          <a:ln w="25400" cap="flat" cmpd="sng">
            <a:noFill/>
            <a:prstDash val="solid"/>
            <a:miter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现在完成时</a:t>
            </a:r>
            <a:endParaRPr lang="zh-CN" alt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Berlin Sans FB" panose="020E0602020502020306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8" name="标题 3"/>
          <p:cNvSpPr/>
          <p:nvPr/>
        </p:nvSpPr>
        <p:spPr>
          <a:xfrm>
            <a:off x="4685665" y="-52291"/>
            <a:ext cx="5658485" cy="609600"/>
          </a:xfrm>
          <a:prstGeom prst="rect">
            <a:avLst/>
          </a:prstGeom>
          <a:noFill/>
          <a:ln w="25400" cap="flat" cmpd="sng">
            <a:noFill/>
            <a:prstDash val="solid"/>
            <a:miter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现在完成时（一）</a:t>
            </a:r>
            <a:endParaRPr lang="zh-CN" alt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Berlin Sans FB" panose="020E0602020502020306" pitchFamily="34" charset="0"/>
            </a:endParaRPr>
          </a:p>
        </p:txBody>
      </p:sp>
      <p:sp>
        <p:nvSpPr>
          <p:cNvPr id="3" name="内容占位符 9"/>
          <p:cNvSpPr>
            <a:spLocks noGrp="1"/>
          </p:cNvSpPr>
          <p:nvPr/>
        </p:nvSpPr>
        <p:spPr>
          <a:xfrm>
            <a:off x="2145665" y="3931423"/>
            <a:ext cx="8198485" cy="1387562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/>
          <a:lstStyle/>
          <a:p>
            <a:pPr marL="342900" indent="-342900" eaLnBrk="0" hangingPunct="0">
              <a:lnSpc>
                <a:spcPct val="150000"/>
              </a:lnSpc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already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已经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(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肯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) ,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yet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还没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(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否疑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)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内容占位符 9"/>
          <p:cNvSpPr>
            <a:spLocks noGrp="1"/>
          </p:cNvSpPr>
          <p:nvPr/>
        </p:nvSpPr>
        <p:spPr>
          <a:xfrm>
            <a:off x="420527" y="771175"/>
            <a:ext cx="2002790" cy="306197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/>
          <a:lstStyle/>
          <a:p>
            <a:pPr marL="342900" indent="-342900" eaLnBrk="0" hangingPunct="0">
              <a:lnSpc>
                <a:spcPct val="150000"/>
              </a:lnSpc>
            </a:pPr>
            <a:r>
              <a:rPr lang="en-US" altLang="zh-CN" sz="2800" b="1" dirty="0">
                <a:solidFill>
                  <a:srgbClr val="9900CC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1. </a:t>
            </a:r>
            <a:r>
              <a:rPr lang="zh-CN" altLang="en-US" sz="2800" b="1" dirty="0">
                <a:solidFill>
                  <a:srgbClr val="9900CC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含义</a:t>
            </a:r>
            <a:endParaRPr lang="en-US" altLang="zh-CN" sz="2800" b="1" dirty="0">
              <a:solidFill>
                <a:srgbClr val="9900CC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150000"/>
              </a:lnSpc>
            </a:pPr>
            <a:endParaRPr lang="zh-CN" altLang="en-US" sz="2800" b="1" dirty="0">
              <a:solidFill>
                <a:srgbClr val="9900CC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150000"/>
              </a:lnSpc>
            </a:pPr>
            <a:endParaRPr lang="en-US" altLang="zh-CN" sz="2800" b="1" dirty="0">
              <a:solidFill>
                <a:srgbClr val="9900CC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150000"/>
              </a:lnSpc>
            </a:pPr>
            <a:endParaRPr lang="en-US" altLang="zh-CN" sz="2800" b="1" dirty="0">
              <a:solidFill>
                <a:srgbClr val="9900CC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150000"/>
              </a:lnSpc>
            </a:pPr>
            <a:endParaRPr lang="en-US" altLang="zh-CN" sz="2800" b="1" dirty="0">
              <a:solidFill>
                <a:srgbClr val="9900CC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150000"/>
              </a:lnSpc>
            </a:pPr>
            <a:r>
              <a:rPr lang="en-US" altLang="zh-CN" sz="2800" b="1" dirty="0">
                <a:solidFill>
                  <a:srgbClr val="9900CC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2. </a:t>
            </a:r>
            <a:r>
              <a:rPr lang="zh-CN" altLang="en-US" sz="2800" b="1" dirty="0">
                <a:solidFill>
                  <a:srgbClr val="9900CC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标志词</a:t>
            </a:r>
            <a:endParaRPr lang="zh-CN" altLang="en-US" sz="2800" b="1" dirty="0">
              <a:solidFill>
                <a:srgbClr val="9900CC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150000"/>
              </a:lnSpc>
            </a:pPr>
            <a:r>
              <a:rPr lang="en-US" altLang="zh-CN" sz="2800" b="1" dirty="0">
                <a:solidFill>
                  <a:srgbClr val="9900CC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3</a:t>
            </a:r>
            <a:r>
              <a:rPr lang="en-US" altLang="zh-CN" sz="2800" b="1" dirty="0">
                <a:solidFill>
                  <a:srgbClr val="9900CC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. </a:t>
            </a:r>
            <a:r>
              <a:rPr lang="zh-CN" altLang="en-US" sz="2800" b="1" dirty="0">
                <a:solidFill>
                  <a:srgbClr val="9900CC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结构</a:t>
            </a:r>
            <a:endParaRPr lang="en-US" altLang="zh-CN" sz="2800" dirty="0">
              <a:solidFill>
                <a:srgbClr val="9900CC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内容占位符 9"/>
          <p:cNvSpPr>
            <a:spLocks noGrp="1"/>
          </p:cNvSpPr>
          <p:nvPr/>
        </p:nvSpPr>
        <p:spPr>
          <a:xfrm>
            <a:off x="2145665" y="5212715"/>
            <a:ext cx="10103485" cy="133985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/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have/has </a:t>
            </a:r>
            <a:r>
              <a:rPr lang="zh-CN" altLang="en-US" sz="2800" b="1" dirty="0">
                <a:effectLst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是</a:t>
            </a:r>
            <a:r>
              <a:rPr lang="zh-CN" altLang="en-US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助动词</a:t>
            </a:r>
            <a:r>
              <a:rPr lang="zh-CN" altLang="en-US" sz="2800" b="1" dirty="0">
                <a:effectLst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，没有实际意义</a:t>
            </a:r>
            <a:endParaRPr lang="en-US" altLang="zh-CN" sz="2800" noProof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变一般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,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将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have/has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提前；变否定在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have/ has 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后加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not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。</a:t>
            </a:r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150000"/>
              </a:lnSpc>
            </a:pPr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342900" indent="-342900" eaLnBrk="0" hangingPunct="0"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</a:t>
            </a:r>
            <a:endParaRPr lang="en-US" altLang="zh-CN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640839" y="771175"/>
            <a:ext cx="10130633" cy="29772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动作发生在过去，到现在已经完成并强调对现在造成的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Berlin Sans FB" panose="020E0602020502020306" pitchFamily="34" charset="0"/>
              <a:ea typeface="黑体" panose="02010609060101010101" pitchFamily="49" charset="-122"/>
              <a:cs typeface="+mn-cs"/>
              <a:sym typeface="Berlin Sans FB" panose="020E0602020502020306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      影响和结果，翻译为“已经”。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  <a:ea typeface="黑体" panose="02010609060101010101" pitchFamily="49" charset="-122"/>
                <a:sym typeface="Berlin Sans FB" panose="020E0602020502020306" pitchFamily="34" charset="0"/>
              </a:rPr>
              <a:t> 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Berlin Sans FB" panose="020E0602020502020306" pitchFamily="34" charset="0"/>
              <a:ea typeface="黑体" panose="02010609060101010101" pitchFamily="49" charset="-122"/>
              <a:sym typeface="Berlin Sans FB" panose="020E0602020502020306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  <a:ea typeface="黑体" panose="02010609060101010101" pitchFamily="49" charset="-122"/>
                <a:sym typeface="Berlin Sans FB" panose="020E0602020502020306" pitchFamily="34" charset="0"/>
              </a:rPr>
              <a:t> 动作或状态从过去某一时刻开始，一直持续到现在，而且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Berlin Sans FB" panose="020E0602020502020306" pitchFamily="34" charset="0"/>
              <a:ea typeface="黑体" panose="02010609060101010101" pitchFamily="49" charset="-122"/>
              <a:sym typeface="Berlin Sans FB" panose="020E0602020502020306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defRPr/>
            </a:pP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  <a:ea typeface="黑体" panose="02010609060101010101" pitchFamily="49" charset="-122"/>
                <a:sym typeface="Berlin Sans FB" panose="020E0602020502020306" pitchFamily="34" charset="0"/>
              </a:rPr>
              <a:t>      </a:t>
            </a:r>
            <a:r>
              <a:rPr lang="zh-C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  <a:ea typeface="黑体" panose="02010609060101010101" pitchFamily="49" charset="-122"/>
                <a:sym typeface="Berlin Sans FB" panose="020E0602020502020306" pitchFamily="34" charset="0"/>
              </a:rPr>
              <a:t>可能持续到将来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Berlin Sans FB" panose="020E0602020502020306" pitchFamily="34" charset="0"/>
                <a:ea typeface="黑体" panose="02010609060101010101" pitchFamily="49" charset="-122"/>
                <a:cs typeface="+mn-cs"/>
                <a:sym typeface="Berlin Sans FB" panose="020E0602020502020306" pitchFamily="34" charset="0"/>
              </a:rPr>
              <a:t>。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  <a:ea typeface="黑体" panose="02010609060101010101" pitchFamily="49" charset="-122"/>
                <a:sym typeface="Berlin Sans FB" panose="020E0602020502020306" pitchFamily="34" charset="0"/>
              </a:rPr>
              <a:t> </a:t>
            </a:r>
            <a:endParaRPr lang="en-US" altLang="zh-CN" sz="2800" dirty="0">
              <a:solidFill>
                <a:schemeClr val="tx1">
                  <a:lumMod val="95000"/>
                  <a:lumOff val="5000"/>
                </a:schemeClr>
              </a:solidFill>
              <a:latin typeface="Berlin Sans FB" panose="020E0602020502020306" pitchFamily="34" charset="0"/>
              <a:ea typeface="黑体" panose="02010609060101010101" pitchFamily="49" charset="-122"/>
              <a:sym typeface="Berlin Sans FB" panose="020E0602020502020306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145665" y="4568614"/>
            <a:ext cx="8501773" cy="6578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主语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Georgia" panose="02040502050405020303" pitchFamily="18" charset="0"/>
              </a:rPr>
              <a:t>+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 have/has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51DC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Georgia" panose="02040502050405020303" pitchFamily="18" charset="0"/>
              </a:rPr>
              <a:t>  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Georgia" panose="02040502050405020303" pitchFamily="18" charset="0"/>
              </a:rPr>
              <a:t>+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动词过去分词（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done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）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Georgia" panose="02040502050405020303" pitchFamily="18" charset="0"/>
              </a:rPr>
              <a:t>+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Georgia" panose="02040502050405020303" pitchFamily="18" charset="0"/>
              </a:rPr>
              <a:t>其他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Georgia" panose="02040502050405020303" pitchFamily="18" charset="0"/>
              </a:rPr>
              <a:t>                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3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3"/>
          <p:cNvSpPr txBox="1"/>
          <p:nvPr/>
        </p:nvSpPr>
        <p:spPr>
          <a:xfrm>
            <a:off x="1181735" y="5208270"/>
            <a:ext cx="9646920" cy="5835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  <a:latin typeface="Berlin Sans FB" panose="020E0602020502020306" pitchFamily="34" charset="0"/>
                <a:ea typeface="黑体" panose="02010609060101010101" pitchFamily="49" charset="-122"/>
                <a:sym typeface="Berlin Sans FB" panose="020E0602020502020306" pitchFamily="34" charset="0"/>
              </a:rPr>
              <a:t>结构：</a:t>
            </a:r>
            <a:r>
              <a:rPr lang="zh-CN" altLang="en-US" sz="3200" dirty="0">
                <a:solidFill>
                  <a:srgbClr val="464646"/>
                </a:solidFill>
                <a:latin typeface="Berlin Sans FB" panose="020E0602020502020306" pitchFamily="34" charset="0"/>
                <a:ea typeface="黑体" panose="02010609060101010101" pitchFamily="49" charset="-122"/>
                <a:sym typeface="Berlin Sans FB" panose="020E0602020502020306" pitchFamily="34" charset="0"/>
              </a:rPr>
              <a:t>主语</a:t>
            </a:r>
            <a:r>
              <a:rPr lang="en-US" altLang="zh-CN" sz="3200" i="1" dirty="0">
                <a:solidFill>
                  <a:srgbClr val="464646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+</a:t>
            </a:r>
            <a:r>
              <a:rPr lang="en-US" altLang="zh-CN" sz="3200" i="1" u="sng" dirty="0">
                <a:solidFill>
                  <a:srgbClr val="0070C0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 have/has</a:t>
            </a:r>
            <a:r>
              <a:rPr lang="en-US" altLang="zh-CN" sz="3200" i="1" dirty="0">
                <a:solidFill>
                  <a:srgbClr val="FF0000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  </a:t>
            </a:r>
            <a:r>
              <a:rPr lang="en-US" altLang="zh-CN" sz="3200" i="1" dirty="0">
                <a:solidFill>
                  <a:srgbClr val="464646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+ </a:t>
            </a:r>
            <a:r>
              <a:rPr lang="zh-CN" altLang="en-US" sz="32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Berlin Sans FB" panose="020E0602020502020306" pitchFamily="34" charset="0"/>
                <a:ea typeface="黑体" panose="02010609060101010101" pitchFamily="49" charset="-122"/>
                <a:sym typeface="Berlin Sans FB" panose="020E0602020502020306" pitchFamily="34" charset="0"/>
              </a:rPr>
              <a:t>动词过去分词</a:t>
            </a:r>
            <a:r>
              <a:rPr lang="en-US" altLang="zh-CN" sz="3200" i="1" dirty="0">
                <a:solidFill>
                  <a:srgbClr val="464646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+</a:t>
            </a:r>
            <a:r>
              <a:rPr lang="zh-CN" altLang="en-US" sz="3200" i="1" dirty="0">
                <a:solidFill>
                  <a:srgbClr val="464646"/>
                </a:solidFill>
                <a:latin typeface="Georgia" panose="02040502050405020303" pitchFamily="18" charset="0"/>
                <a:sym typeface="Georgia" panose="02040502050405020303" pitchFamily="18" charset="0"/>
              </a:rPr>
              <a:t>其他</a:t>
            </a:r>
            <a:r>
              <a:rPr lang="en-US" altLang="zh-CN" sz="32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Berlin Sans FB" panose="020E0602020502020306" pitchFamily="34" charset="0"/>
                <a:ea typeface="黑体" panose="02010609060101010101" pitchFamily="49" charset="-122"/>
                <a:sym typeface="Berlin Sans FB" panose="020E0602020502020306" pitchFamily="34" charset="0"/>
              </a:rPr>
              <a:t> </a:t>
            </a:r>
            <a:endParaRPr lang="en-US" altLang="zh-CN" sz="3200" b="1" dirty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Berlin Sans FB" panose="020E0602020502020306" pitchFamily="34" charset="0"/>
              <a:ea typeface="黑体" panose="02010609060101010101" pitchFamily="49" charset="-122"/>
              <a:sym typeface="Berlin Sans FB" panose="020E0602020502020306" pitchFamily="34" charset="0"/>
            </a:endParaRPr>
          </a:p>
        </p:txBody>
      </p:sp>
      <p:sp>
        <p:nvSpPr>
          <p:cNvPr id="2" name="TextBox 3"/>
          <p:cNvSpPr txBox="1"/>
          <p:nvPr/>
        </p:nvSpPr>
        <p:spPr>
          <a:xfrm>
            <a:off x="1181735" y="1917700"/>
            <a:ext cx="11291570" cy="2453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6">
                    <a:lumMod val="40000"/>
                    <a:lumOff val="60000"/>
                  </a:schemeClr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>
              <a:lnSpc>
                <a:spcPct val="160000"/>
              </a:lnSpc>
            </a:pPr>
            <a:r>
              <a:rPr lang="en-US" altLang="zh-CN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 </a:t>
            </a: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have written</a:t>
            </a:r>
            <a:r>
              <a:rPr lang="en-US" altLang="zh-CN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en-US" altLang="zh-CN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three e­mails in English today. </a:t>
            </a:r>
            <a:endParaRPr lang="en-US" altLang="zh-CN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>
              <a:lnSpc>
                <a:spcPct val="160000"/>
              </a:lnSpc>
            </a:pPr>
            <a:r>
              <a:rPr lang="en-US" altLang="zh-CN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You </a:t>
            </a: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have helped</a:t>
            </a:r>
            <a:r>
              <a:rPr lang="en-US" altLang="zh-CN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me a lot.</a:t>
            </a:r>
            <a:endParaRPr lang="en-US" altLang="zh-CN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60000"/>
              </a:lnSpc>
            </a:pPr>
            <a:r>
              <a:rPr lang="en-US" altLang="zh-CN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She </a:t>
            </a: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has helped</a:t>
            </a:r>
            <a:r>
              <a:rPr lang="en-US" altLang="zh-CN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me with my maths homework a lot. </a:t>
            </a:r>
            <a:endParaRPr lang="en-US" altLang="zh-CN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796915" y="5140325"/>
            <a:ext cx="2654300" cy="651510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标题 3"/>
          <p:cNvSpPr/>
          <p:nvPr/>
        </p:nvSpPr>
        <p:spPr>
          <a:xfrm>
            <a:off x="3266440" y="848139"/>
            <a:ext cx="5658485" cy="609600"/>
          </a:xfrm>
          <a:prstGeom prst="rect">
            <a:avLst/>
          </a:prstGeom>
          <a:noFill/>
          <a:ln w="25400" cap="flat" cmpd="sng">
            <a:noFill/>
            <a:prstDash val="solid"/>
            <a:miter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现在完成时（</a:t>
            </a:r>
            <a:r>
              <a:rPr lang="zh-CN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二）- 过去分词</a:t>
            </a:r>
            <a:endParaRPr lang="zh-CN" alt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Berlin Sans FB" panose="020E0602020502020306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/>
          <p:nvPr/>
        </p:nvSpPr>
        <p:spPr>
          <a:xfrm>
            <a:off x="3911283" y="333375"/>
            <a:ext cx="4032250" cy="53340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</a:extLst>
        </p:spPr>
        <p:txBody>
          <a:bodyPr wrap="none" lIns="90170" tIns="46990" rIns="90170" bIns="46990" anchor="ctr"/>
          <a:lstStyle/>
          <a:p>
            <a:pPr algn="ctr"/>
            <a:r>
              <a:rPr lang="zh-CN" altLang="en-US" sz="2800" b="1" dirty="0">
                <a:solidFill>
                  <a:srgbClr val="CD3FCC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动词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变 </a:t>
            </a:r>
            <a:r>
              <a:rPr lang="zh-CN" altLang="en-US" sz="2800" b="1" dirty="0">
                <a:solidFill>
                  <a:srgbClr val="CD3FCC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过去分词</a:t>
            </a:r>
            <a:r>
              <a:rPr lang="zh-CN" altLang="en-US" sz="28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的</a:t>
            </a:r>
            <a:r>
              <a:rPr lang="zh-CN" altLang="en-US" sz="2800" b="1" u="sng" dirty="0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规则变化</a:t>
            </a:r>
            <a:endParaRPr lang="zh-CN" altLang="en-US" sz="2800" b="1" u="sng" dirty="0">
              <a:solidFill>
                <a:srgbClr val="0070C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459" name="Rectangle 3"/>
          <p:cNvSpPr/>
          <p:nvPr/>
        </p:nvSpPr>
        <p:spPr>
          <a:xfrm>
            <a:off x="-100965" y="969328"/>
            <a:ext cx="2078038" cy="576262"/>
          </a:xfrm>
          <a:prstGeom prst="rect">
            <a:avLst/>
          </a:prstGeom>
          <a:noFill/>
          <a:ln w="25400" cap="flat" cmpd="sng">
            <a:noFill/>
            <a:prstDash val="solid"/>
            <a:miter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zh-CN" altLang="en-US" sz="28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构成规则</a:t>
            </a:r>
            <a:endParaRPr lang="zh-CN" altLang="en-US" sz="2800" dirty="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461" name="Text Box 5"/>
          <p:cNvSpPr txBox="1"/>
          <p:nvPr/>
        </p:nvSpPr>
        <p:spPr>
          <a:xfrm>
            <a:off x="748030" y="1545590"/>
            <a:ext cx="3368230" cy="52322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、一般末尾加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–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ed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462" name="Text Box 6"/>
          <p:cNvSpPr txBox="1"/>
          <p:nvPr/>
        </p:nvSpPr>
        <p:spPr>
          <a:xfrm>
            <a:off x="748030" y="3600020"/>
            <a:ext cx="4206875" cy="95410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3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、元辅重读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双写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结尾辅</a:t>
            </a:r>
            <a:endParaRPr lang="en-US" altLang="zh-CN" sz="28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r>
              <a:rPr lang="en-US" altLang="zh-CN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音字母，再加</a:t>
            </a:r>
            <a:r>
              <a:rPr lang="en-US" altLang="zh-CN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—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ed</a:t>
            </a:r>
            <a:r>
              <a:rPr lang="en-US" altLang="zh-CN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</a:t>
            </a:r>
            <a:endParaRPr lang="en-US" altLang="zh-CN" sz="28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464" name="Text Box 8"/>
          <p:cNvSpPr txBox="1"/>
          <p:nvPr/>
        </p:nvSpPr>
        <p:spPr>
          <a:xfrm>
            <a:off x="728980" y="4792028"/>
            <a:ext cx="4886325" cy="95410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4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、“辅音字母</a:t>
            </a:r>
            <a:r>
              <a:rPr lang="en-US" altLang="zh-CN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+y”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结尾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变“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y</a:t>
            </a:r>
            <a:r>
              <a:rPr lang="en-US" altLang="zh-CN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”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为“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</a:t>
            </a:r>
            <a:r>
              <a:rPr lang="en-US" altLang="zh-CN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”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再加</a:t>
            </a:r>
            <a:r>
              <a:rPr lang="en-US" altLang="zh-CN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—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ed</a:t>
            </a:r>
            <a:r>
              <a:rPr lang="en-US" altLang="zh-CN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</a:t>
            </a:r>
            <a:endParaRPr lang="en-US" altLang="zh-CN" sz="28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468" name="矩形 3"/>
          <p:cNvSpPr/>
          <p:nvPr/>
        </p:nvSpPr>
        <p:spPr>
          <a:xfrm>
            <a:off x="670453" y="2524468"/>
            <a:ext cx="4189412" cy="52322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、哑</a:t>
            </a:r>
            <a:r>
              <a:rPr lang="en-US" altLang="zh-CN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e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结尾</a:t>
            </a:r>
            <a:r>
              <a:rPr lang="en-US" altLang="zh-CN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只加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--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d  </a:t>
            </a:r>
            <a:r>
              <a: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 </a:t>
            </a:r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463" name="Text Box 7"/>
          <p:cNvSpPr txBox="1"/>
          <p:nvPr/>
        </p:nvSpPr>
        <p:spPr>
          <a:xfrm>
            <a:off x="5496559" y="3982085"/>
            <a:ext cx="4695191" cy="523220"/>
          </a:xfrm>
          <a:prstGeom prst="rect">
            <a:avLst/>
          </a:prstGeom>
          <a:solidFill>
            <a:srgbClr val="FDF2BA"/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>
              <a:buSzTx/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stop  - stop</a:t>
            </a:r>
            <a:r>
              <a:rPr lang="en-US" altLang="zh-CN" sz="2800" b="1" dirty="0">
                <a:solidFill>
                  <a:srgbClr val="FF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p</a:t>
            </a:r>
            <a:r>
              <a:rPr lang="en-US" altLang="zh-CN" sz="2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ed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 - stop</a:t>
            </a:r>
            <a:r>
              <a:rPr lang="en-US" altLang="zh-CN" sz="2800" b="1" dirty="0">
                <a:solidFill>
                  <a:srgbClr val="FF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p</a:t>
            </a:r>
            <a:r>
              <a:rPr lang="en-US" altLang="zh-CN" sz="2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ed</a:t>
            </a:r>
            <a:endParaRPr lang="en-US" altLang="zh-CN" sz="28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465" name="Text Box 9"/>
          <p:cNvSpPr txBox="1"/>
          <p:nvPr/>
        </p:nvSpPr>
        <p:spPr>
          <a:xfrm>
            <a:off x="5465445" y="5116195"/>
            <a:ext cx="4695191" cy="5780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</a:ln>
        </p:spPr>
        <p:txBody>
          <a:bodyPr wrap="square" anchor="t">
            <a:spAutoFit/>
          </a:bodyPr>
          <a:lstStyle/>
          <a:p>
            <a:pPr fontAlgn="auto">
              <a:lnSpc>
                <a:spcPts val="1800"/>
              </a:lnSpc>
              <a:spcBef>
                <a:spcPts val="0"/>
              </a:spcBef>
              <a:buSzTx/>
            </a:pPr>
            <a:endParaRPr lang="en-US" altLang="zh-CN" sz="28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fontAlgn="auto">
              <a:lnSpc>
                <a:spcPts val="1800"/>
              </a:lnSpc>
              <a:spcBef>
                <a:spcPts val="0"/>
              </a:spcBef>
              <a:buSzTx/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study  - stud</a:t>
            </a:r>
            <a:r>
              <a:rPr lang="en-US" altLang="zh-CN" sz="2800" b="1" dirty="0">
                <a:solidFill>
                  <a:srgbClr val="FF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</a:t>
            </a:r>
            <a:r>
              <a:rPr lang="en-US" altLang="zh-CN" sz="2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ed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 - stud</a:t>
            </a:r>
            <a:r>
              <a:rPr lang="en-US" altLang="zh-CN" sz="2800" b="1" dirty="0">
                <a:solidFill>
                  <a:srgbClr val="FF00FF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i</a:t>
            </a:r>
            <a:r>
              <a:rPr lang="en-US" altLang="zh-CN" sz="28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ed</a:t>
            </a:r>
            <a:endParaRPr lang="en-US" altLang="zh-CN" sz="28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466" name="矩形 1"/>
          <p:cNvSpPr>
            <a:spLocks noChangeArrowheads="1"/>
          </p:cNvSpPr>
          <p:nvPr/>
        </p:nvSpPr>
        <p:spPr bwMode="auto">
          <a:xfrm>
            <a:off x="5465444" y="1470660"/>
            <a:ext cx="4095749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20000"/>
                <a:lumOff val="80000"/>
              </a:schemeClr>
            </a:solidFill>
            <a:miter lim="800000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8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look  - look</a:t>
            </a:r>
            <a:r>
              <a:rPr kumimoji="0" lang="en-US" altLang="zh-CN" sz="2800" b="1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ed</a:t>
            </a:r>
            <a:r>
              <a:rPr kumimoji="0" lang="en-US" altLang="zh-CN" sz="28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- </a:t>
            </a:r>
            <a:r>
              <a:rPr lang="en-US" altLang="zh-CN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look</a:t>
            </a:r>
            <a:r>
              <a:rPr lang="en-US" altLang="zh-CN" sz="2800" b="1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ed</a:t>
            </a:r>
            <a:r>
              <a:rPr lang="en-US" altLang="zh-CN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</a:t>
            </a:r>
            <a:r>
              <a:rPr kumimoji="0" lang="en-US" altLang="zh-CN" sz="28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                                                </a:t>
            </a:r>
            <a:endParaRPr kumimoji="0" lang="en-US" altLang="zh-CN" sz="2800" b="1" u="none" strike="noStrike" kern="120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467" name="矩形 2"/>
          <p:cNvSpPr>
            <a:spLocks noChangeArrowheads="1"/>
          </p:cNvSpPr>
          <p:nvPr/>
        </p:nvSpPr>
        <p:spPr bwMode="auto">
          <a:xfrm>
            <a:off x="5496243" y="2572703"/>
            <a:ext cx="406495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8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live  - live</a:t>
            </a:r>
            <a:r>
              <a:rPr kumimoji="0" lang="en-US" altLang="zh-CN" sz="2800" b="1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d</a:t>
            </a:r>
            <a:r>
              <a:rPr kumimoji="0" lang="en-US" altLang="zh-CN" sz="28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 - live</a:t>
            </a:r>
            <a:r>
              <a:rPr lang="en-US" altLang="zh-CN" sz="2800" b="1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d</a:t>
            </a:r>
            <a:r>
              <a:rPr lang="en-US" altLang="zh-CN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 </a:t>
            </a:r>
            <a:r>
              <a:rPr kumimoji="0" lang="en-US" altLang="zh-CN" sz="28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                                               </a:t>
            </a:r>
            <a:endParaRPr kumimoji="0" lang="en-US" altLang="zh-CN" sz="2800" b="1" u="none" strike="noStrike" kern="120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grpSp>
        <p:nvGrpSpPr>
          <p:cNvPr id="6" name="组合 14"/>
          <p:cNvGrpSpPr/>
          <p:nvPr/>
        </p:nvGrpSpPr>
        <p:grpSpPr>
          <a:xfrm>
            <a:off x="2701290" y="5974715"/>
            <a:ext cx="6452870" cy="786130"/>
            <a:chOff x="1061655" y="1071546"/>
            <a:chExt cx="6328509" cy="786130"/>
          </a:xfrm>
        </p:grpSpPr>
        <p:sp>
          <p:nvSpPr>
            <p:cNvPr id="8" name="圆角矩形 7"/>
            <p:cNvSpPr/>
            <p:nvPr/>
          </p:nvSpPr>
          <p:spPr>
            <a:xfrm>
              <a:off x="1142976" y="1071546"/>
              <a:ext cx="6148070" cy="786130"/>
            </a:xfrm>
            <a:prstGeom prst="roundRect">
              <a:avLst/>
            </a:prstGeom>
            <a:solidFill>
              <a:srgbClr val="F9D4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061655" y="1172511"/>
              <a:ext cx="6328509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zh-CN" altLang="en-US" sz="2800" b="1" kern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Calibri" panose="020F0502020204030204" pitchFamily="34" charset="0"/>
                </a:rPr>
                <a:t>规则变化</a:t>
              </a:r>
              <a:r>
                <a:rPr lang="zh-CN" altLang="en-US" sz="2800" kern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Calibri" panose="020F0502020204030204" pitchFamily="34" charset="0"/>
                </a:rPr>
                <a:t>的</a:t>
              </a:r>
              <a:r>
                <a:rPr lang="zh-CN" altLang="en-US" sz="2800" b="1" kern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Calibri" panose="020F0502020204030204" pitchFamily="34" charset="0"/>
                </a:rPr>
                <a:t>过去式</a:t>
              </a:r>
              <a:r>
                <a:rPr lang="zh-CN" altLang="en-US" sz="2800" kern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Calibri" panose="020F0502020204030204" pitchFamily="34" charset="0"/>
                </a:rPr>
                <a:t>和</a:t>
              </a:r>
              <a:r>
                <a:rPr lang="zh-CN" altLang="en-US" sz="2800" b="1" kern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Calibri" panose="020F0502020204030204" pitchFamily="34" charset="0"/>
                </a:rPr>
                <a:t>过去分词</a:t>
              </a:r>
              <a:r>
                <a:rPr lang="zh-CN" altLang="en-US" sz="2800" kern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Calibri" panose="020F0502020204030204" pitchFamily="34" charset="0"/>
                </a:rPr>
                <a:t>一致</a:t>
              </a:r>
              <a:endParaRPr lang="zh-CN" altLang="en-US" sz="2800" kern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6386830" y="1502410"/>
            <a:ext cx="3174363" cy="491470"/>
          </a:xfrm>
          <a:prstGeom prst="rect">
            <a:avLst/>
          </a:prstGeom>
          <a:solidFill>
            <a:srgbClr val="F9D4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solidFill>
                <a:srgbClr val="CC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386830" y="2597766"/>
            <a:ext cx="3174363" cy="498158"/>
          </a:xfrm>
          <a:prstGeom prst="rect">
            <a:avLst/>
          </a:prstGeom>
          <a:solidFill>
            <a:srgbClr val="F9D4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solidFill>
                <a:srgbClr val="CC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386830" y="3997960"/>
            <a:ext cx="3804920" cy="523220"/>
          </a:xfrm>
          <a:prstGeom prst="rect">
            <a:avLst/>
          </a:prstGeom>
          <a:solidFill>
            <a:srgbClr val="F9D4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solidFill>
                <a:srgbClr val="CC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576696" y="5054768"/>
            <a:ext cx="3583939" cy="639470"/>
          </a:xfrm>
          <a:prstGeom prst="rect">
            <a:avLst/>
          </a:prstGeom>
          <a:solidFill>
            <a:srgbClr val="F9D4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>
              <a:solidFill>
                <a:srgbClr val="CC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3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build="p"/>
      <p:bldP spid="19462" grpId="0"/>
      <p:bldP spid="19464" grpId="0"/>
      <p:bldP spid="19468" grpId="0"/>
      <p:bldP spid="11" grpId="0" bldLvl="0" animBg="1"/>
      <p:bldP spid="12" grpId="0" bldLvl="0" animBg="1"/>
      <p:bldP spid="13" grpId="0" bldLvl="0" animBg="1"/>
      <p:bldP spid="14" grpId="0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1724553" y="2207000"/>
          <a:ext cx="9540240" cy="2686050"/>
        </p:xfrm>
        <a:graphic>
          <a:graphicData uri="http://schemas.openxmlformats.org/drawingml/2006/table">
            <a:tbl>
              <a:tblPr firstRow="1" bandRow="1">
                <a:tableStyleId>{C5DD94C1-F147-4A61-8F6D-3B83190AE75C}</a:tableStyleId>
              </a:tblPr>
              <a:tblGrid>
                <a:gridCol w="3180080"/>
                <a:gridCol w="3180080"/>
                <a:gridCol w="3180080"/>
              </a:tblGrid>
              <a:tr h="53721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800"/>
                        <a:t>动词原形</a:t>
                      </a:r>
                      <a:endParaRPr lang="zh-CN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800"/>
                        <a:t>过去式</a:t>
                      </a:r>
                      <a:endParaRPr lang="zh-CN" alt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800"/>
                        <a:t>过去分词</a:t>
                      </a:r>
                      <a:endParaRPr lang="zh-CN" altLang="en-US" sz="2800"/>
                    </a:p>
                  </a:txBody>
                  <a:tcPr/>
                </a:tc>
              </a:tr>
              <a:tr h="53721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800"/>
                        <a:t>play</a:t>
                      </a:r>
                      <a:endParaRPr lang="en-US" altLang="zh-CN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800"/>
                        <a:t>play</a:t>
                      </a:r>
                      <a:r>
                        <a:rPr lang="en-US" altLang="zh-CN" sz="2800">
                          <a:solidFill>
                            <a:srgbClr val="FF0000"/>
                          </a:solidFill>
                        </a:rPr>
                        <a:t>ed</a:t>
                      </a:r>
                      <a:endParaRPr lang="en-US" altLang="zh-CN" sz="28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800"/>
                        <a:t>play</a:t>
                      </a:r>
                      <a:r>
                        <a:rPr lang="en-US" altLang="zh-CN" sz="2800">
                          <a:solidFill>
                            <a:srgbClr val="FF0000"/>
                          </a:solidFill>
                        </a:rPr>
                        <a:t>ed</a:t>
                      </a:r>
                      <a:endParaRPr lang="en-US" altLang="zh-CN" sz="28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3721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800" dirty="0"/>
                        <a:t>hope</a:t>
                      </a:r>
                      <a:endParaRPr lang="en-US" altLang="zh-CN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800"/>
                        <a:t>hope</a:t>
                      </a:r>
                      <a:r>
                        <a:rPr lang="en-US" altLang="zh-CN" sz="280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en-US" altLang="zh-CN" sz="28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800"/>
                        <a:t>hope</a:t>
                      </a:r>
                      <a:r>
                        <a:rPr lang="en-US" altLang="zh-CN" sz="280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en-US" altLang="zh-CN" sz="28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3721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800"/>
                        <a:t>drop</a:t>
                      </a:r>
                      <a:endParaRPr lang="en-US" altLang="zh-CN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800"/>
                        <a:t>drop</a:t>
                      </a:r>
                      <a:r>
                        <a:rPr lang="en-US" altLang="zh-CN" sz="2800">
                          <a:solidFill>
                            <a:srgbClr val="CD3FCC"/>
                          </a:solidFill>
                        </a:rPr>
                        <a:t>p</a:t>
                      </a:r>
                      <a:r>
                        <a:rPr lang="en-US" altLang="zh-CN" sz="2800">
                          <a:solidFill>
                            <a:srgbClr val="FF0000"/>
                          </a:solidFill>
                        </a:rPr>
                        <a:t>ed</a:t>
                      </a:r>
                      <a:endParaRPr lang="en-US" altLang="zh-CN" sz="28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800">
                          <a:sym typeface="+mn-ea"/>
                        </a:rPr>
                        <a:t>drop</a:t>
                      </a:r>
                      <a:r>
                        <a:rPr lang="en-US" altLang="zh-CN" sz="2800">
                          <a:solidFill>
                            <a:srgbClr val="CD3FCC"/>
                          </a:solidFill>
                          <a:sym typeface="+mn-ea"/>
                        </a:rPr>
                        <a:t>p</a:t>
                      </a:r>
                      <a:r>
                        <a:rPr lang="en-US" altLang="zh-CN" sz="2800">
                          <a:solidFill>
                            <a:srgbClr val="FF0000"/>
                          </a:solidFill>
                          <a:sym typeface="+mn-ea"/>
                        </a:rPr>
                        <a:t>ed</a:t>
                      </a:r>
                      <a:endParaRPr lang="en-US" altLang="zh-CN" sz="28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3721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800"/>
                        <a:t>carry</a:t>
                      </a:r>
                      <a:endParaRPr lang="en-US" altLang="zh-CN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800"/>
                        <a:t>carr</a:t>
                      </a:r>
                      <a:r>
                        <a:rPr lang="en-US" altLang="zh-CN" sz="2800">
                          <a:solidFill>
                            <a:srgbClr val="CD3FCC"/>
                          </a:solidFill>
                        </a:rPr>
                        <a:t>i</a:t>
                      </a:r>
                      <a:r>
                        <a:rPr lang="en-US" altLang="zh-CN" sz="2800">
                          <a:solidFill>
                            <a:srgbClr val="FF0000"/>
                          </a:solidFill>
                        </a:rPr>
                        <a:t>ed</a:t>
                      </a:r>
                      <a:endParaRPr lang="en-US" altLang="zh-CN" sz="28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2800" dirty="0"/>
                        <a:t>carr</a:t>
                      </a:r>
                      <a:r>
                        <a:rPr lang="en-US" altLang="zh-CN" sz="2800" dirty="0">
                          <a:solidFill>
                            <a:srgbClr val="CD3FCC"/>
                          </a:solidFill>
                        </a:rPr>
                        <a:t>i</a:t>
                      </a:r>
                      <a:r>
                        <a:rPr lang="en-US" altLang="zh-CN" sz="2800" dirty="0">
                          <a:solidFill>
                            <a:srgbClr val="FF0000"/>
                          </a:solidFill>
                        </a:rPr>
                        <a:t>ed</a:t>
                      </a:r>
                      <a:endParaRPr lang="en-US" altLang="zh-CN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440323" y="709035"/>
            <a:ext cx="667512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过去分词小练兵</a:t>
            </a:r>
            <a:r>
              <a:rPr lang="en-US" altLang="zh-CN" sz="36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zh-CN" altLang="en-US" sz="3600" b="1" dirty="0">
                <a:solidFill>
                  <a:srgbClr val="CD3FCC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规则变化</a:t>
            </a:r>
            <a:endParaRPr lang="zh-CN" altLang="en-US" sz="3600" b="1" dirty="0">
              <a:solidFill>
                <a:srgbClr val="CD3FCC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229753" y="2803265"/>
            <a:ext cx="5852160" cy="428625"/>
          </a:xfrm>
          <a:prstGeom prst="rect">
            <a:avLst/>
          </a:prstGeom>
          <a:solidFill>
            <a:srgbClr val="F9D4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CC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229753" y="3329680"/>
            <a:ext cx="5852160" cy="428625"/>
          </a:xfrm>
          <a:prstGeom prst="rect">
            <a:avLst/>
          </a:prstGeom>
          <a:solidFill>
            <a:srgbClr val="F9D4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CC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229753" y="3870065"/>
            <a:ext cx="5852160" cy="428625"/>
          </a:xfrm>
          <a:prstGeom prst="rect">
            <a:avLst/>
          </a:prstGeom>
          <a:solidFill>
            <a:srgbClr val="F9D4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CC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229753" y="4409815"/>
            <a:ext cx="5852160" cy="428625"/>
          </a:xfrm>
          <a:prstGeom prst="rect">
            <a:avLst/>
          </a:prstGeom>
          <a:solidFill>
            <a:srgbClr val="F9D4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CC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ldLvl="0" animBg="1"/>
      <p:bldP spid="13" grpId="0" bldLvl="0" animBg="1"/>
      <p:bldP spid="14" grpId="0" bldLvl="0" animBg="1"/>
      <p:bldP spid="15" grpId="0" bldLvl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2"/>
          <p:cNvGrpSpPr/>
          <p:nvPr/>
        </p:nvGrpSpPr>
        <p:grpSpPr>
          <a:xfrm>
            <a:off x="1915794" y="1417955"/>
            <a:ext cx="8845139" cy="673735"/>
            <a:chOff x="771189" y="2000240"/>
            <a:chExt cx="7505065" cy="1602825"/>
          </a:xfrm>
        </p:grpSpPr>
        <p:sp>
          <p:nvSpPr>
            <p:cNvPr id="5" name="圆角矩形 4"/>
            <p:cNvSpPr/>
            <p:nvPr/>
          </p:nvSpPr>
          <p:spPr>
            <a:xfrm>
              <a:off x="944785" y="2000240"/>
              <a:ext cx="7263875" cy="1602825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71189" y="2198075"/>
              <a:ext cx="7505065" cy="12704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742950" marR="0" lvl="0" indent="-742950" algn="l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lang="en-US" altLang="zh-CN" sz="3200" kern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Calibri" panose="020F0502020204030204" pitchFamily="34" charset="0"/>
                </a:rPr>
                <a:t>   1. have-</a:t>
              </a:r>
              <a:r>
                <a:rPr lang="en-US" altLang="zh-CN" sz="3200" kern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Calibri" panose="020F0502020204030204" pitchFamily="34" charset="0"/>
                </a:rPr>
                <a:t>had</a:t>
              </a:r>
              <a:r>
                <a:rPr lang="en-US" altLang="zh-CN" sz="3200" kern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Calibri" panose="020F0502020204030204" pitchFamily="34" charset="0"/>
                </a:rPr>
                <a:t>-</a:t>
              </a:r>
              <a:r>
                <a:rPr lang="en-US" altLang="zh-CN" sz="3200" kern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Calibri" panose="020F0502020204030204" pitchFamily="34" charset="0"/>
                </a:rPr>
                <a:t>had    </a:t>
              </a:r>
              <a:r>
                <a:rPr lang="en-US" altLang="zh-CN" sz="3200" kern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Calibri" panose="020F0502020204030204" pitchFamily="34" charset="0"/>
                </a:rPr>
                <a:t> buy—</a:t>
              </a:r>
              <a:r>
                <a:rPr lang="en-US" altLang="zh-CN" sz="3200" kern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Calibri" panose="020F0502020204030204" pitchFamily="34" charset="0"/>
                </a:rPr>
                <a:t>bought</a:t>
              </a:r>
              <a:r>
                <a:rPr lang="en-US" altLang="zh-CN" sz="3200" kern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Calibri" panose="020F0502020204030204" pitchFamily="34" charset="0"/>
                </a:rPr>
                <a:t>—</a:t>
              </a:r>
              <a:r>
                <a:rPr lang="en-US" altLang="zh-CN" sz="3200" kern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Calibri" panose="020F0502020204030204" pitchFamily="34" charset="0"/>
                </a:rPr>
                <a:t>bought</a:t>
              </a:r>
              <a:r>
                <a:rPr lang="en-US" altLang="zh-CN" sz="3200" kern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Calibri" panose="020F0502020204030204" pitchFamily="34" charset="0"/>
                </a:rPr>
                <a:t> </a:t>
              </a:r>
              <a:endParaRPr lang="zh-CN" alt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" name="组合 16"/>
          <p:cNvGrpSpPr/>
          <p:nvPr/>
        </p:nvGrpSpPr>
        <p:grpSpPr>
          <a:xfrm>
            <a:off x="1927225" y="2521611"/>
            <a:ext cx="6558332" cy="608040"/>
            <a:chOff x="978765" y="2899089"/>
            <a:chExt cx="6171540" cy="816402"/>
          </a:xfrm>
        </p:grpSpPr>
        <p:sp>
          <p:nvSpPr>
            <p:cNvPr id="7" name="圆角矩形 6"/>
            <p:cNvSpPr/>
            <p:nvPr/>
          </p:nvSpPr>
          <p:spPr>
            <a:xfrm>
              <a:off x="1142976" y="2899089"/>
              <a:ext cx="6007329" cy="815975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78765" y="2931950"/>
              <a:ext cx="6006628" cy="78354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kern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Calibri" panose="020F0502020204030204" pitchFamily="34" charset="0"/>
                </a:rPr>
                <a:t>2. cut—cut—</a:t>
              </a:r>
              <a:r>
                <a:rPr lang="en-US" altLang="zh-CN" sz="3200" kern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Calibri" panose="020F0502020204030204" pitchFamily="34" charset="0"/>
                </a:rPr>
                <a:t>cut   </a:t>
              </a:r>
              <a:r>
                <a:rPr lang="en-US" altLang="zh-CN" sz="3200" kern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Calibri" panose="020F0502020204030204" pitchFamily="34" charset="0"/>
                </a:rPr>
                <a:t>set—set—</a:t>
              </a:r>
              <a:r>
                <a:rPr lang="en-US" altLang="zh-CN" sz="3200" kern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Calibri" panose="020F0502020204030204" pitchFamily="34" charset="0"/>
                </a:rPr>
                <a:t>set   </a:t>
              </a:r>
              <a:endParaRPr lang="zh-CN" alt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" name="组合 17"/>
          <p:cNvGrpSpPr/>
          <p:nvPr/>
        </p:nvGrpSpPr>
        <p:grpSpPr>
          <a:xfrm>
            <a:off x="2131060" y="3689983"/>
            <a:ext cx="6990906" cy="987589"/>
            <a:chOff x="1027354" y="3928979"/>
            <a:chExt cx="7566410" cy="1106392"/>
          </a:xfrm>
        </p:grpSpPr>
        <p:sp>
          <p:nvSpPr>
            <p:cNvPr id="8" name="圆角矩形 7"/>
            <p:cNvSpPr/>
            <p:nvPr/>
          </p:nvSpPr>
          <p:spPr>
            <a:xfrm>
              <a:off x="1027354" y="3928979"/>
              <a:ext cx="7566410" cy="597566"/>
            </a:xfrm>
            <a:prstGeom prst="roundRect">
              <a:avLst/>
            </a:prstGeom>
            <a:solidFill>
              <a:srgbClr val="FFFF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086365" y="3938905"/>
              <a:ext cx="7091300" cy="10964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342900" marR="0" lvl="0" indent="-342900" algn="l" defTabSz="914400" rtl="0" eaLnBrk="1" fontAlgn="base" latinLnBrk="0" hangingPunct="1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3200" kern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Calibri" panose="020F0502020204030204" pitchFamily="34" charset="0"/>
                </a:rPr>
                <a:t>3. eat-ate-</a:t>
              </a:r>
              <a:r>
                <a:rPr lang="en-US" altLang="zh-CN" sz="3200" kern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Calibri" panose="020F0502020204030204" pitchFamily="34" charset="0"/>
                </a:rPr>
                <a:t>eaten   </a:t>
              </a:r>
              <a:r>
                <a:rPr lang="en-US" altLang="zh-CN" sz="3200" kern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Calibri" panose="020F0502020204030204" pitchFamily="34" charset="0"/>
                </a:rPr>
                <a:t> do—did—</a:t>
              </a:r>
              <a:r>
                <a:rPr lang="en-US" altLang="zh-CN" sz="3200" kern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Calibri" panose="020F0502020204030204" pitchFamily="34" charset="0"/>
                </a:rPr>
                <a:t>done </a:t>
              </a:r>
              <a:endParaRPr lang="zh-CN" alt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9" name="TextBox 13"/>
          <p:cNvSpPr txBox="1"/>
          <p:nvPr/>
        </p:nvSpPr>
        <p:spPr>
          <a:xfrm>
            <a:off x="2131060" y="4880465"/>
            <a:ext cx="8057373" cy="5340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3200" kern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4. </a:t>
            </a:r>
            <a:r>
              <a:rPr lang="en-US" altLang="zh-CN" sz="3200" kern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come</a:t>
            </a:r>
            <a:r>
              <a:rPr lang="en-US" altLang="zh-CN" sz="3200" kern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—came—</a:t>
            </a:r>
            <a:r>
              <a:rPr lang="en-US" altLang="zh-CN" sz="3200" kern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come    run</a:t>
            </a:r>
            <a:r>
              <a:rPr lang="en-US" altLang="zh-CN" sz="3200" kern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—ran—</a:t>
            </a:r>
            <a:r>
              <a:rPr lang="en-US" altLang="zh-CN" sz="3200" kern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run</a:t>
            </a:r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850900" y="1463040"/>
            <a:ext cx="1153581" cy="583565"/>
          </a:xfrm>
          <a:prstGeom prst="rect">
            <a:avLst/>
          </a:prstGeom>
          <a:solidFill>
            <a:srgbClr val="F9D4F6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ABB</a:t>
            </a:r>
            <a:endParaRPr lang="zh-CN" alt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850900" y="4887977"/>
            <a:ext cx="1153581" cy="583565"/>
          </a:xfrm>
          <a:prstGeom prst="rect">
            <a:avLst/>
          </a:prstGeom>
          <a:solidFill>
            <a:srgbClr val="F9D4F6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ABA</a:t>
            </a:r>
            <a:endParaRPr lang="zh-CN" alt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811401" y="3689985"/>
            <a:ext cx="1153581" cy="583565"/>
          </a:xfrm>
          <a:prstGeom prst="rect">
            <a:avLst/>
          </a:prstGeom>
          <a:solidFill>
            <a:srgbClr val="F9D4F6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ABC</a:t>
            </a:r>
            <a:endParaRPr lang="zh-CN" alt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839883" y="2558095"/>
            <a:ext cx="1153581" cy="583565"/>
          </a:xfrm>
          <a:prstGeom prst="rect">
            <a:avLst/>
          </a:prstGeom>
          <a:solidFill>
            <a:srgbClr val="F9D4F6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AAA</a:t>
            </a:r>
            <a:endParaRPr lang="zh-CN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组合 14"/>
          <p:cNvGrpSpPr/>
          <p:nvPr/>
        </p:nvGrpSpPr>
        <p:grpSpPr>
          <a:xfrm>
            <a:off x="2766694" y="5822315"/>
            <a:ext cx="7813045" cy="786130"/>
            <a:chOff x="1061655" y="1071546"/>
            <a:chExt cx="6744123" cy="786130"/>
          </a:xfrm>
        </p:grpSpPr>
        <p:sp>
          <p:nvSpPr>
            <p:cNvPr id="15" name="圆角矩形 14"/>
            <p:cNvSpPr/>
            <p:nvPr/>
          </p:nvSpPr>
          <p:spPr>
            <a:xfrm>
              <a:off x="1142971" y="1071546"/>
              <a:ext cx="6662807" cy="786130"/>
            </a:xfrm>
            <a:prstGeom prst="roundRect">
              <a:avLst/>
            </a:prstGeom>
            <a:solidFill>
              <a:srgbClr val="F9D4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Box 9"/>
            <p:cNvSpPr txBox="1"/>
            <p:nvPr/>
          </p:nvSpPr>
          <p:spPr>
            <a:xfrm>
              <a:off x="1061655" y="1172511"/>
              <a:ext cx="6744123" cy="5835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zh-CN" sz="3200" b="1" kern="0" noProof="0" dirty="0">
                  <a:ln>
                    <a:noFill/>
                  </a:ln>
                  <a:gradFill>
                    <a:gsLst>
                      <a:gs pos="0">
                        <a:srgbClr val="14CD68"/>
                      </a:gs>
                      <a:gs pos="100000">
                        <a:srgbClr val="035C7D"/>
                      </a:gs>
                    </a:gsLst>
                    <a:lin scaled="0"/>
                  </a:gra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Calibri" panose="020F0502020204030204" pitchFamily="34" charset="0"/>
                </a:rPr>
                <a:t> </a:t>
              </a:r>
              <a:r>
                <a:rPr lang="zh-CN" altLang="en-US" sz="3200" b="1" kern="0" noProof="0" dirty="0">
                  <a:ln>
                    <a:noFill/>
                  </a:ln>
                  <a:gradFill>
                    <a:gsLst>
                      <a:gs pos="0">
                        <a:srgbClr val="14CD68"/>
                      </a:gs>
                      <a:gs pos="100000">
                        <a:srgbClr val="035C7D"/>
                      </a:gs>
                    </a:gsLst>
                    <a:lin scaled="0"/>
                  </a:gra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Calibri" panose="020F0502020204030204" pitchFamily="34" charset="0"/>
                </a:rPr>
                <a:t>不规则变化</a:t>
              </a:r>
              <a:r>
                <a:rPr lang="zh-CN" altLang="en-US" sz="3200" kern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Calibri" panose="020F0502020204030204" pitchFamily="34" charset="0"/>
                </a:rPr>
                <a:t>的</a:t>
              </a:r>
              <a:r>
                <a:rPr lang="zh-CN" altLang="en-US" sz="3200" b="1" kern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Calibri" panose="020F0502020204030204" pitchFamily="34" charset="0"/>
                </a:rPr>
                <a:t>过去式</a:t>
              </a:r>
              <a:r>
                <a:rPr lang="zh-CN" altLang="en-US" sz="3200" kern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Calibri" panose="020F0502020204030204" pitchFamily="34" charset="0"/>
                </a:rPr>
                <a:t>和</a:t>
              </a:r>
              <a:r>
                <a:rPr lang="zh-CN" altLang="en-US" sz="3200" b="1" kern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Calibri" panose="020F0502020204030204" pitchFamily="34" charset="0"/>
                </a:rPr>
                <a:t>过去分词</a:t>
              </a:r>
              <a:r>
                <a:rPr lang="zh-CN" altLang="en-US" sz="3200" kern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Calibri" panose="020F0502020204030204" pitchFamily="34" charset="0"/>
                </a:rPr>
                <a:t>特殊记</a:t>
              </a:r>
              <a:endParaRPr lang="zh-CN" altLang="en-US" sz="3200" kern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</p:grpSp>
      <p:sp>
        <p:nvSpPr>
          <p:cNvPr id="2" name="Rectangle 2"/>
          <p:cNvSpPr/>
          <p:nvPr/>
        </p:nvSpPr>
        <p:spPr>
          <a:xfrm>
            <a:off x="3911283" y="333375"/>
            <a:ext cx="4321676" cy="53340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</a:extLst>
        </p:spPr>
        <p:txBody>
          <a:bodyPr wrap="none" lIns="90170" tIns="46990" rIns="90170" bIns="46990" anchor="ctr"/>
          <a:lstStyle/>
          <a:p>
            <a:pPr algn="ctr"/>
            <a:r>
              <a:rPr lang="zh-CN" altLang="en-US" sz="3600" b="1" dirty="0">
                <a:solidFill>
                  <a:srgbClr val="CD3FCC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动词</a:t>
            </a:r>
            <a:r>
              <a:rPr lang="zh-CN" altLang="en-US" sz="36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变 </a:t>
            </a:r>
            <a:r>
              <a:rPr lang="zh-CN" altLang="en-US" sz="3600" b="1" dirty="0">
                <a:solidFill>
                  <a:srgbClr val="CD3FCC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过去分词</a:t>
            </a:r>
            <a:r>
              <a:rPr lang="zh-CN" altLang="en-US" sz="3600" b="1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的</a:t>
            </a:r>
            <a:r>
              <a:rPr lang="zh-CN" altLang="en-US" sz="3600" b="1" u="sng" dirty="0">
                <a:solidFill>
                  <a:srgbClr val="00B05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不规则变化</a:t>
            </a:r>
            <a:endParaRPr lang="zh-CN" altLang="en-US" sz="3600" b="1" u="sng" dirty="0">
              <a:solidFill>
                <a:srgbClr val="00B05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1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6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ldLvl="0" animBg="1"/>
      <p:bldP spid="30" grpId="0" bldLvl="0" animBg="1"/>
      <p:bldP spid="31" grpId="0" bldLvl="0" animBg="1"/>
      <p:bldP spid="32" grpId="0" bldLvl="0" animBg="1"/>
      <p:bldP spid="33" grpId="0" bldLvl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3855" y="335280"/>
            <a:ext cx="11384280" cy="6184900"/>
          </a:xfrm>
          <a:prstGeom prst="rect">
            <a:avLst/>
          </a:prstGeom>
        </p:spPr>
      </p:pic>
      <p:sp>
        <p:nvSpPr>
          <p:cNvPr id="17411" name="内容占位符 2"/>
          <p:cNvSpPr>
            <a:spLocks noGrp="1"/>
          </p:cNvSpPr>
          <p:nvPr/>
        </p:nvSpPr>
        <p:spPr>
          <a:xfrm>
            <a:off x="8464550" y="386715"/>
            <a:ext cx="3121660" cy="5651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marL="342900" indent="-342900">
              <a:spcBef>
                <a:spcPct val="2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冀教八下</a:t>
            </a: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P145</a:t>
            </a:r>
            <a:endParaRPr lang="en-US" altLang="zh-CN" sz="36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edge/>
      </p:transition>
    </mc:Choice>
    <mc:Fallback>
      <p:transition spd="slow">
        <p:wedg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rcRect b="4031"/>
          <a:stretch>
            <a:fillRect/>
          </a:stretch>
        </p:blipFill>
        <p:spPr>
          <a:xfrm>
            <a:off x="340995" y="325120"/>
            <a:ext cx="11446510" cy="59569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edge/>
      </p:transition>
    </mc:Choice>
    <mc:Fallback>
      <p:transition spd="slow">
        <p:wedg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7510" y="367030"/>
            <a:ext cx="11396980" cy="61239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wedge/>
      </p:transition>
    </mc:Choice>
    <mc:Fallback>
      <p:transition spd="slow">
        <p:wedg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89355" y="156650"/>
            <a:ext cx="106394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冀教八上 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L8      E-mail helps!</a:t>
            </a: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</a:t>
            </a:r>
            <a:endParaRPr lang="en-US" altLang="zh-CN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708274" y="4617302"/>
            <a:ext cx="5683251" cy="661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education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P.E.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体育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528445" y="4817485"/>
            <a:ext cx="876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短语</a:t>
            </a:r>
            <a:endParaRPr lang="zh-CN" altLang="en-US" sz="24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230" y="1300886"/>
            <a:ext cx="9694666" cy="3285204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Oval 2"/>
          <p:cNvSpPr>
            <a:spLocks noChangeArrowheads="1"/>
          </p:cNvSpPr>
          <p:nvPr/>
        </p:nvSpPr>
        <p:spPr bwMode="auto">
          <a:xfrm>
            <a:off x="579755" y="0"/>
            <a:ext cx="4392613" cy="836613"/>
          </a:xfrm>
          <a:prstGeom prst="ellipse">
            <a:avLst/>
          </a:prstGeom>
          <a:noFill/>
          <a:ln w="9525">
            <a:noFill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66FF99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2800" b="1" dirty="0"/>
              <a:t>I.</a:t>
            </a:r>
            <a:r>
              <a:rPr lang="zh-CN" altLang="en-US" sz="2800" b="1" dirty="0"/>
              <a:t>写出下列各词的</a:t>
            </a:r>
            <a:r>
              <a:rPr lang="zh-CN" altLang="en-US" sz="2800" b="1" dirty="0">
                <a:solidFill>
                  <a:srgbClr val="FF0000"/>
                </a:solidFill>
              </a:rPr>
              <a:t>过去分词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2135188" y="1052513"/>
            <a:ext cx="8142287" cy="50158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1.have-                       8.come-</a:t>
            </a:r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2.go-                           9.read-</a:t>
            </a:r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3.eat-                         10.jump-</a:t>
            </a:r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4.buy-                         11.run-</a:t>
            </a:r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5.find-                        12.swim-</a:t>
            </a:r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6.cut-                         13.take-</a:t>
            </a:r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altLang="zh-CN" sz="3200" dirty="0">
                <a:latin typeface="Arial" panose="020B0604020202020204" pitchFamily="34" charset="0"/>
                <a:cs typeface="Arial" panose="020B0604020202020204" pitchFamily="34" charset="0"/>
              </a:rPr>
              <a:t>7.do-                           14.fly-</a:t>
            </a:r>
            <a:endParaRPr lang="en-US" altLang="zh-C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81856" y="1043527"/>
            <a:ext cx="2000264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09918" y="1772655"/>
            <a:ext cx="1357322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gone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52794" y="2487035"/>
            <a:ext cx="1357322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eaten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24232" y="3214686"/>
            <a:ext cx="17859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bought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95670" y="3987233"/>
            <a:ext cx="17859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found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52794" y="4702438"/>
            <a:ext cx="17859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cut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09918" y="5429264"/>
            <a:ext cx="17859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39074" y="1058275"/>
            <a:ext cx="150019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96198" y="1772655"/>
            <a:ext cx="150019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953388" y="2500306"/>
            <a:ext cx="2071702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jumped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67636" y="3214686"/>
            <a:ext cx="114300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run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953388" y="4000504"/>
            <a:ext cx="1714512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swum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739074" y="4714884"/>
            <a:ext cx="1714512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taken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24760" y="5429264"/>
            <a:ext cx="1714512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flown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UHO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UHO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UHO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UHO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UHO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UHO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UHO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UHO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UHO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UHO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8" name="标题 3"/>
          <p:cNvSpPr/>
          <p:nvPr/>
        </p:nvSpPr>
        <p:spPr>
          <a:xfrm>
            <a:off x="501015" y="0"/>
            <a:ext cx="8498205" cy="609600"/>
          </a:xfrm>
          <a:prstGeom prst="rect">
            <a:avLst/>
          </a:prstGeom>
          <a:noFill/>
          <a:ln w="25400" cap="flat" cmpd="sng">
            <a:noFill/>
            <a:prstDash val="solid"/>
            <a:miter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课本</a:t>
            </a:r>
            <a:r>
              <a:rPr lang="en-US" altLang="zh-CN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P21 </a:t>
            </a:r>
            <a:r>
              <a:rPr lang="zh-CN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第</a:t>
            </a:r>
            <a:r>
              <a:rPr lang="en-US" altLang="zh-CN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3</a:t>
            </a:r>
            <a:r>
              <a:rPr lang="zh-CN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题 </a:t>
            </a:r>
            <a:r>
              <a:rPr lang="zh-CN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写出下列单词的过去分词</a:t>
            </a:r>
            <a:endParaRPr lang="zh-CN" altLang="en-US" sz="3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Berlin Sans FB" panose="020E0602020502020306" pitchFamily="34" charset="0"/>
            </a:endParaRPr>
          </a:p>
        </p:txBody>
      </p:sp>
      <p:sp>
        <p:nvSpPr>
          <p:cNvPr id="3" name="标题 3"/>
          <p:cNvSpPr/>
          <p:nvPr/>
        </p:nvSpPr>
        <p:spPr>
          <a:xfrm>
            <a:off x="6932295" y="1753870"/>
            <a:ext cx="3384550" cy="4926965"/>
          </a:xfrm>
          <a:prstGeom prst="rect">
            <a:avLst/>
          </a:prstGeom>
          <a:noFill/>
          <a:ln w="25400" cap="flat" cmpd="sng">
            <a:noFill/>
            <a:prstDash val="solid"/>
            <a:miter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1.teach______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Berlin Sans FB" panose="020E0602020502020306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2.tell_______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Berlin Sans FB" panose="020E0602020502020306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3.run_______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Berlin Sans FB" panose="020E0602020502020306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4.write_______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Berlin Sans FB" panose="020E0602020502020306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5.see______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Berlin Sans FB" panose="020E0602020502020306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6. know_______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Berlin Sans FB" panose="020E0602020502020306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7.say_______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Berlin Sans FB" panose="020E0602020502020306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8.make______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Berlin Sans FB" panose="020E0602020502020306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9.put_______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Berlin Sans FB" panose="020E0602020502020306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3200" dirty="0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Berlin Sans FB" panose="020E0602020502020306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3200" dirty="0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Berlin Sans FB" panose="020E0602020502020306" pitchFamily="34" charset="0"/>
            </a:endParaRPr>
          </a:p>
        </p:txBody>
      </p:sp>
      <p:sp>
        <p:nvSpPr>
          <p:cNvPr id="4" name="标题 3"/>
          <p:cNvSpPr/>
          <p:nvPr/>
        </p:nvSpPr>
        <p:spPr>
          <a:xfrm>
            <a:off x="1735455" y="1399540"/>
            <a:ext cx="3933190" cy="4926965"/>
          </a:xfrm>
          <a:prstGeom prst="rect">
            <a:avLst/>
          </a:prstGeom>
          <a:noFill/>
          <a:ln w="25400" cap="flat" cmpd="sng">
            <a:noFill/>
            <a:prstDash val="solid"/>
            <a:miter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anchor="ctr"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1.</a:t>
            </a:r>
            <a:r>
              <a:rPr lang="en-US" altLang="zh-CN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l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augh_______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Berlin Sans FB" panose="020E0602020502020306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2.play_______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Berlin Sans FB" panose="020E0602020502020306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3. study ______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Berlin Sans FB" panose="020E0602020502020306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4.close_______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Berlin Sans FB" panose="020E0602020502020306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5.talk_______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Berlin Sans FB" panose="020E0602020502020306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6.listen_______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Berlin Sans FB" panose="020E0602020502020306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7.walk_______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Berlin Sans FB" panose="020E0602020502020306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8.help _______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Berlin Sans FB" panose="020E0602020502020306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Berlin Sans FB" panose="020E0602020502020306" pitchFamily="34" charset="0"/>
              </a:rPr>
              <a:t>9.smile_______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Berlin Sans FB" panose="020E0602020502020306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40082" y="2670491"/>
            <a:ext cx="17859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studied</a:t>
            </a:r>
            <a:endParaRPr lang="en-US" altLang="zh-CN" sz="3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8103870" y="1990406"/>
            <a:ext cx="17859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told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8"/>
          <p:cNvSpPr txBox="1"/>
          <p:nvPr/>
        </p:nvSpPr>
        <p:spPr>
          <a:xfrm>
            <a:off x="3340082" y="5101906"/>
            <a:ext cx="17859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helped</a:t>
            </a:r>
            <a:endParaRPr lang="en-US" altLang="zh-CN" sz="3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8319117" y="2949256"/>
            <a:ext cx="17859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written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8"/>
          <p:cNvSpPr txBox="1"/>
          <p:nvPr/>
        </p:nvSpPr>
        <p:spPr>
          <a:xfrm>
            <a:off x="8157192" y="3436301"/>
            <a:ext cx="17859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seen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8"/>
          <p:cNvSpPr txBox="1"/>
          <p:nvPr/>
        </p:nvSpPr>
        <p:spPr>
          <a:xfrm>
            <a:off x="8466437" y="3925886"/>
            <a:ext cx="17859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known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8"/>
          <p:cNvSpPr txBox="1"/>
          <p:nvPr/>
        </p:nvSpPr>
        <p:spPr>
          <a:xfrm>
            <a:off x="8319117" y="4415471"/>
            <a:ext cx="17859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said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8"/>
          <p:cNvSpPr txBox="1"/>
          <p:nvPr/>
        </p:nvSpPr>
        <p:spPr>
          <a:xfrm>
            <a:off x="3438507" y="5527991"/>
            <a:ext cx="17859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smiled</a:t>
            </a:r>
            <a:endParaRPr lang="en-US" altLang="zh-CN" sz="3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8"/>
          <p:cNvSpPr txBox="1"/>
          <p:nvPr/>
        </p:nvSpPr>
        <p:spPr>
          <a:xfrm>
            <a:off x="8157192" y="5374321"/>
            <a:ext cx="17859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8"/>
          <p:cNvSpPr txBox="1"/>
          <p:nvPr/>
        </p:nvSpPr>
        <p:spPr>
          <a:xfrm>
            <a:off x="3141345" y="1585108"/>
            <a:ext cx="17859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laughed</a:t>
            </a:r>
            <a:endParaRPr lang="en-US" altLang="zh-CN" sz="3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5"/>
          <p:cNvSpPr txBox="1"/>
          <p:nvPr/>
        </p:nvSpPr>
        <p:spPr>
          <a:xfrm>
            <a:off x="3240405" y="2086610"/>
            <a:ext cx="19850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played</a:t>
            </a:r>
            <a:endParaRPr lang="en-US" altLang="zh-CN" sz="3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5"/>
          <p:cNvSpPr txBox="1"/>
          <p:nvPr/>
        </p:nvSpPr>
        <p:spPr>
          <a:xfrm>
            <a:off x="8385175" y="1462405"/>
            <a:ext cx="19850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taught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5"/>
          <p:cNvSpPr txBox="1"/>
          <p:nvPr/>
        </p:nvSpPr>
        <p:spPr>
          <a:xfrm>
            <a:off x="3141345" y="3114040"/>
            <a:ext cx="19850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closed</a:t>
            </a:r>
            <a:endParaRPr lang="en-US" altLang="zh-CN" sz="3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5"/>
          <p:cNvSpPr txBox="1"/>
          <p:nvPr/>
        </p:nvSpPr>
        <p:spPr>
          <a:xfrm>
            <a:off x="3063240" y="3617595"/>
            <a:ext cx="19850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talked</a:t>
            </a:r>
            <a:endParaRPr lang="en-US" altLang="zh-CN" sz="3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15"/>
          <p:cNvSpPr txBox="1"/>
          <p:nvPr/>
        </p:nvSpPr>
        <p:spPr>
          <a:xfrm>
            <a:off x="3141345" y="4107815"/>
            <a:ext cx="19850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listened</a:t>
            </a:r>
            <a:endParaRPr lang="en-US" altLang="zh-CN" sz="3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15"/>
          <p:cNvSpPr txBox="1"/>
          <p:nvPr/>
        </p:nvSpPr>
        <p:spPr>
          <a:xfrm>
            <a:off x="3063240" y="4637405"/>
            <a:ext cx="19850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walked</a:t>
            </a:r>
            <a:endParaRPr lang="en-US" altLang="zh-CN" sz="32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15"/>
          <p:cNvSpPr txBox="1"/>
          <p:nvPr/>
        </p:nvSpPr>
        <p:spPr>
          <a:xfrm>
            <a:off x="8157210" y="2449195"/>
            <a:ext cx="19850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run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15"/>
          <p:cNvSpPr txBox="1"/>
          <p:nvPr/>
        </p:nvSpPr>
        <p:spPr>
          <a:xfrm>
            <a:off x="8385175" y="4903470"/>
            <a:ext cx="19850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made</a:t>
            </a:r>
            <a:endParaRPr lang="en-US" altLang="zh-CN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13"/>
          <p:cNvSpPr txBox="1"/>
          <p:nvPr/>
        </p:nvSpPr>
        <p:spPr>
          <a:xfrm>
            <a:off x="1767840" y="667311"/>
            <a:ext cx="9065260" cy="73975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200" b="0" i="0" u="none" strike="noStrike" kern="1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regular verbs                           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ir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srgbClr val="CC00FF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regular verbs</a:t>
            </a:r>
            <a:endParaRPr kumimoji="0" lang="en-US" altLang="zh-CN" sz="3200" b="0" i="0" u="none" strike="noStrike" kern="100" cap="none" spc="0" normalizeH="0" baseline="0" noProof="0" dirty="0">
              <a:ln>
                <a:noFill/>
              </a:ln>
              <a:solidFill>
                <a:srgbClr val="CC00FF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89355" y="156650"/>
            <a:ext cx="106394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冀教八上 </a:t>
            </a:r>
            <a:r>
              <a:rPr lang="en-US" altLang="zh-CN" sz="36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L8      E-mail helps!</a:t>
            </a: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</a:t>
            </a:r>
            <a:endParaRPr lang="en-US" altLang="zh-CN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826248" y="977747"/>
            <a:ext cx="2509520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runner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except  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tonight</a:t>
            </a:r>
            <a:r>
              <a:rPr lang="en-US" altLang="zh-CN" sz="28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	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826248" y="2879648"/>
            <a:ext cx="4649470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sb. do sth.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 sb. doing sth.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sb. (to) do sth.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best way to do </a:t>
            </a:r>
            <a:endParaRPr lang="en-US" altLang="zh-CN" sz="2800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education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zh-CN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P.E.</a:t>
            </a:r>
            <a:r>
              <a:rPr lang="zh-CN" altLang="en-US" sz="28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65810" y="1047115"/>
            <a:ext cx="11912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800" dirty="0">
                <a:solidFill>
                  <a:srgbClr val="FF0000"/>
                </a:solidFill>
              </a:rPr>
              <a:t>单词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07787" y="2938145"/>
            <a:ext cx="11912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800" dirty="0">
                <a:solidFill>
                  <a:srgbClr val="FF0000"/>
                </a:solidFill>
              </a:rPr>
              <a:t>短语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714500" y="1010285"/>
            <a:ext cx="3908425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1. adj.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身体的；肉体的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2. n.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跑鞋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3. prep.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除了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之外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4. adv.&amp;n.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今晚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714500" y="2938145"/>
            <a:ext cx="3908425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让某人做某事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看到某人正在做某事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帮助某人做某事</a:t>
            </a:r>
            <a:endParaRPr lang="en-US" altLang="zh-C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做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最好的方法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体育</a:t>
            </a:r>
            <a:endParaRPr lang="zh-CN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94904" y="5212080"/>
            <a:ext cx="11912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800" dirty="0">
                <a:solidFill>
                  <a:srgbClr val="FF0000"/>
                </a:solidFill>
              </a:rPr>
              <a:t>语法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14500" y="5212080"/>
            <a:ext cx="22650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现在完成时：</a:t>
            </a:r>
            <a:endParaRPr lang="en-US" altLang="zh-CN" sz="2800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277000" y="5296535"/>
            <a:ext cx="684657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过去分词 </a:t>
            </a: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zh-CN" altLang="en-US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）规则变化  （同变过去式）</a:t>
            </a:r>
            <a:endParaRPr lang="zh-CN" altLang="en-US" sz="2800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zh-CN" altLang="en-US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zh-CN" altLang="en-US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）不规则变化 </a:t>
            </a: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CN" altLang="en-US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背诵课本</a:t>
            </a:r>
            <a:r>
              <a:rPr lang="en-US" altLang="zh-CN" sz="28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P145)</a:t>
            </a:r>
            <a:endParaRPr lang="en-US" altLang="zh-CN" sz="2800" dirty="0">
              <a:solidFill>
                <a:srgbClr val="051DC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7" name="TextBox 4"/>
          <p:cNvSpPr txBox="1"/>
          <p:nvPr/>
        </p:nvSpPr>
        <p:spPr>
          <a:xfrm>
            <a:off x="1081405" y="628015"/>
            <a:ext cx="10822305" cy="58131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400" b="1" dirty="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一、单项选择</a:t>
            </a:r>
            <a:endParaRPr lang="zh-CN" altLang="en-US" sz="2400" b="1" dirty="0">
              <a:solidFill>
                <a:srgbClr val="008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1. —The show was so funny that it made everyone _____again and again.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A. laugh		B.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laughed		C.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laughing		D.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to laugh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2. His mother often tells him ____ too much time playing games.   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A. not to spend  	B. don't spend    	C. spends  		D. spending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buClrTx/>
              <a:buSzTx/>
              <a:buNone/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3．______ running after success, we have a lot of other  interesting things 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buClrTx/>
              <a:buSzTx/>
              <a:buNone/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to do in our lives.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buClrTx/>
              <a:buSzTx/>
              <a:buNone/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A. By    		B. On   		C. Besides   		D. Except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buClrTx/>
              <a:buSzTx/>
              <a:buNone/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4. The students have many ______ at the end of each term.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lvl="1" algn="l" eaLnBrk="1" hangingPunct="1">
              <a:lnSpc>
                <a:spcPct val="120000"/>
              </a:lnSpc>
              <a:buClrTx/>
              <a:buSzTx/>
              <a:buNone/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A. quiz  		B. test   		C. exam  		D. exams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buClrTx/>
              <a:buSzTx/>
              <a:buNone/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5. Only a few teenagers help their parents ______ the housework.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marL="0" lvl="1" algn="l" eaLnBrk="1" hangingPunct="1">
              <a:lnSpc>
                <a:spcPct val="120000"/>
              </a:lnSpc>
              <a:buClrTx/>
              <a:buSzTx/>
              <a:buNone/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A. to　　　	B. on　 　		C. in　 　		D. with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7" name="TextBox 29"/>
          <p:cNvSpPr txBox="1"/>
          <p:nvPr/>
        </p:nvSpPr>
        <p:spPr>
          <a:xfrm>
            <a:off x="459265" y="1116013"/>
            <a:ext cx="566738" cy="5232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4" name="TextBox 29"/>
          <p:cNvSpPr txBox="1"/>
          <p:nvPr/>
        </p:nvSpPr>
        <p:spPr>
          <a:xfrm>
            <a:off x="459265" y="2012156"/>
            <a:ext cx="566737" cy="5232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61774" y="-220"/>
            <a:ext cx="246888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Practice L8</a:t>
            </a:r>
            <a:endParaRPr lang="en-US" altLang="zh-CN" sz="36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9"/>
          <p:cNvSpPr txBox="1"/>
          <p:nvPr/>
        </p:nvSpPr>
        <p:spPr>
          <a:xfrm>
            <a:off x="459265" y="2813947"/>
            <a:ext cx="916305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5" name="TextBox 29"/>
          <p:cNvSpPr txBox="1"/>
          <p:nvPr/>
        </p:nvSpPr>
        <p:spPr>
          <a:xfrm>
            <a:off x="506170" y="5047345"/>
            <a:ext cx="916305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6" name="TextBox 29"/>
          <p:cNvSpPr txBox="1"/>
          <p:nvPr/>
        </p:nvSpPr>
        <p:spPr>
          <a:xfrm>
            <a:off x="480337" y="4151202"/>
            <a:ext cx="916305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  <p:bldP spid="28" grpId="0"/>
      <p:bldP spid="15" grpId="0"/>
      <p:bldP spid="1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5324487" y="-22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Practice L8</a:t>
            </a:r>
            <a:endParaRPr lang="en-US" altLang="zh-CN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704" name="TextBox 4"/>
          <p:cNvSpPr txBox="1"/>
          <p:nvPr/>
        </p:nvSpPr>
        <p:spPr>
          <a:xfrm>
            <a:off x="936438" y="463848"/>
            <a:ext cx="12294824" cy="540551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80000"/>
              </a:lnSpc>
            </a:pPr>
            <a:r>
              <a:rPr lang="zh-CN" altLang="en-US" sz="2800" dirty="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二、用方框中所给单词的正确形式填空</a:t>
            </a:r>
            <a:endParaRPr lang="zh-CN" altLang="en-US" sz="2800" dirty="0">
              <a:solidFill>
                <a:srgbClr val="008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80000"/>
              </a:lnSpc>
            </a:pPr>
            <a:endParaRPr lang="en-US" altLang="zh-CN" sz="2800" dirty="0">
              <a:solidFill>
                <a:srgbClr val="008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8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6.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We are going to study together ________.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8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7.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________ are a kind of shoes. You can wear them and run.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8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8.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________ education is also an important class for us.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8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9.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All the students went to the concert ______ Bill because he was ill.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8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10.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The  bad weather made us ______ at home.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7" name="TextBox 29"/>
          <p:cNvSpPr txBox="1"/>
          <p:nvPr/>
        </p:nvSpPr>
        <p:spPr>
          <a:xfrm>
            <a:off x="6591733" y="2199569"/>
            <a:ext cx="1711960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tonight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6" name="TextBox 29"/>
          <p:cNvSpPr txBox="1"/>
          <p:nvPr/>
        </p:nvSpPr>
        <p:spPr>
          <a:xfrm>
            <a:off x="1524884" y="2932580"/>
            <a:ext cx="2230120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Runners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1" name="TextBox 29"/>
          <p:cNvSpPr txBox="1"/>
          <p:nvPr/>
        </p:nvSpPr>
        <p:spPr>
          <a:xfrm>
            <a:off x="1527424" y="3708420"/>
            <a:ext cx="2227580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TextBox 29"/>
          <p:cNvSpPr txBox="1"/>
          <p:nvPr/>
        </p:nvSpPr>
        <p:spPr>
          <a:xfrm>
            <a:off x="7005285" y="4455566"/>
            <a:ext cx="1757045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except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3" name="TextBox 29"/>
          <p:cNvSpPr txBox="1"/>
          <p:nvPr/>
        </p:nvSpPr>
        <p:spPr>
          <a:xfrm>
            <a:off x="6059821" y="5251834"/>
            <a:ext cx="1306195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stay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679122" y="1428789"/>
          <a:ext cx="6624572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4572"/>
              </a:tblGrid>
              <a:tr h="43645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except,  tonight,  stay,  runner,  physical</a:t>
                      </a:r>
                      <a:endParaRPr lang="zh-CN" altLang="en-US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6" grpId="0"/>
      <p:bldP spid="21" grpId="0"/>
      <p:bldP spid="4" grpId="0"/>
      <p:bldP spid="2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861774" y="10797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Practice L8</a:t>
            </a:r>
            <a:endParaRPr lang="en-US" altLang="zh-CN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28" name="TextBox 4"/>
          <p:cNvSpPr txBox="1"/>
          <p:nvPr/>
        </p:nvSpPr>
        <p:spPr>
          <a:xfrm>
            <a:off x="974725" y="565286"/>
            <a:ext cx="9513570" cy="28348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sz="2800" b="1" dirty="0">
                <a:solidFill>
                  <a:srgbClr val="008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三、按要求完成下列各题。</a:t>
            </a:r>
            <a:endParaRPr lang="en-US" altLang="zh-CN" sz="2800" b="1" dirty="0">
              <a:solidFill>
                <a:srgbClr val="008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algn="l"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11. I have a lot of friends.(</a:t>
            </a:r>
            <a:r>
              <a:rPr lang="zh-CN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同义句转换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)</a:t>
            </a:r>
            <a:endParaRPr lang="zh-CN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lvl="1" algn="l" eaLnBrk="1" hangingPunct="1">
              <a:lnSpc>
                <a:spcPct val="130000"/>
              </a:lnSpc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I have ________ friends.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lvl="1" algn="l" eaLnBrk="1" hangingPunct="1">
              <a:lnSpc>
                <a:spcPct val="130000"/>
              </a:lnSpc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12. It's time for lunch.(</a:t>
            </a:r>
            <a:r>
              <a:rPr lang="zh-CN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同义句转换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)</a:t>
            </a:r>
            <a:endParaRPr lang="zh-CN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lvl="1" algn="l" eaLnBrk="1" hangingPunct="1">
              <a:lnSpc>
                <a:spcPct val="130000"/>
              </a:lnSpc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 It's time ______ ________ lunch.</a:t>
            </a:r>
            <a:endParaRPr lang="zh-CN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" name="TextBox 29"/>
          <p:cNvSpPr txBox="1"/>
          <p:nvPr/>
        </p:nvSpPr>
        <p:spPr>
          <a:xfrm>
            <a:off x="3381375" y="1699303"/>
            <a:ext cx="1453515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many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2" name="TextBox 29"/>
          <p:cNvSpPr txBox="1"/>
          <p:nvPr/>
        </p:nvSpPr>
        <p:spPr>
          <a:xfrm>
            <a:off x="3615055" y="2767794"/>
            <a:ext cx="2439670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         have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1752" name="TextBox 4"/>
          <p:cNvSpPr txBox="1"/>
          <p:nvPr/>
        </p:nvSpPr>
        <p:spPr>
          <a:xfrm>
            <a:off x="1528987" y="3291014"/>
            <a:ext cx="10105390" cy="314720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13. She has written some letters to her father.(</a:t>
            </a:r>
            <a:r>
              <a:rPr lang="zh-CN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改为否定句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)</a:t>
            </a:r>
            <a:endParaRPr lang="zh-CN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lvl="1" eaLnBrk="1" hangingPunct="1">
              <a:lnSpc>
                <a:spcPct val="120000"/>
              </a:lnSpc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She ______ _______ _____  letters to her father.</a:t>
            </a:r>
            <a:endParaRPr lang="zh-CN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14. next, Lily, exam, have, week, an, will, English(</a:t>
            </a:r>
            <a:r>
              <a:rPr lang="zh-CN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连词成句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)</a:t>
            </a:r>
            <a:endParaRPr lang="zh-CN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_____________________________________.</a:t>
            </a:r>
            <a:endParaRPr lang="zh-CN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15. teacher</a:t>
            </a:r>
            <a:r>
              <a:rPr lang="zh-CN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，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have, your, talk, not, why, a, with (</a:t>
            </a:r>
            <a:r>
              <a:rPr lang="zh-CN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连词成句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)</a:t>
            </a:r>
            <a:endParaRPr lang="zh-CN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____________________________________?</a:t>
            </a:r>
            <a:endParaRPr lang="zh-CN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5" name="TextBox 29"/>
          <p:cNvSpPr txBox="1"/>
          <p:nvPr/>
        </p:nvSpPr>
        <p:spPr>
          <a:xfrm>
            <a:off x="3045865" y="3789365"/>
            <a:ext cx="4077335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hasn't   written     any </a:t>
            </a:r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TextBox 29"/>
          <p:cNvSpPr txBox="1"/>
          <p:nvPr/>
        </p:nvSpPr>
        <p:spPr>
          <a:xfrm>
            <a:off x="2139857" y="4824788"/>
            <a:ext cx="7830820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Lily will have an English exam next week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8" name="TextBox 29"/>
          <p:cNvSpPr txBox="1"/>
          <p:nvPr/>
        </p:nvSpPr>
        <p:spPr>
          <a:xfrm>
            <a:off x="2216974" y="5914534"/>
            <a:ext cx="6901180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not have a talk with your teacher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5" grpId="0"/>
      <p:bldP spid="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31470" y="573405"/>
            <a:ext cx="11774805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lvl="0" indent="0" algn="just" eaLnBrk="1" hangingPunct="1">
              <a:spcBef>
                <a:spcPct val="0"/>
              </a:spcBef>
              <a:buFontTx/>
              <a:buNone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FontTx/>
              <a:buNone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831589" y="0"/>
            <a:ext cx="52171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8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L8  E-mail helps!</a:t>
            </a:r>
            <a:endParaRPr kumimoji="1" lang="en-US" altLang="zh-CN" sz="2800" b="1" dirty="0">
              <a:solidFill>
                <a:srgbClr val="0000CC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" name="Rectangle 16"/>
          <p:cNvSpPr>
            <a:spLocks noChangeArrowheads="1"/>
          </p:cNvSpPr>
          <p:nvPr/>
        </p:nvSpPr>
        <p:spPr bwMode="auto">
          <a:xfrm>
            <a:off x="261620" y="2553653"/>
            <a:ext cx="11226165" cy="403923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0" eaLnBrk="0" hangingPunct="0">
              <a:lnSpc>
                <a:spcPct val="11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Hi Li Ming，</a:t>
            </a:r>
            <a:endParaRPr lang="en-US" altLang="zh-CN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eaLnBrk="0" hangingPunct="0">
              <a:lnSpc>
                <a:spcPct val="11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 have a lot of homework this year! All of our teachers 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make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us study very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，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very hard. I am very tired.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indent="0" algn="just" eaLnBrk="0" hangingPunct="0">
              <a:lnSpc>
                <a:spcPct val="11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Some of my classes are a lot of fun. My favourite class is </a:t>
            </a:r>
            <a:r>
              <a:rPr lang="en-US" altLang="zh-CN" sz="24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physical education (P.E.)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．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Yesterday in P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．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E. class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，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 put Brian's shorts on my head and his </a:t>
            </a:r>
            <a:r>
              <a:rPr lang="en-US" altLang="zh-CN" sz="24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runners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on my hands. Everyone laughed </a:t>
            </a:r>
            <a:r>
              <a:rPr lang="en-US" altLang="zh-CN" sz="24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except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the teacher. “That's not funny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，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Danny,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”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he said. But I </a:t>
            </a: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saw him smile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eaLnBrk="0" hangingPunct="0">
              <a:lnSpc>
                <a:spcPct val="11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Time for supper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！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Write to me soon!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eaLnBrk="0" hangingPunct="0">
              <a:lnSpc>
                <a:spcPct val="11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Danny</a:t>
            </a:r>
            <a:endParaRPr lang="zh-CN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矩形 1"/>
          <p:cNvSpPr>
            <a:spLocks noChangeArrowheads="1"/>
          </p:cNvSpPr>
          <p:nvPr/>
        </p:nvSpPr>
        <p:spPr bwMode="auto">
          <a:xfrm>
            <a:off x="174307" y="521970"/>
            <a:ext cx="12532995" cy="1123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THINK  ABOUT  IT</a:t>
            </a:r>
            <a:endParaRPr lang="en-US" altLang="zh-CN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sym typeface="+mn-ea"/>
              </a:rPr>
              <a:t>·</a:t>
            </a: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Do you like to write e­mails or letters in English?</a:t>
            </a:r>
            <a:endParaRPr lang="en-US" altLang="zh-CN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sym typeface="+mn-ea"/>
              </a:rPr>
              <a:t>·</a:t>
            </a: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Do your classmates </a:t>
            </a:r>
            <a:r>
              <a:rPr lang="en-US" altLang="zh-CN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help </a:t>
            </a: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each other in class? How?</a:t>
            </a:r>
            <a:endParaRPr lang="en-US" altLang="zh-CN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31" name="矩形 3"/>
          <p:cNvSpPr/>
          <p:nvPr/>
        </p:nvSpPr>
        <p:spPr>
          <a:xfrm>
            <a:off x="261620" y="1696720"/>
            <a:ext cx="8787130" cy="75565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zh-CN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danny@compmail.ca    To</a:t>
            </a:r>
            <a:r>
              <a:rPr lang="zh-CN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liming@net.cn</a:t>
            </a:r>
            <a:endParaRPr lang="en-US" altLang="zh-CN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lang="zh-CN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P.E.</a:t>
            </a:r>
            <a:r>
              <a:rPr lang="zh-CN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                          </a:t>
            </a: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  <a:r>
              <a:rPr lang="zh-CN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15/09 6:59 p.m.</a:t>
            </a:r>
            <a:endParaRPr lang="en-US" altLang="zh-CN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5130" name="Picture 15" descr="C:\Users\Administrator\Desktop\图片\教材图片\L8 课文图片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AFAFC"/>
              </a:clrFrom>
              <a:clrTo>
                <a:srgbClr val="FAFAF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17029" y="89808"/>
            <a:ext cx="1589246" cy="24638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31470" y="573405"/>
            <a:ext cx="11774805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lvl="0" indent="0" algn="just" eaLnBrk="1" hangingPunct="1">
              <a:spcBef>
                <a:spcPct val="0"/>
              </a:spcBef>
              <a:buFontTx/>
              <a:buNone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lvl="0" indent="0" algn="just" eaLnBrk="1" hangingPunct="1">
              <a:spcBef>
                <a:spcPct val="0"/>
              </a:spcBef>
              <a:buFontTx/>
              <a:buNone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831589" y="0"/>
            <a:ext cx="52171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en-US" altLang="zh-CN" sz="28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L8  E-mail helps!</a:t>
            </a:r>
            <a:endParaRPr kumimoji="1" lang="en-US" altLang="zh-CN" sz="2800" b="1" dirty="0">
              <a:solidFill>
                <a:srgbClr val="0000CC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" name="Rectangle 16"/>
          <p:cNvSpPr>
            <a:spLocks noChangeArrowheads="1"/>
          </p:cNvSpPr>
          <p:nvPr/>
        </p:nvSpPr>
        <p:spPr bwMode="auto">
          <a:xfrm>
            <a:off x="331470" y="1896745"/>
            <a:ext cx="11561445" cy="45224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0" eaLnBrk="0" hangingPunct="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Dear Danny，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 eaLnBrk="0" hangingPunct="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zh-CN" sz="2400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 </a:t>
            </a:r>
            <a:r>
              <a:rPr lang="en-US" altLang="zh-CN" sz="24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have written </a:t>
            </a:r>
            <a:r>
              <a:rPr lang="en-US" altLang="zh-CN" sz="2400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three e­mails in English today.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Our English teacher told us to use   English every day. It is 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the best way to learn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the language. </a:t>
            </a:r>
            <a:r>
              <a:rPr lang="en-US" altLang="zh-CN" sz="2400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You </a:t>
            </a:r>
            <a:r>
              <a:rPr lang="en-US" altLang="zh-CN" sz="24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have helped</a:t>
            </a:r>
            <a:r>
              <a:rPr lang="en-US" altLang="zh-CN" sz="2400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me a lot.</a:t>
            </a:r>
            <a:endParaRPr lang="en-US" altLang="zh-CN" sz="2400" u="sng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 eaLnBrk="0" hangingPunct="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Ms. Liu gives us lots of interesting projects in English class. This week，we are talking about our favourite subjects in school.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indent="0" algn="just" eaLnBrk="0" hangingPunct="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 like English best. I also like maths. My friend Wang Mei is very good at maths. </a:t>
            </a:r>
            <a:r>
              <a:rPr lang="en-US" altLang="zh-CN" sz="2400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She </a:t>
            </a:r>
            <a:r>
              <a:rPr lang="en-US" altLang="zh-CN" sz="2400" b="1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has helped</a:t>
            </a:r>
            <a:r>
              <a:rPr lang="en-US" altLang="zh-CN" sz="2400" u="sng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me with my maths homework a lot.</a:t>
            </a:r>
            <a:r>
              <a:rPr lang="en-US" altLang="zh-CN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We will</a:t>
            </a:r>
            <a:r>
              <a:rPr lang="en-US" altLang="zh-CN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have a maths exam t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his Friday. We are going to study together </a:t>
            </a:r>
            <a:r>
              <a:rPr lang="en-US" altLang="zh-CN" sz="2400" dirty="0">
                <a:solidFill>
                  <a:srgbClr val="051DCD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tonight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 eaLnBrk="0" hangingPunct="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Your friend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，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just" eaLnBrk="0" hangingPunct="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Li Ming</a:t>
            </a:r>
            <a:endParaRPr lang="zh-CN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3"/>
          <p:cNvSpPr/>
          <p:nvPr/>
        </p:nvSpPr>
        <p:spPr>
          <a:xfrm>
            <a:off x="331470" y="758825"/>
            <a:ext cx="8787130" cy="90360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From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：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liming@net.cn              To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：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danny@compmail.ca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</a:pP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Subject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：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English and Maths     Date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：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16/09 6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：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15 p</a:t>
            </a:r>
            <a:r>
              <a:rPr lang="zh-CN" altLang="en-US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．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m. </a:t>
            </a:r>
            <a:endParaRPr lang="en-US" altLang="zh-CN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右箭头标注 15"/>
          <p:cNvSpPr/>
          <p:nvPr/>
        </p:nvSpPr>
        <p:spPr>
          <a:xfrm>
            <a:off x="1476375" y="5221605"/>
            <a:ext cx="1211263" cy="760413"/>
          </a:xfrm>
          <a:prstGeom prst="rightArrowCallou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2339340" y="771525"/>
            <a:ext cx="8884285" cy="52260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AutoShape 2"/>
          <p:cNvSpPr/>
          <p:nvPr/>
        </p:nvSpPr>
        <p:spPr>
          <a:xfrm flipH="1">
            <a:off x="858520" y="718026"/>
            <a:ext cx="1450975" cy="417513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lstStyle/>
          <a:p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5" name="文本框 24"/>
          <p:cNvSpPr txBox="1"/>
          <p:nvPr/>
        </p:nvSpPr>
        <p:spPr>
          <a:xfrm>
            <a:off x="1031557" y="666116"/>
            <a:ext cx="1338263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句子 </a:t>
            </a:r>
            <a:r>
              <a:rPr lang="en-US" altLang="zh-CN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1</a:t>
            </a:r>
            <a:endParaRPr lang="en-US" altLang="zh-CN" sz="28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" name="TextBox 16"/>
          <p:cNvSpPr txBox="1">
            <a:spLocks noChangeArrowheads="1"/>
          </p:cNvSpPr>
          <p:nvPr/>
        </p:nvSpPr>
        <p:spPr bwMode="auto">
          <a:xfrm>
            <a:off x="2687320" y="718185"/>
            <a:ext cx="10445115" cy="590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All of our teachers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make us study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very</a:t>
            </a:r>
            <a:r>
              <a:rPr lang="zh-CN" altLang="en-US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，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very hard. 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TextBox 19"/>
          <p:cNvSpPr txBox="1">
            <a:spLocks noChangeArrowheads="1"/>
          </p:cNvSpPr>
          <p:nvPr/>
        </p:nvSpPr>
        <p:spPr bwMode="auto">
          <a:xfrm>
            <a:off x="957580" y="1579234"/>
            <a:ext cx="1362075" cy="478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考向一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9" name="TextBox 16"/>
          <p:cNvSpPr txBox="1">
            <a:spLocks noChangeArrowheads="1"/>
          </p:cNvSpPr>
          <p:nvPr/>
        </p:nvSpPr>
        <p:spPr bwMode="auto">
          <a:xfrm>
            <a:off x="2688272" y="1538418"/>
            <a:ext cx="7332662" cy="478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make sb.do </a:t>
            </a:r>
            <a:r>
              <a:rPr lang="en-US" altLang="zh-CN" sz="2800" b="1" dirty="0" err="1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sth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.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“使某人做某事”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744720" y="-1905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课文讲解</a:t>
            </a:r>
            <a:endParaRPr lang="zh-CN" altLang="en-US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2634694" y="2016678"/>
            <a:ext cx="8970169" cy="9346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eg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：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His story made us all laugh.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   他的故事使我们大家都笑了。</a:t>
            </a:r>
            <a:endParaRPr lang="zh-CN" altLang="en-US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10247" name="TextBox 39"/>
          <p:cNvSpPr txBox="1"/>
          <p:nvPr/>
        </p:nvSpPr>
        <p:spPr>
          <a:xfrm>
            <a:off x="1116329" y="3023683"/>
            <a:ext cx="165544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典例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0250" name="矩形 1"/>
          <p:cNvSpPr/>
          <p:nvPr/>
        </p:nvSpPr>
        <p:spPr>
          <a:xfrm>
            <a:off x="2771775" y="2932195"/>
            <a:ext cx="9645015" cy="18637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—Do you like Zhou Libo's talk show?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—Yes. His talk show is very funny. It always makes  people _____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laugh               B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laughed   </a:t>
            </a:r>
            <a:endParaRPr lang="en-US" altLang="zh-CN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C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laughing          D</a:t>
            </a:r>
            <a:r>
              <a:rPr lang="zh-CN" altLang="en-US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4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to laugh </a:t>
            </a:r>
            <a:endParaRPr lang="zh-CN" altLang="en-US" sz="24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185670" y="3103151"/>
            <a:ext cx="586105" cy="4235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</a:t>
            </a:r>
            <a:endParaRPr lang="en-US" altLang="zh-CN" sz="24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2" name="TextBox 10"/>
          <p:cNvSpPr txBox="1">
            <a:spLocks noChangeArrowheads="1"/>
          </p:cNvSpPr>
          <p:nvPr/>
        </p:nvSpPr>
        <p:spPr bwMode="auto">
          <a:xfrm>
            <a:off x="2771774" y="5050320"/>
            <a:ext cx="8639175" cy="1276311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后接不带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to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的动词不定式  作宾补的动词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(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词组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)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有：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lvl="0" defTabSz="45720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一感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(feel)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，二听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(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hear,</a:t>
            </a:r>
            <a:r>
              <a:rPr lang="en-US" altLang="zh-CN" sz="2400" b="1" dirty="0">
                <a:solidFill>
                  <a:srgbClr val="0000FF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 listen to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)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，三让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(let</a:t>
            </a:r>
            <a:r>
              <a:rPr lang="en-US" altLang="zh-CN" sz="2400" b="1" dirty="0">
                <a:solidFill>
                  <a:srgbClr val="0000FF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,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make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, have)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，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 lvl="0" defTabSz="45720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四看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(watch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，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see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，</a:t>
            </a:r>
            <a:r>
              <a:rPr lang="en-US" altLang="zh-CN" sz="2400" b="1" dirty="0">
                <a:solidFill>
                  <a:srgbClr val="0000FF"/>
                </a:solidFill>
                <a:ea typeface="黑体" panose="02010609060101010101" pitchFamily="49" charset="-122"/>
                <a:cs typeface="Arial" panose="020B0604020202020204" pitchFamily="34" charset="0"/>
              </a:rPr>
              <a:t>notice, look at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)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，半帮助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(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help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ea typeface="黑体" panose="02010609060101010101" pitchFamily="49" charset="-122"/>
                <a:cs typeface="Arial" panose="020B0604020202020204" pitchFamily="34" charset="0"/>
              </a:rPr>
              <a:t>）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4" name="TextBox 39"/>
          <p:cNvSpPr txBox="1"/>
          <p:nvPr/>
        </p:nvSpPr>
        <p:spPr>
          <a:xfrm>
            <a:off x="1413510" y="5221288"/>
            <a:ext cx="801688" cy="7699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2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魔法记忆</a:t>
            </a:r>
            <a:endParaRPr lang="zh-CN" altLang="en-US" sz="22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9" grpId="0"/>
      <p:bldP spid="10247" grpId="0"/>
      <p:bldP spid="10250" grpId="0"/>
      <p:bldP spid="2" grpId="0"/>
      <p:bldP spid="12" grpId="0" animBg="1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4744720" y="-1905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课文讲解</a:t>
            </a:r>
            <a:endParaRPr lang="zh-CN" altLang="en-US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19"/>
          <p:cNvSpPr txBox="1">
            <a:spLocks noChangeArrowheads="1"/>
          </p:cNvSpPr>
          <p:nvPr/>
        </p:nvSpPr>
        <p:spPr bwMode="auto">
          <a:xfrm>
            <a:off x="596900" y="1734809"/>
            <a:ext cx="1362075" cy="444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考向二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7" name="TextBox 16"/>
          <p:cNvSpPr txBox="1">
            <a:spLocks noChangeArrowheads="1"/>
          </p:cNvSpPr>
          <p:nvPr/>
        </p:nvSpPr>
        <p:spPr bwMode="auto">
          <a:xfrm>
            <a:off x="1958975" y="1600835"/>
            <a:ext cx="9421495" cy="2332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0">
              <a:lnSpc>
                <a:spcPct val="100000"/>
              </a:lnSpc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see sb. do sth.  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看见某人做某事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 indent="0">
              <a:lnSpc>
                <a:spcPct val="100000"/>
              </a:lnSpc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see sb. doing sth.  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看见某人正在做某事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 indent="0">
              <a:lnSpc>
                <a:spcPct val="160000"/>
              </a:lnSpc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eg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I saw him playing basketball on the playground.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 indent="0">
              <a:lnSpc>
                <a:spcPct val="100000"/>
              </a:lnSpc>
              <a:buNone/>
            </a:pP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   我看见他正在操场上打篮球。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14346" name="TextBox 14"/>
          <p:cNvSpPr txBox="1"/>
          <p:nvPr/>
        </p:nvSpPr>
        <p:spPr>
          <a:xfrm>
            <a:off x="1858010" y="4017010"/>
            <a:ext cx="10619740" cy="210923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(1) 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凯特看见她的数学老师走进了办公室。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Kate saw her maths teacher _____ ______ the office.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(2) 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那位老人看见一个年轻人正在偷杰克的钱。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     The old man saw a young guy ______ Jack's money.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（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steal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）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089916" y="4530052"/>
            <a:ext cx="2180405" cy="5232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walk      into 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213600" y="5566314"/>
            <a:ext cx="1524776" cy="5232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stealing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3" name="TextBox 39"/>
          <p:cNvSpPr txBox="1"/>
          <p:nvPr/>
        </p:nvSpPr>
        <p:spPr>
          <a:xfrm>
            <a:off x="598487" y="4154978"/>
            <a:ext cx="1655445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典例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584200" y="603885"/>
            <a:ext cx="5666105" cy="596900"/>
            <a:chOff x="2522" y="9639"/>
            <a:chExt cx="8923" cy="940"/>
          </a:xfrm>
        </p:grpSpPr>
        <p:sp>
          <p:nvSpPr>
            <p:cNvPr id="14" name="矩形 13"/>
            <p:cNvSpPr/>
            <p:nvPr/>
          </p:nvSpPr>
          <p:spPr>
            <a:xfrm>
              <a:off x="4654" y="9639"/>
              <a:ext cx="6791" cy="90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1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AutoShape 2"/>
            <p:cNvSpPr/>
            <p:nvPr/>
          </p:nvSpPr>
          <p:spPr>
            <a:xfrm flipH="1">
              <a:off x="2522" y="9839"/>
              <a:ext cx="2285" cy="658"/>
            </a:xfrm>
            <a:prstGeom prst="roundRect">
              <a:avLst>
                <a:gd name="adj" fmla="val 47681"/>
              </a:avLst>
            </a:prstGeom>
            <a:gradFill rotWithShape="1">
              <a:gsLst>
                <a:gs pos="0">
                  <a:srgbClr val="FF0000"/>
                </a:gs>
                <a:gs pos="100000">
                  <a:srgbClr val="FF6600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/>
            <a:lstStyle/>
            <a:p>
              <a:endParaRPr lang="zh-CN" altLang="en-US" sz="28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18" name="文本框 24"/>
            <p:cNvSpPr txBox="1"/>
            <p:nvPr/>
          </p:nvSpPr>
          <p:spPr>
            <a:xfrm>
              <a:off x="2794" y="9757"/>
              <a:ext cx="2108" cy="82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r>
                <a:rPr lang="zh-CN" altLang="en-US" sz="2800" b="1" dirty="0">
                  <a:solidFill>
                    <a:schemeClr val="bg1"/>
                  </a:solidFill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</a:rPr>
                <a:t>句子 </a:t>
              </a:r>
              <a:r>
                <a:rPr lang="en-US" altLang="zh-CN" sz="2800" b="1" dirty="0">
                  <a:solidFill>
                    <a:schemeClr val="bg1"/>
                  </a:solidFill>
                  <a:latin typeface="Arial" panose="020B0604020202020204" pitchFamily="34" charset="0"/>
                  <a:ea typeface="黑体" panose="02010609060101010101" pitchFamily="49" charset="-122"/>
                  <a:cs typeface="Arial" panose="020B0604020202020204" pitchFamily="34" charset="0"/>
                </a:rPr>
                <a:t>2</a:t>
              </a:r>
              <a:endParaRPr lang="en-US" altLang="zh-CN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endParaRPr>
            </a:p>
          </p:txBody>
        </p:sp>
        <p:sp>
          <p:nvSpPr>
            <p:cNvPr id="19" name="TextBox 16"/>
            <p:cNvSpPr txBox="1">
              <a:spLocks noChangeArrowheads="1"/>
            </p:cNvSpPr>
            <p:nvPr/>
          </p:nvSpPr>
          <p:spPr bwMode="auto">
            <a:xfrm>
              <a:off x="4857" y="9639"/>
              <a:ext cx="5958" cy="9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3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2800" dirty="0"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But I </a:t>
              </a:r>
              <a:r>
                <a:rPr lang="en-US" altLang="zh-CN" sz="28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saw him smile</a:t>
              </a:r>
              <a:r>
                <a:rPr lang="en-US" altLang="zh-CN" sz="2800" dirty="0">
                  <a:latin typeface="Arial" panose="020B0604020202020204" pitchFamily="34" charset="0"/>
                  <a:cs typeface="Arial" panose="020B0604020202020204" pitchFamily="34" charset="0"/>
                  <a:sym typeface="+mn-ea"/>
                </a:rPr>
                <a:t>.</a:t>
              </a:r>
              <a:endParaRPr lang="zh-CN" altLang="en-US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endParaRPr>
            </a:p>
          </p:txBody>
        </p:sp>
      </p:grpSp>
      <p:sp>
        <p:nvSpPr>
          <p:cNvPr id="21" name="TextBox 19"/>
          <p:cNvSpPr txBox="1">
            <a:spLocks noChangeArrowheads="1"/>
          </p:cNvSpPr>
          <p:nvPr/>
        </p:nvSpPr>
        <p:spPr bwMode="auto">
          <a:xfrm>
            <a:off x="6712585" y="718820"/>
            <a:ext cx="3156585" cy="435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see-saw-seen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6" grpId="0"/>
      <p:bldP spid="10" grpId="0"/>
      <p:bldP spid="12" grpId="0"/>
      <p:bldP spid="13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4744720" y="-1905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课文讲解</a:t>
            </a:r>
            <a:endParaRPr lang="zh-CN" altLang="en-US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19"/>
          <p:cNvSpPr txBox="1">
            <a:spLocks noChangeArrowheads="1"/>
          </p:cNvSpPr>
          <p:nvPr/>
        </p:nvSpPr>
        <p:spPr bwMode="auto">
          <a:xfrm>
            <a:off x="735330" y="1156324"/>
            <a:ext cx="1362075" cy="638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考向三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8" name="TextBox 16"/>
          <p:cNvSpPr txBox="1">
            <a:spLocks noChangeArrowheads="1"/>
          </p:cNvSpPr>
          <p:nvPr/>
        </p:nvSpPr>
        <p:spPr bwMode="auto">
          <a:xfrm>
            <a:off x="2502852" y="1168958"/>
            <a:ext cx="9421495" cy="2260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0">
              <a:lnSpc>
                <a:spcPct val="140000"/>
              </a:lnSpc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help sb. (to) do sth.  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帮助某人做某事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 indent="0">
              <a:lnSpc>
                <a:spcPct val="200000"/>
              </a:lnSpc>
              <a:buNone/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eg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The boy helps his mother (to) do some housework.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 indent="0">
              <a:lnSpc>
                <a:spcPct val="140000"/>
              </a:lnSpc>
              <a:buNone/>
            </a:pP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   这个男孩帮助他妈妈做家务。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10" name="TextBox 14"/>
          <p:cNvSpPr txBox="1"/>
          <p:nvPr/>
        </p:nvSpPr>
        <p:spPr>
          <a:xfrm>
            <a:off x="2305752" y="3831392"/>
            <a:ext cx="10078720" cy="153138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8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我们帮助这位老人过了马路。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8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 We helped the old man  ____________(cross) </a:t>
            </a:r>
            <a:r>
              <a:rPr 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the road.</a:t>
            </a:r>
            <a:endParaRPr 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202045" y="4730433"/>
            <a:ext cx="2600392" cy="5232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cross / to cross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3" name="TextBox 39"/>
          <p:cNvSpPr txBox="1"/>
          <p:nvPr/>
        </p:nvSpPr>
        <p:spPr>
          <a:xfrm>
            <a:off x="847407" y="3787995"/>
            <a:ext cx="1655445" cy="75193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80000"/>
              </a:lnSpc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典例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>
            <a:off x="2339340" y="771525"/>
            <a:ext cx="6995161" cy="52260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AutoShape 2"/>
          <p:cNvSpPr/>
          <p:nvPr/>
        </p:nvSpPr>
        <p:spPr>
          <a:xfrm flipH="1">
            <a:off x="1049020" y="834866"/>
            <a:ext cx="1450975" cy="417513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lstStyle/>
          <a:p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5" name="文本框 24"/>
          <p:cNvSpPr txBox="1"/>
          <p:nvPr/>
        </p:nvSpPr>
        <p:spPr>
          <a:xfrm>
            <a:off x="1258252" y="782956"/>
            <a:ext cx="1338263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句子 </a:t>
            </a:r>
            <a:r>
              <a:rPr lang="en-US" altLang="zh-CN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3</a:t>
            </a:r>
            <a:endParaRPr lang="en-US" altLang="zh-CN" sz="28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" name="TextBox 16"/>
          <p:cNvSpPr txBox="1">
            <a:spLocks noChangeArrowheads="1"/>
          </p:cNvSpPr>
          <p:nvPr/>
        </p:nvSpPr>
        <p:spPr bwMode="auto">
          <a:xfrm>
            <a:off x="2687321" y="718185"/>
            <a:ext cx="6647180" cy="594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It is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the best way to learn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the language.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TextBox 19"/>
          <p:cNvSpPr txBox="1">
            <a:spLocks noChangeArrowheads="1"/>
          </p:cNvSpPr>
          <p:nvPr/>
        </p:nvSpPr>
        <p:spPr bwMode="auto">
          <a:xfrm>
            <a:off x="1246345" y="2095304"/>
            <a:ext cx="136207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考向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9" name="TextBox 16"/>
          <p:cNvSpPr txBox="1">
            <a:spLocks noChangeArrowheads="1"/>
          </p:cNvSpPr>
          <p:nvPr/>
        </p:nvSpPr>
        <p:spPr bwMode="auto">
          <a:xfrm>
            <a:off x="2606040" y="1994803"/>
            <a:ext cx="7332662" cy="590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the best way to do sth.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做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...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的最好方法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744720" y="-1905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课文讲解</a:t>
            </a:r>
            <a:endParaRPr lang="zh-CN" altLang="en-US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2596515" y="2716065"/>
            <a:ext cx="8970169" cy="11505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eg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The best way to go there is riding.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   骑车是去那的最好方式。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10" name="TextBox 14"/>
          <p:cNvSpPr txBox="1"/>
          <p:nvPr/>
        </p:nvSpPr>
        <p:spPr>
          <a:xfrm>
            <a:off x="2596515" y="4064156"/>
            <a:ext cx="10078720" cy="153138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80000"/>
              </a:lnSpc>
            </a:pP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让他停下来的最好方式是什么？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8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What is the best way   ________(stop) </a:t>
            </a:r>
            <a:r>
              <a:rPr 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him ?</a:t>
            </a:r>
            <a:endParaRPr 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262846" y="4999549"/>
            <a:ext cx="1263487" cy="5232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to stop</a:t>
            </a:r>
            <a:endParaRPr lang="en-US" altLang="zh-CN" sz="28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3" name="TextBox 39"/>
          <p:cNvSpPr txBox="1"/>
          <p:nvPr/>
        </p:nvSpPr>
        <p:spPr>
          <a:xfrm>
            <a:off x="1258252" y="4064156"/>
            <a:ext cx="1655445" cy="75193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80000"/>
              </a:lnSpc>
            </a:pP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典例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矩形 34"/>
          <p:cNvSpPr/>
          <p:nvPr/>
        </p:nvSpPr>
        <p:spPr>
          <a:xfrm>
            <a:off x="1824990" y="828675"/>
            <a:ext cx="6807200" cy="52260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AutoShape 2"/>
          <p:cNvSpPr/>
          <p:nvPr/>
        </p:nvSpPr>
        <p:spPr>
          <a:xfrm flipH="1">
            <a:off x="218440" y="880586"/>
            <a:ext cx="1450975" cy="417513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lstStyle/>
          <a:p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5" name="文本框 24"/>
          <p:cNvSpPr txBox="1"/>
          <p:nvPr/>
        </p:nvSpPr>
        <p:spPr>
          <a:xfrm>
            <a:off x="391477" y="828676"/>
            <a:ext cx="1338263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句子 </a:t>
            </a:r>
            <a:r>
              <a:rPr lang="en-US" altLang="zh-CN" sz="28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4</a:t>
            </a:r>
            <a:endParaRPr lang="en-US" altLang="zh-CN" sz="28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" name="TextBox 16"/>
          <p:cNvSpPr txBox="1">
            <a:spLocks noChangeArrowheads="1"/>
          </p:cNvSpPr>
          <p:nvPr/>
        </p:nvSpPr>
        <p:spPr bwMode="auto">
          <a:xfrm>
            <a:off x="1748155" y="764540"/>
            <a:ext cx="10445115" cy="594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Everyone laughed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except </a:t>
            </a:r>
            <a:r>
              <a:rPr lang="en-US" altLang="zh-CN" sz="2800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the teacher.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TextBox 19"/>
          <p:cNvSpPr txBox="1">
            <a:spLocks noChangeArrowheads="1"/>
          </p:cNvSpPr>
          <p:nvPr/>
        </p:nvSpPr>
        <p:spPr bwMode="auto">
          <a:xfrm>
            <a:off x="409575" y="1583067"/>
            <a:ext cx="1362075" cy="478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Adobe 黑体 Std R" panose="020B0400000000000000" pitchFamily="34" charset="-122"/>
                <a:cs typeface="Arial" panose="020B0604020202020204" pitchFamily="34" charset="0"/>
              </a:rPr>
              <a:t>考向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Adobe 黑体 Std R" panose="020B0400000000000000" pitchFamily="34" charset="-122"/>
              <a:cs typeface="Arial" panose="020B0604020202020204" pitchFamily="34" charset="0"/>
            </a:endParaRPr>
          </a:p>
        </p:txBody>
      </p:sp>
      <p:sp>
        <p:nvSpPr>
          <p:cNvPr id="9" name="TextBox 16"/>
          <p:cNvSpPr txBox="1">
            <a:spLocks noChangeArrowheads="1"/>
          </p:cNvSpPr>
          <p:nvPr/>
        </p:nvSpPr>
        <p:spPr bwMode="auto">
          <a:xfrm>
            <a:off x="1771650" y="1350090"/>
            <a:ext cx="7332662" cy="1301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except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除了  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“-” 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besides   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除了 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“ + ”    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974883" y="2721170"/>
            <a:ext cx="10941685" cy="5903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dirty="0" err="1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eg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We goes to Beijing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except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Li Ming.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He is ill.(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减去李明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)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 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10247" name="TextBox 39"/>
          <p:cNvSpPr txBox="1"/>
          <p:nvPr/>
        </p:nvSpPr>
        <p:spPr>
          <a:xfrm>
            <a:off x="333058" y="4224144"/>
            <a:ext cx="1655445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典例</a:t>
            </a:r>
            <a:endParaRPr lang="zh-CN" altLang="en-US" sz="28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0250" name="矩形 1"/>
          <p:cNvSpPr/>
          <p:nvPr/>
        </p:nvSpPr>
        <p:spPr>
          <a:xfrm>
            <a:off x="1824990" y="4026762"/>
            <a:ext cx="9645015" cy="194764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—Alice, Would you like to go hiking with us?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—What a pity! I am free every day  _____ today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endParaRPr lang="en-US" altLang="zh-CN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for      B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except   C. besides        D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．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beside 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257300" y="4224144"/>
            <a:ext cx="586105" cy="523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B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87425" y="3341887"/>
            <a:ext cx="12499975" cy="5903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dirty="0" err="1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eg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：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We goes to Beijing </a:t>
            </a:r>
            <a:r>
              <a:rPr lang="en-US" altLang="zh-CN" sz="28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besides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Li Ming.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He enjoys himself.(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加上李明</a:t>
            </a:r>
            <a:r>
              <a:rPr lang="en-US" altLang="zh-CN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)</a:t>
            </a:r>
            <a:r>
              <a:rPr lang="zh-CN" altLang="en-US" sz="2800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        </a:t>
            </a: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744720" y="-19050"/>
            <a:ext cx="246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课文讲解</a:t>
            </a:r>
            <a:endParaRPr lang="zh-CN" altLang="en-US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247" grpId="0"/>
      <p:bldP spid="10250" grpId="0"/>
      <p:bldP spid="2" grpId="0"/>
    </p:bldLst>
  </p:timing>
</p:sld>
</file>

<file path=ppt/tags/tag1.xml><?xml version="1.0" encoding="utf-8"?>
<p:tagLst xmlns:p="http://schemas.openxmlformats.org/presentationml/2006/main">
  <p:tag name="KSO_WM_UNIT_TABLE_BEAUTIFY" val="smartTable{07e6999f-181b-44e2-ae70-90b2f49ee4ac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7045</Words>
  <Application>WPS 演示</Application>
  <PresentationFormat>宽屏</PresentationFormat>
  <Paragraphs>495</Paragraphs>
  <Slides>25</Slides>
  <Notes>13</Notes>
  <HiddenSlides>2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8" baseType="lpstr">
      <vt:lpstr>Arial</vt:lpstr>
      <vt:lpstr>宋体</vt:lpstr>
      <vt:lpstr>Wingdings</vt:lpstr>
      <vt:lpstr>黑体</vt:lpstr>
      <vt:lpstr>Times New Roman</vt:lpstr>
      <vt:lpstr>Calibri</vt:lpstr>
      <vt:lpstr>Adobe 黑体 Std R</vt:lpstr>
      <vt:lpstr>微软雅黑</vt:lpstr>
      <vt:lpstr>Arial Unicode MS</vt:lpstr>
      <vt:lpstr>等线</vt:lpstr>
      <vt:lpstr>Berlin Sans FB</vt:lpstr>
      <vt:lpstr>Georgia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Dean</dc:creator>
  <cp:lastModifiedBy>Lynn</cp:lastModifiedBy>
  <cp:revision>419</cp:revision>
  <dcterms:created xsi:type="dcterms:W3CDTF">2020-05-27T10:35:00Z</dcterms:created>
  <dcterms:modified xsi:type="dcterms:W3CDTF">2020-08-19T23:11:56Z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