
<file path=[Content_Types].xml><?xml version="1.0" encoding="utf-8"?>
<Types xmlns="http://schemas.openxmlformats.org/package/2006/content-types">
  <Default Extension="jpeg" ContentType="image/jpeg"/>
  <Default Extension="wav" ContentType="audio/x-wav"/>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1" r:id="rId4"/>
    <p:sldMasterId id="2147483683" r:id="rId5"/>
    <p:sldMasterId id="2147483695" r:id="rId6"/>
    <p:sldMasterId id="2147483707" r:id="rId7"/>
  </p:sldMasterIdLst>
  <p:notesMasterIdLst>
    <p:notesMasterId r:id="rId12"/>
  </p:notesMasterIdLst>
  <p:sldIdLst>
    <p:sldId id="256" r:id="rId8"/>
    <p:sldId id="578" r:id="rId9"/>
    <p:sldId id="259" r:id="rId10"/>
    <p:sldId id="581" r:id="rId11"/>
    <p:sldId id="580" r:id="rId13"/>
    <p:sldId id="260" r:id="rId14"/>
    <p:sldId id="293" r:id="rId15"/>
    <p:sldId id="261" r:id="rId16"/>
    <p:sldId id="263" r:id="rId17"/>
    <p:sldId id="265" r:id="rId18"/>
    <p:sldId id="268" r:id="rId19"/>
    <p:sldId id="420" r:id="rId20"/>
    <p:sldId id="328" r:id="rId21"/>
    <p:sldId id="329" r:id="rId22"/>
    <p:sldId id="272" r:id="rId23"/>
    <p:sldId id="349" r:id="rId24"/>
    <p:sldId id="626" r:id="rId25"/>
    <p:sldId id="627" r:id="rId26"/>
    <p:sldId id="350" r:id="rId27"/>
    <p:sldId id="351" r:id="rId28"/>
    <p:sldId id="628" r:id="rId29"/>
    <p:sldId id="352" r:id="rId30"/>
    <p:sldId id="355" r:id="rId31"/>
    <p:sldId id="356" r:id="rId32"/>
    <p:sldId id="357" r:id="rId33"/>
    <p:sldId id="358" r:id="rId34"/>
    <p:sldId id="361" r:id="rId35"/>
    <p:sldId id="366" r:id="rId36"/>
    <p:sldId id="360" r:id="rId37"/>
    <p:sldId id="362" r:id="rId38"/>
    <p:sldId id="364" r:id="rId39"/>
    <p:sldId id="375" r:id="rId40"/>
    <p:sldId id="376" r:id="rId41"/>
    <p:sldId id="377" r:id="rId42"/>
    <p:sldId id="378" r:id="rId43"/>
    <p:sldId id="282" r:id="rId44"/>
    <p:sldId id="365" r:id="rId45"/>
    <p:sldId id="367" r:id="rId46"/>
    <p:sldId id="368" r:id="rId47"/>
    <p:sldId id="369" r:id="rId48"/>
    <p:sldId id="370" r:id="rId49"/>
    <p:sldId id="371" r:id="rId50"/>
    <p:sldId id="372" r:id="rId51"/>
    <p:sldId id="413" r:id="rId52"/>
    <p:sldId id="415" r:id="rId53"/>
    <p:sldId id="579" r:id="rId54"/>
    <p:sldId id="417" r:id="rId55"/>
    <p:sldId id="373" r:id="rId56"/>
    <p:sldId id="290"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 lastIdx="4" clrIdx="0"/>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1DCD"/>
    <a:srgbClr val="9900FF"/>
    <a:srgbClr val="380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Master" Target="slideMasters/slideMaster5.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49.xml"/><Relationship Id="rId56" Type="http://schemas.openxmlformats.org/officeDocument/2006/relationships/slide" Target="slides/slide48.xml"/><Relationship Id="rId55" Type="http://schemas.openxmlformats.org/officeDocument/2006/relationships/slide" Target="slides/slide47.xml"/><Relationship Id="rId54" Type="http://schemas.openxmlformats.org/officeDocument/2006/relationships/slide" Target="slides/slide46.xml"/><Relationship Id="rId53" Type="http://schemas.openxmlformats.org/officeDocument/2006/relationships/slide" Target="slides/slide45.xml"/><Relationship Id="rId52" Type="http://schemas.openxmlformats.org/officeDocument/2006/relationships/slide" Target="slides/slide44.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notesMaster" Target="notesMasters/notesMaster1.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约定俗成</a:t>
            </a:r>
            <a:endParaRPr lang="zh-CN" altLang="en-US"/>
          </a:p>
          <a:p>
            <a:r>
              <a:rPr lang="zh-CN" altLang="en-US"/>
              <a:t>place 表示“名次”时，通常与序数词连用，其前的定冠词通常省略。表示获得第几名，常与动词get, take, win, gain, be (come, finish) in等连用。如：</a:t>
            </a:r>
            <a:endParaRPr lang="zh-CN" altLang="en-US"/>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408A34-7674-4248-8B7D-00B218D3F7B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一大群 </a:t>
            </a:r>
            <a:r>
              <a:rPr lang="en-US" altLang="zh-CN"/>
              <a:t>a large crowd of </a:t>
            </a:r>
            <a:r>
              <a:rPr lang="zh-CN" altLang="en-US"/>
              <a:t>。。。</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create more jobs </a:t>
            </a:r>
            <a:r>
              <a:rPr lang="zh-CN" altLang="en-US"/>
              <a:t>、</a:t>
            </a:r>
            <a:r>
              <a:rPr lang="en-US" altLang="zh-CN"/>
              <a:t>wealth</a:t>
            </a:r>
            <a:r>
              <a:rPr lang="zh-CN" altLang="en-US"/>
              <a:t>、</a:t>
            </a:r>
            <a:r>
              <a:rPr lang="en-US" altLang="zh-CN"/>
              <a:t>a new dish</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我的朋友对我的生活产生了影响     良师益友</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病情比较严重的，病情最严重的</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强壮、聪明、勤奋</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in total in all</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CA73560-82AF-4266-A47A-F84697635C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D65A3A-5842-45E1-ADB1-158FA2E902D2}"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CA73560-82AF-4266-A47A-F84697635C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D65A3A-5842-45E1-ADB1-158FA2E902D2}"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CA73560-82AF-4266-A47A-F84697635C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D65A3A-5842-45E1-ADB1-158FA2E902D2}"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CA73560-82AF-4266-A47A-F84697635C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D65A3A-5842-45E1-ADB1-158FA2E902D2}"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CA73560-82AF-4266-A47A-F84697635C9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D65A3A-5842-45E1-ADB1-158FA2E902D2}"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CA73560-82AF-4266-A47A-F84697635C9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D65A3A-5842-45E1-ADB1-158FA2E902D2}"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A73560-82AF-4266-A47A-F84697635C9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D65A3A-5842-45E1-ADB1-158FA2E902D2}"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CA73560-82AF-4266-A47A-F84697635C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D65A3A-5842-45E1-ADB1-158FA2E902D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CA73560-82AF-4266-A47A-F84697635C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D65A3A-5842-45E1-ADB1-158FA2E902D2}"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CA73560-82AF-4266-A47A-F84697635C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D65A3A-5842-45E1-ADB1-158FA2E902D2}"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CA73560-82AF-4266-A47A-F84697635C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D65A3A-5842-45E1-ADB1-158FA2E902D2}"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E7C26119-D78B-B84A-896A-8D4D5FCAEFE9}"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525C893A-1A72-784B-91B8-130AF99A66D2}" type="slidenum">
              <a:rPr kumimoji="1" lang="zh-CN" altLang="en-US" smtClean="0"/>
            </a:fld>
            <a:endParaRPr kumimoji="1"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E7C26119-D78B-B84A-896A-8D4D5FCAEFE9}"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525C893A-1A72-784B-91B8-130AF99A66D2}" type="slidenum">
              <a:rPr kumimoji="1" lang="zh-CN" altLang="en-US" smtClean="0"/>
            </a:fld>
            <a:endParaRPr kumimoji="1"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E7C26119-D78B-B84A-896A-8D4D5FCAEFE9}"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525C893A-1A72-784B-91B8-130AF99A66D2}" type="slidenum">
              <a:rPr kumimoji="1" lang="zh-CN" altLang="en-US" smtClean="0"/>
            </a:fld>
            <a:endParaRPr kumimoji="1"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E7C26119-D78B-B84A-896A-8D4D5FCAEFE9}"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525C893A-1A72-784B-91B8-130AF99A66D2}" type="slidenum">
              <a:rPr kumimoji="1" lang="zh-CN" altLang="en-US" smtClean="0"/>
            </a:fld>
            <a:endParaRPr kumimoji="1"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endParaRPr kumimoji="1"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endParaRPr kumimoji="1" lang="zh-CN" altLang="en-US"/>
          </a:p>
        </p:txBody>
      </p:sp>
      <p:sp>
        <p:nvSpPr>
          <p:cNvPr id="7" name="日期占位符 6"/>
          <p:cNvSpPr>
            <a:spLocks noGrp="1"/>
          </p:cNvSpPr>
          <p:nvPr>
            <p:ph type="dt" sz="half" idx="10"/>
          </p:nvPr>
        </p:nvSpPr>
        <p:spPr/>
        <p:txBody>
          <a:bodyPr/>
          <a:lstStyle/>
          <a:p>
            <a:fld id="{E7C26119-D78B-B84A-896A-8D4D5FCAEFE9}"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525C893A-1A72-784B-91B8-130AF99A66D2}" type="slidenum">
              <a:rPr kumimoji="1" lang="zh-CN" altLang="en-US" smtClean="0"/>
            </a:fld>
            <a:endParaRPr kumimoji="1"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E7C26119-D78B-B84A-896A-8D4D5FCAEFE9}"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525C893A-1A72-784B-91B8-130AF99A66D2}" type="slidenum">
              <a:rPr kumimoji="1" lang="zh-CN" altLang="en-US" smtClean="0"/>
            </a:fld>
            <a:endParaRPr kumimoji="1"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C26119-D78B-B84A-896A-8D4D5FCAEFE9}"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525C893A-1A72-784B-91B8-130AF99A66D2}"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E7C26119-D78B-B84A-896A-8D4D5FCAEFE9}"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525C893A-1A72-784B-91B8-130AF99A66D2}" type="slidenum">
              <a:rPr kumimoji="1" lang="zh-CN" altLang="en-US" smtClean="0"/>
            </a:fld>
            <a:endParaRPr kumimoji="1"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E7C26119-D78B-B84A-896A-8D4D5FCAEFE9}"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525C893A-1A72-784B-91B8-130AF99A66D2}" type="slidenum">
              <a:rPr kumimoji="1" lang="zh-CN" altLang="en-US" smtClean="0"/>
            </a:fld>
            <a:endParaRPr kumimoji="1"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E7C26119-D78B-B84A-896A-8D4D5FCAEFE9}"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525C893A-1A72-784B-91B8-130AF99A66D2}" type="slidenum">
              <a:rPr kumimoji="1" lang="zh-CN" altLang="en-US" smtClean="0"/>
            </a:fld>
            <a:endParaRPr kumimoji="1"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E7C26119-D78B-B84A-896A-8D4D5FCAEFE9}"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525C893A-1A72-784B-91B8-130AF99A66D2}" type="slidenum">
              <a:rPr kumimoji="1" lang="zh-CN" altLang="en-US" smtClean="0"/>
            </a:fld>
            <a:endParaRPr kumimoji="1"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8A256D1-6246-4A33-B6DD-6565DE6B4D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13EC8B-6D87-49CE-A660-43E96742D637}"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A256D1-6246-4A33-B6DD-6565DE6B4D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13EC8B-6D87-49CE-A660-43E96742D637}"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8A256D1-6246-4A33-B6DD-6565DE6B4D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13EC8B-6D87-49CE-A660-43E96742D637}"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8A256D1-6246-4A33-B6DD-6565DE6B4D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13EC8B-6D87-49CE-A660-43E96742D637}"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8A256D1-6246-4A33-B6DD-6565DE6B4D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13EC8B-6D87-49CE-A660-43E96742D637}"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8A256D1-6246-4A33-B6DD-6565DE6B4D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13EC8B-6D87-49CE-A660-43E96742D63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A256D1-6246-4A33-B6DD-6565DE6B4D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13EC8B-6D87-49CE-A660-43E96742D637}"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A256D1-6246-4A33-B6DD-6565DE6B4D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13EC8B-6D87-49CE-A660-43E96742D637}"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A256D1-6246-4A33-B6DD-6565DE6B4D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13EC8B-6D87-49CE-A660-43E96742D637}"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A256D1-6246-4A33-B6DD-6565DE6B4D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13EC8B-6D87-49CE-A660-43E96742D637}"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A256D1-6246-4A33-B6DD-6565DE6B4D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13EC8B-6D87-49CE-A660-43E96742D637}"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image" Target="../media/image1.png"/><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9" Type="http://schemas.openxmlformats.org/officeDocument/2006/relationships/theme" Target="../theme/theme6.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73560-82AF-4266-A47A-F84697635C9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65A3A-5842-45E1-ADB1-158FA2E902D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26119-D78B-B84A-896A-8D4D5FCAEFE9}"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C893A-1A72-784B-91B8-130AF99A66D2}"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256D1-6246-4A33-B6DD-6565DE6B4D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3EC8B-6D87-49CE-A660-43E96742D63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3.xml"/><Relationship Id="rId2" Type="http://schemas.openxmlformats.org/officeDocument/2006/relationships/audio" Target="../media/audio1.wav"/><Relationship Id="rId1" Type="http://schemas.openxmlformats.org/officeDocument/2006/relationships/tags" Target="../tags/tag6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1.xml"/><Relationship Id="rId1" Type="http://schemas.openxmlformats.org/officeDocument/2006/relationships/tags" Target="../tags/tag6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tags" Target="../tags/tag6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tags" Target="../tags/tag6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tags" Target="../tags/tag6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9" Type="http://schemas.openxmlformats.org/officeDocument/2006/relationships/audio" Target="../media/media1.mp3"/><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3" Type="http://schemas.openxmlformats.org/officeDocument/2006/relationships/notesSlide" Target="../notesSlides/notesSlide1.xml"/><Relationship Id="rId12" Type="http://schemas.openxmlformats.org/officeDocument/2006/relationships/slideLayout" Target="../slideLayouts/slideLayout2.xml"/><Relationship Id="rId11" Type="http://schemas.openxmlformats.org/officeDocument/2006/relationships/image" Target="../media/image13.png"/><Relationship Id="rId10" Type="http://schemas.microsoft.com/office/2007/relationships/media" Target="../media/media1.mp3"/><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7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7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2" Type="http://schemas.openxmlformats.org/officeDocument/2006/relationships/notesSlide" Target="../notesSlides/notesSlide2.xml"/><Relationship Id="rId11" Type="http://schemas.openxmlformats.org/officeDocument/2006/relationships/slideLayout" Target="../slideLayouts/slideLayout2.xml"/><Relationship Id="rId10" Type="http://schemas.openxmlformats.org/officeDocument/2006/relationships/image" Target="../media/image13.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1365" cy="68586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034655" y="3703955"/>
            <a:ext cx="3943350" cy="2790825"/>
          </a:xfrm>
          <a:prstGeom prst="rect">
            <a:avLst/>
          </a:prstGeom>
        </p:spPr>
      </p:pic>
      <p:sp>
        <p:nvSpPr>
          <p:cNvPr id="4" name="文本框 3"/>
          <p:cNvSpPr txBox="1"/>
          <p:nvPr/>
        </p:nvSpPr>
        <p:spPr>
          <a:xfrm>
            <a:off x="479425" y="1030605"/>
            <a:ext cx="10570210" cy="1383665"/>
          </a:xfrm>
          <a:prstGeom prst="rect">
            <a:avLst/>
          </a:prstGeom>
          <a:noFill/>
        </p:spPr>
        <p:txBody>
          <a:bodyPr wrap="square" rtlCol="0" anchor="t">
            <a:spAutoFit/>
          </a:bodyPr>
          <a:lstStyle/>
          <a:p>
            <a:pPr>
              <a:lnSpc>
                <a:spcPct val="150000"/>
              </a:lnSpc>
            </a:pPr>
            <a:r>
              <a:rPr lang="zh-CN" altLang="en-US" sz="2800" dirty="0">
                <a:latin typeface="Arial" panose="020B0604020202020204" pitchFamily="34" charset="0"/>
                <a:cs typeface="Arial" panose="020B0604020202020204" pitchFamily="34" charset="0"/>
              </a:rPr>
              <a:t>e.g. </a:t>
            </a:r>
            <a:r>
              <a:rPr lang="en-US" altLang="zh-CN" sz="2800" dirty="0">
                <a:latin typeface="Arial" panose="020B0604020202020204" pitchFamily="34" charset="0"/>
                <a:cs typeface="Arial" panose="020B0604020202020204" pitchFamily="34" charset="0"/>
              </a:rPr>
              <a:t>You'd better take your studies seriously.</a:t>
            </a:r>
            <a:endParaRPr lang="zh-CN" alt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文本框 4"/>
          <p:cNvSpPr txBox="1"/>
          <p:nvPr/>
        </p:nvSpPr>
        <p:spPr>
          <a:xfrm>
            <a:off x="1106823" y="394612"/>
            <a:ext cx="10714990" cy="521970"/>
          </a:xfrm>
          <a:prstGeom prst="rect">
            <a:avLst/>
          </a:prstGeom>
          <a:noFill/>
        </p:spPr>
        <p:txBody>
          <a:bodyPr wrap="square" rtlCol="0">
            <a:spAutoFit/>
          </a:bodyPr>
          <a:lstStyle/>
          <a:p>
            <a:r>
              <a:rPr lang="en-US" altLang="zh-CN" sz="2800" b="1" dirty="0">
                <a:solidFill>
                  <a:srgbClr val="7030A0"/>
                </a:solidFill>
                <a:latin typeface="Arial" panose="020B0604020202020204" pitchFamily="34" charset="0"/>
                <a:cs typeface="Arial" panose="020B0604020202020204" pitchFamily="34" charset="0"/>
                <a:sym typeface="+mn-ea"/>
              </a:rPr>
              <a:t>take  </a:t>
            </a:r>
            <a:r>
              <a:rPr lang="en-US" altLang="zh-CN" sz="2800" b="1" dirty="0" err="1">
                <a:solidFill>
                  <a:srgbClr val="7030A0"/>
                </a:solidFill>
                <a:latin typeface="Arial" panose="020B0604020202020204" pitchFamily="34" charset="0"/>
                <a:cs typeface="Arial" panose="020B0604020202020204" pitchFamily="34" charset="0"/>
                <a:sym typeface="+mn-ea"/>
              </a:rPr>
              <a:t>sth</a:t>
            </a:r>
            <a:r>
              <a:rPr lang="en-US" altLang="zh-CN" sz="2800" b="1" dirty="0">
                <a:solidFill>
                  <a:srgbClr val="7030A0"/>
                </a:solidFill>
                <a:latin typeface="Arial" panose="020B0604020202020204" pitchFamily="34" charset="0"/>
                <a:cs typeface="Arial" panose="020B0604020202020204" pitchFamily="34" charset="0"/>
                <a:sym typeface="+mn-ea"/>
              </a:rPr>
              <a:t>./sb.  seriously    </a:t>
            </a:r>
            <a:r>
              <a:rPr lang="zh-CN" altLang="en-US" sz="2800" b="1" dirty="0">
                <a:solidFill>
                  <a:srgbClr val="7030A0"/>
                </a:solidFill>
                <a:latin typeface="Arial" panose="020B0604020202020204" pitchFamily="34" charset="0"/>
                <a:cs typeface="Arial" panose="020B0604020202020204" pitchFamily="34" charset="0"/>
                <a:sym typeface="+mn-ea"/>
              </a:rPr>
              <a:t>认真对待某事(人)</a:t>
            </a:r>
            <a:endParaRPr lang="en-US" altLang="zh-CN" sz="2800" b="1" dirty="0">
              <a:solidFill>
                <a:srgbClr val="7030A0"/>
              </a:solidFill>
              <a:latin typeface="Arial" panose="020B0604020202020204" pitchFamily="34" charset="0"/>
              <a:cs typeface="Arial" panose="020B0604020202020204" pitchFamily="34" charset="0"/>
              <a:sym typeface="+mn-ea"/>
            </a:endParaRPr>
          </a:p>
        </p:txBody>
      </p:sp>
      <p:sp>
        <p:nvSpPr>
          <p:cNvPr id="6" name="文本框 5"/>
          <p:cNvSpPr txBox="1"/>
          <p:nvPr/>
        </p:nvSpPr>
        <p:spPr>
          <a:xfrm>
            <a:off x="1106545" y="2129503"/>
            <a:ext cx="10230485" cy="521970"/>
          </a:xfrm>
          <a:prstGeom prst="rect">
            <a:avLst/>
          </a:prstGeom>
          <a:noFill/>
        </p:spPr>
        <p:txBody>
          <a:bodyPr wrap="square" rtlCol="0">
            <a:spAutoFit/>
          </a:bodyPr>
          <a:lstStyle/>
          <a:p>
            <a:r>
              <a:rPr lang="en-US" altLang="zh-CN" sz="2800" b="1" dirty="0">
                <a:solidFill>
                  <a:srgbClr val="051DCD"/>
                </a:solidFill>
                <a:latin typeface="Arial" panose="020B0604020202020204" pitchFamily="34" charset="0"/>
                <a:cs typeface="Arial" panose="020B0604020202020204" pitchFamily="34" charset="0"/>
                <a:sym typeface="+mn-ea"/>
              </a:rPr>
              <a:t>seriously </a:t>
            </a:r>
            <a:r>
              <a:rPr lang="zh-CN" altLang="en-US" sz="2800" b="1" dirty="0">
                <a:solidFill>
                  <a:srgbClr val="051DCD"/>
                </a:solidFill>
                <a:latin typeface="Arial" panose="020B0604020202020204" pitchFamily="34" charset="0"/>
                <a:cs typeface="Arial" panose="020B0604020202020204" pitchFamily="34" charset="0"/>
                <a:sym typeface="+mn-ea"/>
              </a:rPr>
              <a:t>严肃地；严重地</a:t>
            </a:r>
            <a:endParaRPr lang="zh-CN" altLang="en-US" sz="2800" b="1" dirty="0">
              <a:solidFill>
                <a:srgbClr val="051DCD"/>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628252" y="5061505"/>
            <a:ext cx="6260465" cy="521970"/>
          </a:xfrm>
          <a:prstGeom prst="rect">
            <a:avLst/>
          </a:prstGeom>
          <a:noFill/>
        </p:spPr>
        <p:txBody>
          <a:bodyPr wrap="square" rtlCol="0" anchor="t">
            <a:spAutoFit/>
          </a:bodyPr>
          <a:lstStyle/>
          <a:p>
            <a:r>
              <a:rPr lang="en-US" altLang="zh-CN" sz="2800" dirty="0" err="1">
                <a:latin typeface="Arial" panose="020B0604020202020204" pitchFamily="34" charset="0"/>
                <a:cs typeface="Arial" panose="020B0604020202020204" pitchFamily="34" charset="0"/>
              </a:rPr>
              <a:t>eg.</a:t>
            </a:r>
            <a:r>
              <a:rPr lang="en-US" altLang="zh-CN" sz="2800" dirty="0">
                <a:latin typeface="Arial" panose="020B0604020202020204" pitchFamily="34" charset="0"/>
                <a:cs typeface="Arial" panose="020B0604020202020204" pitchFamily="34" charset="0"/>
              </a:rPr>
              <a:t> Tom's leg was seriously hurt.</a:t>
            </a:r>
            <a:endParaRPr lang="en-US" altLang="zh-CN" sz="2800" dirty="0">
              <a:latin typeface="Arial" panose="020B0604020202020204" pitchFamily="34" charset="0"/>
              <a:cs typeface="Arial" panose="020B0604020202020204" pitchFamily="34" charset="0"/>
            </a:endParaRPr>
          </a:p>
        </p:txBody>
      </p:sp>
      <p:sp>
        <p:nvSpPr>
          <p:cNvPr id="8" name="文本框 7"/>
          <p:cNvSpPr txBox="1"/>
          <p:nvPr/>
        </p:nvSpPr>
        <p:spPr>
          <a:xfrm>
            <a:off x="1106545" y="2838807"/>
            <a:ext cx="5029946" cy="523220"/>
          </a:xfrm>
          <a:prstGeom prst="rect">
            <a:avLst/>
          </a:prstGeom>
          <a:noFill/>
        </p:spPr>
        <p:txBody>
          <a:bodyPr wrap="square" rtlCol="0">
            <a:spAutoFit/>
          </a:bodyPr>
          <a:lstStyle/>
          <a:p>
            <a:r>
              <a:rPr lang="en-US" altLang="zh-CN" sz="2800" b="1" dirty="0">
                <a:solidFill>
                  <a:srgbClr val="051DCD"/>
                </a:solidFill>
                <a:latin typeface="Arial" panose="020B0604020202020204" pitchFamily="34" charset="0"/>
                <a:cs typeface="Arial" panose="020B0604020202020204" pitchFamily="34" charset="0"/>
                <a:sym typeface="+mn-ea"/>
              </a:rPr>
              <a:t>be serious about </a:t>
            </a:r>
            <a:r>
              <a:rPr lang="zh-CN" altLang="en-US" sz="2800" b="1" dirty="0">
                <a:solidFill>
                  <a:srgbClr val="051DCD"/>
                </a:solidFill>
                <a:latin typeface="Arial" panose="020B0604020202020204" pitchFamily="34" charset="0"/>
                <a:cs typeface="Arial" panose="020B0604020202020204" pitchFamily="34" charset="0"/>
                <a:sym typeface="+mn-ea"/>
              </a:rPr>
              <a:t>对某事认真</a:t>
            </a:r>
            <a:endParaRPr lang="zh-CN" altLang="en-US" sz="2800" b="1" dirty="0">
              <a:solidFill>
                <a:srgbClr val="051DCD"/>
              </a:solidFill>
              <a:latin typeface="Arial" panose="020B0604020202020204" pitchFamily="34" charset="0"/>
              <a:cs typeface="Arial" panose="020B0604020202020204" pitchFamily="34" charset="0"/>
              <a:sym typeface="+mn-ea"/>
            </a:endParaRPr>
          </a:p>
        </p:txBody>
      </p:sp>
      <p:sp>
        <p:nvSpPr>
          <p:cNvPr id="9" name="文本框 8"/>
          <p:cNvSpPr txBox="1"/>
          <p:nvPr/>
        </p:nvSpPr>
        <p:spPr>
          <a:xfrm>
            <a:off x="955912" y="3362551"/>
            <a:ext cx="6260465" cy="521970"/>
          </a:xfrm>
          <a:prstGeom prst="rect">
            <a:avLst/>
          </a:prstGeom>
          <a:noFill/>
        </p:spPr>
        <p:txBody>
          <a:bodyPr wrap="square" rtlCol="0" anchor="t">
            <a:spAutoFit/>
          </a:bodyPr>
          <a:lstStyle/>
          <a:p>
            <a:r>
              <a:rPr lang="en-US" altLang="zh-CN" sz="2800" dirty="0" err="1">
                <a:latin typeface="Arial" panose="020B0604020202020204" pitchFamily="34" charset="0"/>
                <a:cs typeface="Arial" panose="020B0604020202020204" pitchFamily="34" charset="0"/>
              </a:rPr>
              <a:t>eg.</a:t>
            </a:r>
            <a:r>
              <a:rPr lang="en-US" altLang="zh-CN" sz="2800" dirty="0">
                <a:latin typeface="Arial" panose="020B0604020202020204" pitchFamily="34" charset="0"/>
                <a:cs typeface="Arial" panose="020B0604020202020204" pitchFamily="34" charset="0"/>
              </a:rPr>
              <a:t> They are serious about their work.</a:t>
            </a:r>
            <a:endParaRPr lang="en-US" altLang="zh-CN"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058347" y="3769596"/>
            <a:ext cx="5057728" cy="303847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969827" y="1316909"/>
            <a:ext cx="10570210" cy="521970"/>
          </a:xfrm>
          <a:prstGeom prst="rect">
            <a:avLst/>
          </a:prstGeom>
          <a:noFill/>
        </p:spPr>
        <p:txBody>
          <a:bodyPr wrap="square" rtlCol="0" anchor="t">
            <a:spAutoFit/>
          </a:bodyPr>
          <a:lstStyle/>
          <a:p>
            <a:r>
              <a:rPr lang="en-US" sz="2800" dirty="0">
                <a:latin typeface="Arial" panose="020B0604020202020204" pitchFamily="34" charset="0"/>
                <a:cs typeface="Arial" panose="020B0604020202020204" pitchFamily="34" charset="0"/>
              </a:rPr>
              <a:t>This place is so __________.</a:t>
            </a:r>
            <a:endParaRPr lang="en-US" sz="2800" dirty="0">
              <a:latin typeface="Arial" panose="020B0604020202020204" pitchFamily="34" charset="0"/>
              <a:cs typeface="Arial" panose="020B0604020202020204" pitchFamily="34" charset="0"/>
            </a:endParaRPr>
          </a:p>
        </p:txBody>
      </p:sp>
      <p:sp>
        <p:nvSpPr>
          <p:cNvPr id="5" name="文本框 4"/>
          <p:cNvSpPr txBox="1"/>
          <p:nvPr/>
        </p:nvSpPr>
        <p:spPr>
          <a:xfrm>
            <a:off x="1097462" y="3077764"/>
            <a:ext cx="5771515" cy="1383665"/>
          </a:xfrm>
          <a:prstGeom prst="rect">
            <a:avLst/>
          </a:prstGeom>
          <a:noFill/>
        </p:spPr>
        <p:txBody>
          <a:bodyPr wrap="square" rtlCol="0">
            <a:spAutoFit/>
          </a:bodyPr>
          <a:lstStyle/>
          <a:p>
            <a:r>
              <a:rPr lang="en-US" sz="2800" b="1" dirty="0">
                <a:solidFill>
                  <a:srgbClr val="051DCD"/>
                </a:solidFill>
                <a:latin typeface="Arial" panose="020B0604020202020204" pitchFamily="34" charset="0"/>
                <a:cs typeface="Arial" panose="020B0604020202020204" pitchFamily="34" charset="0"/>
              </a:rPr>
              <a:t>crowd  n.</a:t>
            </a:r>
            <a:r>
              <a:rPr lang="zh-CN" altLang="en-US" sz="2800" b="1" dirty="0">
                <a:solidFill>
                  <a:srgbClr val="051DCD"/>
                </a:solidFill>
                <a:latin typeface="Arial" panose="020B0604020202020204" pitchFamily="34" charset="0"/>
                <a:cs typeface="Arial" panose="020B0604020202020204" pitchFamily="34" charset="0"/>
              </a:rPr>
              <a:t>人群</a:t>
            </a:r>
            <a:endParaRPr lang="en-US" sz="2800" b="1" dirty="0">
              <a:solidFill>
                <a:srgbClr val="051DCD"/>
              </a:solidFill>
              <a:latin typeface="Arial" panose="020B0604020202020204" pitchFamily="34" charset="0"/>
              <a:cs typeface="Arial" panose="020B0604020202020204" pitchFamily="34" charset="0"/>
            </a:endParaRPr>
          </a:p>
          <a:p>
            <a:endParaRPr lang="en-US" sz="2800" b="1" dirty="0">
              <a:solidFill>
                <a:srgbClr val="051DCD"/>
              </a:solidFill>
              <a:latin typeface="Arial" panose="020B0604020202020204" pitchFamily="34" charset="0"/>
              <a:cs typeface="Arial" panose="020B0604020202020204" pitchFamily="34" charset="0"/>
            </a:endParaRPr>
          </a:p>
          <a:p>
            <a:r>
              <a:rPr lang="en-US" sz="2800" b="1" dirty="0">
                <a:solidFill>
                  <a:srgbClr val="051DCD"/>
                </a:solidFill>
                <a:latin typeface="Arial" panose="020B0604020202020204" pitchFamily="34" charset="0"/>
                <a:cs typeface="Arial" panose="020B0604020202020204" pitchFamily="34" charset="0"/>
              </a:rPr>
              <a:t>in the crowd </a:t>
            </a:r>
            <a:r>
              <a:rPr lang="zh-CN" altLang="en-US" sz="2800" b="1" dirty="0">
                <a:solidFill>
                  <a:srgbClr val="051DCD"/>
                </a:solidFill>
                <a:latin typeface="Arial" panose="020B0604020202020204" pitchFamily="34" charset="0"/>
                <a:cs typeface="Arial" panose="020B0604020202020204" pitchFamily="34" charset="0"/>
              </a:rPr>
              <a:t>在人群中</a:t>
            </a:r>
            <a:endParaRPr lang="zh-CN" altLang="en-US" sz="2800" b="1" dirty="0">
              <a:solidFill>
                <a:srgbClr val="051DCD"/>
              </a:solidFill>
              <a:latin typeface="Arial" panose="020B0604020202020204" pitchFamily="34" charset="0"/>
              <a:cs typeface="Arial" panose="020B0604020202020204" pitchFamily="34" charset="0"/>
            </a:endParaRPr>
          </a:p>
        </p:txBody>
      </p:sp>
      <p:sp>
        <p:nvSpPr>
          <p:cNvPr id="6" name="文本框 5"/>
          <p:cNvSpPr txBox="1"/>
          <p:nvPr/>
        </p:nvSpPr>
        <p:spPr>
          <a:xfrm>
            <a:off x="969827" y="680004"/>
            <a:ext cx="6742430" cy="521970"/>
          </a:xfrm>
          <a:prstGeom prst="rect">
            <a:avLst/>
          </a:prstGeom>
          <a:noFill/>
        </p:spPr>
        <p:txBody>
          <a:bodyPr wrap="square" rtlCol="0">
            <a:spAutoFit/>
          </a:bodyPr>
          <a:lstStyle/>
          <a:p>
            <a:r>
              <a:rPr lang="en-US" altLang="zh-CN" sz="2800" b="1">
                <a:solidFill>
                  <a:srgbClr val="7030A0"/>
                </a:solidFill>
                <a:latin typeface="Arial" panose="020B0604020202020204" pitchFamily="34" charset="0"/>
                <a:cs typeface="Arial" panose="020B0604020202020204" pitchFamily="34" charset="0"/>
              </a:rPr>
              <a:t>crowded                    adj.</a:t>
            </a:r>
            <a:r>
              <a:rPr lang="zh-CN" altLang="en-US" sz="2800" b="1">
                <a:solidFill>
                  <a:srgbClr val="7030A0"/>
                </a:solidFill>
                <a:latin typeface="Arial" panose="020B0604020202020204" pitchFamily="34" charset="0"/>
                <a:cs typeface="Arial" panose="020B0604020202020204" pitchFamily="34" charset="0"/>
              </a:rPr>
              <a:t>拥挤的；人多的</a:t>
            </a:r>
            <a:endParaRPr lang="zh-CN" altLang="en-US" sz="2800" b="1">
              <a:solidFill>
                <a:srgbClr val="7030A0"/>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2"/>
          <a:stretch>
            <a:fillRect/>
          </a:stretch>
        </p:blipFill>
        <p:spPr>
          <a:xfrm>
            <a:off x="2491922" y="702864"/>
            <a:ext cx="1939290" cy="499110"/>
          </a:xfrm>
          <a:prstGeom prst="rect">
            <a:avLst/>
          </a:prstGeom>
        </p:spPr>
      </p:pic>
      <p:sp>
        <p:nvSpPr>
          <p:cNvPr id="3" name="文本框 2"/>
          <p:cNvSpPr txBox="1"/>
          <p:nvPr/>
        </p:nvSpPr>
        <p:spPr>
          <a:xfrm>
            <a:off x="969827" y="1997629"/>
            <a:ext cx="6742430" cy="521970"/>
          </a:xfrm>
          <a:prstGeom prst="rect">
            <a:avLst/>
          </a:prstGeom>
          <a:noFill/>
        </p:spPr>
        <p:txBody>
          <a:bodyPr wrap="square" rtlCol="0">
            <a:spAutoFit/>
          </a:bodyPr>
          <a:lstStyle/>
          <a:p>
            <a:r>
              <a:rPr lang="en-US" sz="2800">
                <a:solidFill>
                  <a:schemeClr val="tx1"/>
                </a:solidFill>
                <a:latin typeface="Arial" panose="020B0604020202020204" pitchFamily="34" charset="0"/>
                <a:cs typeface="Arial" panose="020B0604020202020204" pitchFamily="34" charset="0"/>
              </a:rPr>
              <a:t>The bus is crowded with people.</a:t>
            </a:r>
            <a:endParaRPr lang="en-US" sz="2800">
              <a:solidFill>
                <a:schemeClr val="tx1"/>
              </a:solidFill>
              <a:latin typeface="Arial" panose="020B0604020202020204" pitchFamily="34" charset="0"/>
              <a:cs typeface="Arial" panose="020B0604020202020204" pitchFamily="34" charset="0"/>
            </a:endParaRPr>
          </a:p>
        </p:txBody>
      </p:sp>
      <p:sp>
        <p:nvSpPr>
          <p:cNvPr id="8" name="文本框 7"/>
          <p:cNvSpPr txBox="1"/>
          <p:nvPr/>
        </p:nvSpPr>
        <p:spPr>
          <a:xfrm>
            <a:off x="3649527" y="1316909"/>
            <a:ext cx="2096770" cy="521970"/>
          </a:xfrm>
          <a:prstGeom prst="rect">
            <a:avLst/>
          </a:prstGeom>
          <a:noFill/>
        </p:spPr>
        <p:txBody>
          <a:bodyPr wrap="square" rtlCol="0">
            <a:spAutoFit/>
          </a:bodyPr>
          <a:lstStyle/>
          <a:p>
            <a:r>
              <a:rPr lang="en-US" altLang="zh-CN" sz="2800">
                <a:solidFill>
                  <a:srgbClr val="FF0000"/>
                </a:solidFill>
                <a:latin typeface="Arial" panose="020B0604020202020204" pitchFamily="34" charset="0"/>
                <a:cs typeface="Arial" panose="020B0604020202020204" pitchFamily="34" charset="0"/>
                <a:sym typeface="+mn-ea"/>
              </a:rPr>
              <a:t>crowded</a:t>
            </a:r>
            <a:endParaRPr lang="en-US" altLang="zh-CN" sz="2800">
              <a:solidFill>
                <a:srgbClr val="FF0000"/>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36420" y="975995"/>
            <a:ext cx="3270885" cy="5955476"/>
          </a:xfrm>
          <a:prstGeom prst="rect">
            <a:avLst/>
          </a:prstGeom>
          <a:noFill/>
        </p:spPr>
        <p:txBody>
          <a:bodyPr wrap="square" rtlCol="0">
            <a:spAutoFit/>
          </a:bodyPr>
          <a:lstStyle/>
          <a:p>
            <a:pPr fontAlgn="auto">
              <a:lnSpc>
                <a:spcPts val="386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1.</a:t>
            </a:r>
            <a:r>
              <a:rPr lang="zh-CN" altLang="en-US" sz="2800" dirty="0">
                <a:solidFill>
                  <a:schemeClr val="tx1">
                    <a:lumMod val="95000"/>
                    <a:lumOff val="5000"/>
                  </a:schemeClr>
                </a:solidFill>
                <a:latin typeface="Arial" panose="020B0604020202020204" pitchFamily="34" charset="0"/>
                <a:cs typeface="Arial" panose="020B0604020202020204" pitchFamily="34" charset="0"/>
              </a:rPr>
              <a:t>有创造力的</a:t>
            </a:r>
            <a:endParaRPr lang="zh-CN" altLang="en-US" sz="2800" dirty="0">
              <a:solidFill>
                <a:schemeClr val="tx1">
                  <a:lumMod val="95000"/>
                  <a:lumOff val="5000"/>
                </a:schemeClr>
              </a:solidFill>
              <a:latin typeface="Arial" panose="020B0604020202020204" pitchFamily="34" charset="0"/>
              <a:cs typeface="Arial" panose="020B0604020202020204" pitchFamily="34" charset="0"/>
            </a:endParaRPr>
          </a:p>
          <a:p>
            <a:pPr fontAlgn="auto">
              <a:lnSpc>
                <a:spcPts val="386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2.</a:t>
            </a:r>
            <a:r>
              <a:rPr lang="zh-CN" altLang="en-US" sz="2800" dirty="0">
                <a:solidFill>
                  <a:schemeClr val="tx1">
                    <a:lumMod val="95000"/>
                    <a:lumOff val="5000"/>
                  </a:schemeClr>
                </a:solidFill>
                <a:latin typeface="Arial" panose="020B0604020202020204" pitchFamily="34" charset="0"/>
                <a:cs typeface="Arial" panose="020B0604020202020204" pitchFamily="34" charset="0"/>
              </a:rPr>
              <a:t>表演者</a:t>
            </a:r>
            <a:endParaRPr lang="zh-CN" altLang="en-US" sz="2800" dirty="0">
              <a:solidFill>
                <a:schemeClr val="tx1">
                  <a:lumMod val="95000"/>
                  <a:lumOff val="5000"/>
                </a:schemeClr>
              </a:solidFill>
              <a:latin typeface="Arial" panose="020B0604020202020204" pitchFamily="34" charset="0"/>
              <a:cs typeface="Arial" panose="020B0604020202020204" pitchFamily="34" charset="0"/>
            </a:endParaRPr>
          </a:p>
          <a:p>
            <a:pPr fontAlgn="auto">
              <a:lnSpc>
                <a:spcPts val="386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3.</a:t>
            </a:r>
            <a:r>
              <a:rPr lang="zh-CN" altLang="en-US" sz="2800" dirty="0">
                <a:solidFill>
                  <a:schemeClr val="tx1">
                    <a:lumMod val="95000"/>
                    <a:lumOff val="5000"/>
                  </a:schemeClr>
                </a:solidFill>
                <a:latin typeface="Arial" panose="020B0604020202020204" pitchFamily="34" charset="0"/>
                <a:cs typeface="Arial" panose="020B0604020202020204" pitchFamily="34" charset="0"/>
              </a:rPr>
              <a:t>拥挤的 </a:t>
            </a:r>
            <a:endParaRPr lang="zh-CN" altLang="en-US" sz="2800" dirty="0">
              <a:solidFill>
                <a:schemeClr val="tx1">
                  <a:lumMod val="95000"/>
                  <a:lumOff val="5000"/>
                </a:schemeClr>
              </a:solidFill>
              <a:latin typeface="Arial" panose="020B0604020202020204" pitchFamily="34" charset="0"/>
              <a:cs typeface="Arial" panose="020B0604020202020204" pitchFamily="34" charset="0"/>
            </a:endParaRPr>
          </a:p>
          <a:p>
            <a:pPr fontAlgn="auto">
              <a:lnSpc>
                <a:spcPts val="386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4.</a:t>
            </a:r>
            <a:r>
              <a:rPr lang="zh-CN" altLang="en-US" sz="2800" dirty="0">
                <a:solidFill>
                  <a:schemeClr val="tx1">
                    <a:lumMod val="95000"/>
                    <a:lumOff val="5000"/>
                  </a:schemeClr>
                </a:solidFill>
                <a:latin typeface="Arial" panose="020B0604020202020204" pitchFamily="34" charset="0"/>
                <a:cs typeface="Arial" panose="020B0604020202020204" pitchFamily="34" charset="0"/>
              </a:rPr>
              <a:t>有</a:t>
            </a:r>
            <a:r>
              <a:rPr lang="en-US" altLang="zh-CN" sz="2800" dirty="0">
                <a:solidFill>
                  <a:schemeClr val="tx1">
                    <a:lumMod val="95000"/>
                    <a:lumOff val="5000"/>
                  </a:schemeClr>
                </a:solidFill>
                <a:latin typeface="Arial" panose="020B0604020202020204" pitchFamily="34" charset="0"/>
                <a:cs typeface="Arial" panose="020B0604020202020204" pitchFamily="34" charset="0"/>
              </a:rPr>
              <a:t>....</a:t>
            </a:r>
            <a:r>
              <a:rPr lang="zh-CN" altLang="en-US" sz="2800" dirty="0">
                <a:solidFill>
                  <a:schemeClr val="tx1">
                    <a:lumMod val="95000"/>
                    <a:lumOff val="5000"/>
                  </a:schemeClr>
                </a:solidFill>
                <a:latin typeface="Arial" panose="020B0604020202020204" pitchFamily="34" charset="0"/>
                <a:cs typeface="Arial" panose="020B0604020202020204" pitchFamily="34" charset="0"/>
              </a:rPr>
              <a:t>共同点</a:t>
            </a:r>
            <a:endParaRPr lang="zh-CN" altLang="en-US" sz="2800" dirty="0">
              <a:solidFill>
                <a:schemeClr val="tx1">
                  <a:lumMod val="95000"/>
                  <a:lumOff val="5000"/>
                </a:schemeClr>
              </a:solidFill>
              <a:latin typeface="Arial" panose="020B0604020202020204" pitchFamily="34" charset="0"/>
              <a:cs typeface="Arial" panose="020B0604020202020204" pitchFamily="34" charset="0"/>
            </a:endParaRPr>
          </a:p>
          <a:p>
            <a:pPr fontAlgn="auto">
              <a:lnSpc>
                <a:spcPts val="386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5.</a:t>
            </a:r>
            <a:r>
              <a:rPr lang="zh-CN" altLang="en-US" sz="2800" dirty="0">
                <a:solidFill>
                  <a:schemeClr val="tx1">
                    <a:lumMod val="95000"/>
                    <a:lumOff val="5000"/>
                  </a:schemeClr>
                </a:solidFill>
                <a:latin typeface="Arial" panose="020B0604020202020204" pitchFamily="34" charset="0"/>
                <a:cs typeface="Arial" panose="020B0604020202020204" pitchFamily="34" charset="0"/>
              </a:rPr>
              <a:t>发挥作用</a:t>
            </a:r>
            <a:endParaRPr lang="zh-CN" altLang="en-US" sz="2800" dirty="0">
              <a:solidFill>
                <a:schemeClr val="tx1">
                  <a:lumMod val="95000"/>
                  <a:lumOff val="5000"/>
                </a:schemeClr>
              </a:solidFill>
              <a:latin typeface="Arial" panose="020B0604020202020204" pitchFamily="34" charset="0"/>
              <a:cs typeface="Arial" panose="020B0604020202020204" pitchFamily="34" charset="0"/>
            </a:endParaRPr>
          </a:p>
          <a:p>
            <a:pPr fontAlgn="auto">
              <a:lnSpc>
                <a:spcPts val="386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6.</a:t>
            </a:r>
            <a:r>
              <a:rPr lang="zh-CN" altLang="en-US" sz="2800" dirty="0">
                <a:solidFill>
                  <a:schemeClr val="tx1">
                    <a:lumMod val="95000"/>
                    <a:lumOff val="5000"/>
                  </a:schemeClr>
                </a:solidFill>
                <a:latin typeface="Arial" panose="020B0604020202020204" pitchFamily="34" charset="0"/>
                <a:cs typeface="Arial" panose="020B0604020202020204" pitchFamily="34" charset="0"/>
              </a:rPr>
              <a:t>认真对待某人</a:t>
            </a:r>
            <a:r>
              <a:rPr lang="en-US" altLang="zh-CN" sz="2800" dirty="0">
                <a:solidFill>
                  <a:schemeClr val="tx1">
                    <a:lumMod val="95000"/>
                    <a:lumOff val="5000"/>
                  </a:schemeClr>
                </a:solidFill>
                <a:latin typeface="Arial" panose="020B0604020202020204" pitchFamily="34" charset="0"/>
                <a:cs typeface="Arial" panose="020B0604020202020204" pitchFamily="34" charset="0"/>
              </a:rPr>
              <a:t>(</a:t>
            </a:r>
            <a:r>
              <a:rPr lang="zh-CN" altLang="en-US" sz="2800" dirty="0">
                <a:solidFill>
                  <a:schemeClr val="tx1">
                    <a:lumMod val="95000"/>
                    <a:lumOff val="5000"/>
                  </a:schemeClr>
                </a:solidFill>
                <a:latin typeface="Arial" panose="020B0604020202020204" pitchFamily="34" charset="0"/>
                <a:cs typeface="Arial" panose="020B0604020202020204" pitchFamily="34" charset="0"/>
              </a:rPr>
              <a:t>事</a:t>
            </a:r>
            <a:r>
              <a:rPr lang="en-US" altLang="zh-CN" sz="2800" dirty="0">
                <a:solidFill>
                  <a:schemeClr val="tx1">
                    <a:lumMod val="95000"/>
                    <a:lumOff val="5000"/>
                  </a:schemeClr>
                </a:solidFill>
                <a:latin typeface="Arial" panose="020B0604020202020204" pitchFamily="34" charset="0"/>
                <a:cs typeface="Arial" panose="020B0604020202020204" pitchFamily="34" charset="0"/>
              </a:rPr>
              <a:t>)</a:t>
            </a:r>
            <a:endParaRPr lang="en-US" altLang="zh-CN" sz="2800" dirty="0">
              <a:solidFill>
                <a:schemeClr val="tx1">
                  <a:lumMod val="95000"/>
                  <a:lumOff val="5000"/>
                </a:schemeClr>
              </a:solidFill>
              <a:latin typeface="Arial" panose="020B0604020202020204" pitchFamily="34" charset="0"/>
              <a:cs typeface="Arial" panose="020B0604020202020204" pitchFamily="34" charset="0"/>
            </a:endParaRPr>
          </a:p>
          <a:p>
            <a:pPr fontAlgn="auto">
              <a:lnSpc>
                <a:spcPts val="386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7.</a:t>
            </a:r>
            <a:r>
              <a:rPr lang="zh-CN" altLang="en-US" sz="2800" dirty="0">
                <a:solidFill>
                  <a:schemeClr val="tx1">
                    <a:lumMod val="95000"/>
                    <a:lumOff val="5000"/>
                  </a:schemeClr>
                </a:solidFill>
                <a:latin typeface="Arial" panose="020B0604020202020204" pitchFamily="34" charset="0"/>
                <a:cs typeface="Arial" panose="020B0604020202020204" pitchFamily="34" charset="0"/>
              </a:rPr>
              <a:t>在人群中</a:t>
            </a:r>
            <a:endParaRPr lang="zh-CN" altLang="en-US" sz="2800" dirty="0">
              <a:solidFill>
                <a:schemeClr val="tx1">
                  <a:lumMod val="95000"/>
                  <a:lumOff val="5000"/>
                </a:schemeClr>
              </a:solidFill>
              <a:latin typeface="Arial" panose="020B0604020202020204" pitchFamily="34" charset="0"/>
              <a:cs typeface="Arial" panose="020B0604020202020204" pitchFamily="34" charset="0"/>
            </a:endParaRPr>
          </a:p>
          <a:p>
            <a:pPr fontAlgn="auto">
              <a:lnSpc>
                <a:spcPts val="386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8.</a:t>
            </a:r>
            <a:r>
              <a:rPr lang="zh-CN" altLang="en-US" sz="2800" dirty="0">
                <a:solidFill>
                  <a:schemeClr val="tx1">
                    <a:lumMod val="95000"/>
                    <a:lumOff val="5000"/>
                  </a:schemeClr>
                </a:solidFill>
                <a:latin typeface="Arial" panose="020B0604020202020204" pitchFamily="34" charset="0"/>
                <a:cs typeface="Arial" panose="020B0604020202020204" pitchFamily="34" charset="0"/>
              </a:rPr>
              <a:t>由</a:t>
            </a:r>
            <a:r>
              <a:rPr lang="en-US" altLang="zh-CN" sz="2800" dirty="0">
                <a:solidFill>
                  <a:schemeClr val="tx1">
                    <a:lumMod val="95000"/>
                    <a:lumOff val="5000"/>
                  </a:schemeClr>
                </a:solidFill>
                <a:latin typeface="Arial" panose="020B0604020202020204" pitchFamily="34" charset="0"/>
                <a:cs typeface="Arial" panose="020B0604020202020204" pitchFamily="34" charset="0"/>
              </a:rPr>
              <a:t>....</a:t>
            </a:r>
            <a:r>
              <a:rPr lang="zh-CN" altLang="en-US" sz="2800" dirty="0">
                <a:solidFill>
                  <a:schemeClr val="tx1">
                    <a:lumMod val="95000"/>
                    <a:lumOff val="5000"/>
                  </a:schemeClr>
                </a:solidFill>
                <a:latin typeface="Arial" panose="020B0604020202020204" pitchFamily="34" charset="0"/>
                <a:cs typeface="Arial" panose="020B0604020202020204" pitchFamily="34" charset="0"/>
              </a:rPr>
              <a:t>决定</a:t>
            </a:r>
            <a:endParaRPr lang="zh-CN" altLang="en-US" sz="2800" dirty="0">
              <a:solidFill>
                <a:schemeClr val="tx1">
                  <a:lumMod val="95000"/>
                  <a:lumOff val="5000"/>
                </a:schemeClr>
              </a:solidFill>
              <a:latin typeface="Arial" panose="020B0604020202020204" pitchFamily="34" charset="0"/>
              <a:cs typeface="Arial" panose="020B0604020202020204" pitchFamily="34" charset="0"/>
            </a:endParaRPr>
          </a:p>
          <a:p>
            <a:pPr fontAlgn="auto">
              <a:lnSpc>
                <a:spcPts val="386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9.</a:t>
            </a:r>
            <a:r>
              <a:rPr lang="zh-CN" altLang="en-US" sz="2800" dirty="0">
                <a:solidFill>
                  <a:schemeClr val="tx1">
                    <a:lumMod val="95000"/>
                    <a:lumOff val="5000"/>
                  </a:schemeClr>
                </a:solidFill>
                <a:latin typeface="Arial" panose="020B0604020202020204" pitchFamily="34" charset="0"/>
                <a:cs typeface="Arial" panose="020B0604020202020204" pitchFamily="34" charset="0"/>
              </a:rPr>
              <a:t>编造</a:t>
            </a:r>
            <a:endParaRPr lang="zh-CN" altLang="en-US" sz="2800" dirty="0">
              <a:solidFill>
                <a:schemeClr val="tx1">
                  <a:lumMod val="95000"/>
                  <a:lumOff val="5000"/>
                </a:schemeClr>
              </a:solidFill>
              <a:latin typeface="Arial" panose="020B0604020202020204" pitchFamily="34" charset="0"/>
              <a:cs typeface="Arial" panose="020B0604020202020204" pitchFamily="34" charset="0"/>
            </a:endParaRPr>
          </a:p>
          <a:p>
            <a:pPr fontAlgn="auto">
              <a:lnSpc>
                <a:spcPts val="386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10.</a:t>
            </a:r>
            <a:r>
              <a:rPr lang="zh-CN" altLang="en-US" sz="2800" dirty="0">
                <a:solidFill>
                  <a:schemeClr val="tx1">
                    <a:lumMod val="95000"/>
                    <a:lumOff val="5000"/>
                  </a:schemeClr>
                </a:solidFill>
                <a:latin typeface="Arial" panose="020B0604020202020204" pitchFamily="34" charset="0"/>
                <a:cs typeface="Arial" panose="020B0604020202020204" pitchFamily="34" charset="0"/>
              </a:rPr>
              <a:t>例如</a:t>
            </a:r>
            <a:endParaRPr lang="zh-CN" altLang="en-US" sz="2800" dirty="0">
              <a:solidFill>
                <a:schemeClr val="tx1">
                  <a:lumMod val="95000"/>
                  <a:lumOff val="5000"/>
                </a:schemeClr>
              </a:solidFill>
              <a:latin typeface="Arial" panose="020B0604020202020204" pitchFamily="34" charset="0"/>
              <a:cs typeface="Arial" panose="020B0604020202020204" pitchFamily="34" charset="0"/>
            </a:endParaRPr>
          </a:p>
          <a:p>
            <a:endParaRPr lang="zh-CN" altLang="en-US" sz="2800" dirty="0">
              <a:solidFill>
                <a:schemeClr val="tx1">
                  <a:lumMod val="95000"/>
                  <a:lumOff val="5000"/>
                </a:schemeClr>
              </a:solidFill>
            </a:endParaRPr>
          </a:p>
          <a:p>
            <a:endParaRPr lang="zh-CN" altLang="en-US" sz="2800" dirty="0">
              <a:solidFill>
                <a:schemeClr val="tx1">
                  <a:lumMod val="95000"/>
                  <a:lumOff val="5000"/>
                </a:schemeClr>
              </a:solidFill>
            </a:endParaRPr>
          </a:p>
        </p:txBody>
      </p:sp>
      <p:sp>
        <p:nvSpPr>
          <p:cNvPr id="5" name="文本框 4"/>
          <p:cNvSpPr txBox="1"/>
          <p:nvPr/>
        </p:nvSpPr>
        <p:spPr>
          <a:xfrm>
            <a:off x="5660390" y="1036320"/>
            <a:ext cx="4391025" cy="4837222"/>
          </a:xfrm>
          <a:prstGeom prst="rect">
            <a:avLst/>
          </a:prstGeom>
          <a:noFill/>
        </p:spPr>
        <p:txBody>
          <a:bodyPr wrap="square" rtlCol="0">
            <a:spAutoFit/>
          </a:bodyPr>
          <a:lstStyle/>
          <a:p>
            <a:pPr fontAlgn="auto">
              <a:lnSpc>
                <a:spcPts val="3660"/>
              </a:lnSpc>
            </a:pPr>
            <a:r>
              <a:rPr lang="en-US" sz="3200" dirty="0">
                <a:solidFill>
                  <a:srgbClr val="051DCD"/>
                </a:solidFill>
                <a:latin typeface="Arial" panose="020B0604020202020204" pitchFamily="34" charset="0"/>
                <a:cs typeface="Arial" panose="020B0604020202020204" pitchFamily="34" charset="0"/>
              </a:rPr>
              <a:t>creative</a:t>
            </a:r>
            <a:endParaRPr lang="en-US" sz="3200" dirty="0">
              <a:solidFill>
                <a:srgbClr val="051DCD"/>
              </a:solidFill>
              <a:latin typeface="Arial" panose="020B0604020202020204" pitchFamily="34" charset="0"/>
              <a:cs typeface="Arial" panose="020B0604020202020204" pitchFamily="34" charset="0"/>
            </a:endParaRPr>
          </a:p>
          <a:p>
            <a:pPr fontAlgn="auto">
              <a:lnSpc>
                <a:spcPts val="3660"/>
              </a:lnSpc>
            </a:pPr>
            <a:r>
              <a:rPr lang="en-US" sz="3200" dirty="0">
                <a:solidFill>
                  <a:srgbClr val="051DCD"/>
                </a:solidFill>
                <a:latin typeface="Arial" panose="020B0604020202020204" pitchFamily="34" charset="0"/>
                <a:cs typeface="Arial" panose="020B0604020202020204" pitchFamily="34" charset="0"/>
              </a:rPr>
              <a:t>performer</a:t>
            </a:r>
            <a:endParaRPr lang="en-US" sz="3200" dirty="0">
              <a:solidFill>
                <a:srgbClr val="051DCD"/>
              </a:solidFill>
              <a:latin typeface="Arial" panose="020B0604020202020204" pitchFamily="34" charset="0"/>
              <a:cs typeface="Arial" panose="020B0604020202020204" pitchFamily="34" charset="0"/>
            </a:endParaRPr>
          </a:p>
          <a:p>
            <a:pPr fontAlgn="auto">
              <a:lnSpc>
                <a:spcPts val="3660"/>
              </a:lnSpc>
            </a:pPr>
            <a:r>
              <a:rPr lang="en-US" sz="3200" dirty="0">
                <a:solidFill>
                  <a:srgbClr val="051DCD"/>
                </a:solidFill>
                <a:latin typeface="Arial" panose="020B0604020202020204" pitchFamily="34" charset="0"/>
                <a:cs typeface="Arial" panose="020B0604020202020204" pitchFamily="34" charset="0"/>
              </a:rPr>
              <a:t>crowded</a:t>
            </a:r>
            <a:endParaRPr lang="en-US" sz="3200" dirty="0">
              <a:solidFill>
                <a:srgbClr val="051DCD"/>
              </a:solidFill>
              <a:latin typeface="Arial" panose="020B0604020202020204" pitchFamily="34" charset="0"/>
              <a:cs typeface="Arial" panose="020B0604020202020204" pitchFamily="34" charset="0"/>
            </a:endParaRPr>
          </a:p>
          <a:p>
            <a:pPr fontAlgn="auto">
              <a:lnSpc>
                <a:spcPts val="3660"/>
              </a:lnSpc>
            </a:pPr>
            <a:r>
              <a:rPr lang="en-US" sz="3200" dirty="0">
                <a:solidFill>
                  <a:srgbClr val="051DCD"/>
                </a:solidFill>
                <a:latin typeface="Arial" panose="020B0604020202020204" pitchFamily="34" charset="0"/>
                <a:cs typeface="Arial" panose="020B0604020202020204" pitchFamily="34" charset="0"/>
              </a:rPr>
              <a:t>have...in common</a:t>
            </a:r>
            <a:endParaRPr lang="en-US" sz="3200" dirty="0">
              <a:solidFill>
                <a:srgbClr val="051DCD"/>
              </a:solidFill>
              <a:latin typeface="Arial" panose="020B0604020202020204" pitchFamily="34" charset="0"/>
              <a:cs typeface="Arial" panose="020B0604020202020204" pitchFamily="34" charset="0"/>
            </a:endParaRPr>
          </a:p>
          <a:p>
            <a:pPr fontAlgn="auto">
              <a:lnSpc>
                <a:spcPts val="3660"/>
              </a:lnSpc>
            </a:pPr>
            <a:r>
              <a:rPr lang="en-US" sz="3200" dirty="0">
                <a:solidFill>
                  <a:srgbClr val="051DCD"/>
                </a:solidFill>
                <a:latin typeface="Arial" panose="020B0604020202020204" pitchFamily="34" charset="0"/>
                <a:cs typeface="Arial" panose="020B0604020202020204" pitchFamily="34" charset="0"/>
              </a:rPr>
              <a:t>play a role (in)</a:t>
            </a:r>
            <a:endParaRPr lang="en-US" sz="3200" dirty="0">
              <a:solidFill>
                <a:srgbClr val="051DCD"/>
              </a:solidFill>
              <a:latin typeface="Arial" panose="020B0604020202020204" pitchFamily="34" charset="0"/>
              <a:cs typeface="Arial" panose="020B0604020202020204" pitchFamily="34" charset="0"/>
            </a:endParaRPr>
          </a:p>
          <a:p>
            <a:pPr fontAlgn="auto">
              <a:lnSpc>
                <a:spcPts val="3660"/>
              </a:lnSpc>
            </a:pPr>
            <a:r>
              <a:rPr lang="en-US" sz="3200" dirty="0">
                <a:solidFill>
                  <a:srgbClr val="051DCD"/>
                </a:solidFill>
                <a:latin typeface="Arial" panose="020B0604020202020204" pitchFamily="34" charset="0"/>
                <a:cs typeface="Arial" panose="020B0604020202020204" pitchFamily="34" charset="0"/>
              </a:rPr>
              <a:t>take...seriously</a:t>
            </a:r>
            <a:endParaRPr lang="en-US" sz="3200" dirty="0">
              <a:solidFill>
                <a:srgbClr val="051DCD"/>
              </a:solidFill>
              <a:latin typeface="Arial" panose="020B0604020202020204" pitchFamily="34" charset="0"/>
              <a:cs typeface="Arial" panose="020B0604020202020204" pitchFamily="34" charset="0"/>
            </a:endParaRPr>
          </a:p>
          <a:p>
            <a:pPr fontAlgn="auto">
              <a:lnSpc>
                <a:spcPts val="3660"/>
              </a:lnSpc>
            </a:pPr>
            <a:r>
              <a:rPr lang="en-US" sz="3200" dirty="0">
                <a:solidFill>
                  <a:srgbClr val="051DCD"/>
                </a:solidFill>
                <a:latin typeface="Arial" panose="020B0604020202020204" pitchFamily="34" charset="0"/>
                <a:cs typeface="Arial" panose="020B0604020202020204" pitchFamily="34" charset="0"/>
              </a:rPr>
              <a:t>in the crowd</a:t>
            </a:r>
            <a:endParaRPr lang="en-US" sz="3200" dirty="0">
              <a:solidFill>
                <a:srgbClr val="051DCD"/>
              </a:solidFill>
              <a:latin typeface="Arial" panose="020B0604020202020204" pitchFamily="34" charset="0"/>
              <a:cs typeface="Arial" panose="020B0604020202020204" pitchFamily="34" charset="0"/>
            </a:endParaRPr>
          </a:p>
          <a:p>
            <a:pPr fontAlgn="auto">
              <a:lnSpc>
                <a:spcPts val="3660"/>
              </a:lnSpc>
            </a:pPr>
            <a:r>
              <a:rPr lang="en-US" sz="3200" dirty="0">
                <a:solidFill>
                  <a:srgbClr val="051DCD"/>
                </a:solidFill>
                <a:latin typeface="Arial" panose="020B0604020202020204" pitchFamily="34" charset="0"/>
                <a:cs typeface="Arial" panose="020B0604020202020204" pitchFamily="34" charset="0"/>
              </a:rPr>
              <a:t>be up to</a:t>
            </a:r>
            <a:endParaRPr lang="en-US" sz="3200" dirty="0">
              <a:solidFill>
                <a:srgbClr val="051DCD"/>
              </a:solidFill>
              <a:latin typeface="Arial" panose="020B0604020202020204" pitchFamily="34" charset="0"/>
              <a:cs typeface="Arial" panose="020B0604020202020204" pitchFamily="34" charset="0"/>
            </a:endParaRPr>
          </a:p>
          <a:p>
            <a:pPr fontAlgn="auto">
              <a:lnSpc>
                <a:spcPts val="3660"/>
              </a:lnSpc>
            </a:pPr>
            <a:r>
              <a:rPr lang="en-US" sz="3200" dirty="0">
                <a:solidFill>
                  <a:srgbClr val="051DCD"/>
                </a:solidFill>
                <a:latin typeface="Arial" panose="020B0604020202020204" pitchFamily="34" charset="0"/>
                <a:cs typeface="Arial" panose="020B0604020202020204" pitchFamily="34" charset="0"/>
              </a:rPr>
              <a:t>make up</a:t>
            </a:r>
            <a:endParaRPr lang="en-US" sz="3200" dirty="0">
              <a:solidFill>
                <a:srgbClr val="051DCD"/>
              </a:solidFill>
              <a:latin typeface="Arial" panose="020B0604020202020204" pitchFamily="34" charset="0"/>
              <a:cs typeface="Arial" panose="020B0604020202020204" pitchFamily="34" charset="0"/>
            </a:endParaRPr>
          </a:p>
          <a:p>
            <a:pPr fontAlgn="auto">
              <a:lnSpc>
                <a:spcPts val="3660"/>
              </a:lnSpc>
            </a:pPr>
            <a:r>
              <a:rPr lang="en-US" sz="3200" dirty="0">
                <a:solidFill>
                  <a:srgbClr val="051DCD"/>
                </a:solidFill>
                <a:latin typeface="Arial" panose="020B0604020202020204" pitchFamily="34" charset="0"/>
                <a:cs typeface="Arial" panose="020B0604020202020204" pitchFamily="34" charset="0"/>
              </a:rPr>
              <a:t>for example</a:t>
            </a:r>
            <a:endParaRPr lang="en-US" sz="3200" dirty="0">
              <a:solidFill>
                <a:srgbClr val="051DCD"/>
              </a:solidFill>
              <a:latin typeface="Arial" panose="020B0604020202020204" pitchFamily="34" charset="0"/>
              <a:cs typeface="Arial" panose="020B0604020202020204" pitchFamily="34" charset="0"/>
            </a:endParaRPr>
          </a:p>
        </p:txBody>
      </p:sp>
      <p:sp>
        <p:nvSpPr>
          <p:cNvPr id="6" name="文本框 5"/>
          <p:cNvSpPr txBox="1"/>
          <p:nvPr/>
        </p:nvSpPr>
        <p:spPr>
          <a:xfrm>
            <a:off x="762000" y="330835"/>
            <a:ext cx="1779905" cy="645160"/>
          </a:xfrm>
          <a:prstGeom prst="rect">
            <a:avLst/>
          </a:prstGeom>
          <a:solidFill>
            <a:schemeClr val="accent4">
              <a:lumMod val="20000"/>
              <a:lumOff val="80000"/>
            </a:schemeClr>
          </a:solidFill>
        </p:spPr>
        <p:txBody>
          <a:bodyPr wrap="square" rtlCol="0">
            <a:spAutoFit/>
          </a:bodyPr>
          <a:lstStyle/>
          <a:p>
            <a:r>
              <a:rPr lang="en-US" altLang="zh-CN" sz="3600">
                <a:solidFill>
                  <a:srgbClr val="7030A0"/>
                </a:solidFill>
              </a:rPr>
              <a:t>Revision</a:t>
            </a:r>
            <a:endParaRPr lang="en-US" altLang="zh-CN" sz="36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56920" y="356870"/>
            <a:ext cx="7596951" cy="523220"/>
          </a:xfrm>
          <a:prstGeom prst="rect">
            <a:avLst/>
          </a:prstGeom>
          <a:noFill/>
        </p:spPr>
        <p:txBody>
          <a:bodyPr wrap="none" rtlCol="0" anchor="t">
            <a:spAutoFit/>
          </a:bodyPr>
          <a:lstStyle/>
          <a:p>
            <a:r>
              <a:rPr lang="zh-CN" sz="2800" b="1" dirty="0">
                <a:latin typeface="Arial" panose="020B0604020202020204" pitchFamily="34" charset="0"/>
                <a:cs typeface="Arial" panose="020B0604020202020204" pitchFamily="34" charset="0"/>
                <a:sym typeface="+mn-ea"/>
              </a:rPr>
              <a:t>词汇练习</a:t>
            </a:r>
            <a:r>
              <a:rPr lang="en-US" altLang="zh-CN" sz="2800" b="1" dirty="0">
                <a:latin typeface="Arial" panose="020B0604020202020204" pitchFamily="34" charset="0"/>
                <a:cs typeface="Arial" panose="020B0604020202020204" pitchFamily="34" charset="0"/>
                <a:sym typeface="+mn-ea"/>
              </a:rPr>
              <a:t> I</a:t>
            </a:r>
            <a:r>
              <a:rPr lang="zh-CN" sz="2800" b="1" dirty="0">
                <a:latin typeface="Arial" panose="020B0604020202020204" pitchFamily="34" charset="0"/>
                <a:cs typeface="Arial" panose="020B0604020202020204" pitchFamily="34" charset="0"/>
                <a:sym typeface="+mn-ea"/>
              </a:rPr>
              <a:t>，用括号内所给词的正确形式填空。</a:t>
            </a:r>
            <a:endParaRPr lang="zh-CN" sz="2800" b="1" dirty="0">
              <a:latin typeface="Arial" panose="020B0604020202020204" pitchFamily="34" charset="0"/>
              <a:cs typeface="Arial" panose="020B0604020202020204" pitchFamily="34" charset="0"/>
              <a:sym typeface="+mn-ea"/>
            </a:endParaRPr>
          </a:p>
        </p:txBody>
      </p:sp>
      <p:sp>
        <p:nvSpPr>
          <p:cNvPr id="11" name="文本框 10"/>
          <p:cNvSpPr txBox="1"/>
          <p:nvPr/>
        </p:nvSpPr>
        <p:spPr>
          <a:xfrm>
            <a:off x="756920" y="1370037"/>
            <a:ext cx="10890250" cy="3207385"/>
          </a:xfrm>
          <a:prstGeom prst="rect">
            <a:avLst/>
          </a:prstGeom>
          <a:noFill/>
        </p:spPr>
        <p:txBody>
          <a:bodyPr wrap="square" rtlCol="0" anchor="t">
            <a:spAutoFit/>
          </a:bodyPr>
          <a:lstStyle/>
          <a:p>
            <a:pPr fontAlgn="auto">
              <a:lnSpc>
                <a:spcPts val="4860"/>
              </a:lnSpc>
            </a:pPr>
            <a:r>
              <a:rPr lang="en-US" altLang="zh-CN" sz="2800" dirty="0">
                <a:latin typeface="Arial" panose="020B0604020202020204" pitchFamily="34" charset="0"/>
                <a:cs typeface="Arial" panose="020B0604020202020204" pitchFamily="34" charset="0"/>
                <a:sym typeface="+mn-ea"/>
              </a:rPr>
              <a:t>1.Do these  young _________ (magician) come from Hong Kong?</a:t>
            </a:r>
            <a:endParaRPr lang="en-US" altLang="zh-CN" sz="2800" dirty="0">
              <a:latin typeface="Arial" panose="020B0604020202020204" pitchFamily="34" charset="0"/>
              <a:cs typeface="Arial" panose="020B0604020202020204" pitchFamily="34" charset="0"/>
              <a:sym typeface="+mn-ea"/>
            </a:endParaRPr>
          </a:p>
          <a:p>
            <a:pPr fontAlgn="auto">
              <a:lnSpc>
                <a:spcPts val="4860"/>
              </a:lnSpc>
            </a:pPr>
            <a:r>
              <a:rPr lang="en-US" altLang="zh-CN" sz="2800" dirty="0">
                <a:latin typeface="Arial" panose="020B0604020202020204" pitchFamily="34" charset="0"/>
                <a:cs typeface="Arial" panose="020B0604020202020204" pitchFamily="34" charset="0"/>
                <a:sym typeface="+mn-ea"/>
              </a:rPr>
              <a:t>2.Who's the _______(win) of the boat race? </a:t>
            </a:r>
            <a:endParaRPr lang="en-US" altLang="zh-CN" sz="2800" dirty="0">
              <a:latin typeface="Arial" panose="020B0604020202020204" pitchFamily="34" charset="0"/>
              <a:cs typeface="Arial" panose="020B0604020202020204" pitchFamily="34" charset="0"/>
              <a:sym typeface="+mn-ea"/>
            </a:endParaRPr>
          </a:p>
          <a:p>
            <a:pPr fontAlgn="auto">
              <a:lnSpc>
                <a:spcPts val="4860"/>
              </a:lnSpc>
            </a:pPr>
            <a:r>
              <a:rPr lang="en-US" altLang="zh-CN" sz="2800" dirty="0">
                <a:latin typeface="Arial" panose="020B0604020202020204" pitchFamily="34" charset="0"/>
                <a:cs typeface="Arial" panose="020B0604020202020204" pitchFamily="34" charset="0"/>
              </a:rPr>
              <a:t>3.Helen could play the piano __________(beautiful) at the age of 7. </a:t>
            </a:r>
            <a:endParaRPr lang="en-US" altLang="zh-CN" sz="2800" dirty="0">
              <a:latin typeface="Arial" panose="020B0604020202020204" pitchFamily="34" charset="0"/>
              <a:cs typeface="Arial" panose="020B0604020202020204" pitchFamily="34" charset="0"/>
            </a:endParaRPr>
          </a:p>
          <a:p>
            <a:pPr fontAlgn="auto">
              <a:lnSpc>
                <a:spcPts val="4860"/>
              </a:lnSpc>
            </a:pPr>
            <a:r>
              <a:rPr lang="en-US" altLang="zh-CN" sz="2800" dirty="0">
                <a:latin typeface="Arial" panose="020B0604020202020204" pitchFamily="34" charset="0"/>
                <a:cs typeface="Arial" panose="020B0604020202020204" pitchFamily="34" charset="0"/>
              </a:rPr>
              <a:t>4.I _______(give) Tom a model plane for his birthday last year.</a:t>
            </a:r>
            <a:endParaRPr lang="en-US" altLang="zh-CN" sz="2800" dirty="0">
              <a:latin typeface="Arial" panose="020B0604020202020204" pitchFamily="34" charset="0"/>
              <a:cs typeface="Arial" panose="020B0604020202020204" pitchFamily="34" charset="0"/>
            </a:endParaRPr>
          </a:p>
          <a:p>
            <a:pPr fontAlgn="auto">
              <a:lnSpc>
                <a:spcPts val="4860"/>
              </a:lnSpc>
            </a:pPr>
            <a:r>
              <a:rPr lang="en-US" altLang="zh-CN" sz="2800" dirty="0">
                <a:latin typeface="Arial" panose="020B0604020202020204" pitchFamily="34" charset="0"/>
                <a:cs typeface="Arial" panose="020B0604020202020204" pitchFamily="34" charset="0"/>
              </a:rPr>
              <a:t>5.Don't laugh. You must take this __________(serious).</a:t>
            </a:r>
            <a:endParaRPr lang="en-US" altLang="zh-CN" sz="2800" dirty="0">
              <a:latin typeface="Arial" panose="020B0604020202020204" pitchFamily="34" charset="0"/>
              <a:cs typeface="Arial" panose="020B0604020202020204" pitchFamily="34" charset="0"/>
            </a:endParaRPr>
          </a:p>
        </p:txBody>
      </p:sp>
      <p:sp>
        <p:nvSpPr>
          <p:cNvPr id="12" name="文本框 11"/>
          <p:cNvSpPr txBox="1"/>
          <p:nvPr/>
        </p:nvSpPr>
        <p:spPr>
          <a:xfrm>
            <a:off x="3756025" y="1467485"/>
            <a:ext cx="2119630" cy="521970"/>
          </a:xfrm>
          <a:prstGeom prst="rect">
            <a:avLst/>
          </a:prstGeom>
          <a:noFill/>
        </p:spPr>
        <p:txBody>
          <a:bodyPr wrap="square" rtlCol="0">
            <a:spAutoFit/>
          </a:bodyPr>
          <a:lstStyle/>
          <a:p>
            <a:r>
              <a:rPr lang="en-US" altLang="zh-CN" sz="2800">
                <a:solidFill>
                  <a:srgbClr val="FF0000"/>
                </a:solidFill>
                <a:latin typeface="Arial" panose="020B0604020202020204" pitchFamily="34" charset="0"/>
                <a:cs typeface="Arial" panose="020B0604020202020204" pitchFamily="34" charset="0"/>
                <a:sym typeface="+mn-ea"/>
              </a:rPr>
              <a:t>magicians</a:t>
            </a:r>
            <a:endParaRPr lang="en-US" altLang="zh-CN" sz="2800">
              <a:solidFill>
                <a:srgbClr val="FF0000"/>
              </a:solidFill>
              <a:latin typeface="Arial" panose="020B0604020202020204" pitchFamily="34" charset="0"/>
              <a:cs typeface="Arial" panose="020B0604020202020204" pitchFamily="34" charset="0"/>
              <a:sym typeface="+mn-ea"/>
            </a:endParaRPr>
          </a:p>
        </p:txBody>
      </p:sp>
      <p:sp>
        <p:nvSpPr>
          <p:cNvPr id="13" name="文本框 12"/>
          <p:cNvSpPr txBox="1"/>
          <p:nvPr/>
        </p:nvSpPr>
        <p:spPr>
          <a:xfrm>
            <a:off x="2896235" y="2138045"/>
            <a:ext cx="1370965" cy="521970"/>
          </a:xfrm>
          <a:prstGeom prst="rect">
            <a:avLst/>
          </a:prstGeom>
          <a:noFill/>
        </p:spPr>
        <p:txBody>
          <a:bodyPr wrap="square" rtlCol="0">
            <a:spAutoFit/>
          </a:bodyPr>
          <a:lstStyle/>
          <a:p>
            <a:r>
              <a:rPr lang="en-US" altLang="zh-CN" sz="2800">
                <a:solidFill>
                  <a:srgbClr val="FF0000"/>
                </a:solidFill>
                <a:latin typeface="Arial" panose="020B0604020202020204" pitchFamily="34" charset="0"/>
                <a:cs typeface="Arial" panose="020B0604020202020204" pitchFamily="34" charset="0"/>
                <a:sym typeface="+mn-ea"/>
              </a:rPr>
              <a:t>winner</a:t>
            </a:r>
            <a:endParaRPr lang="en-US" altLang="zh-CN" sz="2800">
              <a:solidFill>
                <a:srgbClr val="FF0000"/>
              </a:solidFill>
              <a:latin typeface="Arial" panose="020B0604020202020204" pitchFamily="34" charset="0"/>
              <a:cs typeface="Arial" panose="020B0604020202020204" pitchFamily="34" charset="0"/>
              <a:sym typeface="+mn-ea"/>
            </a:endParaRPr>
          </a:p>
        </p:txBody>
      </p:sp>
      <p:sp>
        <p:nvSpPr>
          <p:cNvPr id="14" name="文本框 13"/>
          <p:cNvSpPr txBox="1"/>
          <p:nvPr/>
        </p:nvSpPr>
        <p:spPr>
          <a:xfrm>
            <a:off x="5553075" y="2682240"/>
            <a:ext cx="2536825" cy="521970"/>
          </a:xfrm>
          <a:prstGeom prst="rect">
            <a:avLst/>
          </a:prstGeom>
          <a:noFill/>
        </p:spPr>
        <p:txBody>
          <a:bodyPr wrap="square" rtlCol="0">
            <a:spAutoFit/>
          </a:bodyPr>
          <a:lstStyle/>
          <a:p>
            <a:r>
              <a:rPr lang="en-US" altLang="zh-CN" sz="2800">
                <a:solidFill>
                  <a:srgbClr val="FF0000"/>
                </a:solidFill>
                <a:latin typeface="Arial" panose="020B0604020202020204" pitchFamily="34" charset="0"/>
                <a:cs typeface="Arial" panose="020B0604020202020204" pitchFamily="34" charset="0"/>
                <a:sym typeface="+mn-ea"/>
              </a:rPr>
              <a:t>beautifully</a:t>
            </a:r>
            <a:endParaRPr lang="en-US" altLang="zh-CN" sz="2800">
              <a:solidFill>
                <a:srgbClr val="FF0000"/>
              </a:solidFill>
              <a:latin typeface="Arial" panose="020B0604020202020204" pitchFamily="34" charset="0"/>
              <a:cs typeface="Arial" panose="020B0604020202020204" pitchFamily="34" charset="0"/>
              <a:sym typeface="+mn-ea"/>
            </a:endParaRPr>
          </a:p>
        </p:txBody>
      </p:sp>
      <p:sp>
        <p:nvSpPr>
          <p:cNvPr id="15" name="文本框 14"/>
          <p:cNvSpPr txBox="1"/>
          <p:nvPr/>
        </p:nvSpPr>
        <p:spPr>
          <a:xfrm>
            <a:off x="1525270" y="3317240"/>
            <a:ext cx="1370965" cy="521970"/>
          </a:xfrm>
          <a:prstGeom prst="rect">
            <a:avLst/>
          </a:prstGeom>
          <a:noFill/>
        </p:spPr>
        <p:txBody>
          <a:bodyPr wrap="square" rtlCol="0">
            <a:spAutoFit/>
          </a:bodyPr>
          <a:lstStyle/>
          <a:p>
            <a:r>
              <a:rPr lang="en-US" altLang="zh-CN" sz="2800">
                <a:solidFill>
                  <a:srgbClr val="FF0000"/>
                </a:solidFill>
                <a:latin typeface="Arial" panose="020B0604020202020204" pitchFamily="34" charset="0"/>
                <a:cs typeface="Arial" panose="020B0604020202020204" pitchFamily="34" charset="0"/>
                <a:sym typeface="+mn-ea"/>
              </a:rPr>
              <a:t>gave</a:t>
            </a:r>
            <a:endParaRPr lang="en-US" altLang="zh-CN" sz="2800">
              <a:solidFill>
                <a:srgbClr val="FF0000"/>
              </a:solidFill>
              <a:latin typeface="Arial" panose="020B0604020202020204" pitchFamily="34" charset="0"/>
              <a:cs typeface="Arial" panose="020B0604020202020204" pitchFamily="34" charset="0"/>
              <a:sym typeface="+mn-ea"/>
            </a:endParaRPr>
          </a:p>
        </p:txBody>
      </p:sp>
      <p:sp>
        <p:nvSpPr>
          <p:cNvPr id="16" name="文本框 15"/>
          <p:cNvSpPr txBox="1"/>
          <p:nvPr/>
        </p:nvSpPr>
        <p:spPr>
          <a:xfrm>
            <a:off x="6339840" y="3910965"/>
            <a:ext cx="1886585" cy="521970"/>
          </a:xfrm>
          <a:prstGeom prst="rect">
            <a:avLst/>
          </a:prstGeom>
          <a:noFill/>
        </p:spPr>
        <p:txBody>
          <a:bodyPr wrap="square" rtlCol="0">
            <a:spAutoFit/>
          </a:bodyPr>
          <a:lstStyle/>
          <a:p>
            <a:r>
              <a:rPr lang="en-US" altLang="zh-CN" sz="2800">
                <a:solidFill>
                  <a:srgbClr val="FF0000"/>
                </a:solidFill>
                <a:latin typeface="Arial" panose="020B0604020202020204" pitchFamily="34" charset="0"/>
                <a:cs typeface="Arial" panose="020B0604020202020204" pitchFamily="34" charset="0"/>
                <a:sym typeface="+mn-ea"/>
              </a:rPr>
              <a:t>seriously</a:t>
            </a:r>
            <a:endParaRPr lang="en-US" altLang="zh-CN" sz="2800">
              <a:solidFill>
                <a:srgbClr val="FF0000"/>
              </a:solidFill>
              <a:latin typeface="Arial" panose="020B0604020202020204" pitchFamily="34" charset="0"/>
              <a:cs typeface="Arial" panose="020B0604020202020204" pitchFamily="34" charset="0"/>
              <a:sym typeface="+mn-ea"/>
            </a:endParaRPr>
          </a:p>
        </p:txBody>
      </p:sp>
      <p:sp>
        <p:nvSpPr>
          <p:cNvPr id="2" name="文本框 1"/>
          <p:cNvSpPr txBox="1"/>
          <p:nvPr/>
        </p:nvSpPr>
        <p:spPr>
          <a:xfrm>
            <a:off x="8089900" y="356870"/>
            <a:ext cx="948055" cy="583565"/>
          </a:xfrm>
          <a:prstGeom prst="rect">
            <a:avLst/>
          </a:prstGeom>
          <a:noFill/>
        </p:spPr>
        <p:txBody>
          <a:bodyPr wrap="square" rtlCol="0">
            <a:spAutoFit/>
          </a:bodyPr>
          <a:lstStyle/>
          <a:p>
            <a:r>
              <a:rPr lang="en-US" altLang="zh-CN" sz="3200" dirty="0"/>
              <a:t>P88</a:t>
            </a:r>
            <a:endParaRPr lang="en-US" altLang="zh-C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00692" y="2281555"/>
            <a:ext cx="11791308" cy="4256405"/>
          </a:xfrm>
          <a:prstGeom prst="rect">
            <a:avLst/>
          </a:prstGeom>
        </p:spPr>
        <p:txBody>
          <a:bodyPr wrap="square">
            <a:spAutoFit/>
          </a:bodyPr>
          <a:lstStyle/>
          <a:p>
            <a:pPr fontAlgn="auto">
              <a:lnSpc>
                <a:spcPts val="4060"/>
              </a:lnSpc>
            </a:pPr>
            <a:r>
              <a:rPr lang="en-US" altLang="zh-CN" sz="2800" dirty="0">
                <a:latin typeface="Arial" panose="020B0604020202020204" pitchFamily="34" charset="0"/>
                <a:cs typeface="Arial" panose="020B0604020202020204" pitchFamily="34" charset="0"/>
              </a:rPr>
              <a:t>     We have 1.__________ avtivities in class. Today the teacher asked us to 2.________a dialogue. And it 3. _______ us to decide about the topic. Tom and I are in the same group. Our dialogue was like this:</a:t>
            </a:r>
            <a:endParaRPr lang="en-US" altLang="zh-CN" sz="2800" dirty="0">
              <a:latin typeface="Arial" panose="020B0604020202020204" pitchFamily="34" charset="0"/>
              <a:cs typeface="Arial" panose="020B0604020202020204" pitchFamily="34" charset="0"/>
            </a:endParaRPr>
          </a:p>
          <a:p>
            <a:pPr fontAlgn="auto">
              <a:lnSpc>
                <a:spcPts val="4060"/>
              </a:lnSpc>
            </a:pPr>
            <a:r>
              <a:rPr lang="en-US" altLang="zh-CN" sz="2800" dirty="0">
                <a:latin typeface="Arial" panose="020B0604020202020204" pitchFamily="34" charset="0"/>
                <a:cs typeface="Arial" panose="020B0604020202020204" pitchFamily="34" charset="0"/>
              </a:rPr>
              <a:t>  --Jenny and her sister 4._______________________.</a:t>
            </a:r>
            <a:endParaRPr lang="en-US" altLang="zh-CN" sz="2800" dirty="0">
              <a:latin typeface="Arial" panose="020B0604020202020204" pitchFamily="34" charset="0"/>
              <a:cs typeface="Arial" panose="020B0604020202020204" pitchFamily="34" charset="0"/>
            </a:endParaRPr>
          </a:p>
          <a:p>
            <a:pPr fontAlgn="auto">
              <a:lnSpc>
                <a:spcPts val="4060"/>
              </a:lnSpc>
            </a:pPr>
            <a:r>
              <a:rPr lang="en-US" altLang="zh-CN" sz="2800" dirty="0">
                <a:latin typeface="Arial" panose="020B0604020202020204" pitchFamily="34" charset="0"/>
                <a:cs typeface="Arial" panose="020B0604020202020204" pitchFamily="34" charset="0"/>
              </a:rPr>
              <a:t>  --Yeah, they both like music.</a:t>
            </a:r>
            <a:endParaRPr lang="en-US" altLang="zh-CN" sz="2800" dirty="0">
              <a:latin typeface="Arial" panose="020B0604020202020204" pitchFamily="34" charset="0"/>
              <a:cs typeface="Arial" panose="020B0604020202020204" pitchFamily="34" charset="0"/>
            </a:endParaRPr>
          </a:p>
          <a:p>
            <a:pPr fontAlgn="auto">
              <a:lnSpc>
                <a:spcPts val="4060"/>
              </a:lnSpc>
            </a:pPr>
            <a:r>
              <a:rPr lang="en-US" altLang="zh-CN" sz="2800" dirty="0">
                <a:latin typeface="Arial" panose="020B0604020202020204" pitchFamily="34" charset="0"/>
                <a:cs typeface="Arial" panose="020B0604020202020204" pitchFamily="34" charset="0"/>
              </a:rPr>
              <a:t>  --Actually they are very good friends in their everyday life.</a:t>
            </a:r>
            <a:endParaRPr lang="en-US" altLang="zh-CN" sz="2800" dirty="0">
              <a:latin typeface="Arial" panose="020B0604020202020204" pitchFamily="34" charset="0"/>
              <a:cs typeface="Arial" panose="020B0604020202020204" pitchFamily="34" charset="0"/>
            </a:endParaRPr>
          </a:p>
          <a:p>
            <a:pPr fontAlgn="auto">
              <a:lnSpc>
                <a:spcPts val="4060"/>
              </a:lnSpc>
            </a:pPr>
            <a:r>
              <a:rPr lang="en-US" altLang="zh-CN" sz="2800" dirty="0">
                <a:latin typeface="Arial" panose="020B0604020202020204" pitchFamily="34" charset="0"/>
                <a:cs typeface="Arial" panose="020B0604020202020204" pitchFamily="34" charset="0"/>
              </a:rPr>
              <a:t>  --Yes, of course. I think friends 5.__________in our life.</a:t>
            </a:r>
            <a:endParaRPr lang="en-US" altLang="zh-CN" sz="2800" dirty="0">
              <a:latin typeface="Arial" panose="020B0604020202020204" pitchFamily="34" charset="0"/>
              <a:cs typeface="Arial" panose="020B0604020202020204" pitchFamily="34" charset="0"/>
            </a:endParaRPr>
          </a:p>
          <a:p>
            <a:pPr fontAlgn="auto">
              <a:lnSpc>
                <a:spcPts val="4060"/>
              </a:lnSpc>
            </a:pPr>
            <a:r>
              <a:rPr lang="en-US" altLang="zh-CN" sz="2800" dirty="0">
                <a:latin typeface="Arial" panose="020B0604020202020204" pitchFamily="34" charset="0"/>
                <a:cs typeface="Arial" panose="020B0604020202020204" pitchFamily="34" charset="0"/>
              </a:rPr>
              <a:t>  --Certainly.</a:t>
            </a:r>
            <a:endParaRPr lang="en-US" altLang="zh-CN" sz="2800" dirty="0">
              <a:latin typeface="Arial" panose="020B0604020202020204" pitchFamily="34" charset="0"/>
              <a:cs typeface="Arial" panose="020B0604020202020204" pitchFamily="34" charset="0"/>
            </a:endParaRPr>
          </a:p>
        </p:txBody>
      </p:sp>
      <p:sp>
        <p:nvSpPr>
          <p:cNvPr id="3" name="文本框 2"/>
          <p:cNvSpPr txBox="1"/>
          <p:nvPr/>
        </p:nvSpPr>
        <p:spPr>
          <a:xfrm>
            <a:off x="756920" y="356870"/>
            <a:ext cx="7173595" cy="521970"/>
          </a:xfrm>
          <a:prstGeom prst="rect">
            <a:avLst/>
          </a:prstGeom>
          <a:noFill/>
        </p:spPr>
        <p:txBody>
          <a:bodyPr wrap="none" rtlCol="0" anchor="t">
            <a:spAutoFit/>
          </a:bodyPr>
          <a:lstStyle/>
          <a:p>
            <a:r>
              <a:rPr lang="zh-CN" sz="2800" b="1" dirty="0">
                <a:latin typeface="Arial" panose="020B0604020202020204" pitchFamily="34" charset="0"/>
                <a:cs typeface="Arial" panose="020B0604020202020204" pitchFamily="34" charset="0"/>
                <a:sym typeface="+mn-ea"/>
              </a:rPr>
              <a:t>词汇练习</a:t>
            </a:r>
            <a:r>
              <a:rPr lang="en-US" altLang="zh-CN" sz="2800" b="1" dirty="0">
                <a:latin typeface="Arial" panose="020B0604020202020204" pitchFamily="34" charset="0"/>
                <a:cs typeface="Arial" panose="020B0604020202020204" pitchFamily="34" charset="0"/>
                <a:sym typeface="+mn-ea"/>
              </a:rPr>
              <a:t>II</a:t>
            </a:r>
            <a:r>
              <a:rPr lang="zh-CN" sz="2800" b="1" dirty="0">
                <a:latin typeface="Arial" panose="020B0604020202020204" pitchFamily="34" charset="0"/>
                <a:cs typeface="Arial" panose="020B0604020202020204" pitchFamily="34" charset="0"/>
                <a:sym typeface="+mn-ea"/>
              </a:rPr>
              <a:t>，用方框中词语的正确形式填空。</a:t>
            </a:r>
            <a:endParaRPr lang="zh-CN" sz="2800" b="1" dirty="0">
              <a:latin typeface="Arial" panose="020B0604020202020204" pitchFamily="34" charset="0"/>
              <a:cs typeface="Arial" panose="020B0604020202020204" pitchFamily="34" charset="0"/>
              <a:sym typeface="+mn-ea"/>
            </a:endParaRPr>
          </a:p>
        </p:txBody>
      </p:sp>
      <p:sp>
        <p:nvSpPr>
          <p:cNvPr id="5" name="文本框 4"/>
          <p:cNvSpPr txBox="1"/>
          <p:nvPr/>
        </p:nvSpPr>
        <p:spPr>
          <a:xfrm>
            <a:off x="1938441" y="1015663"/>
            <a:ext cx="7298026" cy="954107"/>
          </a:xfrm>
          <a:prstGeom prst="rect">
            <a:avLst/>
          </a:prstGeom>
          <a:noFill/>
          <a:ln w="28575">
            <a:solidFill>
              <a:srgbClr val="0070C0"/>
            </a:solidFill>
          </a:ln>
        </p:spPr>
        <p:txBody>
          <a:bodyPr wrap="square" rtlCol="0">
            <a:spAutoFit/>
          </a:bodyPr>
          <a:lstStyle/>
          <a:p>
            <a:r>
              <a:rPr lang="en-US" altLang="zh-CN" sz="2800" b="1" dirty="0">
                <a:solidFill>
                  <a:srgbClr val="FF0000"/>
                </a:solidFill>
                <a:latin typeface="Arial" panose="020B0604020202020204" pitchFamily="34" charset="0"/>
                <a:cs typeface="Arial" panose="020B0604020202020204" pitchFamily="34" charset="0"/>
              </a:rPr>
              <a:t>have something in common,  all kinds of, </a:t>
            </a:r>
            <a:endParaRPr lang="en-US" altLang="zh-CN" sz="2800" b="1" dirty="0">
              <a:solidFill>
                <a:srgbClr val="FF0000"/>
              </a:solidFill>
              <a:latin typeface="Arial" panose="020B0604020202020204" pitchFamily="34" charset="0"/>
              <a:cs typeface="Arial" panose="020B0604020202020204" pitchFamily="34" charset="0"/>
            </a:endParaRPr>
          </a:p>
          <a:p>
            <a:r>
              <a:rPr lang="en-US" altLang="zh-CN" sz="2800" b="1" dirty="0">
                <a:solidFill>
                  <a:srgbClr val="FF0000"/>
                </a:solidFill>
                <a:latin typeface="Arial" panose="020B0604020202020204" pitchFamily="34" charset="0"/>
                <a:cs typeface="Arial" panose="020B0604020202020204" pitchFamily="34" charset="0"/>
              </a:rPr>
              <a:t>be up to,  play a role,   make up</a:t>
            </a:r>
            <a:endParaRPr lang="en-US" altLang="zh-CN" sz="2800" b="1" dirty="0">
              <a:solidFill>
                <a:srgbClr val="FF0000"/>
              </a:solidFill>
              <a:latin typeface="Arial" panose="020B0604020202020204" pitchFamily="34" charset="0"/>
              <a:cs typeface="Arial" panose="020B0604020202020204" pitchFamily="34" charset="0"/>
            </a:endParaRPr>
          </a:p>
        </p:txBody>
      </p:sp>
      <p:sp>
        <p:nvSpPr>
          <p:cNvPr id="8" name="文本框 7"/>
          <p:cNvSpPr txBox="1"/>
          <p:nvPr/>
        </p:nvSpPr>
        <p:spPr>
          <a:xfrm>
            <a:off x="2872176" y="2320290"/>
            <a:ext cx="211963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all kinds of</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6" name="文本框 5"/>
          <p:cNvSpPr txBox="1"/>
          <p:nvPr/>
        </p:nvSpPr>
        <p:spPr>
          <a:xfrm>
            <a:off x="1093919" y="2842260"/>
            <a:ext cx="211963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make up</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9" name="文本框 8"/>
          <p:cNvSpPr txBox="1"/>
          <p:nvPr/>
        </p:nvSpPr>
        <p:spPr>
          <a:xfrm>
            <a:off x="5970270" y="2833370"/>
            <a:ext cx="211963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is up to</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0" name="文本框 9"/>
          <p:cNvSpPr txBox="1"/>
          <p:nvPr/>
        </p:nvSpPr>
        <p:spPr>
          <a:xfrm>
            <a:off x="4521200" y="3878897"/>
            <a:ext cx="501777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have something in common</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1" name="文本框 10"/>
          <p:cNvSpPr txBox="1"/>
          <p:nvPr/>
        </p:nvSpPr>
        <p:spPr>
          <a:xfrm>
            <a:off x="5970270" y="5429705"/>
            <a:ext cx="211963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play a role</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2" name="文本框 1"/>
          <p:cNvSpPr txBox="1"/>
          <p:nvPr/>
        </p:nvSpPr>
        <p:spPr>
          <a:xfrm>
            <a:off x="8089900" y="356870"/>
            <a:ext cx="948055" cy="583565"/>
          </a:xfrm>
          <a:prstGeom prst="rect">
            <a:avLst/>
          </a:prstGeom>
          <a:noFill/>
        </p:spPr>
        <p:txBody>
          <a:bodyPr wrap="square" rtlCol="0">
            <a:spAutoFit/>
          </a:bodyPr>
          <a:lstStyle/>
          <a:p>
            <a:r>
              <a:rPr lang="en-US" altLang="zh-CN" sz="3200" dirty="0"/>
              <a:t>P88</a:t>
            </a:r>
            <a:endParaRPr lang="en-US" altLang="zh-C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4335" y="1001395"/>
            <a:ext cx="11403330" cy="5262245"/>
          </a:xfrm>
          <a:prstGeom prst="rect">
            <a:avLst/>
          </a:prstGeom>
        </p:spPr>
        <p:txBody>
          <a:bodyPr wrap="square">
            <a:spAutoFit/>
          </a:bodyPr>
          <a:lstStyle/>
          <a:p>
            <a:pPr>
              <a:lnSpc>
                <a:spcPct val="200000"/>
              </a:lnSpc>
            </a:pPr>
            <a:r>
              <a:rPr lang="en-US" altLang="zh-CN" sz="2800" dirty="0">
                <a:latin typeface="Arial" panose="020B0604020202020204" pitchFamily="34" charset="0"/>
                <a:cs typeface="Arial" panose="020B0604020202020204" pitchFamily="34" charset="0"/>
              </a:rPr>
              <a:t>1. </a:t>
            </a:r>
            <a:r>
              <a:rPr lang="en-GB" altLang="zh-CN" sz="2800" dirty="0">
                <a:latin typeface="Arial" panose="020B0604020202020204" pitchFamily="34" charset="0"/>
                <a:cs typeface="Arial" panose="020B0604020202020204" pitchFamily="34" charset="0"/>
              </a:rPr>
              <a:t>Jim is </a:t>
            </a:r>
            <a:r>
              <a:rPr lang="en-GB" altLang="zh-CN" sz="2800" dirty="0">
                <a:solidFill>
                  <a:srgbClr val="FF0000"/>
                </a:solidFill>
                <a:latin typeface="Arial" panose="020B0604020202020204" pitchFamily="34" charset="0"/>
                <a:cs typeface="Arial" panose="020B0604020202020204" pitchFamily="34" charset="0"/>
              </a:rPr>
              <a:t>tall</a:t>
            </a:r>
            <a:r>
              <a:rPr lang="en-GB" altLang="zh-CN" sz="2800" dirty="0">
                <a:latin typeface="Arial" panose="020B0604020202020204" pitchFamily="34" charset="0"/>
                <a:cs typeface="Arial" panose="020B0604020202020204" pitchFamily="34" charset="0"/>
              </a:rPr>
              <a:t>.</a:t>
            </a:r>
            <a:endParaRPr lang="en-GB" altLang="zh-CN" sz="2800" dirty="0">
              <a:latin typeface="Arial" panose="020B0604020202020204" pitchFamily="34" charset="0"/>
              <a:cs typeface="Arial" panose="020B0604020202020204" pitchFamily="34" charset="0"/>
            </a:endParaRPr>
          </a:p>
          <a:p>
            <a:pPr>
              <a:lnSpc>
                <a:spcPct val="200000"/>
              </a:lnSpc>
            </a:pPr>
            <a:r>
              <a:rPr lang="en-GB" altLang="zh-CN" sz="2800" dirty="0">
                <a:latin typeface="Arial" panose="020B0604020202020204" pitchFamily="34" charset="0"/>
                <a:cs typeface="Arial" panose="020B0604020202020204" pitchFamily="34" charset="0"/>
              </a:rPr>
              <a:t>    </a:t>
            </a:r>
            <a:r>
              <a:rPr lang="en-US" altLang="en-GB" sz="2800" dirty="0">
                <a:latin typeface="Arial" panose="020B0604020202020204" pitchFamily="34" charset="0"/>
                <a:cs typeface="Arial" panose="020B0604020202020204" pitchFamily="34" charset="0"/>
              </a:rPr>
              <a:t>Jim runs </a:t>
            </a:r>
            <a:r>
              <a:rPr lang="en-US" altLang="en-GB" sz="2800" dirty="0">
                <a:solidFill>
                  <a:srgbClr val="FF0000"/>
                </a:solidFill>
                <a:latin typeface="Arial" panose="020B0604020202020204" pitchFamily="34" charset="0"/>
                <a:cs typeface="Arial" panose="020B0604020202020204" pitchFamily="34" charset="0"/>
              </a:rPr>
              <a:t>fast.</a:t>
            </a:r>
            <a:endParaRPr lang="en-GB" altLang="zh-CN" sz="2800" dirty="0">
              <a:solidFill>
                <a:srgbClr val="FF0000"/>
              </a:solidFill>
              <a:latin typeface="Arial" panose="020B0604020202020204" pitchFamily="34" charset="0"/>
              <a:cs typeface="Arial" panose="020B0604020202020204" pitchFamily="34" charset="0"/>
            </a:endParaRPr>
          </a:p>
          <a:p>
            <a:pPr>
              <a:lnSpc>
                <a:spcPct val="200000"/>
              </a:lnSpc>
            </a:pPr>
            <a:r>
              <a:rPr lang="en-GB" altLang="zh-CN" sz="2800" dirty="0">
                <a:latin typeface="Arial" panose="020B0604020202020204" pitchFamily="34" charset="0"/>
                <a:cs typeface="Arial" panose="020B0604020202020204" pitchFamily="34" charset="0"/>
              </a:rPr>
              <a:t>2. Jack is </a:t>
            </a:r>
            <a:r>
              <a:rPr lang="en-GB" altLang="zh-CN" sz="2800" dirty="0">
                <a:solidFill>
                  <a:srgbClr val="FF0000"/>
                </a:solidFill>
                <a:latin typeface="Arial" panose="020B0604020202020204" pitchFamily="34" charset="0"/>
                <a:cs typeface="Arial" panose="020B0604020202020204" pitchFamily="34" charset="0"/>
              </a:rPr>
              <a:t>taller</a:t>
            </a:r>
            <a:r>
              <a:rPr lang="en-GB" altLang="zh-CN" sz="2800" dirty="0">
                <a:solidFill>
                  <a:srgbClr val="00B050"/>
                </a:solidFill>
                <a:latin typeface="Arial" panose="020B0604020202020204" pitchFamily="34" charset="0"/>
                <a:cs typeface="Arial" panose="020B0604020202020204" pitchFamily="34" charset="0"/>
              </a:rPr>
              <a:t> than</a:t>
            </a:r>
            <a:r>
              <a:rPr lang="en-GB" altLang="zh-CN" sz="2800" dirty="0">
                <a:latin typeface="Arial" panose="020B0604020202020204" pitchFamily="34" charset="0"/>
                <a:cs typeface="Arial" panose="020B0604020202020204" pitchFamily="34" charset="0"/>
              </a:rPr>
              <a:t> Jim.</a:t>
            </a:r>
            <a:endParaRPr lang="en-GB" altLang="zh-CN" sz="2800" dirty="0">
              <a:latin typeface="Arial" panose="020B0604020202020204" pitchFamily="34" charset="0"/>
              <a:cs typeface="Arial" panose="020B0604020202020204" pitchFamily="34" charset="0"/>
            </a:endParaRPr>
          </a:p>
          <a:p>
            <a:pPr>
              <a:lnSpc>
                <a:spcPct val="200000"/>
              </a:lnSpc>
            </a:pPr>
            <a:r>
              <a:rPr lang="en-GB" altLang="zh-CN" sz="2800" dirty="0">
                <a:latin typeface="Arial" panose="020B0604020202020204" pitchFamily="34" charset="0"/>
                <a:cs typeface="Arial" panose="020B0604020202020204" pitchFamily="34" charset="0"/>
              </a:rPr>
              <a:t>    </a:t>
            </a:r>
            <a:r>
              <a:rPr lang="en-US" altLang="en-GB" sz="2800" dirty="0">
                <a:latin typeface="Arial" panose="020B0604020202020204" pitchFamily="34" charset="0"/>
                <a:cs typeface="Arial" panose="020B0604020202020204" pitchFamily="34" charset="0"/>
              </a:rPr>
              <a:t>Jack runs </a:t>
            </a:r>
            <a:r>
              <a:rPr lang="en-US" altLang="en-GB" sz="2800" dirty="0">
                <a:solidFill>
                  <a:srgbClr val="FF0000"/>
                </a:solidFill>
                <a:latin typeface="Arial" panose="020B0604020202020204" pitchFamily="34" charset="0"/>
                <a:cs typeface="Arial" panose="020B0604020202020204" pitchFamily="34" charset="0"/>
              </a:rPr>
              <a:t>faster</a:t>
            </a:r>
            <a:r>
              <a:rPr lang="en-US" altLang="en-GB" sz="2800" dirty="0">
                <a:latin typeface="Arial" panose="020B0604020202020204" pitchFamily="34" charset="0"/>
                <a:cs typeface="Arial" panose="020B0604020202020204" pitchFamily="34" charset="0"/>
              </a:rPr>
              <a:t> than Jim.</a:t>
            </a:r>
            <a:endParaRPr lang="en-GB" altLang="zh-CN" sz="2800" dirty="0">
              <a:latin typeface="Arial" panose="020B0604020202020204" pitchFamily="34" charset="0"/>
              <a:cs typeface="Arial" panose="020B0604020202020204" pitchFamily="34" charset="0"/>
            </a:endParaRPr>
          </a:p>
          <a:p>
            <a:pPr>
              <a:lnSpc>
                <a:spcPct val="200000"/>
              </a:lnSpc>
            </a:pPr>
            <a:r>
              <a:rPr lang="en-US" altLang="zh-CN" sz="2800" dirty="0">
                <a:latin typeface="Arial" panose="020B0604020202020204" pitchFamily="34" charset="0"/>
                <a:cs typeface="Arial" panose="020B0604020202020204" pitchFamily="34" charset="0"/>
              </a:rPr>
              <a:t>3. </a:t>
            </a:r>
            <a:r>
              <a:rPr lang="en-GB" altLang="zh-CN" sz="2800" dirty="0">
                <a:latin typeface="Arial" panose="020B0604020202020204" pitchFamily="34" charset="0"/>
                <a:cs typeface="Arial" panose="020B0604020202020204" pitchFamily="34" charset="0"/>
              </a:rPr>
              <a:t>John is </a:t>
            </a:r>
            <a:r>
              <a:rPr lang="en-GB" altLang="zh-CN" sz="2800" dirty="0">
                <a:solidFill>
                  <a:srgbClr val="FF0000"/>
                </a:solidFill>
                <a:latin typeface="Arial" panose="020B0604020202020204" pitchFamily="34" charset="0"/>
                <a:cs typeface="Arial" panose="020B0604020202020204" pitchFamily="34" charset="0"/>
              </a:rPr>
              <a:t>the tallest</a:t>
            </a:r>
            <a:r>
              <a:rPr lang="en-GB" altLang="zh-CN" sz="2800" dirty="0">
                <a:latin typeface="Arial" panose="020B0604020202020204" pitchFamily="34" charset="0"/>
                <a:cs typeface="Arial" panose="020B0604020202020204" pitchFamily="34" charset="0"/>
              </a:rPr>
              <a:t> </a:t>
            </a:r>
            <a:r>
              <a:rPr lang="en-GB" altLang="zh-CN" sz="2800" dirty="0">
                <a:solidFill>
                  <a:srgbClr val="00B050"/>
                </a:solidFill>
                <a:latin typeface="Arial" panose="020B0604020202020204" pitchFamily="34" charset="0"/>
                <a:cs typeface="Arial" panose="020B0604020202020204" pitchFamily="34" charset="0"/>
              </a:rPr>
              <a:t>in the class.</a:t>
            </a:r>
            <a:endParaRPr lang="en-GB" altLang="zh-CN" sz="2800" dirty="0">
              <a:solidFill>
                <a:srgbClr val="00B050"/>
              </a:solidFill>
              <a:latin typeface="Arial" panose="020B0604020202020204" pitchFamily="34" charset="0"/>
              <a:cs typeface="Arial" panose="020B0604020202020204" pitchFamily="34" charset="0"/>
            </a:endParaRPr>
          </a:p>
          <a:p>
            <a:pPr>
              <a:lnSpc>
                <a:spcPct val="200000"/>
              </a:lnSpc>
            </a:pPr>
            <a:r>
              <a:rPr lang="en-GB" altLang="zh-CN" sz="2800" dirty="0">
                <a:solidFill>
                  <a:srgbClr val="00B050"/>
                </a:solidFill>
                <a:latin typeface="Arial" panose="020B0604020202020204" pitchFamily="34" charset="0"/>
                <a:cs typeface="Arial" panose="020B0604020202020204" pitchFamily="34" charset="0"/>
              </a:rPr>
              <a:t>  </a:t>
            </a:r>
            <a:r>
              <a:rPr lang="en-GB" altLang="zh-CN" sz="2800" dirty="0">
                <a:solidFill>
                  <a:schemeClr val="tx1"/>
                </a:solidFill>
                <a:latin typeface="Arial" panose="020B0604020202020204" pitchFamily="34" charset="0"/>
                <a:cs typeface="Arial" panose="020B0604020202020204" pitchFamily="34" charset="0"/>
              </a:rPr>
              <a:t>  </a:t>
            </a:r>
            <a:r>
              <a:rPr lang="en-US" altLang="en-GB" sz="2800" dirty="0">
                <a:solidFill>
                  <a:schemeClr val="tx1"/>
                </a:solidFill>
                <a:latin typeface="Arial" panose="020B0604020202020204" pitchFamily="34" charset="0"/>
                <a:cs typeface="Arial" panose="020B0604020202020204" pitchFamily="34" charset="0"/>
              </a:rPr>
              <a:t>John runs</a:t>
            </a:r>
            <a:r>
              <a:rPr lang="en-US" altLang="en-GB" sz="2800" dirty="0">
                <a:solidFill>
                  <a:srgbClr val="00B050"/>
                </a:solidFill>
                <a:latin typeface="Arial" panose="020B0604020202020204" pitchFamily="34" charset="0"/>
                <a:cs typeface="Arial" panose="020B0604020202020204" pitchFamily="34" charset="0"/>
              </a:rPr>
              <a:t> </a:t>
            </a:r>
            <a:r>
              <a:rPr lang="en-US" altLang="en-GB" sz="2800" dirty="0">
                <a:solidFill>
                  <a:srgbClr val="FF0000"/>
                </a:solidFill>
                <a:latin typeface="Arial" panose="020B0604020202020204" pitchFamily="34" charset="0"/>
                <a:cs typeface="Arial" panose="020B0604020202020204" pitchFamily="34" charset="0"/>
              </a:rPr>
              <a:t>fastest</a:t>
            </a:r>
            <a:r>
              <a:rPr lang="en-US" altLang="en-GB" sz="2800" dirty="0">
                <a:solidFill>
                  <a:srgbClr val="00B050"/>
                </a:solidFill>
                <a:latin typeface="Arial" panose="020B0604020202020204" pitchFamily="34" charset="0"/>
                <a:cs typeface="Arial" panose="020B0604020202020204" pitchFamily="34" charset="0"/>
              </a:rPr>
              <a:t> in the class.</a:t>
            </a:r>
            <a:endParaRPr lang="en-US" altLang="en-GB" sz="2800" dirty="0">
              <a:solidFill>
                <a:srgbClr val="00B050"/>
              </a:solidFill>
              <a:latin typeface="Arial" panose="020B0604020202020204" pitchFamily="34" charset="0"/>
              <a:cs typeface="Arial" panose="020B0604020202020204" pitchFamily="34" charset="0"/>
            </a:endParaRPr>
          </a:p>
        </p:txBody>
      </p:sp>
      <p:sp>
        <p:nvSpPr>
          <p:cNvPr id="5" name="文本框 4"/>
          <p:cNvSpPr txBox="1"/>
          <p:nvPr/>
        </p:nvSpPr>
        <p:spPr>
          <a:xfrm>
            <a:off x="3257914" y="1669386"/>
            <a:ext cx="995588" cy="523220"/>
          </a:xfrm>
          <a:prstGeom prst="rect">
            <a:avLst/>
          </a:prstGeom>
          <a:solidFill>
            <a:schemeClr val="accent4">
              <a:lumMod val="20000"/>
              <a:lumOff val="80000"/>
            </a:schemeClr>
          </a:solidFill>
        </p:spPr>
        <p:txBody>
          <a:bodyPr wrap="square" rtlCol="0">
            <a:spAutoFit/>
          </a:bodyPr>
          <a:lstStyle/>
          <a:p>
            <a:r>
              <a:rPr lang="zh-CN" altLang="en-US" sz="2800">
                <a:solidFill>
                  <a:srgbClr val="051DCD"/>
                </a:solidFill>
              </a:rPr>
              <a:t>原级</a:t>
            </a:r>
            <a:endParaRPr lang="zh-CN" altLang="en-US" sz="2800">
              <a:solidFill>
                <a:srgbClr val="051DCD"/>
              </a:solidFill>
            </a:endParaRPr>
          </a:p>
        </p:txBody>
      </p:sp>
      <p:sp>
        <p:nvSpPr>
          <p:cNvPr id="6" name="文本框 5"/>
          <p:cNvSpPr txBox="1"/>
          <p:nvPr/>
        </p:nvSpPr>
        <p:spPr>
          <a:xfrm>
            <a:off x="5236844" y="3489960"/>
            <a:ext cx="1404135" cy="523220"/>
          </a:xfrm>
          <a:prstGeom prst="rect">
            <a:avLst/>
          </a:prstGeom>
          <a:solidFill>
            <a:schemeClr val="accent4">
              <a:lumMod val="20000"/>
              <a:lumOff val="80000"/>
            </a:schemeClr>
          </a:solidFill>
        </p:spPr>
        <p:txBody>
          <a:bodyPr wrap="square" rtlCol="0">
            <a:spAutoFit/>
          </a:bodyPr>
          <a:lstStyle/>
          <a:p>
            <a:r>
              <a:rPr lang="zh-CN" altLang="en-US" sz="2800">
                <a:solidFill>
                  <a:srgbClr val="051DCD"/>
                </a:solidFill>
              </a:rPr>
              <a:t>比较级</a:t>
            </a:r>
            <a:endParaRPr lang="zh-CN" altLang="en-US" sz="2800">
              <a:solidFill>
                <a:srgbClr val="051DCD"/>
              </a:solidFill>
            </a:endParaRPr>
          </a:p>
        </p:txBody>
      </p:sp>
      <p:sp>
        <p:nvSpPr>
          <p:cNvPr id="7" name="文本框 6"/>
          <p:cNvSpPr txBox="1"/>
          <p:nvPr/>
        </p:nvSpPr>
        <p:spPr>
          <a:xfrm>
            <a:off x="6096000" y="5205573"/>
            <a:ext cx="1404135" cy="523220"/>
          </a:xfrm>
          <a:prstGeom prst="rect">
            <a:avLst/>
          </a:prstGeom>
          <a:solidFill>
            <a:schemeClr val="accent4">
              <a:lumMod val="20000"/>
              <a:lumOff val="80000"/>
            </a:schemeClr>
          </a:solidFill>
        </p:spPr>
        <p:txBody>
          <a:bodyPr wrap="square" rtlCol="0">
            <a:spAutoFit/>
          </a:bodyPr>
          <a:lstStyle/>
          <a:p>
            <a:r>
              <a:rPr lang="zh-CN" altLang="en-US" sz="2800">
                <a:solidFill>
                  <a:srgbClr val="051DCD"/>
                </a:solidFill>
              </a:rPr>
              <a:t>最高级</a:t>
            </a:r>
            <a:endParaRPr lang="zh-CN" altLang="en-US" sz="2800">
              <a:solidFill>
                <a:srgbClr val="051DCD"/>
              </a:solidFill>
            </a:endParaRPr>
          </a:p>
        </p:txBody>
      </p:sp>
      <p:sp>
        <p:nvSpPr>
          <p:cNvPr id="8" name="文本框 7"/>
          <p:cNvSpPr txBox="1"/>
          <p:nvPr/>
        </p:nvSpPr>
        <p:spPr>
          <a:xfrm>
            <a:off x="2696845" y="282575"/>
            <a:ext cx="6266815" cy="583565"/>
          </a:xfrm>
          <a:prstGeom prst="rect">
            <a:avLst/>
          </a:prstGeom>
          <a:noFill/>
        </p:spPr>
        <p:txBody>
          <a:bodyPr wrap="square" rtlCol="0">
            <a:spAutoFit/>
          </a:bodyPr>
          <a:lstStyle/>
          <a:p>
            <a:r>
              <a:rPr lang="zh-CN" altLang="en-US" sz="3200">
                <a:solidFill>
                  <a:srgbClr val="7030A0"/>
                </a:solidFill>
              </a:rPr>
              <a:t>形容词、副词的比较级和最高级</a:t>
            </a:r>
            <a:endParaRPr lang="zh-CN" altLang="en-US" sz="32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62273" y="301321"/>
            <a:ext cx="46742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chemeClr val="accent5">
                    <a:lumMod val="75000"/>
                  </a:schemeClr>
                </a:solidFill>
                <a:latin typeface="Arial" panose="020B0604020202020204" pitchFamily="34" charset="0"/>
              </a:rPr>
              <a:t>一、形容词、副词的原级</a:t>
            </a:r>
            <a:endParaRPr lang="zh-CN" altLang="en-US" b="1" dirty="0">
              <a:solidFill>
                <a:schemeClr val="accent5">
                  <a:lumMod val="75000"/>
                </a:schemeClr>
              </a:solidFill>
              <a:latin typeface="Arial" panose="020B0604020202020204" pitchFamily="34" charset="0"/>
            </a:endParaRPr>
          </a:p>
        </p:txBody>
      </p:sp>
      <p:sp>
        <p:nvSpPr>
          <p:cNvPr id="4" name="文本框 3"/>
          <p:cNvSpPr txBox="1"/>
          <p:nvPr/>
        </p:nvSpPr>
        <p:spPr>
          <a:xfrm>
            <a:off x="1247140" y="1304290"/>
            <a:ext cx="9117965" cy="3538220"/>
          </a:xfrm>
          <a:prstGeom prst="rect">
            <a:avLst/>
          </a:prstGeom>
          <a:noFill/>
        </p:spPr>
        <p:txBody>
          <a:bodyPr wrap="square" rtlCol="0">
            <a:spAutoFit/>
          </a:bodyPr>
          <a:lstStyle/>
          <a:p>
            <a:r>
              <a:rPr lang="en-US" altLang="zh-CN" sz="2800" dirty="0">
                <a:latin typeface="Arial" panose="020B0604020202020204" pitchFamily="34" charset="0"/>
                <a:cs typeface="Arial" panose="020B0604020202020204" pitchFamily="34" charset="0"/>
              </a:rPr>
              <a:t>   </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r>
              <a:rPr lang="en-US" altLang="zh-CN" sz="2800" dirty="0">
                <a:latin typeface="Arial" panose="020B0604020202020204" pitchFamily="34" charset="0"/>
                <a:cs typeface="Arial" panose="020B0604020202020204" pitchFamily="34" charset="0"/>
              </a:rPr>
              <a:t>1.Jim runs so fast that I can't follow him.</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r>
              <a:rPr lang="en-US" altLang="zh-CN" sz="2800" dirty="0">
                <a:latin typeface="Arial" panose="020B0604020202020204" pitchFamily="34" charset="0"/>
                <a:cs typeface="Arial" panose="020B0604020202020204" pitchFamily="34" charset="0"/>
              </a:rPr>
              <a:t>2.He is coming here </a:t>
            </a:r>
            <a:r>
              <a:rPr lang="en-US" altLang="zh-CN" sz="2800" u="sng" dirty="0">
                <a:latin typeface="Arial" panose="020B0604020202020204" pitchFamily="34" charset="0"/>
                <a:cs typeface="Arial" panose="020B0604020202020204" pitchFamily="34" charset="0"/>
              </a:rPr>
              <a:t>as fast as</a:t>
            </a:r>
            <a:r>
              <a:rPr lang="en-US" altLang="zh-CN" sz="2800" dirty="0">
                <a:latin typeface="Arial" panose="020B0604020202020204" pitchFamily="34" charset="0"/>
                <a:cs typeface="Arial" panose="020B0604020202020204" pitchFamily="34" charset="0"/>
              </a:rPr>
              <a:t> possible.</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r>
              <a:rPr lang="en-US" altLang="zh-CN" sz="2800" dirty="0">
                <a:latin typeface="Arial" panose="020B0604020202020204" pitchFamily="34" charset="0"/>
                <a:cs typeface="Arial" panose="020B0604020202020204" pitchFamily="34" charset="0"/>
              </a:rPr>
              <a:t>3.He doesn't study </a:t>
            </a:r>
            <a:r>
              <a:rPr lang="en-US" altLang="zh-CN" sz="2800" u="sng" dirty="0">
                <a:latin typeface="Arial" panose="020B0604020202020204" pitchFamily="34" charset="0"/>
                <a:cs typeface="Arial" panose="020B0604020202020204" pitchFamily="34" charset="0"/>
              </a:rPr>
              <a:t>as/so well as</a:t>
            </a:r>
            <a:r>
              <a:rPr lang="en-US" altLang="zh-CN" sz="2800" dirty="0">
                <a:latin typeface="Arial" panose="020B0604020202020204" pitchFamily="34" charset="0"/>
                <a:cs typeface="Arial" panose="020B0604020202020204" pitchFamily="34" charset="0"/>
              </a:rPr>
              <a:t> his brother.</a:t>
            </a:r>
            <a:endParaRPr lang="en-US" altLang="zh-CN" sz="2800" dirty="0">
              <a:latin typeface="Arial" panose="020B0604020202020204" pitchFamily="34" charset="0"/>
              <a:cs typeface="Arial" panose="020B0604020202020204" pitchFamily="34" charset="0"/>
            </a:endParaRPr>
          </a:p>
        </p:txBody>
      </p:sp>
      <p:sp>
        <p:nvSpPr>
          <p:cNvPr id="5" name="文本框 4"/>
          <p:cNvSpPr txBox="1"/>
          <p:nvPr/>
        </p:nvSpPr>
        <p:spPr>
          <a:xfrm>
            <a:off x="1698624" y="1405255"/>
            <a:ext cx="4959351" cy="523220"/>
          </a:xfrm>
          <a:prstGeom prst="rect">
            <a:avLst/>
          </a:prstGeom>
          <a:solidFill>
            <a:schemeClr val="accent6">
              <a:lumMod val="20000"/>
              <a:lumOff val="80000"/>
            </a:schemeClr>
          </a:solidFill>
        </p:spPr>
        <p:txBody>
          <a:bodyPr wrap="square" rtlCol="0">
            <a:spAutoFit/>
          </a:bodyPr>
          <a:lstStyle/>
          <a:p>
            <a:r>
              <a:rPr lang="en-US" altLang="zh-CN" sz="2800" b="1" dirty="0">
                <a:solidFill>
                  <a:srgbClr val="FF0000"/>
                </a:solidFill>
                <a:latin typeface="Arial" panose="020B0604020202020204" pitchFamily="34" charset="0"/>
                <a:cs typeface="Arial" panose="020B0604020202020204" pitchFamily="34" charset="0"/>
              </a:rPr>
              <a:t>too/ so / quite/ enough+</a:t>
            </a:r>
            <a:r>
              <a:rPr lang="zh-CN" altLang="en-US" sz="2800" b="1" dirty="0">
                <a:solidFill>
                  <a:srgbClr val="FF0000"/>
                </a:solidFill>
                <a:latin typeface="Arial" panose="020B0604020202020204" pitchFamily="34" charset="0"/>
                <a:cs typeface="Arial" panose="020B0604020202020204" pitchFamily="34" charset="0"/>
              </a:rPr>
              <a:t>原级</a:t>
            </a:r>
            <a:r>
              <a:rPr lang="en-US" altLang="zh-CN" sz="2800" b="1" dirty="0">
                <a:solidFill>
                  <a:srgbClr val="FF0000"/>
                </a:solidFill>
                <a:latin typeface="Arial" panose="020B0604020202020204" pitchFamily="34" charset="0"/>
                <a:cs typeface="Arial" panose="020B0604020202020204" pitchFamily="34" charset="0"/>
              </a:rPr>
              <a:t> </a:t>
            </a:r>
            <a:endParaRPr lang="en-US" altLang="zh-CN" sz="2800" b="1" dirty="0">
              <a:solidFill>
                <a:srgbClr val="FF0000"/>
              </a:solidFill>
              <a:latin typeface="Arial" panose="020B0604020202020204" pitchFamily="34" charset="0"/>
              <a:cs typeface="Arial" panose="020B0604020202020204" pitchFamily="34" charset="0"/>
            </a:endParaRPr>
          </a:p>
        </p:txBody>
      </p:sp>
      <p:sp>
        <p:nvSpPr>
          <p:cNvPr id="7" name="文本框 6"/>
          <p:cNvSpPr txBox="1"/>
          <p:nvPr/>
        </p:nvSpPr>
        <p:spPr>
          <a:xfrm>
            <a:off x="1779270" y="3522980"/>
            <a:ext cx="4225925" cy="521970"/>
          </a:xfrm>
          <a:prstGeom prst="rect">
            <a:avLst/>
          </a:prstGeom>
          <a:solidFill>
            <a:schemeClr val="accent6">
              <a:lumMod val="20000"/>
              <a:lumOff val="80000"/>
            </a:schemeClr>
          </a:solidFill>
        </p:spPr>
        <p:txBody>
          <a:bodyPr wrap="square" rtlCol="0">
            <a:spAutoFit/>
          </a:bodyPr>
          <a:lstStyle/>
          <a:p>
            <a:r>
              <a:rPr lang="en-US" altLang="zh-CN" sz="2800" b="1">
                <a:solidFill>
                  <a:srgbClr val="FF0000"/>
                </a:solidFill>
                <a:latin typeface="Arial" panose="020B0604020202020204" pitchFamily="34" charset="0"/>
                <a:cs typeface="Arial" panose="020B0604020202020204" pitchFamily="34" charset="0"/>
              </a:rPr>
              <a:t>as+</a:t>
            </a:r>
            <a:r>
              <a:rPr lang="zh-CN" altLang="en-US" sz="2800" b="1">
                <a:solidFill>
                  <a:srgbClr val="FF0000"/>
                </a:solidFill>
                <a:latin typeface="Arial" panose="020B0604020202020204" pitchFamily="34" charset="0"/>
                <a:cs typeface="Arial" panose="020B0604020202020204" pitchFamily="34" charset="0"/>
              </a:rPr>
              <a:t>原级</a:t>
            </a:r>
            <a:r>
              <a:rPr lang="en-US" altLang="zh-CN" sz="2800" b="1">
                <a:solidFill>
                  <a:srgbClr val="FF0000"/>
                </a:solidFill>
                <a:latin typeface="Arial" panose="020B0604020202020204" pitchFamily="34" charset="0"/>
                <a:cs typeface="Arial" panose="020B0604020202020204" pitchFamily="34" charset="0"/>
              </a:rPr>
              <a:t>+as.... </a:t>
            </a:r>
            <a:r>
              <a:rPr lang="zh-CN" altLang="en-US" sz="2800" b="1">
                <a:solidFill>
                  <a:srgbClr val="FF0000"/>
                </a:solidFill>
                <a:latin typeface="Arial" panose="020B0604020202020204" pitchFamily="34" charset="0"/>
                <a:cs typeface="Arial" panose="020B0604020202020204" pitchFamily="34" charset="0"/>
              </a:rPr>
              <a:t>和</a:t>
            </a:r>
            <a:r>
              <a:rPr lang="en-US" altLang="zh-CN" sz="2800" b="1">
                <a:solidFill>
                  <a:srgbClr val="FF0000"/>
                </a:solidFill>
                <a:latin typeface="Arial" panose="020B0604020202020204" pitchFamily="34" charset="0"/>
                <a:cs typeface="Arial" panose="020B0604020202020204" pitchFamily="34" charset="0"/>
              </a:rPr>
              <a:t>...</a:t>
            </a:r>
            <a:r>
              <a:rPr lang="zh-CN" altLang="en-US" sz="2800" b="1">
                <a:solidFill>
                  <a:srgbClr val="FF0000"/>
                </a:solidFill>
                <a:latin typeface="Arial" panose="020B0604020202020204" pitchFamily="34" charset="0"/>
                <a:cs typeface="Arial" panose="020B0604020202020204" pitchFamily="34" charset="0"/>
              </a:rPr>
              <a:t>一样</a:t>
            </a:r>
            <a:endParaRPr lang="zh-CN" altLang="en-US" sz="2800" b="1">
              <a:solidFill>
                <a:srgbClr val="FF0000"/>
              </a:solidFill>
              <a:latin typeface="Arial" panose="020B0604020202020204" pitchFamily="34" charset="0"/>
              <a:cs typeface="Arial" panose="020B0604020202020204" pitchFamily="34" charset="0"/>
            </a:endParaRPr>
          </a:p>
        </p:txBody>
      </p:sp>
      <p:sp>
        <p:nvSpPr>
          <p:cNvPr id="8" name="文本框 7"/>
          <p:cNvSpPr txBox="1"/>
          <p:nvPr/>
        </p:nvSpPr>
        <p:spPr>
          <a:xfrm>
            <a:off x="1713402" y="5031740"/>
            <a:ext cx="4092720" cy="953135"/>
          </a:xfrm>
          <a:prstGeom prst="rect">
            <a:avLst/>
          </a:prstGeom>
          <a:solidFill>
            <a:schemeClr val="accent6">
              <a:lumMod val="20000"/>
              <a:lumOff val="80000"/>
            </a:schemeClr>
          </a:solidFill>
        </p:spPr>
        <p:txBody>
          <a:bodyPr wrap="square" rtlCol="0">
            <a:spAutoFit/>
          </a:bodyPr>
          <a:lstStyle/>
          <a:p>
            <a:r>
              <a:rPr lang="en-US" altLang="zh-CN" sz="2800" b="1">
                <a:solidFill>
                  <a:srgbClr val="FF0000"/>
                </a:solidFill>
                <a:latin typeface="Arial" panose="020B0604020202020204" pitchFamily="34" charset="0"/>
                <a:cs typeface="Arial" panose="020B0604020202020204" pitchFamily="34" charset="0"/>
              </a:rPr>
              <a:t>not as / so+</a:t>
            </a:r>
            <a:r>
              <a:rPr lang="zh-CN" altLang="en-US" sz="2800" b="1">
                <a:solidFill>
                  <a:srgbClr val="FF0000"/>
                </a:solidFill>
                <a:latin typeface="Arial" panose="020B0604020202020204" pitchFamily="34" charset="0"/>
                <a:cs typeface="Arial" panose="020B0604020202020204" pitchFamily="34" charset="0"/>
              </a:rPr>
              <a:t>原级</a:t>
            </a:r>
            <a:r>
              <a:rPr lang="en-US" altLang="zh-CN" sz="2800" b="1">
                <a:solidFill>
                  <a:srgbClr val="FF0000"/>
                </a:solidFill>
                <a:latin typeface="Arial" panose="020B0604020202020204" pitchFamily="34" charset="0"/>
                <a:cs typeface="Arial" panose="020B0604020202020204" pitchFamily="34" charset="0"/>
              </a:rPr>
              <a:t>+as....</a:t>
            </a:r>
            <a:endParaRPr lang="en-US" altLang="zh-CN" sz="2800" b="1">
              <a:solidFill>
                <a:srgbClr val="FF0000"/>
              </a:solidFill>
              <a:latin typeface="Arial" panose="020B0604020202020204" pitchFamily="34" charset="0"/>
              <a:cs typeface="Arial" panose="020B0604020202020204" pitchFamily="34" charset="0"/>
            </a:endParaRPr>
          </a:p>
          <a:p>
            <a:r>
              <a:rPr lang="zh-CN" altLang="en-US" sz="2800" b="1">
                <a:solidFill>
                  <a:srgbClr val="FF0000"/>
                </a:solidFill>
                <a:latin typeface="Arial" panose="020B0604020202020204" pitchFamily="34" charset="0"/>
                <a:cs typeface="Arial" panose="020B0604020202020204" pitchFamily="34" charset="0"/>
              </a:rPr>
              <a:t>不如</a:t>
            </a:r>
            <a:r>
              <a:rPr lang="en-US" altLang="zh-CN" sz="2800" b="1">
                <a:solidFill>
                  <a:srgbClr val="FF0000"/>
                </a:solidFill>
                <a:latin typeface="Arial" panose="020B0604020202020204" pitchFamily="34" charset="0"/>
                <a:cs typeface="Arial" panose="020B0604020202020204" pitchFamily="34" charset="0"/>
              </a:rPr>
              <a:t>...</a:t>
            </a:r>
            <a:endParaRPr lang="en-US" altLang="zh-CN" sz="2800" b="1">
              <a:solidFill>
                <a:srgbClr val="FF0000"/>
              </a:solidFill>
              <a:latin typeface="Arial" panose="020B0604020202020204" pitchFamily="34" charset="0"/>
              <a:cs typeface="Arial" panose="020B0604020202020204" pitchFamily="34" charset="0"/>
            </a:endParaRPr>
          </a:p>
        </p:txBody>
      </p:sp>
      <p:sp>
        <p:nvSpPr>
          <p:cNvPr id="9" name="文本框 8"/>
          <p:cNvSpPr txBox="1"/>
          <p:nvPr/>
        </p:nvSpPr>
        <p:spPr>
          <a:xfrm>
            <a:off x="7753985" y="3091815"/>
            <a:ext cx="3582035" cy="953135"/>
          </a:xfrm>
          <a:prstGeom prst="rect">
            <a:avLst/>
          </a:prstGeom>
          <a:solidFill>
            <a:schemeClr val="accent4">
              <a:lumMod val="20000"/>
              <a:lumOff val="80000"/>
            </a:schemeClr>
          </a:solidFill>
        </p:spPr>
        <p:txBody>
          <a:bodyPr wrap="square" rtlCol="0">
            <a:spAutoFit/>
          </a:bodyPr>
          <a:lstStyle/>
          <a:p>
            <a:r>
              <a:rPr lang="en-US" altLang="zh-CN" sz="2800" b="1">
                <a:solidFill>
                  <a:srgbClr val="FF0000"/>
                </a:solidFill>
                <a:latin typeface="Arial" panose="020B0604020202020204" pitchFamily="34" charset="0"/>
                <a:cs typeface="Arial" panose="020B0604020202020204" pitchFamily="34" charset="0"/>
              </a:rPr>
              <a:t>as....as possible</a:t>
            </a:r>
            <a:endParaRPr lang="en-US" altLang="zh-CN" sz="2800" b="1">
              <a:solidFill>
                <a:srgbClr val="FF0000"/>
              </a:solidFill>
              <a:latin typeface="Arial" panose="020B0604020202020204" pitchFamily="34" charset="0"/>
              <a:cs typeface="Arial" panose="020B0604020202020204" pitchFamily="34" charset="0"/>
            </a:endParaRPr>
          </a:p>
          <a:p>
            <a:r>
              <a:rPr lang="zh-CN" altLang="en-US" sz="2800" b="1">
                <a:solidFill>
                  <a:srgbClr val="FF0000"/>
                </a:solidFill>
                <a:latin typeface="Arial" panose="020B0604020202020204" pitchFamily="34" charset="0"/>
                <a:cs typeface="Arial" panose="020B0604020202020204" pitchFamily="34" charset="0"/>
              </a:rPr>
              <a:t>尽可能</a:t>
            </a:r>
            <a:r>
              <a:rPr lang="en-US" altLang="zh-CN" sz="2800" b="1">
                <a:solidFill>
                  <a:srgbClr val="FF0000"/>
                </a:solidFill>
                <a:latin typeface="Arial" panose="020B0604020202020204" pitchFamily="34" charset="0"/>
                <a:cs typeface="Arial" panose="020B0604020202020204" pitchFamily="34" charset="0"/>
              </a:rPr>
              <a:t>......</a:t>
            </a:r>
            <a:endParaRPr lang="en-US" altLang="zh-CN" sz="2800" b="1">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8"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62273" y="301321"/>
            <a:ext cx="20815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b="1" dirty="0">
                <a:solidFill>
                  <a:schemeClr val="tx1"/>
                </a:solidFill>
                <a:latin typeface="Arial" panose="020B0604020202020204" pitchFamily="34" charset="0"/>
              </a:rPr>
              <a:t>Exercises</a:t>
            </a:r>
            <a:endParaRPr lang="en-US" altLang="zh-CN" b="1" dirty="0">
              <a:solidFill>
                <a:schemeClr val="tx1"/>
              </a:solidFill>
              <a:latin typeface="Arial" panose="020B0604020202020204" pitchFamily="34" charset="0"/>
            </a:endParaRPr>
          </a:p>
        </p:txBody>
      </p:sp>
      <p:sp>
        <p:nvSpPr>
          <p:cNvPr id="4" name="文本框 3"/>
          <p:cNvSpPr txBox="1"/>
          <p:nvPr/>
        </p:nvSpPr>
        <p:spPr>
          <a:xfrm>
            <a:off x="461010" y="1281430"/>
            <a:ext cx="11301730" cy="4303422"/>
          </a:xfrm>
          <a:prstGeom prst="rect">
            <a:avLst/>
          </a:prstGeom>
          <a:noFill/>
        </p:spPr>
        <p:txBody>
          <a:bodyPr wrap="square" rtlCol="0">
            <a:spAutoFit/>
          </a:bodyPr>
          <a:lstStyle/>
          <a:p>
            <a:pPr fontAlgn="auto">
              <a:lnSpc>
                <a:spcPts val="5560"/>
              </a:lnSpc>
            </a:pPr>
            <a:r>
              <a:rPr lang="en-US" altLang="zh-CN" sz="2800" dirty="0">
                <a:latin typeface="Arial" panose="020B0604020202020204" pitchFamily="34" charset="0"/>
                <a:cs typeface="Arial" panose="020B0604020202020204" pitchFamily="34" charset="0"/>
              </a:rPr>
              <a:t>(    ) 1. When we heard the bad news, my father felt as ______as me.</a:t>
            </a:r>
            <a:endParaRPr lang="en-US" altLang="zh-CN" sz="2800" dirty="0">
              <a:latin typeface="Arial" panose="020B0604020202020204" pitchFamily="34" charset="0"/>
              <a:cs typeface="Arial" panose="020B0604020202020204" pitchFamily="34" charset="0"/>
            </a:endParaRPr>
          </a:p>
          <a:p>
            <a:pPr fontAlgn="auto">
              <a:lnSpc>
                <a:spcPts val="5560"/>
              </a:lnSpc>
            </a:pPr>
            <a:r>
              <a:rPr lang="en-US" altLang="zh-CN" sz="2800" dirty="0">
                <a:latin typeface="Arial" panose="020B0604020202020204" pitchFamily="34" charset="0"/>
                <a:cs typeface="Arial" panose="020B0604020202020204" pitchFamily="34" charset="0"/>
              </a:rPr>
              <a:t>  </a:t>
            </a:r>
            <a:r>
              <a:rPr lang="en-US" altLang="zh-CN" sz="2800" dirty="0">
                <a:solidFill>
                  <a:srgbClr val="0070C0"/>
                </a:solidFill>
                <a:latin typeface="Arial" panose="020B0604020202020204" pitchFamily="34" charset="0"/>
                <a:cs typeface="Arial" panose="020B0604020202020204" pitchFamily="34" charset="0"/>
              </a:rPr>
              <a:t>         </a:t>
            </a:r>
            <a:r>
              <a:rPr lang="en-US" altLang="zh-CN" sz="2800" dirty="0" err="1">
                <a:solidFill>
                  <a:srgbClr val="3802BE"/>
                </a:solidFill>
                <a:latin typeface="Arial" panose="020B0604020202020204" pitchFamily="34" charset="0"/>
                <a:cs typeface="Arial" panose="020B0604020202020204" pitchFamily="34" charset="0"/>
              </a:rPr>
              <a:t>A.happy</a:t>
            </a:r>
            <a:r>
              <a:rPr lang="en-US" altLang="zh-CN" sz="2800" dirty="0">
                <a:solidFill>
                  <a:srgbClr val="3802BE"/>
                </a:solidFill>
                <a:latin typeface="Arial" panose="020B0604020202020204" pitchFamily="34" charset="0"/>
                <a:cs typeface="Arial" panose="020B0604020202020204" pitchFamily="34" charset="0"/>
              </a:rPr>
              <a:t> 		</a:t>
            </a:r>
            <a:r>
              <a:rPr lang="en-US" altLang="zh-CN" sz="2800" dirty="0" err="1">
                <a:solidFill>
                  <a:srgbClr val="3802BE"/>
                </a:solidFill>
                <a:latin typeface="Arial" panose="020B0604020202020204" pitchFamily="34" charset="0"/>
                <a:cs typeface="Arial" panose="020B0604020202020204" pitchFamily="34" charset="0"/>
              </a:rPr>
              <a:t>B.happily</a:t>
            </a:r>
            <a:r>
              <a:rPr lang="en-US" altLang="zh-CN" sz="2800" dirty="0">
                <a:solidFill>
                  <a:srgbClr val="3802BE"/>
                </a:solidFill>
                <a:latin typeface="Arial" panose="020B0604020202020204" pitchFamily="34" charset="0"/>
                <a:cs typeface="Arial" panose="020B0604020202020204" pitchFamily="34" charset="0"/>
              </a:rPr>
              <a:t> 		</a:t>
            </a:r>
            <a:r>
              <a:rPr lang="en-US" altLang="zh-CN" sz="2800" dirty="0" err="1">
                <a:solidFill>
                  <a:srgbClr val="3802BE"/>
                </a:solidFill>
                <a:latin typeface="Arial" panose="020B0604020202020204" pitchFamily="34" charset="0"/>
                <a:cs typeface="Arial" panose="020B0604020202020204" pitchFamily="34" charset="0"/>
              </a:rPr>
              <a:t>C.sad</a:t>
            </a:r>
            <a:r>
              <a:rPr lang="en-US" altLang="zh-CN" sz="2800" dirty="0">
                <a:solidFill>
                  <a:srgbClr val="3802BE"/>
                </a:solidFill>
                <a:latin typeface="Arial" panose="020B0604020202020204" pitchFamily="34" charset="0"/>
                <a:cs typeface="Arial" panose="020B0604020202020204" pitchFamily="34" charset="0"/>
              </a:rPr>
              <a:t> 		</a:t>
            </a:r>
            <a:r>
              <a:rPr lang="en-US" altLang="zh-CN" sz="2800" dirty="0" err="1">
                <a:solidFill>
                  <a:srgbClr val="3802BE"/>
                </a:solidFill>
                <a:latin typeface="Arial" panose="020B0604020202020204" pitchFamily="34" charset="0"/>
                <a:cs typeface="Arial" panose="020B0604020202020204" pitchFamily="34" charset="0"/>
              </a:rPr>
              <a:t>D.sadly</a:t>
            </a:r>
            <a:endParaRPr lang="en-US" altLang="zh-CN" sz="2800" dirty="0">
              <a:solidFill>
                <a:srgbClr val="3802BE"/>
              </a:solidFill>
              <a:latin typeface="Arial" panose="020B0604020202020204" pitchFamily="34" charset="0"/>
              <a:cs typeface="Arial" panose="020B0604020202020204" pitchFamily="34" charset="0"/>
            </a:endParaRPr>
          </a:p>
          <a:p>
            <a:pPr fontAlgn="auto">
              <a:lnSpc>
                <a:spcPts val="5560"/>
              </a:lnSpc>
            </a:pPr>
            <a:r>
              <a:rPr lang="en-US" altLang="zh-CN" sz="2800" dirty="0">
                <a:latin typeface="Arial" panose="020B0604020202020204" pitchFamily="34" charset="0"/>
                <a:cs typeface="Arial" panose="020B0604020202020204" pitchFamily="34" charset="0"/>
              </a:rPr>
              <a:t>(    ) 2. Tom is as _____as Jack. Because they both made no mistakes.</a:t>
            </a:r>
            <a:endParaRPr lang="en-US" altLang="zh-CN" sz="2800" dirty="0">
              <a:latin typeface="Arial" panose="020B0604020202020204" pitchFamily="34" charset="0"/>
              <a:cs typeface="Arial" panose="020B0604020202020204" pitchFamily="34" charset="0"/>
            </a:endParaRPr>
          </a:p>
          <a:p>
            <a:pPr fontAlgn="auto">
              <a:lnSpc>
                <a:spcPts val="5560"/>
              </a:lnSpc>
            </a:pPr>
            <a:r>
              <a:rPr lang="en-US" altLang="zh-CN" sz="2800" dirty="0">
                <a:latin typeface="Arial" panose="020B0604020202020204" pitchFamily="34" charset="0"/>
                <a:cs typeface="Arial" panose="020B0604020202020204" pitchFamily="34" charset="0"/>
              </a:rPr>
              <a:t>  </a:t>
            </a:r>
            <a:r>
              <a:rPr lang="en-US" altLang="zh-CN" sz="2800" dirty="0">
                <a:solidFill>
                  <a:srgbClr val="0070C0"/>
                </a:solidFill>
                <a:latin typeface="Arial" panose="020B0604020202020204" pitchFamily="34" charset="0"/>
                <a:cs typeface="Arial" panose="020B0604020202020204" pitchFamily="34" charset="0"/>
              </a:rPr>
              <a:t>         </a:t>
            </a:r>
            <a:r>
              <a:rPr lang="en-US" altLang="zh-CN" sz="2800" dirty="0" err="1">
                <a:solidFill>
                  <a:srgbClr val="051DCD"/>
                </a:solidFill>
                <a:latin typeface="Arial" panose="020B0604020202020204" pitchFamily="34" charset="0"/>
                <a:cs typeface="Arial" panose="020B0604020202020204" pitchFamily="34" charset="0"/>
              </a:rPr>
              <a:t>A.careless</a:t>
            </a:r>
            <a:r>
              <a:rPr lang="en-US" altLang="zh-CN" sz="2800" dirty="0">
                <a:solidFill>
                  <a:srgbClr val="051DCD"/>
                </a:solidFill>
                <a:latin typeface="Arial" panose="020B0604020202020204" pitchFamily="34" charset="0"/>
                <a:cs typeface="Arial" panose="020B0604020202020204" pitchFamily="34" charset="0"/>
              </a:rPr>
              <a:t> 	</a:t>
            </a:r>
            <a:r>
              <a:rPr lang="en-US" altLang="zh-CN" sz="2800" dirty="0" err="1">
                <a:solidFill>
                  <a:srgbClr val="051DCD"/>
                </a:solidFill>
                <a:latin typeface="Arial" panose="020B0604020202020204" pitchFamily="34" charset="0"/>
                <a:cs typeface="Arial" panose="020B0604020202020204" pitchFamily="34" charset="0"/>
              </a:rPr>
              <a:t>B.more</a:t>
            </a:r>
            <a:r>
              <a:rPr lang="en-US" altLang="zh-CN" sz="2800" dirty="0">
                <a:solidFill>
                  <a:srgbClr val="051DCD"/>
                </a:solidFill>
                <a:latin typeface="Arial" panose="020B0604020202020204" pitchFamily="34" charset="0"/>
                <a:cs typeface="Arial" panose="020B0604020202020204" pitchFamily="34" charset="0"/>
              </a:rPr>
              <a:t> careful 	</a:t>
            </a:r>
            <a:r>
              <a:rPr lang="en-US" altLang="zh-CN" sz="2800" dirty="0" err="1">
                <a:solidFill>
                  <a:srgbClr val="051DCD"/>
                </a:solidFill>
                <a:latin typeface="Arial" panose="020B0604020202020204" pitchFamily="34" charset="0"/>
                <a:cs typeface="Arial" panose="020B0604020202020204" pitchFamily="34" charset="0"/>
              </a:rPr>
              <a:t>C.careful</a:t>
            </a:r>
            <a:r>
              <a:rPr lang="en-US" altLang="zh-CN" sz="2800" dirty="0">
                <a:solidFill>
                  <a:srgbClr val="051DCD"/>
                </a:solidFill>
                <a:latin typeface="Arial" panose="020B0604020202020204" pitchFamily="34" charset="0"/>
                <a:cs typeface="Arial" panose="020B0604020202020204" pitchFamily="34" charset="0"/>
              </a:rPr>
              <a:t> 		</a:t>
            </a:r>
            <a:r>
              <a:rPr lang="en-US" altLang="zh-CN" sz="2800" dirty="0" err="1">
                <a:solidFill>
                  <a:srgbClr val="051DCD"/>
                </a:solidFill>
                <a:latin typeface="Arial" panose="020B0604020202020204" pitchFamily="34" charset="0"/>
                <a:cs typeface="Arial" panose="020B0604020202020204" pitchFamily="34" charset="0"/>
              </a:rPr>
              <a:t>D.carefully</a:t>
            </a:r>
            <a:endParaRPr lang="en-US" altLang="zh-CN" sz="2800" dirty="0">
              <a:solidFill>
                <a:srgbClr val="051DCD"/>
              </a:solidFill>
              <a:latin typeface="Arial" panose="020B0604020202020204" pitchFamily="34" charset="0"/>
              <a:cs typeface="Arial" panose="020B0604020202020204" pitchFamily="34" charset="0"/>
            </a:endParaRPr>
          </a:p>
          <a:p>
            <a:pPr fontAlgn="auto">
              <a:lnSpc>
                <a:spcPts val="5560"/>
              </a:lnSpc>
            </a:pPr>
            <a:r>
              <a:rPr lang="en-US" altLang="zh-CN" sz="2800" dirty="0">
                <a:latin typeface="Arial" panose="020B0604020202020204" pitchFamily="34" charset="0"/>
                <a:cs typeface="Arial" panose="020B0604020202020204" pitchFamily="34" charset="0"/>
              </a:rPr>
              <a:t>(    ) 3. He runs so _____ that I couldn't catch up with him.</a:t>
            </a:r>
            <a:endParaRPr lang="en-US" altLang="zh-CN" sz="2800" dirty="0">
              <a:latin typeface="Arial" panose="020B0604020202020204" pitchFamily="34" charset="0"/>
              <a:cs typeface="Arial" panose="020B0604020202020204" pitchFamily="34" charset="0"/>
            </a:endParaRPr>
          </a:p>
          <a:p>
            <a:pPr fontAlgn="auto">
              <a:lnSpc>
                <a:spcPts val="5560"/>
              </a:lnSpc>
            </a:pPr>
            <a:r>
              <a:rPr lang="en-US" altLang="zh-CN" sz="2800" dirty="0">
                <a:latin typeface="Arial" panose="020B0604020202020204" pitchFamily="34" charset="0"/>
                <a:cs typeface="Arial" panose="020B0604020202020204" pitchFamily="34" charset="0"/>
              </a:rPr>
              <a:t>     </a:t>
            </a:r>
            <a:r>
              <a:rPr lang="en-US" altLang="zh-CN" sz="2800" dirty="0">
                <a:solidFill>
                  <a:srgbClr val="0070C0"/>
                </a:solidFill>
                <a:latin typeface="Arial" panose="020B0604020202020204" pitchFamily="34" charset="0"/>
                <a:cs typeface="Arial" panose="020B0604020202020204" pitchFamily="34" charset="0"/>
              </a:rPr>
              <a:t>      </a:t>
            </a:r>
            <a:r>
              <a:rPr lang="en-US" altLang="zh-CN" sz="2800" dirty="0" err="1">
                <a:solidFill>
                  <a:srgbClr val="051DCD"/>
                </a:solidFill>
                <a:latin typeface="Arial" panose="020B0604020202020204" pitchFamily="34" charset="0"/>
                <a:cs typeface="Arial" panose="020B0604020202020204" pitchFamily="34" charset="0"/>
              </a:rPr>
              <a:t>A.quick</a:t>
            </a:r>
            <a:r>
              <a:rPr lang="en-US" altLang="zh-CN" sz="2800" dirty="0">
                <a:solidFill>
                  <a:srgbClr val="051DCD"/>
                </a:solidFill>
                <a:latin typeface="Arial" panose="020B0604020202020204" pitchFamily="34" charset="0"/>
                <a:cs typeface="Arial" panose="020B0604020202020204" pitchFamily="34" charset="0"/>
              </a:rPr>
              <a:t> 		</a:t>
            </a:r>
            <a:r>
              <a:rPr lang="en-US" altLang="zh-CN" sz="2800" dirty="0" err="1">
                <a:solidFill>
                  <a:srgbClr val="051DCD"/>
                </a:solidFill>
                <a:latin typeface="Arial" panose="020B0604020202020204" pitchFamily="34" charset="0"/>
                <a:cs typeface="Arial" panose="020B0604020202020204" pitchFamily="34" charset="0"/>
              </a:rPr>
              <a:t>B.quickly</a:t>
            </a:r>
            <a:r>
              <a:rPr lang="en-US" altLang="zh-CN" sz="2800" dirty="0">
                <a:solidFill>
                  <a:srgbClr val="051DCD"/>
                </a:solidFill>
                <a:latin typeface="Arial" panose="020B0604020202020204" pitchFamily="34" charset="0"/>
                <a:cs typeface="Arial" panose="020B0604020202020204" pitchFamily="34" charset="0"/>
              </a:rPr>
              <a:t> 		</a:t>
            </a:r>
            <a:r>
              <a:rPr lang="en-US" altLang="zh-CN" sz="2800" dirty="0" err="1">
                <a:solidFill>
                  <a:srgbClr val="051DCD"/>
                </a:solidFill>
                <a:latin typeface="Arial" panose="020B0604020202020204" pitchFamily="34" charset="0"/>
                <a:cs typeface="Arial" panose="020B0604020202020204" pitchFamily="34" charset="0"/>
              </a:rPr>
              <a:t>C.more</a:t>
            </a:r>
            <a:r>
              <a:rPr lang="en-US" altLang="zh-CN" sz="2800" dirty="0">
                <a:solidFill>
                  <a:srgbClr val="051DCD"/>
                </a:solidFill>
                <a:latin typeface="Arial" panose="020B0604020202020204" pitchFamily="34" charset="0"/>
                <a:cs typeface="Arial" panose="020B0604020202020204" pitchFamily="34" charset="0"/>
              </a:rPr>
              <a:t> quickly 	</a:t>
            </a:r>
            <a:r>
              <a:rPr lang="en-US" altLang="zh-CN" sz="2800" dirty="0" err="1">
                <a:solidFill>
                  <a:srgbClr val="051DCD"/>
                </a:solidFill>
                <a:latin typeface="Arial" panose="020B0604020202020204" pitchFamily="34" charset="0"/>
                <a:cs typeface="Arial" panose="020B0604020202020204" pitchFamily="34" charset="0"/>
              </a:rPr>
              <a:t>D.quicker</a:t>
            </a:r>
            <a:endParaRPr lang="en-US" altLang="zh-CN" sz="2800" dirty="0">
              <a:solidFill>
                <a:srgbClr val="051DCD"/>
              </a:solidFill>
              <a:latin typeface="Arial" panose="020B0604020202020204" pitchFamily="34" charset="0"/>
              <a:cs typeface="Arial" panose="020B0604020202020204" pitchFamily="34" charset="0"/>
            </a:endParaRPr>
          </a:p>
        </p:txBody>
      </p:sp>
      <p:sp>
        <p:nvSpPr>
          <p:cNvPr id="5" name="文本框 4"/>
          <p:cNvSpPr txBox="1"/>
          <p:nvPr/>
        </p:nvSpPr>
        <p:spPr>
          <a:xfrm>
            <a:off x="3166110" y="5912485"/>
            <a:ext cx="3731895" cy="521970"/>
          </a:xfrm>
          <a:prstGeom prst="rect">
            <a:avLst/>
          </a:prstGeom>
          <a:solidFill>
            <a:schemeClr val="accent6">
              <a:lumMod val="20000"/>
              <a:lumOff val="80000"/>
            </a:schemeClr>
          </a:solidFill>
        </p:spPr>
        <p:txBody>
          <a:bodyPr wrap="square" rtlCol="0">
            <a:spAutoFit/>
          </a:bodyPr>
          <a:lstStyle/>
          <a:p>
            <a:r>
              <a:rPr lang="zh-CN" altLang="en-US" sz="2800" b="1">
                <a:solidFill>
                  <a:srgbClr val="FF0000"/>
                </a:solidFill>
                <a:latin typeface="Arial" panose="020B0604020202020204" pitchFamily="34" charset="0"/>
                <a:cs typeface="Arial" panose="020B0604020202020204" pitchFamily="34" charset="0"/>
              </a:rPr>
              <a:t>根据句意，判断词性</a:t>
            </a:r>
            <a:endParaRPr lang="zh-CN" altLang="en-US" sz="2800" b="1">
              <a:solidFill>
                <a:srgbClr val="FF0000"/>
              </a:solidFill>
              <a:latin typeface="Arial" panose="020B0604020202020204" pitchFamily="34" charset="0"/>
              <a:cs typeface="Arial" panose="020B0604020202020204" pitchFamily="34" charset="0"/>
            </a:endParaRPr>
          </a:p>
        </p:txBody>
      </p:sp>
      <p:sp>
        <p:nvSpPr>
          <p:cNvPr id="6" name="矩形 5"/>
          <p:cNvSpPr/>
          <p:nvPr/>
        </p:nvSpPr>
        <p:spPr>
          <a:xfrm>
            <a:off x="646843" y="1459741"/>
            <a:ext cx="70040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rPr>
              <a:t>C</a:t>
            </a:r>
            <a:endPar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7" name="矩形 6"/>
          <p:cNvSpPr/>
          <p:nvPr/>
        </p:nvSpPr>
        <p:spPr>
          <a:xfrm>
            <a:off x="657860" y="2913922"/>
            <a:ext cx="70040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rPr>
              <a:t>C</a:t>
            </a:r>
            <a:endPar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8" name="矩形 7"/>
          <p:cNvSpPr/>
          <p:nvPr/>
        </p:nvSpPr>
        <p:spPr>
          <a:xfrm>
            <a:off x="657860" y="4330065"/>
            <a:ext cx="70040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rPr>
              <a:t>B</a:t>
            </a:r>
            <a:endPar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50" fill="hold"/>
                                        <p:tgtEl>
                                          <p:spTgt spid="7"/>
                                        </p:tgtEl>
                                        <p:attrNameLst>
                                          <p:attrName>ppt_x</p:attrName>
                                        </p:attrNameLst>
                                      </p:cBhvr>
                                      <p:tavLst>
                                        <p:tav tm="0">
                                          <p:val>
                                            <p:strVal val="#ppt_x"/>
                                          </p:val>
                                        </p:tav>
                                        <p:tav tm="100000">
                                          <p:val>
                                            <p:strVal val="#ppt_x"/>
                                          </p:val>
                                        </p:tav>
                                      </p:tavLst>
                                    </p:anim>
                                    <p:anim calcmode="lin" valueType="num">
                                      <p:cBhvr additive="base">
                                        <p:cTn id="14"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50" fill="hold"/>
                                        <p:tgtEl>
                                          <p:spTgt spid="8"/>
                                        </p:tgtEl>
                                        <p:attrNameLst>
                                          <p:attrName>ppt_x</p:attrName>
                                        </p:attrNameLst>
                                      </p:cBhvr>
                                      <p:tavLst>
                                        <p:tav tm="0">
                                          <p:val>
                                            <p:strVal val="#ppt_x"/>
                                          </p:val>
                                        </p:tav>
                                        <p:tav tm="100000">
                                          <p:val>
                                            <p:strVal val="#ppt_x"/>
                                          </p:val>
                                        </p:tav>
                                      </p:tavLst>
                                    </p:anim>
                                    <p:anim calcmode="lin" valueType="num">
                                      <p:cBhvr additive="base">
                                        <p:cTn id="20" dur="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886248" y="260681"/>
            <a:ext cx="79406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rgbClr val="0070C0"/>
                </a:solidFill>
                <a:latin typeface="Arial" panose="020B0604020202020204" pitchFamily="34" charset="0"/>
              </a:rPr>
              <a:t>一、形容词、副词比较级，最高级变化规则</a:t>
            </a:r>
            <a:endParaRPr lang="zh-CN" altLang="en-US" b="1" dirty="0">
              <a:solidFill>
                <a:srgbClr val="0070C0"/>
              </a:solidFill>
              <a:latin typeface="Arial" panose="020B0604020202020204" pitchFamily="34" charset="0"/>
            </a:endParaRPr>
          </a:p>
        </p:txBody>
      </p:sp>
      <p:sp>
        <p:nvSpPr>
          <p:cNvPr id="93187" name="Rectangle 3"/>
          <p:cNvSpPr>
            <a:spLocks noChangeArrowheads="1"/>
          </p:cNvSpPr>
          <p:nvPr/>
        </p:nvSpPr>
        <p:spPr bwMode="auto">
          <a:xfrm>
            <a:off x="1885950" y="844642"/>
            <a:ext cx="3374390" cy="46037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b="1" dirty="0">
                <a:solidFill>
                  <a:srgbClr val="0070C0"/>
                </a:solidFill>
                <a:latin typeface="Arial" panose="020B0604020202020204" pitchFamily="34" charset="0"/>
                <a:cs typeface="Arial" panose="020B0604020202020204" pitchFamily="34" charset="0"/>
              </a:rPr>
              <a:t>1. </a:t>
            </a:r>
            <a:r>
              <a:rPr lang="zh-CN" altLang="en-US" sz="2400" b="1" dirty="0">
                <a:solidFill>
                  <a:srgbClr val="0070C0"/>
                </a:solidFill>
                <a:latin typeface="Arial" panose="020B0604020202020204" pitchFamily="34" charset="0"/>
                <a:cs typeface="Arial" panose="020B0604020202020204" pitchFamily="34" charset="0"/>
              </a:rPr>
              <a:t>一般情况下加</a:t>
            </a:r>
            <a:r>
              <a:rPr lang="en-US" altLang="zh-CN" sz="2400" b="1" dirty="0">
                <a:solidFill>
                  <a:srgbClr val="0070C0"/>
                </a:solidFill>
                <a:latin typeface="Arial" panose="020B0604020202020204" pitchFamily="34" charset="0"/>
                <a:cs typeface="Arial" panose="020B0604020202020204" pitchFamily="34" charset="0"/>
              </a:rPr>
              <a:t>-</a:t>
            </a:r>
            <a:r>
              <a:rPr lang="en-US" altLang="zh-CN" sz="2400" b="1" dirty="0" err="1">
                <a:solidFill>
                  <a:srgbClr val="0070C0"/>
                </a:solidFill>
                <a:latin typeface="Arial" panose="020B0604020202020204" pitchFamily="34" charset="0"/>
                <a:cs typeface="Arial" panose="020B0604020202020204" pitchFamily="34" charset="0"/>
              </a:rPr>
              <a:t>er/-est</a:t>
            </a:r>
            <a:r>
              <a:rPr lang="en-US" altLang="zh-CN" sz="2400" b="1" dirty="0">
                <a:solidFill>
                  <a:srgbClr val="0070C0"/>
                </a:solidFill>
                <a:latin typeface="Arial" panose="020B0604020202020204" pitchFamily="34" charset="0"/>
                <a:cs typeface="Arial" panose="020B0604020202020204" pitchFamily="34" charset="0"/>
              </a:rPr>
              <a:t> </a:t>
            </a:r>
            <a:endParaRPr lang="en-US" altLang="zh-CN" sz="2400" b="1" dirty="0">
              <a:solidFill>
                <a:srgbClr val="0070C0"/>
              </a:solidFill>
              <a:latin typeface="Arial" panose="020B0604020202020204" pitchFamily="34" charset="0"/>
              <a:cs typeface="Arial" panose="020B0604020202020204" pitchFamily="34" charset="0"/>
            </a:endParaRPr>
          </a:p>
        </p:txBody>
      </p:sp>
      <p:sp>
        <p:nvSpPr>
          <p:cNvPr id="93188" name="Rectangle 4"/>
          <p:cNvSpPr>
            <a:spLocks noChangeArrowheads="1"/>
          </p:cNvSpPr>
          <p:nvPr/>
        </p:nvSpPr>
        <p:spPr bwMode="auto">
          <a:xfrm>
            <a:off x="5497830" y="844550"/>
            <a:ext cx="44634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b="1" dirty="0">
                <a:solidFill>
                  <a:srgbClr val="000000"/>
                </a:solidFill>
                <a:latin typeface="Arial" panose="020B0604020202020204" pitchFamily="34" charset="0"/>
                <a:cs typeface="Arial" panose="020B0604020202020204" pitchFamily="34" charset="0"/>
              </a:rPr>
              <a:t>young---</a:t>
            </a:r>
            <a:r>
              <a:rPr lang="en-US" altLang="zh-CN" sz="2400" b="1" dirty="0" err="1">
                <a:solidFill>
                  <a:srgbClr val="000000"/>
                </a:solidFill>
                <a:latin typeface="Arial" panose="020B0604020202020204" pitchFamily="34" charset="0"/>
                <a:cs typeface="Arial" panose="020B0604020202020204" pitchFamily="34" charset="0"/>
              </a:rPr>
              <a:t>young</a:t>
            </a:r>
            <a:r>
              <a:rPr lang="en-US" altLang="zh-CN" sz="2400" b="1" dirty="0" err="1">
                <a:solidFill>
                  <a:srgbClr val="F206CB"/>
                </a:solidFill>
                <a:latin typeface="Arial" panose="020B0604020202020204" pitchFamily="34" charset="0"/>
                <a:cs typeface="Arial" panose="020B0604020202020204" pitchFamily="34" charset="0"/>
              </a:rPr>
              <a:t>er</a:t>
            </a:r>
            <a:r>
              <a:rPr lang="en-US" altLang="zh-CN" sz="2400" b="1" dirty="0" err="1">
                <a:solidFill>
                  <a:schemeClr val="tx1"/>
                </a:solidFill>
                <a:latin typeface="Arial" panose="020B0604020202020204" pitchFamily="34" charset="0"/>
                <a:cs typeface="Arial" panose="020B0604020202020204" pitchFamily="34" charset="0"/>
              </a:rPr>
              <a:t>---young</a:t>
            </a:r>
            <a:r>
              <a:rPr lang="en-US" altLang="zh-CN" sz="2400" b="1" dirty="0" err="1">
                <a:solidFill>
                  <a:srgbClr val="F206CB"/>
                </a:solidFill>
                <a:latin typeface="Arial" panose="020B0604020202020204" pitchFamily="34" charset="0"/>
                <a:cs typeface="Arial" panose="020B0604020202020204" pitchFamily="34" charset="0"/>
              </a:rPr>
              <a:t>est</a:t>
            </a:r>
            <a:endParaRPr lang="en-US" altLang="zh-CN" sz="2400" b="1" dirty="0">
              <a:solidFill>
                <a:srgbClr val="F206CB"/>
              </a:solidFill>
              <a:latin typeface="Arial" panose="020B0604020202020204" pitchFamily="34" charset="0"/>
              <a:cs typeface="Arial" panose="020B0604020202020204" pitchFamily="34" charset="0"/>
            </a:endParaRPr>
          </a:p>
        </p:txBody>
      </p:sp>
      <p:sp>
        <p:nvSpPr>
          <p:cNvPr id="93189" name="Rectangle 5"/>
          <p:cNvSpPr>
            <a:spLocks noChangeArrowheads="1"/>
          </p:cNvSpPr>
          <p:nvPr/>
        </p:nvSpPr>
        <p:spPr bwMode="auto">
          <a:xfrm>
            <a:off x="1885951" y="1568768"/>
            <a:ext cx="2633345" cy="46037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b="1" dirty="0">
                <a:solidFill>
                  <a:srgbClr val="0070C0"/>
                </a:solidFill>
                <a:latin typeface="Arial" panose="020B0604020202020204" pitchFamily="34" charset="0"/>
                <a:cs typeface="Arial" panose="020B0604020202020204" pitchFamily="34" charset="0"/>
              </a:rPr>
              <a:t>2. </a:t>
            </a:r>
            <a:r>
              <a:rPr lang="zh-CN" altLang="en-US" sz="2400" b="1" dirty="0">
                <a:solidFill>
                  <a:srgbClr val="0070C0"/>
                </a:solidFill>
                <a:latin typeface="Arial" panose="020B0604020202020204" pitchFamily="34" charset="0"/>
                <a:cs typeface="Arial" panose="020B0604020202020204" pitchFamily="34" charset="0"/>
              </a:rPr>
              <a:t>哑</a:t>
            </a:r>
            <a:r>
              <a:rPr lang="en-US" altLang="zh-CN" sz="2400" b="1" dirty="0">
                <a:solidFill>
                  <a:srgbClr val="0070C0"/>
                </a:solidFill>
                <a:latin typeface="Arial" panose="020B0604020202020204" pitchFamily="34" charset="0"/>
                <a:cs typeface="Arial" panose="020B0604020202020204" pitchFamily="34" charset="0"/>
              </a:rPr>
              <a:t>e</a:t>
            </a:r>
            <a:r>
              <a:rPr lang="zh-CN" altLang="en-US" sz="2400" b="1" dirty="0">
                <a:solidFill>
                  <a:srgbClr val="0070C0"/>
                </a:solidFill>
                <a:latin typeface="Arial" panose="020B0604020202020204" pitchFamily="34" charset="0"/>
                <a:cs typeface="Arial" panose="020B0604020202020204" pitchFamily="34" charset="0"/>
              </a:rPr>
              <a:t>结尾</a:t>
            </a:r>
            <a:r>
              <a:rPr lang="en-US" altLang="zh-CN" sz="2400" b="1" dirty="0">
                <a:solidFill>
                  <a:srgbClr val="0070C0"/>
                </a:solidFill>
                <a:latin typeface="Arial" panose="020B0604020202020204" pitchFamily="34" charset="0"/>
                <a:cs typeface="Arial" panose="020B0604020202020204" pitchFamily="34" charset="0"/>
              </a:rPr>
              <a:t>+ -r/ -st </a:t>
            </a:r>
            <a:endParaRPr lang="en-US" altLang="zh-CN" sz="2400" b="1" dirty="0">
              <a:solidFill>
                <a:srgbClr val="0070C0"/>
              </a:solidFill>
              <a:latin typeface="Arial" panose="020B0604020202020204" pitchFamily="34" charset="0"/>
              <a:cs typeface="Arial" panose="020B0604020202020204" pitchFamily="34" charset="0"/>
            </a:endParaRPr>
          </a:p>
        </p:txBody>
      </p:sp>
      <p:sp>
        <p:nvSpPr>
          <p:cNvPr id="93190" name="Rectangle 6"/>
          <p:cNvSpPr>
            <a:spLocks noChangeArrowheads="1"/>
          </p:cNvSpPr>
          <p:nvPr/>
        </p:nvSpPr>
        <p:spPr bwMode="auto">
          <a:xfrm>
            <a:off x="5497747" y="1568911"/>
            <a:ext cx="30111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b="1" dirty="0">
                <a:solidFill>
                  <a:srgbClr val="000000"/>
                </a:solidFill>
                <a:latin typeface="Arial" panose="020B0604020202020204" pitchFamily="34" charset="0"/>
                <a:cs typeface="Arial" panose="020B0604020202020204" pitchFamily="34" charset="0"/>
              </a:rPr>
              <a:t>nice---nice</a:t>
            </a:r>
            <a:r>
              <a:rPr lang="en-US" altLang="zh-CN" sz="2400" b="1" dirty="0">
                <a:solidFill>
                  <a:srgbClr val="FF00FF"/>
                </a:solidFill>
                <a:latin typeface="Arial" panose="020B0604020202020204" pitchFamily="34" charset="0"/>
                <a:cs typeface="Arial" panose="020B0604020202020204" pitchFamily="34" charset="0"/>
              </a:rPr>
              <a:t>r</a:t>
            </a:r>
            <a:r>
              <a:rPr lang="en-US" altLang="zh-CN" sz="2400" b="1" dirty="0">
                <a:solidFill>
                  <a:schemeClr val="tx1"/>
                </a:solidFill>
                <a:latin typeface="Arial" panose="020B0604020202020204" pitchFamily="34" charset="0"/>
                <a:cs typeface="Arial" panose="020B0604020202020204" pitchFamily="34" charset="0"/>
              </a:rPr>
              <a:t>---nice</a:t>
            </a:r>
            <a:r>
              <a:rPr lang="en-US" altLang="zh-CN" sz="2400" b="1" dirty="0">
                <a:solidFill>
                  <a:srgbClr val="FF00FF"/>
                </a:solidFill>
                <a:latin typeface="Arial" panose="020B0604020202020204" pitchFamily="34" charset="0"/>
                <a:cs typeface="Arial" panose="020B0604020202020204" pitchFamily="34" charset="0"/>
              </a:rPr>
              <a:t>st</a:t>
            </a:r>
            <a:r>
              <a:rPr lang="en-US" altLang="zh-CN" sz="2400" b="1" dirty="0">
                <a:solidFill>
                  <a:srgbClr val="000000"/>
                </a:solidFill>
                <a:latin typeface="Arial" panose="020B0604020202020204" pitchFamily="34" charset="0"/>
                <a:cs typeface="Arial" panose="020B0604020202020204" pitchFamily="34" charset="0"/>
              </a:rPr>
              <a:t>      </a:t>
            </a:r>
            <a:endParaRPr lang="en-US" altLang="zh-CN" sz="2400" b="1" dirty="0">
              <a:solidFill>
                <a:srgbClr val="000000"/>
              </a:solidFill>
              <a:latin typeface="Arial" panose="020B0604020202020204" pitchFamily="34" charset="0"/>
              <a:cs typeface="Arial" panose="020B0604020202020204" pitchFamily="34" charset="0"/>
            </a:endParaRPr>
          </a:p>
        </p:txBody>
      </p:sp>
      <p:sp>
        <p:nvSpPr>
          <p:cNvPr id="93191" name="Rectangle 7"/>
          <p:cNvSpPr>
            <a:spLocks noChangeArrowheads="1"/>
          </p:cNvSpPr>
          <p:nvPr/>
        </p:nvSpPr>
        <p:spPr bwMode="auto">
          <a:xfrm>
            <a:off x="1885950" y="2338070"/>
            <a:ext cx="5570855" cy="46037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b="1">
                <a:solidFill>
                  <a:srgbClr val="0070C0"/>
                </a:solidFill>
                <a:latin typeface="Arial" panose="020B0604020202020204" pitchFamily="34" charset="0"/>
                <a:cs typeface="Arial" panose="020B0604020202020204" pitchFamily="34" charset="0"/>
              </a:rPr>
              <a:t>3.</a:t>
            </a:r>
            <a:r>
              <a:rPr lang="zh-CN" altLang="en-US" sz="2400" b="1">
                <a:solidFill>
                  <a:srgbClr val="0070C0"/>
                </a:solidFill>
                <a:latin typeface="Arial" panose="020B0604020202020204" pitchFamily="34" charset="0"/>
                <a:cs typeface="Arial" panose="020B0604020202020204" pitchFamily="34" charset="0"/>
              </a:rPr>
              <a:t>元辅重读双写辅音字母，再加</a:t>
            </a:r>
            <a:r>
              <a:rPr lang="en-US" altLang="zh-CN" sz="2400" b="1">
                <a:solidFill>
                  <a:srgbClr val="0070C0"/>
                </a:solidFill>
                <a:latin typeface="Arial" panose="020B0604020202020204" pitchFamily="34" charset="0"/>
                <a:cs typeface="Arial" panose="020B0604020202020204" pitchFamily="34" charset="0"/>
              </a:rPr>
              <a:t>-er/ -est</a:t>
            </a:r>
            <a:endParaRPr lang="zh-CN" altLang="en-US" sz="2400" b="1">
              <a:solidFill>
                <a:srgbClr val="0070C0"/>
              </a:solidFill>
              <a:latin typeface="Arial" panose="020B0604020202020204" pitchFamily="34" charset="0"/>
              <a:cs typeface="Arial" panose="020B0604020202020204" pitchFamily="34" charset="0"/>
            </a:endParaRPr>
          </a:p>
        </p:txBody>
      </p:sp>
      <p:sp>
        <p:nvSpPr>
          <p:cNvPr id="93192" name="Rectangle 8"/>
          <p:cNvSpPr>
            <a:spLocks noChangeArrowheads="1"/>
          </p:cNvSpPr>
          <p:nvPr/>
        </p:nvSpPr>
        <p:spPr bwMode="auto">
          <a:xfrm>
            <a:off x="7659370" y="2338070"/>
            <a:ext cx="34823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b="1" dirty="0">
                <a:solidFill>
                  <a:srgbClr val="000000"/>
                </a:solidFill>
                <a:latin typeface="Arial" panose="020B0604020202020204" pitchFamily="34" charset="0"/>
                <a:cs typeface="Arial" panose="020B0604020202020204" pitchFamily="34" charset="0"/>
              </a:rPr>
              <a:t>big---big</a:t>
            </a:r>
            <a:r>
              <a:rPr lang="en-US" altLang="zh-CN" sz="2400" b="1" dirty="0">
                <a:solidFill>
                  <a:srgbClr val="EA66EE"/>
                </a:solidFill>
                <a:latin typeface="Arial" panose="020B0604020202020204" pitchFamily="34" charset="0"/>
                <a:cs typeface="Arial" panose="020B0604020202020204" pitchFamily="34" charset="0"/>
              </a:rPr>
              <a:t>ger</a:t>
            </a:r>
            <a:r>
              <a:rPr lang="en-US" altLang="zh-CN" sz="2400" b="1" dirty="0">
                <a:solidFill>
                  <a:schemeClr val="tx1"/>
                </a:solidFill>
                <a:latin typeface="Arial" panose="020B0604020202020204" pitchFamily="34" charset="0"/>
                <a:cs typeface="Arial" panose="020B0604020202020204" pitchFamily="34" charset="0"/>
              </a:rPr>
              <a:t>--- big</a:t>
            </a:r>
            <a:r>
              <a:rPr lang="en-US" altLang="zh-CN" sz="2400" b="1" dirty="0">
                <a:solidFill>
                  <a:srgbClr val="EA66EE"/>
                </a:solidFill>
                <a:latin typeface="Arial" panose="020B0604020202020204" pitchFamily="34" charset="0"/>
                <a:cs typeface="Arial" panose="020B0604020202020204" pitchFamily="34" charset="0"/>
              </a:rPr>
              <a:t>gest</a:t>
            </a:r>
            <a:endParaRPr lang="en-US" altLang="zh-CN" sz="2400" b="1" dirty="0">
              <a:solidFill>
                <a:srgbClr val="000000"/>
              </a:solidFill>
              <a:latin typeface="Arial" panose="020B0604020202020204" pitchFamily="34" charset="0"/>
              <a:cs typeface="Arial" panose="020B0604020202020204" pitchFamily="34" charset="0"/>
            </a:endParaRPr>
          </a:p>
        </p:txBody>
      </p:sp>
      <p:sp>
        <p:nvSpPr>
          <p:cNvPr id="93193" name="Rectangle 9"/>
          <p:cNvSpPr>
            <a:spLocks noChangeArrowheads="1"/>
          </p:cNvSpPr>
          <p:nvPr/>
        </p:nvSpPr>
        <p:spPr bwMode="auto">
          <a:xfrm>
            <a:off x="1885950" y="3107055"/>
            <a:ext cx="8787130" cy="46037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b="1" dirty="0">
                <a:solidFill>
                  <a:srgbClr val="0070C0"/>
                </a:solidFill>
                <a:latin typeface="Arial" panose="020B0604020202020204" pitchFamily="34" charset="0"/>
                <a:cs typeface="Arial" panose="020B0604020202020204" pitchFamily="34" charset="0"/>
              </a:rPr>
              <a:t>4. “</a:t>
            </a:r>
            <a:r>
              <a:rPr lang="zh-CN" altLang="en-US" sz="2400" b="1" dirty="0">
                <a:solidFill>
                  <a:srgbClr val="0070C0"/>
                </a:solidFill>
                <a:latin typeface="Arial" panose="020B0604020202020204" pitchFamily="34" charset="0"/>
                <a:cs typeface="Arial" panose="020B0604020202020204" pitchFamily="34" charset="0"/>
              </a:rPr>
              <a:t>辅音字母＋</a:t>
            </a:r>
            <a:r>
              <a:rPr lang="en-US" altLang="zh-CN" sz="2400" b="1" dirty="0">
                <a:solidFill>
                  <a:srgbClr val="0070C0"/>
                </a:solidFill>
                <a:latin typeface="Arial" panose="020B0604020202020204" pitchFamily="34" charset="0"/>
                <a:cs typeface="Arial" panose="020B0604020202020204" pitchFamily="34" charset="0"/>
              </a:rPr>
              <a:t>y”</a:t>
            </a:r>
            <a:r>
              <a:rPr lang="zh-CN" altLang="en-US" sz="2400" b="1" dirty="0">
                <a:solidFill>
                  <a:srgbClr val="0070C0"/>
                </a:solidFill>
                <a:latin typeface="Arial" panose="020B0604020202020204" pitchFamily="34" charset="0"/>
                <a:cs typeface="Arial" panose="020B0604020202020204" pitchFamily="34" charset="0"/>
              </a:rPr>
              <a:t>结尾的双音节词，变“</a:t>
            </a:r>
            <a:r>
              <a:rPr lang="en-US" altLang="zh-CN" sz="2400" b="1" dirty="0">
                <a:solidFill>
                  <a:srgbClr val="0070C0"/>
                </a:solidFill>
                <a:latin typeface="Arial" panose="020B0604020202020204" pitchFamily="34" charset="0"/>
                <a:cs typeface="Arial" panose="020B0604020202020204" pitchFamily="34" charset="0"/>
              </a:rPr>
              <a:t>y”</a:t>
            </a:r>
            <a:r>
              <a:rPr lang="zh-CN" altLang="en-US" sz="2400" b="1" dirty="0">
                <a:solidFill>
                  <a:srgbClr val="0070C0"/>
                </a:solidFill>
                <a:latin typeface="Arial" panose="020B0604020202020204" pitchFamily="34" charset="0"/>
                <a:cs typeface="Arial" panose="020B0604020202020204" pitchFamily="34" charset="0"/>
              </a:rPr>
              <a:t>为“</a:t>
            </a:r>
            <a:r>
              <a:rPr lang="en-US" altLang="zh-CN" sz="2400" b="1" dirty="0" err="1">
                <a:solidFill>
                  <a:srgbClr val="0070C0"/>
                </a:solidFill>
                <a:latin typeface="Arial" panose="020B0604020202020204" pitchFamily="34" charset="0"/>
                <a:cs typeface="Arial" panose="020B0604020202020204" pitchFamily="34" charset="0"/>
              </a:rPr>
              <a:t>i</a:t>
            </a:r>
            <a:r>
              <a:rPr lang="en-US" altLang="zh-CN" sz="2400" b="1" dirty="0">
                <a:solidFill>
                  <a:srgbClr val="0070C0"/>
                </a:solidFill>
                <a:latin typeface="Arial" panose="020B0604020202020204" pitchFamily="34" charset="0"/>
                <a:cs typeface="Arial" panose="020B0604020202020204" pitchFamily="34" charset="0"/>
              </a:rPr>
              <a:t>”</a:t>
            </a:r>
            <a:r>
              <a:rPr lang="zh-CN" altLang="en-US" sz="2400" b="1" dirty="0">
                <a:solidFill>
                  <a:srgbClr val="0070C0"/>
                </a:solidFill>
                <a:latin typeface="Arial" panose="020B0604020202020204" pitchFamily="34" charset="0"/>
                <a:cs typeface="Arial" panose="020B0604020202020204" pitchFamily="34" charset="0"/>
              </a:rPr>
              <a:t>，再加</a:t>
            </a:r>
            <a:r>
              <a:rPr lang="en-US" altLang="zh-CN" sz="2400" b="1" dirty="0">
                <a:solidFill>
                  <a:srgbClr val="0070C0"/>
                </a:solidFill>
                <a:latin typeface="Arial" panose="020B0604020202020204" pitchFamily="34" charset="0"/>
                <a:cs typeface="Arial" panose="020B0604020202020204" pitchFamily="34" charset="0"/>
              </a:rPr>
              <a:t>-</a:t>
            </a:r>
            <a:r>
              <a:rPr lang="en-US" altLang="zh-CN" sz="2400" b="1" dirty="0" err="1">
                <a:solidFill>
                  <a:srgbClr val="0070C0"/>
                </a:solidFill>
                <a:latin typeface="Arial" panose="020B0604020202020204" pitchFamily="34" charset="0"/>
                <a:cs typeface="Arial" panose="020B0604020202020204" pitchFamily="34" charset="0"/>
              </a:rPr>
              <a:t>er/-est</a:t>
            </a:r>
            <a:r>
              <a:rPr lang="en-US" altLang="zh-CN" sz="2400" b="1" dirty="0">
                <a:solidFill>
                  <a:srgbClr val="0070C0"/>
                </a:solidFill>
                <a:latin typeface="Arial" panose="020B0604020202020204" pitchFamily="34" charset="0"/>
                <a:cs typeface="Arial" panose="020B0604020202020204" pitchFamily="34" charset="0"/>
              </a:rPr>
              <a:t> </a:t>
            </a:r>
            <a:endParaRPr lang="en-US" altLang="zh-CN" sz="2400" b="1" dirty="0">
              <a:solidFill>
                <a:srgbClr val="0070C0"/>
              </a:solidFill>
              <a:latin typeface="Arial" panose="020B0604020202020204" pitchFamily="34" charset="0"/>
              <a:cs typeface="Arial" panose="020B0604020202020204" pitchFamily="34" charset="0"/>
            </a:endParaRPr>
          </a:p>
        </p:txBody>
      </p:sp>
      <p:sp>
        <p:nvSpPr>
          <p:cNvPr id="93194" name="Rectangle 10"/>
          <p:cNvSpPr>
            <a:spLocks noChangeArrowheads="1"/>
          </p:cNvSpPr>
          <p:nvPr/>
        </p:nvSpPr>
        <p:spPr bwMode="auto">
          <a:xfrm>
            <a:off x="2336165" y="3677285"/>
            <a:ext cx="35794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b="1" dirty="0">
                <a:solidFill>
                  <a:srgbClr val="000000"/>
                </a:solidFill>
                <a:latin typeface="Arial" panose="020B0604020202020204" pitchFamily="34" charset="0"/>
                <a:cs typeface="Arial" panose="020B0604020202020204" pitchFamily="34" charset="0"/>
              </a:rPr>
              <a:t>early---earl</a:t>
            </a:r>
            <a:r>
              <a:rPr lang="en-US" altLang="zh-CN" sz="2400" b="1" dirty="0">
                <a:solidFill>
                  <a:srgbClr val="F206CB"/>
                </a:solidFill>
                <a:latin typeface="Arial" panose="020B0604020202020204" pitchFamily="34" charset="0"/>
                <a:cs typeface="Arial" panose="020B0604020202020204" pitchFamily="34" charset="0"/>
              </a:rPr>
              <a:t>ier</a:t>
            </a:r>
            <a:r>
              <a:rPr lang="en-US" altLang="zh-CN" sz="2400" b="1" dirty="0">
                <a:solidFill>
                  <a:schemeClr val="tx1"/>
                </a:solidFill>
                <a:latin typeface="Arial" panose="020B0604020202020204" pitchFamily="34" charset="0"/>
                <a:cs typeface="Arial" panose="020B0604020202020204" pitchFamily="34" charset="0"/>
              </a:rPr>
              <a:t>---eal</a:t>
            </a:r>
            <a:r>
              <a:rPr lang="en-US" altLang="zh-CN" sz="2400" b="1" dirty="0">
                <a:solidFill>
                  <a:srgbClr val="F206CB"/>
                </a:solidFill>
                <a:latin typeface="Arial" panose="020B0604020202020204" pitchFamily="34" charset="0"/>
                <a:cs typeface="Arial" panose="020B0604020202020204" pitchFamily="34" charset="0"/>
              </a:rPr>
              <a:t>iest</a:t>
            </a:r>
            <a:endParaRPr lang="en-US" altLang="zh-CN" sz="2400" b="1" dirty="0">
              <a:solidFill>
                <a:srgbClr val="1F497D"/>
              </a:solidFill>
              <a:latin typeface="Arial" panose="020B0604020202020204" pitchFamily="34" charset="0"/>
              <a:cs typeface="Arial" panose="020B0604020202020204" pitchFamily="34" charset="0"/>
            </a:endParaRPr>
          </a:p>
        </p:txBody>
      </p:sp>
      <p:sp>
        <p:nvSpPr>
          <p:cNvPr id="2" name="Rectangle 3"/>
          <p:cNvSpPr>
            <a:spLocks noChangeArrowheads="1"/>
          </p:cNvSpPr>
          <p:nvPr/>
        </p:nvSpPr>
        <p:spPr bwMode="auto">
          <a:xfrm>
            <a:off x="1802130" y="4137660"/>
            <a:ext cx="6988175" cy="46037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b="1" dirty="0">
                <a:solidFill>
                  <a:srgbClr val="0070C0"/>
                </a:solidFill>
                <a:latin typeface="Arial" panose="020B0604020202020204" pitchFamily="34" charset="0"/>
                <a:cs typeface="Arial" panose="020B0604020202020204" pitchFamily="34" charset="0"/>
              </a:rPr>
              <a:t>5.  </a:t>
            </a:r>
            <a:r>
              <a:rPr lang="zh-CN" altLang="en-US" sz="2400" b="1" dirty="0">
                <a:solidFill>
                  <a:srgbClr val="0070C0"/>
                </a:solidFill>
                <a:latin typeface="Arial" panose="020B0604020202020204" pitchFamily="34" charset="0"/>
                <a:cs typeface="Arial" panose="020B0604020202020204" pitchFamily="34" charset="0"/>
              </a:rPr>
              <a:t>多音节词和部分双音节词， </a:t>
            </a:r>
            <a:r>
              <a:rPr lang="en-US" altLang="zh-CN" sz="2400" b="1" dirty="0" err="1">
                <a:solidFill>
                  <a:srgbClr val="0070C0"/>
                </a:solidFill>
                <a:latin typeface="Arial" panose="020B0604020202020204" pitchFamily="34" charset="0"/>
                <a:cs typeface="Arial" panose="020B0604020202020204" pitchFamily="34" charset="0"/>
              </a:rPr>
              <a:t>more / most+</a:t>
            </a:r>
            <a:r>
              <a:rPr lang="en-US" altLang="zh-CN" sz="2400" b="1" dirty="0">
                <a:solidFill>
                  <a:srgbClr val="0070C0"/>
                </a:solidFill>
                <a:latin typeface="Arial" panose="020B0604020202020204" pitchFamily="34" charset="0"/>
                <a:cs typeface="Arial" panose="020B0604020202020204" pitchFamily="34" charset="0"/>
              </a:rPr>
              <a:t> </a:t>
            </a:r>
            <a:r>
              <a:rPr lang="zh-CN" altLang="en-US" sz="2400" b="1" dirty="0">
                <a:solidFill>
                  <a:srgbClr val="0070C0"/>
                </a:solidFill>
                <a:latin typeface="Arial" panose="020B0604020202020204" pitchFamily="34" charset="0"/>
                <a:cs typeface="Arial" panose="020B0604020202020204" pitchFamily="34" charset="0"/>
              </a:rPr>
              <a:t>原级</a:t>
            </a:r>
            <a:r>
              <a:rPr lang="en-US" altLang="zh-CN" sz="2400" b="1" dirty="0">
                <a:solidFill>
                  <a:srgbClr val="0070C0"/>
                </a:solidFill>
                <a:latin typeface="Arial" panose="020B0604020202020204" pitchFamily="34" charset="0"/>
                <a:cs typeface="Arial" panose="020B0604020202020204" pitchFamily="34" charset="0"/>
              </a:rPr>
              <a:t>   </a:t>
            </a:r>
            <a:endParaRPr lang="en-US" altLang="zh-CN" sz="2400" b="1" dirty="0">
              <a:solidFill>
                <a:srgbClr val="0070C0"/>
              </a:solidFill>
              <a:latin typeface="Arial" panose="020B0604020202020204" pitchFamily="34" charset="0"/>
              <a:cs typeface="Arial" panose="020B0604020202020204" pitchFamily="34" charset="0"/>
            </a:endParaRPr>
          </a:p>
        </p:txBody>
      </p:sp>
      <p:sp>
        <p:nvSpPr>
          <p:cNvPr id="3" name="Rectangle 4"/>
          <p:cNvSpPr>
            <a:spLocks noChangeArrowheads="1"/>
          </p:cNvSpPr>
          <p:nvPr/>
        </p:nvSpPr>
        <p:spPr bwMode="auto">
          <a:xfrm>
            <a:off x="2336165" y="4723765"/>
            <a:ext cx="7083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00000"/>
              </a:lnSpc>
              <a:spcBef>
                <a:spcPct val="50000"/>
              </a:spcBef>
              <a:buFont typeface="Arial" panose="020B0604020202020204" pitchFamily="34" charset="0"/>
              <a:buNone/>
            </a:pPr>
            <a:r>
              <a:rPr lang="en-US" altLang="zh-CN" sz="2400" b="1" dirty="0">
                <a:solidFill>
                  <a:srgbClr val="000000"/>
                </a:solidFill>
                <a:latin typeface="Arial" panose="020B0604020202020204" pitchFamily="34" charset="0"/>
                <a:cs typeface="Arial" panose="020B0604020202020204" pitchFamily="34" charset="0"/>
              </a:rPr>
              <a:t>popular ---</a:t>
            </a:r>
            <a:r>
              <a:rPr lang="en-US" altLang="zh-CN" sz="2400" b="1" dirty="0" err="1">
                <a:solidFill>
                  <a:srgbClr val="F206CB"/>
                </a:solidFill>
                <a:latin typeface="Arial" panose="020B0604020202020204" pitchFamily="34" charset="0"/>
                <a:cs typeface="Arial" panose="020B0604020202020204" pitchFamily="34" charset="0"/>
              </a:rPr>
              <a:t>more </a:t>
            </a:r>
            <a:r>
              <a:rPr lang="en-US" altLang="zh-CN" sz="2400" b="1" dirty="0" err="1">
                <a:solidFill>
                  <a:schemeClr val="tx1"/>
                </a:solidFill>
                <a:latin typeface="Arial" panose="020B0604020202020204" pitchFamily="34" charset="0"/>
                <a:cs typeface="Arial" panose="020B0604020202020204" pitchFamily="34" charset="0"/>
              </a:rPr>
              <a:t>popular---</a:t>
            </a:r>
            <a:r>
              <a:rPr lang="en-US" altLang="zh-CN" sz="2400" b="1" dirty="0" err="1">
                <a:solidFill>
                  <a:srgbClr val="F206CB"/>
                </a:solidFill>
                <a:latin typeface="Arial" panose="020B0604020202020204" pitchFamily="34" charset="0"/>
                <a:cs typeface="Arial" panose="020B0604020202020204" pitchFamily="34" charset="0"/>
              </a:rPr>
              <a:t>most </a:t>
            </a:r>
            <a:r>
              <a:rPr lang="en-US" altLang="zh-CN" sz="2400" b="1" dirty="0" err="1">
                <a:solidFill>
                  <a:schemeClr val="tx1"/>
                </a:solidFill>
                <a:latin typeface="Arial" panose="020B0604020202020204" pitchFamily="34" charset="0"/>
                <a:cs typeface="Arial" panose="020B0604020202020204" pitchFamily="34" charset="0"/>
              </a:rPr>
              <a:t>popular</a:t>
            </a:r>
            <a:endParaRPr lang="en-US" altLang="zh-CN" sz="2400" b="1" dirty="0" err="1">
              <a:solidFill>
                <a:schemeClr val="tx1"/>
              </a:solidFill>
              <a:latin typeface="Arial" panose="020B0604020202020204" pitchFamily="34" charset="0"/>
              <a:cs typeface="Arial" panose="020B0604020202020204" pitchFamily="34" charset="0"/>
              <a:sym typeface="+mn-ea"/>
            </a:endParaRPr>
          </a:p>
        </p:txBody>
      </p:sp>
      <p:sp>
        <p:nvSpPr>
          <p:cNvPr id="4" name="Rectangle 3"/>
          <p:cNvSpPr>
            <a:spLocks noChangeArrowheads="1"/>
          </p:cNvSpPr>
          <p:nvPr/>
        </p:nvSpPr>
        <p:spPr bwMode="auto">
          <a:xfrm>
            <a:off x="1802130" y="5184140"/>
            <a:ext cx="6988175" cy="46037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b="1" dirty="0">
                <a:solidFill>
                  <a:srgbClr val="0070C0"/>
                </a:solidFill>
                <a:latin typeface="Arial" panose="020B0604020202020204" pitchFamily="34" charset="0"/>
                <a:cs typeface="Arial" panose="020B0604020202020204" pitchFamily="34" charset="0"/>
              </a:rPr>
              <a:t>6.  </a:t>
            </a:r>
            <a:r>
              <a:rPr lang="zh-CN" altLang="en-US" sz="2400" b="1" dirty="0">
                <a:solidFill>
                  <a:srgbClr val="0070C0"/>
                </a:solidFill>
                <a:latin typeface="Arial" panose="020B0604020202020204" pitchFamily="34" charset="0"/>
                <a:cs typeface="Arial" panose="020B0604020202020204" pitchFamily="34" charset="0"/>
              </a:rPr>
              <a:t>由形容词</a:t>
            </a:r>
            <a:r>
              <a:rPr lang="en-US" altLang="zh-CN" sz="2400" b="1" dirty="0">
                <a:solidFill>
                  <a:srgbClr val="0070C0"/>
                </a:solidFill>
                <a:latin typeface="Arial" panose="020B0604020202020204" pitchFamily="34" charset="0"/>
                <a:cs typeface="Arial" panose="020B0604020202020204" pitchFamily="34" charset="0"/>
              </a:rPr>
              <a:t>+ly</a:t>
            </a:r>
            <a:r>
              <a:rPr lang="zh-CN" altLang="en-US" sz="2400" b="1" dirty="0">
                <a:solidFill>
                  <a:srgbClr val="0070C0"/>
                </a:solidFill>
                <a:latin typeface="Arial" panose="020B0604020202020204" pitchFamily="34" charset="0"/>
                <a:cs typeface="Arial" panose="020B0604020202020204" pitchFamily="34" charset="0"/>
              </a:rPr>
              <a:t>变成的副词，</a:t>
            </a:r>
            <a:r>
              <a:rPr lang="en-US" altLang="zh-CN" sz="2400" b="1" dirty="0">
                <a:solidFill>
                  <a:srgbClr val="0070C0"/>
                </a:solidFill>
                <a:latin typeface="Arial" panose="020B0604020202020204" pitchFamily="34" charset="0"/>
                <a:cs typeface="Arial" panose="020B0604020202020204" pitchFamily="34" charset="0"/>
              </a:rPr>
              <a:t>more/ most + </a:t>
            </a:r>
            <a:r>
              <a:rPr lang="zh-CN" altLang="en-US" sz="2400" b="1" dirty="0">
                <a:solidFill>
                  <a:srgbClr val="0070C0"/>
                </a:solidFill>
                <a:latin typeface="Arial" panose="020B0604020202020204" pitchFamily="34" charset="0"/>
                <a:cs typeface="Arial" panose="020B0604020202020204" pitchFamily="34" charset="0"/>
              </a:rPr>
              <a:t>原级</a:t>
            </a:r>
            <a:r>
              <a:rPr lang="en-US" altLang="zh-CN" sz="2400" b="1" dirty="0">
                <a:solidFill>
                  <a:srgbClr val="0070C0"/>
                </a:solidFill>
                <a:latin typeface="Arial" panose="020B0604020202020204" pitchFamily="34" charset="0"/>
                <a:cs typeface="Arial" panose="020B0604020202020204" pitchFamily="34" charset="0"/>
              </a:rPr>
              <a:t>   </a:t>
            </a:r>
            <a:endParaRPr lang="en-US" altLang="zh-CN" sz="2400" b="1" dirty="0">
              <a:solidFill>
                <a:srgbClr val="0070C0"/>
              </a:solidFill>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2314575" y="5831205"/>
            <a:ext cx="7083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00000"/>
              </a:lnSpc>
              <a:spcBef>
                <a:spcPct val="50000"/>
              </a:spcBef>
              <a:buFont typeface="Arial" panose="020B0604020202020204" pitchFamily="34" charset="0"/>
              <a:buNone/>
            </a:pPr>
            <a:r>
              <a:rPr lang="en-US" altLang="zh-CN" sz="2400" b="1" dirty="0">
                <a:solidFill>
                  <a:srgbClr val="000000"/>
                </a:solidFill>
                <a:latin typeface="Arial" panose="020B0604020202020204" pitchFamily="34" charset="0"/>
                <a:cs typeface="Arial" panose="020B0604020202020204" pitchFamily="34" charset="0"/>
              </a:rPr>
              <a:t>slowly ---</a:t>
            </a:r>
            <a:r>
              <a:rPr lang="en-US" altLang="zh-CN" sz="2400" b="1" dirty="0" err="1">
                <a:solidFill>
                  <a:srgbClr val="F206CB"/>
                </a:solidFill>
                <a:latin typeface="Arial" panose="020B0604020202020204" pitchFamily="34" charset="0"/>
                <a:cs typeface="Arial" panose="020B0604020202020204" pitchFamily="34" charset="0"/>
              </a:rPr>
              <a:t>more </a:t>
            </a:r>
            <a:r>
              <a:rPr lang="en-US" altLang="zh-CN" sz="2400" b="1" dirty="0" err="1">
                <a:solidFill>
                  <a:schemeClr val="tx1"/>
                </a:solidFill>
                <a:latin typeface="Arial" panose="020B0604020202020204" pitchFamily="34" charset="0"/>
                <a:cs typeface="Arial" panose="020B0604020202020204" pitchFamily="34" charset="0"/>
              </a:rPr>
              <a:t>slowly---</a:t>
            </a:r>
            <a:r>
              <a:rPr lang="en-US" altLang="zh-CN" sz="2400" b="1" dirty="0" err="1">
                <a:solidFill>
                  <a:srgbClr val="F206CB"/>
                </a:solidFill>
                <a:latin typeface="Arial" panose="020B0604020202020204" pitchFamily="34" charset="0"/>
                <a:cs typeface="Arial" panose="020B0604020202020204" pitchFamily="34" charset="0"/>
              </a:rPr>
              <a:t>most </a:t>
            </a:r>
            <a:r>
              <a:rPr lang="en-US" altLang="zh-CN" sz="2400" b="1" dirty="0" err="1">
                <a:solidFill>
                  <a:schemeClr val="tx1"/>
                </a:solidFill>
                <a:latin typeface="Arial" panose="020B0604020202020204" pitchFamily="34" charset="0"/>
                <a:cs typeface="Arial" panose="020B0604020202020204" pitchFamily="34" charset="0"/>
              </a:rPr>
              <a:t>slowly</a:t>
            </a:r>
            <a:endParaRPr lang="en-US" altLang="zh-CN" sz="2400" b="1" dirty="0" err="1">
              <a:solidFill>
                <a:schemeClr val="tx1"/>
              </a:solidFill>
              <a:latin typeface="Arial" panose="020B0604020202020204" pitchFamily="34" charset="0"/>
              <a:cs typeface="Arial" panose="020B060402020202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3188"/>
                                        </p:tgtEl>
                                        <p:attrNameLst>
                                          <p:attrName>style.visibility</p:attrName>
                                        </p:attrNameLst>
                                      </p:cBhvr>
                                      <p:to>
                                        <p:strVal val="visible"/>
                                      </p:to>
                                    </p:set>
                                    <p:anim calcmode="discrete" valueType="clr">
                                      <p:cBhvr override="childStyle">
                                        <p:cTn id="7" dur="80"/>
                                        <p:tgtEl>
                                          <p:spTgt spid="931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3188"/>
                                        </p:tgtEl>
                                        <p:attrNameLst>
                                          <p:attrName>fillcolor</p:attrName>
                                        </p:attrNameLst>
                                      </p:cBhvr>
                                      <p:tavLst>
                                        <p:tav tm="0">
                                          <p:val>
                                            <p:clrVal>
                                              <a:schemeClr val="accent2"/>
                                            </p:clrVal>
                                          </p:val>
                                        </p:tav>
                                        <p:tav tm="50000">
                                          <p:val>
                                            <p:clrVal>
                                              <a:schemeClr val="hlink"/>
                                            </p:clrVal>
                                          </p:val>
                                        </p:tav>
                                      </p:tavLst>
                                    </p:anim>
                                    <p:set>
                                      <p:cBhvr>
                                        <p:cTn id="9" dur="80"/>
                                        <p:tgtEl>
                                          <p:spTgt spid="9318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3187"/>
                                        </p:tgtEl>
                                        <p:attrNameLst>
                                          <p:attrName>style.visibility</p:attrName>
                                        </p:attrNameLst>
                                      </p:cBhvr>
                                      <p:to>
                                        <p:strVal val="visible"/>
                                      </p:to>
                                    </p:set>
                                    <p:anim calcmode="discrete" valueType="clr">
                                      <p:cBhvr override="childStyle">
                                        <p:cTn id="14" dur="80"/>
                                        <p:tgtEl>
                                          <p:spTgt spid="9318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3187"/>
                                        </p:tgtEl>
                                        <p:attrNameLst>
                                          <p:attrName>fillcolor</p:attrName>
                                        </p:attrNameLst>
                                      </p:cBhvr>
                                      <p:tavLst>
                                        <p:tav tm="0">
                                          <p:val>
                                            <p:clrVal>
                                              <a:schemeClr val="accent2"/>
                                            </p:clrVal>
                                          </p:val>
                                        </p:tav>
                                        <p:tav tm="50000">
                                          <p:val>
                                            <p:clrVal>
                                              <a:schemeClr val="hlink"/>
                                            </p:clrVal>
                                          </p:val>
                                        </p:tav>
                                      </p:tavLst>
                                    </p:anim>
                                    <p:set>
                                      <p:cBhvr>
                                        <p:cTn id="16" dur="80"/>
                                        <p:tgtEl>
                                          <p:spTgt spid="9318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3190"/>
                                        </p:tgtEl>
                                        <p:attrNameLst>
                                          <p:attrName>style.visibility</p:attrName>
                                        </p:attrNameLst>
                                      </p:cBhvr>
                                      <p:to>
                                        <p:strVal val="visible"/>
                                      </p:to>
                                    </p:set>
                                    <p:anim calcmode="discrete" valueType="clr">
                                      <p:cBhvr override="childStyle">
                                        <p:cTn id="21" dur="80"/>
                                        <p:tgtEl>
                                          <p:spTgt spid="9319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3190"/>
                                        </p:tgtEl>
                                        <p:attrNameLst>
                                          <p:attrName>fillcolor</p:attrName>
                                        </p:attrNameLst>
                                      </p:cBhvr>
                                      <p:tavLst>
                                        <p:tav tm="0">
                                          <p:val>
                                            <p:clrVal>
                                              <a:schemeClr val="accent2"/>
                                            </p:clrVal>
                                          </p:val>
                                        </p:tav>
                                        <p:tav tm="50000">
                                          <p:val>
                                            <p:clrVal>
                                              <a:schemeClr val="hlink"/>
                                            </p:clrVal>
                                          </p:val>
                                        </p:tav>
                                      </p:tavLst>
                                    </p:anim>
                                    <p:set>
                                      <p:cBhvr>
                                        <p:cTn id="23" dur="80"/>
                                        <p:tgtEl>
                                          <p:spTgt spid="9319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3189"/>
                                        </p:tgtEl>
                                        <p:attrNameLst>
                                          <p:attrName>style.visibility</p:attrName>
                                        </p:attrNameLst>
                                      </p:cBhvr>
                                      <p:to>
                                        <p:strVal val="visible"/>
                                      </p:to>
                                    </p:set>
                                    <p:anim calcmode="discrete" valueType="clr">
                                      <p:cBhvr override="childStyle">
                                        <p:cTn id="28" dur="80"/>
                                        <p:tgtEl>
                                          <p:spTgt spid="9318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3189"/>
                                        </p:tgtEl>
                                        <p:attrNameLst>
                                          <p:attrName>fillcolor</p:attrName>
                                        </p:attrNameLst>
                                      </p:cBhvr>
                                      <p:tavLst>
                                        <p:tav tm="0">
                                          <p:val>
                                            <p:clrVal>
                                              <a:schemeClr val="accent2"/>
                                            </p:clrVal>
                                          </p:val>
                                        </p:tav>
                                        <p:tav tm="50000">
                                          <p:val>
                                            <p:clrVal>
                                              <a:schemeClr val="hlink"/>
                                            </p:clrVal>
                                          </p:val>
                                        </p:tav>
                                      </p:tavLst>
                                    </p:anim>
                                    <p:set>
                                      <p:cBhvr>
                                        <p:cTn id="30" dur="80"/>
                                        <p:tgtEl>
                                          <p:spTgt spid="9318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3192"/>
                                        </p:tgtEl>
                                        <p:attrNameLst>
                                          <p:attrName>style.visibility</p:attrName>
                                        </p:attrNameLst>
                                      </p:cBhvr>
                                      <p:to>
                                        <p:strVal val="visible"/>
                                      </p:to>
                                    </p:set>
                                    <p:anim calcmode="discrete" valueType="clr">
                                      <p:cBhvr override="childStyle">
                                        <p:cTn id="35" dur="80"/>
                                        <p:tgtEl>
                                          <p:spTgt spid="9319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3192"/>
                                        </p:tgtEl>
                                        <p:attrNameLst>
                                          <p:attrName>fillcolor</p:attrName>
                                        </p:attrNameLst>
                                      </p:cBhvr>
                                      <p:tavLst>
                                        <p:tav tm="0">
                                          <p:val>
                                            <p:clrVal>
                                              <a:schemeClr val="accent2"/>
                                            </p:clrVal>
                                          </p:val>
                                        </p:tav>
                                        <p:tav tm="50000">
                                          <p:val>
                                            <p:clrVal>
                                              <a:schemeClr val="hlink"/>
                                            </p:clrVal>
                                          </p:val>
                                        </p:tav>
                                      </p:tavLst>
                                    </p:anim>
                                    <p:set>
                                      <p:cBhvr>
                                        <p:cTn id="37" dur="80"/>
                                        <p:tgtEl>
                                          <p:spTgt spid="93192"/>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93191"/>
                                        </p:tgtEl>
                                        <p:attrNameLst>
                                          <p:attrName>style.visibility</p:attrName>
                                        </p:attrNameLst>
                                      </p:cBhvr>
                                      <p:to>
                                        <p:strVal val="visible"/>
                                      </p:to>
                                    </p:set>
                                    <p:anim calcmode="discrete" valueType="clr">
                                      <p:cBhvr override="childStyle">
                                        <p:cTn id="42" dur="80"/>
                                        <p:tgtEl>
                                          <p:spTgt spid="9319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3191"/>
                                        </p:tgtEl>
                                        <p:attrNameLst>
                                          <p:attrName>fillcolor</p:attrName>
                                        </p:attrNameLst>
                                      </p:cBhvr>
                                      <p:tavLst>
                                        <p:tav tm="0">
                                          <p:val>
                                            <p:clrVal>
                                              <a:schemeClr val="accent2"/>
                                            </p:clrVal>
                                          </p:val>
                                        </p:tav>
                                        <p:tav tm="50000">
                                          <p:val>
                                            <p:clrVal>
                                              <a:schemeClr val="hlink"/>
                                            </p:clrVal>
                                          </p:val>
                                        </p:tav>
                                      </p:tavLst>
                                    </p:anim>
                                    <p:set>
                                      <p:cBhvr>
                                        <p:cTn id="44" dur="80"/>
                                        <p:tgtEl>
                                          <p:spTgt spid="93191"/>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93194"/>
                                        </p:tgtEl>
                                        <p:attrNameLst>
                                          <p:attrName>style.visibility</p:attrName>
                                        </p:attrNameLst>
                                      </p:cBhvr>
                                      <p:to>
                                        <p:strVal val="visible"/>
                                      </p:to>
                                    </p:set>
                                    <p:anim calcmode="discrete" valueType="clr">
                                      <p:cBhvr override="childStyle">
                                        <p:cTn id="49" dur="80"/>
                                        <p:tgtEl>
                                          <p:spTgt spid="9319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3194"/>
                                        </p:tgtEl>
                                        <p:attrNameLst>
                                          <p:attrName>fillcolor</p:attrName>
                                        </p:attrNameLst>
                                      </p:cBhvr>
                                      <p:tavLst>
                                        <p:tav tm="0">
                                          <p:val>
                                            <p:clrVal>
                                              <a:schemeClr val="accent2"/>
                                            </p:clrVal>
                                          </p:val>
                                        </p:tav>
                                        <p:tav tm="50000">
                                          <p:val>
                                            <p:clrVal>
                                              <a:schemeClr val="hlink"/>
                                            </p:clrVal>
                                          </p:val>
                                        </p:tav>
                                      </p:tavLst>
                                    </p:anim>
                                    <p:set>
                                      <p:cBhvr>
                                        <p:cTn id="51" dur="80"/>
                                        <p:tgtEl>
                                          <p:spTgt spid="93194"/>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93193"/>
                                        </p:tgtEl>
                                        <p:attrNameLst>
                                          <p:attrName>style.visibility</p:attrName>
                                        </p:attrNameLst>
                                      </p:cBhvr>
                                      <p:to>
                                        <p:strVal val="visible"/>
                                      </p:to>
                                    </p:set>
                                    <p:anim calcmode="discrete" valueType="clr">
                                      <p:cBhvr override="childStyle">
                                        <p:cTn id="56" dur="80"/>
                                        <p:tgtEl>
                                          <p:spTgt spid="93193"/>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93193"/>
                                        </p:tgtEl>
                                        <p:attrNameLst>
                                          <p:attrName>fillcolor</p:attrName>
                                        </p:attrNameLst>
                                      </p:cBhvr>
                                      <p:tavLst>
                                        <p:tav tm="0">
                                          <p:val>
                                            <p:clrVal>
                                              <a:schemeClr val="accent2"/>
                                            </p:clrVal>
                                          </p:val>
                                        </p:tav>
                                        <p:tav tm="50000">
                                          <p:val>
                                            <p:clrVal>
                                              <a:schemeClr val="hlink"/>
                                            </p:clrVal>
                                          </p:val>
                                        </p:tav>
                                      </p:tavLst>
                                    </p:anim>
                                    <p:set>
                                      <p:cBhvr>
                                        <p:cTn id="58" dur="80"/>
                                        <p:tgtEl>
                                          <p:spTgt spid="93193"/>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3"/>
                                        </p:tgtEl>
                                        <p:attrNameLst>
                                          <p:attrName>style.visibility</p:attrName>
                                        </p:attrNameLst>
                                      </p:cBhvr>
                                      <p:to>
                                        <p:strVal val="visible"/>
                                      </p:to>
                                    </p:set>
                                    <p:anim calcmode="discrete" valueType="clr">
                                      <p:cBhvr override="childStyle">
                                        <p:cTn id="6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
                                        </p:tgtEl>
                                        <p:attrNameLst>
                                          <p:attrName>fillcolor</p:attrName>
                                        </p:attrNameLst>
                                      </p:cBhvr>
                                      <p:tavLst>
                                        <p:tav tm="0">
                                          <p:val>
                                            <p:clrVal>
                                              <a:schemeClr val="accent2"/>
                                            </p:clrVal>
                                          </p:val>
                                        </p:tav>
                                        <p:tav tm="50000">
                                          <p:val>
                                            <p:clrVal>
                                              <a:schemeClr val="hlink"/>
                                            </p:clrVal>
                                          </p:val>
                                        </p:tav>
                                      </p:tavLst>
                                    </p:anim>
                                    <p:set>
                                      <p:cBhvr>
                                        <p:cTn id="65" dur="80"/>
                                        <p:tgtEl>
                                          <p:spTgt spid="3"/>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2"/>
                                        </p:tgtEl>
                                        <p:attrNameLst>
                                          <p:attrName>style.visibility</p:attrName>
                                        </p:attrNameLst>
                                      </p:cBhvr>
                                      <p:to>
                                        <p:strVal val="visible"/>
                                      </p:to>
                                    </p:set>
                                    <p:anim calcmode="discrete" valueType="clr">
                                      <p:cBhvr override="childStyle">
                                        <p:cTn id="70"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
                                        </p:tgtEl>
                                        <p:attrNameLst>
                                          <p:attrName>fillcolor</p:attrName>
                                        </p:attrNameLst>
                                      </p:cBhvr>
                                      <p:tavLst>
                                        <p:tav tm="0">
                                          <p:val>
                                            <p:clrVal>
                                              <a:schemeClr val="accent2"/>
                                            </p:clrVal>
                                          </p:val>
                                        </p:tav>
                                        <p:tav tm="50000">
                                          <p:val>
                                            <p:clrVal>
                                              <a:schemeClr val="hlink"/>
                                            </p:clrVal>
                                          </p:val>
                                        </p:tav>
                                      </p:tavLst>
                                    </p:anim>
                                    <p:set>
                                      <p:cBhvr>
                                        <p:cTn id="72" dur="80"/>
                                        <p:tgtEl>
                                          <p:spTgt spid="2"/>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4"/>
                                        </p:tgtEl>
                                        <p:attrNameLst>
                                          <p:attrName>style.visibility</p:attrName>
                                        </p:attrNameLst>
                                      </p:cBhvr>
                                      <p:to>
                                        <p:strVal val="visible"/>
                                      </p:to>
                                    </p:set>
                                    <p:anim calcmode="discrete" valueType="clr">
                                      <p:cBhvr override="childStyle">
                                        <p:cTn id="7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4"/>
                                        </p:tgtEl>
                                        <p:attrNameLst>
                                          <p:attrName>fillcolor</p:attrName>
                                        </p:attrNameLst>
                                      </p:cBhvr>
                                      <p:tavLst>
                                        <p:tav tm="0">
                                          <p:val>
                                            <p:clrVal>
                                              <a:schemeClr val="accent2"/>
                                            </p:clrVal>
                                          </p:val>
                                        </p:tav>
                                        <p:tav tm="50000">
                                          <p:val>
                                            <p:clrVal>
                                              <a:schemeClr val="hlink"/>
                                            </p:clrVal>
                                          </p:val>
                                        </p:tav>
                                      </p:tavLst>
                                    </p:anim>
                                    <p:set>
                                      <p:cBhvr>
                                        <p:cTn id="79" dur="80"/>
                                        <p:tgtEl>
                                          <p:spTgt spid="4"/>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5"/>
                                        </p:tgtEl>
                                        <p:attrNameLst>
                                          <p:attrName>style.visibility</p:attrName>
                                        </p:attrNameLst>
                                      </p:cBhvr>
                                      <p:to>
                                        <p:strVal val="visible"/>
                                      </p:to>
                                    </p:set>
                                    <p:anim calcmode="discrete" valueType="clr">
                                      <p:cBhvr override="childStyle">
                                        <p:cTn id="8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5"/>
                                        </p:tgtEl>
                                        <p:attrNameLst>
                                          <p:attrName>fillcolor</p:attrName>
                                        </p:attrNameLst>
                                      </p:cBhvr>
                                      <p:tavLst>
                                        <p:tav tm="0">
                                          <p:val>
                                            <p:clrVal>
                                              <a:schemeClr val="accent2"/>
                                            </p:clrVal>
                                          </p:val>
                                        </p:tav>
                                        <p:tav tm="50000">
                                          <p:val>
                                            <p:clrVal>
                                              <a:schemeClr val="hlink"/>
                                            </p:clrVal>
                                          </p:val>
                                        </p:tav>
                                      </p:tavLst>
                                    </p:anim>
                                    <p:set>
                                      <p:cBhvr>
                                        <p:cTn id="8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ldLvl="0" animBg="1"/>
      <p:bldP spid="93188" grpId="0"/>
      <p:bldP spid="93189" grpId="0" bldLvl="0" animBg="1"/>
      <p:bldP spid="93190" grpId="0"/>
      <p:bldP spid="93191" grpId="0" bldLvl="0" animBg="1"/>
      <p:bldP spid="93192" grpId="0"/>
      <p:bldP spid="93193" grpId="0" bldLvl="0" animBg="1"/>
      <p:bldP spid="93194" grpId="0"/>
      <p:bldP spid="2" grpId="0" bldLvl="0" animBg="1"/>
      <p:bldP spid="3" grpId="0"/>
      <p:bldP spid="4" grpId="0" bldLvl="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481469" y="1981905"/>
            <a:ext cx="9086850" cy="2894190"/>
          </a:xfrm>
          <a:prstGeom prst="rect">
            <a:avLst/>
          </a:prstGeom>
          <a:noFill/>
        </p:spPr>
        <p:txBody>
          <a:bodyPr wrap="square">
            <a:spAutoFit/>
          </a:bodyPr>
          <a:lstStyle/>
          <a:p>
            <a:pPr>
              <a:lnSpc>
                <a:spcPct val="200000"/>
              </a:lnSpc>
            </a:pPr>
            <a:r>
              <a:rPr lang="zh-CN" altLang="en-US" sz="3200" dirty="0"/>
              <a:t>Vocabulary-大纲词汇</a:t>
            </a:r>
            <a:endParaRPr lang="en-US" altLang="zh-CN" sz="3200" dirty="0"/>
          </a:p>
          <a:p>
            <a:pPr>
              <a:lnSpc>
                <a:spcPct val="200000"/>
              </a:lnSpc>
            </a:pPr>
            <a:r>
              <a:rPr lang="en-US" altLang="zh-CN" sz="3200" dirty="0"/>
              <a:t>Grammar-</a:t>
            </a:r>
            <a:r>
              <a:rPr lang="zh-CN" altLang="en-US" sz="3200" dirty="0"/>
              <a:t>形容词、副词的比较级和最高级（二）</a:t>
            </a:r>
            <a:endParaRPr lang="en-US" altLang="zh-CN" sz="3200" dirty="0"/>
          </a:p>
          <a:p>
            <a:pPr>
              <a:lnSpc>
                <a:spcPct val="200000"/>
              </a:lnSpc>
            </a:pPr>
            <a:r>
              <a:rPr lang="en-US" altLang="zh-CN" sz="3200" dirty="0"/>
              <a:t>Speaking &amp; Writ</a:t>
            </a:r>
            <a:r>
              <a:rPr lang="zh-CN" altLang="en-US" sz="3200" dirty="0"/>
              <a:t>ing</a:t>
            </a:r>
            <a:endParaRPr lang="zh-CN" altLang="en-US" sz="3200" dirty="0"/>
          </a:p>
        </p:txBody>
      </p:sp>
      <p:sp>
        <p:nvSpPr>
          <p:cNvPr id="15" name="文本框 14"/>
          <p:cNvSpPr txBox="1"/>
          <p:nvPr/>
        </p:nvSpPr>
        <p:spPr>
          <a:xfrm>
            <a:off x="742949" y="550829"/>
            <a:ext cx="6097656" cy="754694"/>
          </a:xfrm>
          <a:prstGeom prst="rect">
            <a:avLst/>
          </a:prstGeom>
          <a:noFill/>
        </p:spPr>
        <p:txBody>
          <a:bodyPr wrap="square">
            <a:spAutoFit/>
          </a:bodyPr>
          <a:lstStyle/>
          <a:p>
            <a:pPr>
              <a:lnSpc>
                <a:spcPct val="150000"/>
              </a:lnSpc>
            </a:pPr>
            <a:r>
              <a:rPr lang="zh-CN" altLang="en-US" sz="3200" dirty="0">
                <a:solidFill>
                  <a:srgbClr val="3C67F2"/>
                </a:solidFill>
              </a:rPr>
              <a:t>Topic-</a:t>
            </a:r>
            <a:r>
              <a:rPr lang="en-US" altLang="zh-CN" sz="3200" dirty="0">
                <a:solidFill>
                  <a:srgbClr val="3C67F2"/>
                </a:solidFill>
              </a:rPr>
              <a:t>Your Town</a:t>
            </a:r>
            <a:endParaRPr lang="en-US" altLang="zh-CN" sz="3200" dirty="0">
              <a:solidFill>
                <a:srgbClr val="3C67F2"/>
              </a:solidFill>
            </a:endParaRPr>
          </a:p>
        </p:txBody>
      </p:sp>
      <p:pic>
        <p:nvPicPr>
          <p:cNvPr id="11"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17778" y="2376281"/>
            <a:ext cx="469498" cy="46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58618" y="3392558"/>
            <a:ext cx="469498" cy="46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85060" y="4406597"/>
            <a:ext cx="469498" cy="46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74370" y="1457325"/>
            <a:ext cx="10271760" cy="4772025"/>
          </a:xfrm>
        </p:spPr>
        <p:txBody>
          <a:bodyPr>
            <a:noAutofit/>
          </a:bodyPr>
          <a:lstStyle/>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rPr>
              <a:t>tall       ____________          quickly  ____________</a:t>
            </a:r>
            <a:endPar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rPr>
              <a:t>pretty  ____________          heavy   ____________</a:t>
            </a:r>
            <a:endPar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rPr>
              <a:t>fat       ____________          early    ____________</a:t>
            </a:r>
            <a:endPar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rPr>
              <a:t>cold     ____________          exciting      ____________</a:t>
            </a:r>
            <a:endPar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rPr>
              <a:t>cheap  ____________          interesting  ____________</a:t>
            </a:r>
            <a:endPar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endParaRPr kumimoji="0" lang="en-US" altLang="zh-CN" sz="3200" u="none" strike="noStrike" kern="1200" cap="none" spc="0" normalizeH="0" baseline="0" noProof="1">
              <a:solidFill>
                <a:schemeClr val="tx1"/>
              </a:solidFill>
              <a:latin typeface="Arial" panose="020B0604020202020204" pitchFamily="34" charset="0"/>
              <a:ea typeface="+mn-ea"/>
              <a:cs typeface="Arial" panose="020B0604020202020204" pitchFamily="34" charset="0"/>
            </a:endParaRPr>
          </a:p>
        </p:txBody>
      </p:sp>
      <p:sp>
        <p:nvSpPr>
          <p:cNvPr id="17411" name="文本框 5"/>
          <p:cNvSpPr txBox="1"/>
          <p:nvPr/>
        </p:nvSpPr>
        <p:spPr>
          <a:xfrm>
            <a:off x="1597978" y="1069658"/>
            <a:ext cx="5965825" cy="521970"/>
          </a:xfrm>
          <a:prstGeom prst="rect">
            <a:avLst/>
          </a:prstGeom>
          <a:noFill/>
          <a:ln w="9525">
            <a:noFill/>
          </a:ln>
        </p:spPr>
        <p:txBody>
          <a:bodyPr wrap="square" anchor="t">
            <a:spAutoFit/>
          </a:bodyPr>
          <a:lstStyle/>
          <a:p>
            <a:r>
              <a:rPr lang="zh-CN" altLang="en-US" sz="2800">
                <a:latin typeface="Arial" panose="020B0604020202020204" pitchFamily="34" charset="0"/>
                <a:ea typeface="微软雅黑" panose="020B0503020204020204" charset="-122"/>
              </a:rPr>
              <a:t>写出下列词的比较级和最高级</a:t>
            </a:r>
            <a:endParaRPr lang="zh-CN" altLang="en-US" sz="2800">
              <a:latin typeface="Arial" panose="020B0604020202020204" pitchFamily="34" charset="0"/>
              <a:ea typeface="微软雅黑" panose="020B0503020204020204" charset="-122"/>
            </a:endParaRPr>
          </a:p>
        </p:txBody>
      </p:sp>
      <p:sp>
        <p:nvSpPr>
          <p:cNvPr id="4" name="文本框 3"/>
          <p:cNvSpPr txBox="1"/>
          <p:nvPr/>
        </p:nvSpPr>
        <p:spPr>
          <a:xfrm>
            <a:off x="2034223" y="2043430"/>
            <a:ext cx="2427287" cy="583565"/>
          </a:xfrm>
          <a:prstGeom prst="rect">
            <a:avLst/>
          </a:prstGeom>
          <a:noFill/>
          <a:ln w="9525">
            <a:noFill/>
          </a:ln>
        </p:spPr>
        <p:txBody>
          <a:bodyPr wrap="square" anchor="t">
            <a:spAutoFit/>
          </a:bodyPr>
          <a:lstStyle/>
          <a:p>
            <a:r>
              <a:rPr lang="en-US" altLang="zh-CN" sz="3200" dirty="0">
                <a:solidFill>
                  <a:srgbClr val="FF0000"/>
                </a:solidFill>
                <a:latin typeface="Arial" panose="020B0604020202020204" pitchFamily="34" charset="0"/>
                <a:ea typeface="微软雅黑" panose="020B0503020204020204" charset="-122"/>
                <a:cs typeface="Arial" panose="020B0604020202020204" pitchFamily="34" charset="0"/>
              </a:rPr>
              <a:t>taller--tallest</a:t>
            </a:r>
            <a:endParaRPr lang="en-US" altLang="zh-CN" sz="3200" dirty="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5" name="文本框 4"/>
          <p:cNvSpPr txBox="1"/>
          <p:nvPr/>
        </p:nvSpPr>
        <p:spPr>
          <a:xfrm>
            <a:off x="7343140" y="2043430"/>
            <a:ext cx="4055110" cy="583565"/>
          </a:xfrm>
          <a:prstGeom prst="rect">
            <a:avLst/>
          </a:prstGeom>
          <a:noFill/>
          <a:ln w="9525">
            <a:noFill/>
          </a:ln>
        </p:spPr>
        <p:txBody>
          <a:bodyPr wrap="square" anchor="t">
            <a:spAutoFit/>
          </a:bodyPr>
          <a:lstStyle/>
          <a:p>
            <a:r>
              <a:rPr lang="en-US" altLang="zh-CN" sz="3200">
                <a:solidFill>
                  <a:srgbClr val="FF0000"/>
                </a:solidFill>
                <a:latin typeface="Arial" panose="020B0604020202020204" pitchFamily="34" charset="0"/>
                <a:ea typeface="微软雅黑" panose="020B0503020204020204" charset="-122"/>
                <a:cs typeface="Arial" panose="020B0604020202020204" pitchFamily="34" charset="0"/>
              </a:rPr>
              <a:t>more/most quickly</a:t>
            </a:r>
            <a:endParaRPr lang="en-US" altLang="zh-CN" sz="320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6" name="文本框 5"/>
          <p:cNvSpPr txBox="1"/>
          <p:nvPr/>
        </p:nvSpPr>
        <p:spPr>
          <a:xfrm>
            <a:off x="2034540" y="2775585"/>
            <a:ext cx="3277870" cy="583565"/>
          </a:xfrm>
          <a:prstGeom prst="rect">
            <a:avLst/>
          </a:prstGeom>
          <a:noFill/>
          <a:ln w="9525">
            <a:noFill/>
          </a:ln>
        </p:spPr>
        <p:txBody>
          <a:bodyPr wrap="square" anchor="t">
            <a:spAutoFit/>
          </a:bodyPr>
          <a:lstStyle/>
          <a:p>
            <a:r>
              <a:rPr lang="en-US" altLang="zh-CN" sz="3200">
                <a:solidFill>
                  <a:srgbClr val="FF0000"/>
                </a:solidFill>
                <a:latin typeface="Arial" panose="020B0604020202020204" pitchFamily="34" charset="0"/>
                <a:ea typeface="微软雅黑" panose="020B0503020204020204" charset="-122"/>
                <a:cs typeface="Arial" panose="020B0604020202020204" pitchFamily="34" charset="0"/>
              </a:rPr>
              <a:t>prettier--prettiest</a:t>
            </a:r>
            <a:endParaRPr lang="en-US" altLang="zh-CN" sz="320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7" name="文本框 6"/>
          <p:cNvSpPr txBox="1"/>
          <p:nvPr/>
        </p:nvSpPr>
        <p:spPr>
          <a:xfrm>
            <a:off x="7312660" y="2775585"/>
            <a:ext cx="3856355" cy="583565"/>
          </a:xfrm>
          <a:prstGeom prst="rect">
            <a:avLst/>
          </a:prstGeom>
          <a:noFill/>
          <a:ln w="9525">
            <a:noFill/>
          </a:ln>
        </p:spPr>
        <p:txBody>
          <a:bodyPr wrap="square" anchor="t">
            <a:spAutoFit/>
          </a:bodyPr>
          <a:lstStyle/>
          <a:p>
            <a:r>
              <a:rPr lang="en-US" altLang="zh-CN" sz="3200">
                <a:solidFill>
                  <a:srgbClr val="FF0000"/>
                </a:solidFill>
                <a:latin typeface="Arial" panose="020B0604020202020204" pitchFamily="34" charset="0"/>
                <a:ea typeface="微软雅黑" panose="020B0503020204020204" charset="-122"/>
                <a:cs typeface="Arial" panose="020B0604020202020204" pitchFamily="34" charset="0"/>
              </a:rPr>
              <a:t>heavier--heaviest</a:t>
            </a:r>
            <a:endParaRPr lang="en-US" altLang="zh-CN" sz="320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8" name="文本框 7"/>
          <p:cNvSpPr txBox="1"/>
          <p:nvPr/>
        </p:nvSpPr>
        <p:spPr>
          <a:xfrm>
            <a:off x="2034540" y="3551555"/>
            <a:ext cx="2856865" cy="583565"/>
          </a:xfrm>
          <a:prstGeom prst="rect">
            <a:avLst/>
          </a:prstGeom>
          <a:noFill/>
          <a:ln w="9525">
            <a:noFill/>
          </a:ln>
        </p:spPr>
        <p:txBody>
          <a:bodyPr wrap="square" anchor="t">
            <a:spAutoFit/>
          </a:bodyPr>
          <a:lstStyle/>
          <a:p>
            <a:r>
              <a:rPr lang="en-US" altLang="zh-CN" sz="3200">
                <a:solidFill>
                  <a:srgbClr val="FF0000"/>
                </a:solidFill>
                <a:latin typeface="Arial" panose="020B0604020202020204" pitchFamily="34" charset="0"/>
                <a:ea typeface="微软雅黑" panose="020B0503020204020204" charset="-122"/>
                <a:cs typeface="Arial" panose="020B0604020202020204" pitchFamily="34" charset="0"/>
              </a:rPr>
              <a:t>fatter--fattest</a:t>
            </a:r>
            <a:endParaRPr lang="en-US" altLang="zh-CN" sz="320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9" name="文本框 8"/>
          <p:cNvSpPr txBox="1"/>
          <p:nvPr/>
        </p:nvSpPr>
        <p:spPr>
          <a:xfrm>
            <a:off x="7343140" y="3543300"/>
            <a:ext cx="3978910" cy="583565"/>
          </a:xfrm>
          <a:prstGeom prst="rect">
            <a:avLst/>
          </a:prstGeom>
          <a:noFill/>
          <a:ln w="9525">
            <a:noFill/>
          </a:ln>
        </p:spPr>
        <p:txBody>
          <a:bodyPr wrap="square" anchor="t">
            <a:spAutoFit/>
          </a:bodyPr>
          <a:lstStyle/>
          <a:p>
            <a:r>
              <a:rPr lang="en-US" altLang="zh-CN" sz="3200">
                <a:solidFill>
                  <a:srgbClr val="FF0000"/>
                </a:solidFill>
                <a:latin typeface="Arial" panose="020B0604020202020204" pitchFamily="34" charset="0"/>
                <a:ea typeface="微软雅黑" panose="020B0503020204020204" charset="-122"/>
                <a:cs typeface="Arial" panose="020B0604020202020204" pitchFamily="34" charset="0"/>
              </a:rPr>
              <a:t>earlier--ealiest</a:t>
            </a:r>
            <a:endParaRPr lang="en-US" altLang="zh-CN" sz="320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10" name="文本框 9"/>
          <p:cNvSpPr txBox="1"/>
          <p:nvPr/>
        </p:nvSpPr>
        <p:spPr>
          <a:xfrm>
            <a:off x="2100580" y="4255770"/>
            <a:ext cx="3104515" cy="583565"/>
          </a:xfrm>
          <a:prstGeom prst="rect">
            <a:avLst/>
          </a:prstGeom>
          <a:noFill/>
          <a:ln w="9525">
            <a:noFill/>
          </a:ln>
        </p:spPr>
        <p:txBody>
          <a:bodyPr wrap="square" anchor="t">
            <a:spAutoFit/>
          </a:bodyPr>
          <a:lstStyle/>
          <a:p>
            <a:r>
              <a:rPr lang="en-US" altLang="zh-CN" sz="3200" dirty="0">
                <a:solidFill>
                  <a:srgbClr val="FF0000"/>
                </a:solidFill>
                <a:latin typeface="Arial" panose="020B0604020202020204" pitchFamily="34" charset="0"/>
                <a:ea typeface="微软雅黑" panose="020B0503020204020204" charset="-122"/>
                <a:cs typeface="Arial" panose="020B0604020202020204" pitchFamily="34" charset="0"/>
              </a:rPr>
              <a:t>colder--coldest</a:t>
            </a:r>
            <a:endParaRPr lang="en-US" altLang="zh-CN" sz="3200" dirty="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11" name="文本框 10"/>
          <p:cNvSpPr txBox="1"/>
          <p:nvPr/>
        </p:nvSpPr>
        <p:spPr>
          <a:xfrm>
            <a:off x="7572329" y="4256025"/>
            <a:ext cx="3596640" cy="583565"/>
          </a:xfrm>
          <a:prstGeom prst="rect">
            <a:avLst/>
          </a:prstGeom>
          <a:noFill/>
          <a:ln w="9525">
            <a:noFill/>
          </a:ln>
        </p:spPr>
        <p:txBody>
          <a:bodyPr wrap="square" anchor="t">
            <a:spAutoFit/>
          </a:bodyPr>
          <a:lstStyle/>
          <a:p>
            <a:r>
              <a:rPr lang="en-US" altLang="zh-CN" sz="3200" dirty="0">
                <a:solidFill>
                  <a:srgbClr val="FF0000"/>
                </a:solidFill>
                <a:latin typeface="Arial" panose="020B0604020202020204" pitchFamily="34" charset="0"/>
                <a:ea typeface="微软雅黑" panose="020B0503020204020204" charset="-122"/>
                <a:cs typeface="Arial" panose="020B0604020202020204" pitchFamily="34" charset="0"/>
              </a:rPr>
              <a:t>more/most</a:t>
            </a:r>
            <a:r>
              <a:rPr lang="en-US" altLang="zh-CN" sz="3200" dirty="0">
                <a:latin typeface="Arial" panose="020B0604020202020204" pitchFamily="34" charset="0"/>
                <a:ea typeface="微软雅黑" panose="020B0503020204020204" charset="-122"/>
                <a:cs typeface="Arial" panose="020B0604020202020204" pitchFamily="34" charset="0"/>
              </a:rPr>
              <a:t> </a:t>
            </a:r>
            <a:r>
              <a:rPr lang="en-US" altLang="zh-CN" sz="3200" dirty="0">
                <a:solidFill>
                  <a:srgbClr val="FF0000"/>
                </a:solidFill>
                <a:latin typeface="Arial" panose="020B0604020202020204" pitchFamily="34" charset="0"/>
                <a:ea typeface="微软雅黑" panose="020B0503020204020204" charset="-122"/>
                <a:cs typeface="Arial" panose="020B0604020202020204" pitchFamily="34" charset="0"/>
              </a:rPr>
              <a:t>exciting</a:t>
            </a:r>
            <a:endParaRPr lang="en-US" altLang="zh-CN" sz="3200" dirty="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14" name="文本框 13"/>
          <p:cNvSpPr txBox="1"/>
          <p:nvPr/>
        </p:nvSpPr>
        <p:spPr>
          <a:xfrm>
            <a:off x="2034540" y="5002530"/>
            <a:ext cx="3806190" cy="583565"/>
          </a:xfrm>
          <a:prstGeom prst="rect">
            <a:avLst/>
          </a:prstGeom>
          <a:noFill/>
          <a:ln w="9525">
            <a:noFill/>
          </a:ln>
        </p:spPr>
        <p:txBody>
          <a:bodyPr wrap="square" anchor="t">
            <a:spAutoFit/>
          </a:bodyPr>
          <a:lstStyle/>
          <a:p>
            <a:r>
              <a:rPr lang="en-US" altLang="zh-CN" sz="3200" dirty="0">
                <a:solidFill>
                  <a:srgbClr val="FF0000"/>
                </a:solidFill>
                <a:latin typeface="Arial" panose="020B0604020202020204" pitchFamily="34" charset="0"/>
                <a:ea typeface="微软雅黑" panose="020B0503020204020204" charset="-122"/>
                <a:cs typeface="Arial" panose="020B0604020202020204" pitchFamily="34" charset="0"/>
              </a:rPr>
              <a:t>cheaper--cheapest</a:t>
            </a:r>
            <a:endParaRPr lang="en-US" altLang="zh-CN" sz="3200" dirty="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15" name="文本框 14"/>
          <p:cNvSpPr txBox="1"/>
          <p:nvPr/>
        </p:nvSpPr>
        <p:spPr>
          <a:xfrm>
            <a:off x="7662563" y="4839582"/>
            <a:ext cx="4514215" cy="583565"/>
          </a:xfrm>
          <a:prstGeom prst="rect">
            <a:avLst/>
          </a:prstGeom>
          <a:noFill/>
          <a:ln w="9525">
            <a:noFill/>
          </a:ln>
        </p:spPr>
        <p:txBody>
          <a:bodyPr wrap="square" anchor="t">
            <a:spAutoFit/>
          </a:bodyPr>
          <a:lstStyle/>
          <a:p>
            <a:r>
              <a:rPr lang="en-US" altLang="zh-CN" sz="3200" dirty="0">
                <a:solidFill>
                  <a:srgbClr val="FF0000"/>
                </a:solidFill>
                <a:latin typeface="Arial" panose="020B0604020202020204" pitchFamily="34" charset="0"/>
                <a:ea typeface="微软雅黑" panose="020B0503020204020204" charset="-122"/>
                <a:cs typeface="Arial" panose="020B0604020202020204" pitchFamily="34" charset="0"/>
              </a:rPr>
              <a:t>  more/most </a:t>
            </a:r>
            <a:r>
              <a:rPr lang="en-US" altLang="zh-CN" sz="3200" dirty="0">
                <a:solidFill>
                  <a:srgbClr val="FF0000"/>
                </a:solidFill>
                <a:latin typeface="Arial" panose="020B0604020202020204" pitchFamily="34" charset="0"/>
                <a:cs typeface="Arial" panose="020B0604020202020204" pitchFamily="34" charset="0"/>
                <a:sym typeface="+mn-ea"/>
              </a:rPr>
              <a:t>interesting</a:t>
            </a:r>
            <a:endParaRPr lang="en-US" altLang="zh-CN" sz="3200" dirty="0">
              <a:solidFill>
                <a:srgbClr val="FF0000"/>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12" name="文本框 11"/>
          <p:cNvSpPr txBox="1"/>
          <p:nvPr/>
        </p:nvSpPr>
        <p:spPr>
          <a:xfrm>
            <a:off x="31115" y="6546850"/>
            <a:ext cx="1145540" cy="368300"/>
          </a:xfrm>
          <a:prstGeom prst="rect">
            <a:avLst/>
          </a:prstGeom>
          <a:noFill/>
        </p:spPr>
        <p:txBody>
          <a:bodyPr wrap="square" rtlCol="0">
            <a:spAutoFit/>
          </a:bodyPr>
          <a:lstStyle/>
          <a:p>
            <a:r>
              <a:rPr lang="zh-CN" altLang="en-US"/>
              <a:t>课本</a:t>
            </a:r>
            <a:r>
              <a:rPr lang="en-US" altLang="zh-CN"/>
              <a:t>P26</a:t>
            </a:r>
            <a:endParaRPr lang="en-US" altLang="zh-CN"/>
          </a:p>
        </p:txBody>
      </p:sp>
      <p:sp>
        <p:nvSpPr>
          <p:cNvPr id="13" name="文本框 12"/>
          <p:cNvSpPr txBox="1"/>
          <p:nvPr/>
        </p:nvSpPr>
        <p:spPr>
          <a:xfrm>
            <a:off x="1176020" y="6530340"/>
            <a:ext cx="309880" cy="368300"/>
          </a:xfrm>
          <a:prstGeom prst="rect">
            <a:avLst/>
          </a:prstGeom>
          <a:noFill/>
        </p:spPr>
        <p:txBody>
          <a:bodyPr wrap="none" rtlCol="0">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0" y="0"/>
            <a:ext cx="9612313" cy="368300"/>
          </a:xfrm>
          <a:prstGeom prst="rect">
            <a:avLst/>
          </a:prstGeom>
          <a:noFill/>
          <a:ln w="9525">
            <a:noFill/>
            <a:miter lim="800000"/>
          </a:ln>
        </p:spPr>
        <p:txBody>
          <a:bodyPr>
            <a:spAutoFit/>
          </a:bodyPr>
          <a:lstStyle/>
          <a:p>
            <a:endParaRPr lang="zh-CN" altLang="zh-CN"/>
          </a:p>
        </p:txBody>
      </p:sp>
      <p:graphicFrame>
        <p:nvGraphicFramePr>
          <p:cNvPr id="41987" name="Group 3"/>
          <p:cNvGraphicFramePr>
            <a:graphicFrameLocks noGrp="1"/>
          </p:cNvGraphicFramePr>
          <p:nvPr>
            <p:custDataLst>
              <p:tags r:id="rId1"/>
            </p:custDataLst>
          </p:nvPr>
        </p:nvGraphicFramePr>
        <p:xfrm>
          <a:off x="2535873" y="1620203"/>
          <a:ext cx="7260590" cy="4961255"/>
        </p:xfrm>
        <a:graphic>
          <a:graphicData uri="http://schemas.openxmlformats.org/drawingml/2006/table">
            <a:tbl>
              <a:tblPr/>
              <a:tblGrid>
                <a:gridCol w="2628900"/>
                <a:gridCol w="2087880"/>
                <a:gridCol w="2543810"/>
              </a:tblGrid>
              <a:tr h="5207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kumimoji="0" lang="zh-CN" sz="2800" b="0" i="0" u="none" strike="noStrike" cap="none" normalizeH="0" baseline="0" smtClean="0">
                          <a:ln>
                            <a:noFill/>
                          </a:ln>
                          <a:solidFill>
                            <a:schemeClr val="tx1"/>
                          </a:solidFill>
                          <a:effectLst/>
                          <a:latin typeface="Constantia" panose="02030602050306030303" pitchFamily="18" charset="0"/>
                          <a:ea typeface="宋体" panose="02010600030101010101" pitchFamily="2" charset="-122"/>
                          <a:sym typeface="Constantia" panose="02030602050306030303" pitchFamily="18" charset="0"/>
                        </a:rPr>
                        <a:t>原级</a:t>
                      </a:r>
                      <a:endParaRPr kumimoji="0" lang="zh-CN" sz="2800" b="0" i="0" u="none" strike="noStrike" cap="none" normalizeH="0" baseline="0" smtClean="0">
                        <a:ln>
                          <a:noFill/>
                        </a:ln>
                        <a:solidFill>
                          <a:schemeClr val="tx1"/>
                        </a:solidFill>
                        <a:effectLst/>
                        <a:latin typeface="Constantia" panose="02030602050306030303" pitchFamily="18" charset="0"/>
                        <a:ea typeface="宋体" panose="02010600030101010101" pitchFamily="2" charset="-122"/>
                        <a:sym typeface="Constantia" panose="020306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kumimoji="0" lang="zh-CN" sz="2800" b="0" i="0" u="none" strike="noStrike" cap="none" normalizeH="0" baseline="0" smtClean="0">
                          <a:ln>
                            <a:noFill/>
                          </a:ln>
                          <a:solidFill>
                            <a:schemeClr val="tx1"/>
                          </a:solidFill>
                          <a:effectLst/>
                          <a:latin typeface="Constantia" panose="02030602050306030303" pitchFamily="18" charset="0"/>
                          <a:ea typeface="宋体" panose="02010600030101010101" pitchFamily="2" charset="-122"/>
                          <a:sym typeface="Constantia" panose="02030602050306030303" pitchFamily="18" charset="0"/>
                        </a:rPr>
                        <a:t>比较级</a:t>
                      </a:r>
                      <a:endParaRPr kumimoji="0" lang="zh-CN" sz="2800" b="0" i="0" u="none" strike="noStrike" cap="none" normalizeH="0" baseline="0" smtClean="0">
                        <a:ln>
                          <a:noFill/>
                        </a:ln>
                        <a:solidFill>
                          <a:schemeClr val="tx1"/>
                        </a:solidFill>
                        <a:effectLst/>
                        <a:latin typeface="Constantia" panose="0203060205030603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kumimoji="0" lang="zh-CN" sz="2800" b="0" i="0" u="none" strike="noStrike" cap="none" normalizeH="0" baseline="0" smtClean="0">
                          <a:ln>
                            <a:noFill/>
                          </a:ln>
                          <a:solidFill>
                            <a:schemeClr val="tx1"/>
                          </a:solidFill>
                          <a:effectLst/>
                          <a:latin typeface="Constantia" panose="02030602050306030303" pitchFamily="18" charset="0"/>
                          <a:ea typeface="宋体" panose="02010600030101010101" pitchFamily="2" charset="-122"/>
                          <a:sym typeface="Constantia" panose="02030602050306030303" pitchFamily="18" charset="0"/>
                        </a:rPr>
                        <a:t>最高级</a:t>
                      </a:r>
                      <a:endParaRPr kumimoji="0" lang="zh-CN" sz="2800" b="0" i="0" u="none" strike="noStrike" cap="none" normalizeH="0" baseline="0" smtClean="0">
                        <a:ln>
                          <a:noFill/>
                        </a:ln>
                        <a:solidFill>
                          <a:schemeClr val="tx1"/>
                        </a:solidFill>
                        <a:effectLst/>
                        <a:latin typeface="Constantia" panose="0203060205030603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good/well</a:t>
                      </a:r>
                      <a:endPar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sz="22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780">
                <a:tc>
                  <a:txBody>
                    <a:bodyPr/>
                    <a:lstStyle/>
                    <a:p>
                      <a:pPr marL="0" marR="0" lvl="0" algn="l" defTabSz="914400" rtl="0" eaLnBrk="1" fontAlgn="base" latinLnBrk="0" hangingPunct="1">
                        <a:lnSpc>
                          <a:spcPct val="100000"/>
                        </a:lnSpc>
                        <a:spcBef>
                          <a:spcPct val="20000"/>
                        </a:spcBef>
                        <a:buClr>
                          <a:srgbClr val="0BD0D9"/>
                        </a:buClr>
                        <a:buSzPct val="95000"/>
                        <a:buFont typeface="Wingdings 2" panose="05020102010507070707" pitchFamily="18" charset="2"/>
                        <a:buNone/>
                      </a:pPr>
                      <a:r>
                        <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bad/</a:t>
                      </a:r>
                      <a:r>
                        <a:rPr kumimoji="0" lang="en-US" sz="2800" b="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ill</a:t>
                      </a:r>
                      <a:r>
                        <a:rPr lang="en-US" altLang="zh-CN" sz="2800" spc="120">
                          <a:latin typeface="Arial" panose="020B0604020202020204" pitchFamily="34" charset="0"/>
                          <a:ea typeface="微软雅黑" panose="020B0503020204020204" charset="-122"/>
                          <a:cs typeface="Arial" panose="020B0604020202020204" pitchFamily="34" charset="0"/>
                          <a:sym typeface="+mn-ea"/>
                        </a:rPr>
                        <a:t>/</a:t>
                      </a: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mn-ea"/>
                        </a:rPr>
                        <a:t>badly</a:t>
                      </a:r>
                      <a:endPar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43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many/much</a:t>
                      </a:r>
                      <a:endPar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805">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little</a:t>
                      </a:r>
                      <a:endPar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7535">
                <a:tc>
                  <a:txBody>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kumimoji="0" lang="en-US" alt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few</a:t>
                      </a:r>
                      <a:endParaRPr kumimoji="0" lang="en-US" alt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alt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alt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7605">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far</a:t>
                      </a:r>
                      <a:endPar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BD0D9"/>
                        </a:buClr>
                        <a:buSzPct val="95000"/>
                        <a:buFont typeface="Wingdings 2" panose="05020102010507070707" pitchFamily="18" charset="2"/>
                        <a:buNone/>
                      </a:pPr>
                      <a:endParaRPr kumimoji="0" 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alibri" panose="020F050202020403020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BD0D9"/>
                        </a:buClr>
                        <a:buSzPct val="95000"/>
                        <a:buFont typeface="Wingdings 2" panose="05020102010507070707" pitchFamily="18" charset="2"/>
                        <a:buNone/>
                      </a:pPr>
                      <a:endParaRPr kumimoji="0" 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alibri" panose="020F050202020403020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old</a:t>
                      </a:r>
                      <a:endPar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endParaRPr kumimoji="0" lang="en-US" sz="2800" b="0" i="1" u="none" strike="noStrike" cap="none" normalizeH="0" baseline="0" smtClean="0">
                        <a:ln>
                          <a:noFill/>
                        </a:ln>
                        <a:solidFill>
                          <a:schemeClr val="tx1"/>
                        </a:solidFill>
                        <a:effectLst/>
                        <a:latin typeface="Georgia" panose="02040502050405020303" pitchFamily="18" charset="0"/>
                        <a:ea typeface="宋体" panose="02010600030101010101" pitchFamily="2" charset="-122"/>
                        <a:sym typeface="Constantia" panose="020306020503060303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22" name="Rectangle 38"/>
          <p:cNvSpPr>
            <a:spLocks noChangeArrowheads="1"/>
          </p:cNvSpPr>
          <p:nvPr/>
        </p:nvSpPr>
        <p:spPr bwMode="auto">
          <a:xfrm>
            <a:off x="1183323" y="2230755"/>
            <a:ext cx="1655762" cy="4818380"/>
          </a:xfrm>
          <a:prstGeom prst="rect">
            <a:avLst/>
          </a:prstGeom>
          <a:noFill/>
          <a:ln w="9525">
            <a:noFill/>
            <a:miter lim="800000"/>
          </a:ln>
        </p:spPr>
        <p:txBody>
          <a:bodyPr>
            <a:spAutoFit/>
          </a:bodyPr>
          <a:lstStyle/>
          <a:p>
            <a:r>
              <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rPr>
              <a:t>两好</a:t>
            </a:r>
            <a:endPar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endParaRPr>
          </a:p>
          <a:p>
            <a:r>
              <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rPr>
              <a:t>两坏</a:t>
            </a:r>
            <a:endPar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endParaRPr>
          </a:p>
          <a:p>
            <a:r>
              <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rPr>
              <a:t>两多</a:t>
            </a:r>
            <a:endPar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endParaRPr>
          </a:p>
          <a:p>
            <a:endPar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endParaRPr>
          </a:p>
          <a:p>
            <a:r>
              <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rPr>
              <a:t>两</a:t>
            </a:r>
            <a:r>
              <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rPr>
              <a:t>少</a:t>
            </a:r>
            <a:endPar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endParaRPr>
          </a:p>
          <a:p>
            <a:endPar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endParaRPr>
          </a:p>
          <a:p>
            <a:pPr>
              <a:lnSpc>
                <a:spcPct val="130000"/>
              </a:lnSpc>
            </a:pPr>
            <a:r>
              <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rPr>
              <a:t>一远</a:t>
            </a:r>
            <a:endPar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endParaRPr>
          </a:p>
          <a:p>
            <a:pPr>
              <a:lnSpc>
                <a:spcPct val="130000"/>
              </a:lnSpc>
            </a:pPr>
            <a:r>
              <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rPr>
              <a:t>一老</a:t>
            </a:r>
            <a:endParaRPr lang="zh-CN" altLang="en-US" sz="3200"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endParaRPr>
          </a:p>
          <a:p>
            <a:endParaRPr lang="zh-CN" altLang="en-US" sz="3200" b="1" kern="10">
              <a:ln w="12700" cmpd="sng">
                <a:solidFill>
                  <a:srgbClr val="3333CC"/>
                </a:solidFill>
                <a:round/>
              </a:ln>
              <a:solidFill>
                <a:srgbClr val="B2B2B2">
                  <a:alpha val="50000"/>
                </a:srgbClr>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文本框 1"/>
          <p:cNvSpPr txBox="1"/>
          <p:nvPr/>
        </p:nvSpPr>
        <p:spPr>
          <a:xfrm>
            <a:off x="5530215" y="2113915"/>
            <a:ext cx="1365885" cy="521970"/>
          </a:xfrm>
          <a:prstGeom prst="rect">
            <a:avLst/>
          </a:prstGeom>
          <a:noFill/>
        </p:spPr>
        <p:txBody>
          <a:bodyPr wrap="square" rtlCol="0">
            <a:spAutoFit/>
          </a:bodyPr>
          <a:p>
            <a:pPr algn="l" fontAlgn="base">
              <a:spcBef>
                <a:spcPct val="20000"/>
              </a:spcBef>
              <a:buClr>
                <a:srgbClr val="0BD0D9"/>
              </a:buClr>
              <a:buSzPct val="95000"/>
              <a:buFont typeface="Wingdings 2" panose="05020102010507070707" pitchFamily="18" charset="2"/>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better</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3" name="文本框 2"/>
          <p:cNvSpPr txBox="1"/>
          <p:nvPr/>
        </p:nvSpPr>
        <p:spPr>
          <a:xfrm>
            <a:off x="7632700" y="2113915"/>
            <a:ext cx="1365885" cy="521970"/>
          </a:xfrm>
          <a:prstGeom prst="rect">
            <a:avLst/>
          </a:prstGeom>
          <a:noFill/>
        </p:spPr>
        <p:txBody>
          <a:bodyPr wrap="square" rtlCol="0">
            <a:spAutoFit/>
          </a:bodyPr>
          <a:p>
            <a:pPr algn="l" fontAlgn="base">
              <a:spcBef>
                <a:spcPct val="20000"/>
              </a:spcBef>
              <a:buClr>
                <a:srgbClr val="0BD0D9"/>
              </a:buClr>
              <a:buSzPct val="95000"/>
              <a:buFont typeface="Wingdings 2" panose="05020102010507070707" pitchFamily="18" charset="2"/>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best</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5" name="文本框 4"/>
          <p:cNvSpPr txBox="1"/>
          <p:nvPr/>
        </p:nvSpPr>
        <p:spPr>
          <a:xfrm>
            <a:off x="5530215" y="2635885"/>
            <a:ext cx="1365885" cy="521970"/>
          </a:xfrm>
          <a:prstGeom prst="rect">
            <a:avLst/>
          </a:prstGeom>
          <a:noFill/>
        </p:spPr>
        <p:txBody>
          <a:bodyPr wrap="square" rtlCol="0">
            <a:spAutoFit/>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worse</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6" name="文本框 5"/>
          <p:cNvSpPr txBox="1"/>
          <p:nvPr/>
        </p:nvSpPr>
        <p:spPr>
          <a:xfrm>
            <a:off x="7632700" y="2635885"/>
            <a:ext cx="1365885" cy="521970"/>
          </a:xfrm>
          <a:prstGeom prst="rect">
            <a:avLst/>
          </a:prstGeom>
          <a:noFill/>
        </p:spPr>
        <p:txBody>
          <a:bodyPr wrap="square" rtlCol="0">
            <a:spAutoFit/>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worst</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7" name="文本框 6"/>
          <p:cNvSpPr txBox="1"/>
          <p:nvPr/>
        </p:nvSpPr>
        <p:spPr>
          <a:xfrm>
            <a:off x="5676900" y="3168015"/>
            <a:ext cx="1365885" cy="521970"/>
          </a:xfrm>
          <a:prstGeom prst="rect">
            <a:avLst/>
          </a:prstGeom>
          <a:noFill/>
        </p:spPr>
        <p:txBody>
          <a:bodyPr wrap="square" rtlCol="0">
            <a:spAutoFit/>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more</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8" name="文本框 7"/>
          <p:cNvSpPr txBox="1"/>
          <p:nvPr/>
        </p:nvSpPr>
        <p:spPr>
          <a:xfrm>
            <a:off x="7793355" y="3157855"/>
            <a:ext cx="1365885" cy="521970"/>
          </a:xfrm>
          <a:prstGeom prst="rect">
            <a:avLst/>
          </a:prstGeom>
          <a:noFill/>
        </p:spPr>
        <p:txBody>
          <a:bodyPr wrap="square" rtlCol="0">
            <a:spAutoFit/>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most</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9" name="文本框 8"/>
          <p:cNvSpPr txBox="1"/>
          <p:nvPr/>
        </p:nvSpPr>
        <p:spPr>
          <a:xfrm>
            <a:off x="5676900" y="3689985"/>
            <a:ext cx="1365885" cy="521970"/>
          </a:xfrm>
          <a:prstGeom prst="rect">
            <a:avLst/>
          </a:prstGeom>
          <a:noFill/>
        </p:spPr>
        <p:txBody>
          <a:bodyPr wrap="square" rtlCol="0">
            <a:spAutoFit/>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less</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10" name="文本框 9"/>
          <p:cNvSpPr txBox="1"/>
          <p:nvPr/>
        </p:nvSpPr>
        <p:spPr>
          <a:xfrm>
            <a:off x="7793355" y="3689985"/>
            <a:ext cx="1365885" cy="521970"/>
          </a:xfrm>
          <a:prstGeom prst="rect">
            <a:avLst/>
          </a:prstGeom>
          <a:noFill/>
        </p:spPr>
        <p:txBody>
          <a:bodyPr wrap="square" rtlCol="0">
            <a:spAutoFit/>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least</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11" name="文本框 10"/>
          <p:cNvSpPr txBox="1"/>
          <p:nvPr/>
        </p:nvSpPr>
        <p:spPr>
          <a:xfrm>
            <a:off x="5413375" y="4940935"/>
            <a:ext cx="1365885" cy="1168400"/>
          </a:xfrm>
          <a:prstGeom prst="rect">
            <a:avLst/>
          </a:prstGeom>
          <a:noFill/>
        </p:spPr>
        <p:txBody>
          <a:bodyPr wrap="square" rtlCol="0">
            <a:spAutoFit/>
          </a:bodyPr>
          <a:p>
            <a:pPr marL="0" marR="0" lvl="0" indent="0" algn="l" defTabSz="914400" rtl="0" eaLnBrk="1" fontAlgn="base" latinLnBrk="0" hangingPunct="1">
              <a:lnSpc>
                <a:spcPct val="100000"/>
              </a:lnSpc>
              <a:spcBef>
                <a:spcPct val="5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farther</a:t>
            </a:r>
            <a:endPar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a:p>
            <a:pPr marL="0" marR="0" lvl="0" indent="0" algn="l" defTabSz="914400" rtl="0" eaLnBrk="1" fontAlgn="base" latinLnBrk="0" hangingPunct="1">
              <a:lnSpc>
                <a:spcPct val="100000"/>
              </a:lnSpc>
              <a:spcBef>
                <a:spcPct val="5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further</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12" name="文本框 11"/>
          <p:cNvSpPr txBox="1"/>
          <p:nvPr/>
        </p:nvSpPr>
        <p:spPr>
          <a:xfrm>
            <a:off x="7555865" y="4940935"/>
            <a:ext cx="1603375" cy="1168400"/>
          </a:xfrm>
          <a:prstGeom prst="rect">
            <a:avLst/>
          </a:prstGeom>
          <a:noFill/>
        </p:spPr>
        <p:txBody>
          <a:bodyPr wrap="square" rtlCol="0">
            <a:spAutoFit/>
          </a:bodyPr>
          <a:p>
            <a:pPr marL="0" marR="0" lvl="0" indent="0" algn="l" defTabSz="914400" rtl="0" eaLnBrk="1" fontAlgn="base" latinLnBrk="0" hangingPunct="1">
              <a:lnSpc>
                <a:spcPct val="100000"/>
              </a:lnSpc>
              <a:spcBef>
                <a:spcPct val="5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farthest</a:t>
            </a:r>
            <a:endParaRPr kumimoji="0" lang="en-US"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a:p>
            <a:pPr marL="0" marR="0" lvl="0" indent="0" algn="l" defTabSz="914400" rtl="0" eaLnBrk="1" fontAlgn="base" latinLnBrk="0" hangingPunct="1">
              <a:lnSpc>
                <a:spcPct val="100000"/>
              </a:lnSpc>
              <a:spcBef>
                <a:spcPct val="5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furthest</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13" name="文本框 12"/>
          <p:cNvSpPr txBox="1"/>
          <p:nvPr/>
        </p:nvSpPr>
        <p:spPr>
          <a:xfrm>
            <a:off x="5257800" y="5976620"/>
            <a:ext cx="2144395" cy="521970"/>
          </a:xfrm>
          <a:prstGeom prst="rect">
            <a:avLst/>
          </a:prstGeom>
          <a:noFill/>
        </p:spPr>
        <p:txBody>
          <a:bodyPr wrap="square" rtlCol="0">
            <a:spAutoFit/>
          </a:bodyPr>
          <a:p>
            <a:pPr algn="l" fontAlgn="base">
              <a:spcBef>
                <a:spcPct val="20000"/>
              </a:spcBef>
              <a:buClr>
                <a:srgbClr val="0BD0D9"/>
              </a:buClr>
              <a:buSzPct val="95000"/>
              <a:buFont typeface="Wingdings 2" panose="05020102010507070707" pitchFamily="18" charset="2"/>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older elder</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14" name="文本框 13"/>
          <p:cNvSpPr txBox="1"/>
          <p:nvPr/>
        </p:nvSpPr>
        <p:spPr>
          <a:xfrm>
            <a:off x="7402195" y="5976620"/>
            <a:ext cx="2910840" cy="521970"/>
          </a:xfrm>
          <a:prstGeom prst="rect">
            <a:avLst/>
          </a:prstGeom>
          <a:noFill/>
        </p:spPr>
        <p:txBody>
          <a:bodyPr wrap="square" rtlCol="0">
            <a:spAutoFit/>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oldest  eldest</a:t>
            </a:r>
            <a:endParaRPr kumimoji="0" lang="en-US" altLang="zh-CN" sz="2800" b="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15" name="文本框 14"/>
          <p:cNvSpPr txBox="1"/>
          <p:nvPr/>
        </p:nvSpPr>
        <p:spPr>
          <a:xfrm>
            <a:off x="5676900" y="4305935"/>
            <a:ext cx="1365885" cy="521970"/>
          </a:xfrm>
          <a:prstGeom prst="rect">
            <a:avLst/>
          </a:prstGeom>
          <a:noFill/>
        </p:spPr>
        <p:txBody>
          <a:bodyPr wrap="square" rtlCol="0">
            <a:spAutoFit/>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fewer</a:t>
            </a:r>
            <a:endPar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16" name="文本框 15"/>
          <p:cNvSpPr txBox="1"/>
          <p:nvPr/>
        </p:nvSpPr>
        <p:spPr>
          <a:xfrm>
            <a:off x="7555865" y="4305935"/>
            <a:ext cx="1365885" cy="521970"/>
          </a:xfrm>
          <a:prstGeom prst="rect">
            <a:avLst/>
          </a:prstGeom>
          <a:noFill/>
        </p:spPr>
        <p:txBody>
          <a:bodyPr wrap="square" rtlCol="0">
            <a:spAutoFit/>
          </a:bodyPr>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pPr>
            <a:r>
              <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rPr>
              <a:t>fewest</a:t>
            </a:r>
            <a:endParaRPr lang="en-US" sz="2800" smtClean="0">
              <a:ln>
                <a:noFill/>
              </a:ln>
              <a:effectLst/>
              <a:latin typeface="Arial" panose="020B0604020202020204" pitchFamily="34" charset="0"/>
              <a:ea typeface="宋体" panose="02010600030101010101" pitchFamily="2" charset="-122"/>
              <a:cs typeface="Arial" panose="020B0604020202020204" pitchFamily="34" charset="0"/>
              <a:sym typeface="Constantia" panose="02030602050306030303" pitchFamily="18" charset="0"/>
            </a:endParaRPr>
          </a:p>
        </p:txBody>
      </p:sp>
      <p:sp>
        <p:nvSpPr>
          <p:cNvPr id="93186" name="Rectangle 2"/>
          <p:cNvSpPr>
            <a:spLocks noChangeArrowheads="1"/>
          </p:cNvSpPr>
          <p:nvPr/>
        </p:nvSpPr>
        <p:spPr bwMode="auto">
          <a:xfrm>
            <a:off x="824230" y="278461"/>
            <a:ext cx="83489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chemeClr val="accent5">
                    <a:lumMod val="75000"/>
                  </a:schemeClr>
                </a:solidFill>
                <a:latin typeface="Arial" panose="020B0604020202020204" pitchFamily="34" charset="0"/>
              </a:rPr>
              <a:t>二、形容词、副词比较级，最高级不规则变化</a:t>
            </a:r>
            <a:endParaRPr lang="zh-CN" altLang="en-US" b="1" dirty="0">
              <a:solidFill>
                <a:schemeClr val="accent5">
                  <a:lumMod val="75000"/>
                </a:schemeClr>
              </a:solidFill>
              <a:latin typeface="Arial" panose="020B0604020202020204" pitchFamily="34" charset="0"/>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2022">
                                            <p:txEl>
                                              <p:pRg st="0" end="0"/>
                                            </p:txEl>
                                          </p:spTgt>
                                        </p:tgtEl>
                                        <p:attrNameLst>
                                          <p:attrName>style.visibility</p:attrName>
                                        </p:attrNameLst>
                                      </p:cBhvr>
                                      <p:to>
                                        <p:strVal val="visible"/>
                                      </p:to>
                                    </p:set>
                                    <p:animEffect transition="in" filter="blinds(horizontal)">
                                      <p:cBhvr>
                                        <p:cTn id="17" dur="500"/>
                                        <p:tgtEl>
                                          <p:spTgt spid="420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2022">
                                            <p:txEl>
                                              <p:pRg st="1" end="1"/>
                                            </p:txEl>
                                          </p:spTgt>
                                        </p:tgtEl>
                                        <p:attrNameLst>
                                          <p:attrName>style.visibility</p:attrName>
                                        </p:attrNameLst>
                                      </p:cBhvr>
                                      <p:to>
                                        <p:strVal val="visible"/>
                                      </p:to>
                                    </p:set>
                                    <p:animEffect transition="in" filter="blinds(horizontal)">
                                      <p:cBhvr>
                                        <p:cTn id="32" dur="500"/>
                                        <p:tgtEl>
                                          <p:spTgt spid="420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2022">
                                            <p:txEl>
                                              <p:pRg st="2" end="2"/>
                                            </p:txEl>
                                          </p:spTgt>
                                        </p:tgtEl>
                                        <p:attrNameLst>
                                          <p:attrName>style.visibility</p:attrName>
                                        </p:attrNameLst>
                                      </p:cBhvr>
                                      <p:to>
                                        <p:strVal val="visible"/>
                                      </p:to>
                                    </p:set>
                                    <p:animEffect transition="in" filter="blinds(horizontal)">
                                      <p:cBhvr>
                                        <p:cTn id="37" dur="500"/>
                                        <p:tgtEl>
                                          <p:spTgt spid="4202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42022">
                                            <p:txEl>
                                              <p:pRg st="4" end="4"/>
                                            </p:txEl>
                                          </p:spTgt>
                                        </p:tgtEl>
                                        <p:attrNameLst>
                                          <p:attrName>style.visibility</p:attrName>
                                        </p:attrNameLst>
                                      </p:cBhvr>
                                      <p:to>
                                        <p:strVal val="visible"/>
                                      </p:to>
                                    </p:set>
                                    <p:animEffect transition="in" filter="blinds(horizontal)">
                                      <p:cBhvr>
                                        <p:cTn id="72" dur="500"/>
                                        <p:tgtEl>
                                          <p:spTgt spid="42022">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42022">
                                            <p:txEl>
                                              <p:pRg st="6" end="6"/>
                                            </p:txEl>
                                          </p:spTgt>
                                        </p:tgtEl>
                                        <p:attrNameLst>
                                          <p:attrName>style.visibility</p:attrName>
                                        </p:attrNameLst>
                                      </p:cBhvr>
                                      <p:to>
                                        <p:strVal val="visible"/>
                                      </p:to>
                                    </p:set>
                                    <p:animEffect transition="in" filter="blinds(horizontal)">
                                      <p:cBhvr>
                                        <p:cTn id="77" dur="500"/>
                                        <p:tgtEl>
                                          <p:spTgt spid="42022">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blinds(horizontal)">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linds(horizontal)">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42022">
                                            <p:txEl>
                                              <p:pRg st="7" end="7"/>
                                            </p:txEl>
                                          </p:spTgt>
                                        </p:tgtEl>
                                        <p:attrNameLst>
                                          <p:attrName>style.visibility</p:attrName>
                                        </p:attrNameLst>
                                      </p:cBhvr>
                                      <p:to>
                                        <p:strVal val="visible"/>
                                      </p:to>
                                    </p:set>
                                    <p:animEffect transition="in" filter="blinds(horizontal)">
                                      <p:cBhvr>
                                        <p:cTn id="92" dur="500"/>
                                        <p:tgtEl>
                                          <p:spTgt spid="42022">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blinds(horizontal)">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linds(horizontal)">
                                      <p:cBhvr>
                                        <p:cTn id="10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PA-表格 1"/>
          <p:cNvGraphicFramePr/>
          <p:nvPr>
            <p:custDataLst>
              <p:tags r:id="rId1"/>
            </p:custDataLst>
          </p:nvPr>
        </p:nvGraphicFramePr>
        <p:xfrm>
          <a:off x="824230" y="76835"/>
          <a:ext cx="10782935" cy="3928301"/>
        </p:xfrm>
        <a:graphic>
          <a:graphicData uri="http://schemas.openxmlformats.org/drawingml/2006/table">
            <a:tbl>
              <a:tblPr firstRow="1" bandRow="1">
                <a:tableStyleId>{9D7B26C5-4107-4FEC-AEDC-1716B250A1EF}</a:tableStyleId>
              </a:tblPr>
              <a:tblGrid>
                <a:gridCol w="1768475"/>
                <a:gridCol w="1769745"/>
                <a:gridCol w="1769745"/>
                <a:gridCol w="1768475"/>
                <a:gridCol w="3706495"/>
              </a:tblGrid>
              <a:tr h="929005">
                <a:tc gridSpan="5">
                  <a:txBody>
                    <a:bodyPr/>
                    <a:lstStyle/>
                    <a:p>
                      <a:pPr indent="0" algn="ctr">
                        <a:lnSpc>
                          <a:spcPct val="120000"/>
                        </a:lnSpc>
                        <a:spcBef>
                          <a:spcPts val="0"/>
                        </a:spcBef>
                        <a:spcAft>
                          <a:spcPts val="0"/>
                        </a:spcAft>
                        <a:buNone/>
                      </a:pPr>
                      <a:endParaRPr lang="zh-CN" altLang="en-US" sz="2800" spc="130" baseline="0" dirty="0">
                        <a:latin typeface="Arial" panose="020B0604020202020204" pitchFamily="34" charset="0"/>
                        <a:ea typeface="微软雅黑" panose="020B0503020204020204" charset="-122"/>
                      </a:endParaRPr>
                    </a:p>
                  </a:txBody>
                  <a:tcPr marL="88900" marR="88900" marT="47625" marB="47625" anchor="ctr" anchorCtr="1">
                    <a:solidFill>
                      <a:schemeClr val="bg1"/>
                    </a:solidFill>
                  </a:tcPr>
                </a:tc>
                <a:tc hMerge="1">
                  <a:tcPr marL="45720" marR="45720"/>
                </a:tc>
                <a:tc hMerge="1">
                  <a:tcPr marL="45720" marR="45720"/>
                </a:tc>
                <a:tc hMerge="1">
                  <a:tcPr marL="45720" marR="45720"/>
                </a:tc>
                <a:tc hMerge="1">
                  <a:tcPr marL="45720" marR="45720"/>
                </a:tc>
              </a:tr>
              <a:tr h="0">
                <a:tc>
                  <a:txBody>
                    <a:bodyPr/>
                    <a:lstStyle/>
                    <a:p>
                      <a:pPr indent="0" algn="ctr" fontAlgn="auto">
                        <a:lnSpc>
                          <a:spcPct val="120000"/>
                        </a:lnSpc>
                        <a:spcBef>
                          <a:spcPts val="0"/>
                        </a:spcBef>
                        <a:spcAft>
                          <a:spcPts val="0"/>
                        </a:spcAft>
                        <a:buNone/>
                      </a:pPr>
                      <a:endParaRPr lang="zh-CN" altLang="en-US" sz="1200" b="0" spc="120" baseline="0" dirty="0">
                        <a:latin typeface="Arial" panose="020B0604020202020204" pitchFamily="34" charset="0"/>
                        <a:ea typeface="微软雅黑" panose="020B0503020204020204" charset="-122"/>
                      </a:endParaRPr>
                    </a:p>
                  </a:txBody>
                  <a:tcPr marL="88900" marR="88900" marT="47625" marB="47625" anchor="ctr">
                    <a:lnB w="3175">
                      <a:solidFill>
                        <a:schemeClr val="tx1"/>
                      </a:solidFill>
                      <a:prstDash val="solid"/>
                    </a:lnB>
                    <a:solidFill>
                      <a:schemeClr val="bg1"/>
                    </a:solidFill>
                  </a:tcPr>
                </a:tc>
                <a:tc>
                  <a:txBody>
                    <a:bodyPr/>
                    <a:lstStyle/>
                    <a:p>
                      <a:pPr indent="0" algn="ctr" fontAlgn="auto">
                        <a:lnSpc>
                          <a:spcPct val="120000"/>
                        </a:lnSpc>
                        <a:spcBef>
                          <a:spcPts val="0"/>
                        </a:spcBef>
                        <a:spcAft>
                          <a:spcPts val="0"/>
                        </a:spcAft>
                        <a:buNone/>
                      </a:pPr>
                      <a:endParaRPr lang="zh-CN" altLang="en-US" sz="1200" b="0" spc="120" baseline="0" dirty="0">
                        <a:latin typeface="Arial" panose="020B0604020202020204" pitchFamily="34" charset="0"/>
                        <a:ea typeface="微软雅黑" panose="020B0503020204020204" charset="-122"/>
                      </a:endParaRPr>
                    </a:p>
                  </a:txBody>
                  <a:tcPr marL="88900" marR="88900" marT="47625" marB="47625" anchor="ctr">
                    <a:lnB w="3175">
                      <a:solidFill>
                        <a:schemeClr val="tx1"/>
                      </a:solidFill>
                      <a:prstDash val="solid"/>
                    </a:lnB>
                    <a:solidFill>
                      <a:schemeClr val="bg1"/>
                    </a:solidFill>
                  </a:tcPr>
                </a:tc>
                <a:tc>
                  <a:txBody>
                    <a:bodyPr/>
                    <a:lstStyle/>
                    <a:p>
                      <a:pPr indent="0" algn="ctr" fontAlgn="auto">
                        <a:lnSpc>
                          <a:spcPct val="120000"/>
                        </a:lnSpc>
                        <a:spcBef>
                          <a:spcPts val="0"/>
                        </a:spcBef>
                        <a:spcAft>
                          <a:spcPts val="0"/>
                        </a:spcAft>
                        <a:buNone/>
                      </a:pPr>
                      <a:endParaRPr lang="zh-CN" altLang="en-US" sz="1200" b="0" spc="120" baseline="0" dirty="0">
                        <a:latin typeface="Arial" panose="020B0604020202020204" pitchFamily="34" charset="0"/>
                        <a:ea typeface="微软雅黑" panose="020B0503020204020204" charset="-122"/>
                      </a:endParaRPr>
                    </a:p>
                  </a:txBody>
                  <a:tcPr marL="88900" marR="88900" marT="47625" marB="47625" anchor="ctr">
                    <a:lnB w="3175">
                      <a:solidFill>
                        <a:schemeClr val="tx1"/>
                      </a:solidFill>
                      <a:prstDash val="solid"/>
                    </a:lnB>
                    <a:solidFill>
                      <a:schemeClr val="bg1"/>
                    </a:solidFill>
                  </a:tcPr>
                </a:tc>
                <a:tc>
                  <a:txBody>
                    <a:bodyPr/>
                    <a:lstStyle/>
                    <a:p>
                      <a:pPr indent="0" algn="ctr" fontAlgn="auto">
                        <a:lnSpc>
                          <a:spcPct val="120000"/>
                        </a:lnSpc>
                        <a:spcBef>
                          <a:spcPts val="0"/>
                        </a:spcBef>
                        <a:spcAft>
                          <a:spcPts val="0"/>
                        </a:spcAft>
                        <a:buNone/>
                      </a:pPr>
                      <a:endParaRPr lang="zh-CN" altLang="en-US" sz="1200" b="0" spc="120" baseline="0" dirty="0">
                        <a:latin typeface="Arial" panose="020B0604020202020204" pitchFamily="34" charset="0"/>
                        <a:ea typeface="微软雅黑" panose="020B0503020204020204" charset="-122"/>
                      </a:endParaRPr>
                    </a:p>
                  </a:txBody>
                  <a:tcPr marL="88900" marR="88900" marT="47625" marB="47625" anchor="ctr">
                    <a:lnB w="3175">
                      <a:solidFill>
                        <a:schemeClr val="tx1"/>
                      </a:solidFill>
                      <a:prstDash val="solid"/>
                    </a:lnB>
                    <a:solidFill>
                      <a:schemeClr val="bg1"/>
                    </a:solidFill>
                  </a:tcPr>
                </a:tc>
                <a:tc>
                  <a:txBody>
                    <a:bodyPr/>
                    <a:lstStyle/>
                    <a:p>
                      <a:pPr indent="0" algn="ctr" fontAlgn="auto">
                        <a:lnSpc>
                          <a:spcPct val="120000"/>
                        </a:lnSpc>
                        <a:spcBef>
                          <a:spcPts val="0"/>
                        </a:spcBef>
                        <a:spcAft>
                          <a:spcPts val="0"/>
                        </a:spcAft>
                        <a:buNone/>
                      </a:pPr>
                      <a:endParaRPr lang="zh-CN" altLang="en-US" sz="1200" b="0" spc="120" baseline="0" dirty="0">
                        <a:latin typeface="Arial" panose="020B0604020202020204" pitchFamily="34" charset="0"/>
                        <a:ea typeface="微软雅黑" panose="020B0503020204020204" charset="-122"/>
                      </a:endParaRPr>
                    </a:p>
                  </a:txBody>
                  <a:tcPr marL="88900" marR="88900" marT="47625" marB="47625" anchor="ctr">
                    <a:lnB w="3175">
                      <a:solidFill>
                        <a:schemeClr val="tx1"/>
                      </a:solidFill>
                      <a:prstDash val="solid"/>
                    </a:lnB>
                    <a:solidFill>
                      <a:schemeClr val="bg1"/>
                    </a:solidFill>
                  </a:tcPr>
                </a:tc>
              </a:tr>
              <a:tr h="716915">
                <a:tc gridSpan="2">
                  <a:txBody>
                    <a:bodyPr/>
                    <a:lstStyle/>
                    <a:p>
                      <a:pPr indent="0" algn="ctr">
                        <a:lnSpc>
                          <a:spcPct val="120000"/>
                        </a:lnSpc>
                        <a:spcBef>
                          <a:spcPts val="0"/>
                        </a:spcBef>
                        <a:spcAft>
                          <a:spcPts val="0"/>
                        </a:spcAft>
                        <a:buNone/>
                      </a:pPr>
                      <a:r>
                        <a:rPr lang="zh-CN" altLang="en-US" sz="2400" spc="120" baseline="0" dirty="0">
                          <a:latin typeface="微软雅黑" panose="020B0503020204020204" charset="-122"/>
                          <a:ea typeface="微软雅黑" panose="020B0503020204020204" charset="-122"/>
                        </a:rPr>
                        <a:t>原级</a:t>
                      </a:r>
                      <a:endParaRPr lang="zh-CN" altLang="en-US" sz="2400" spc="120" baseline="0" dirty="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tx1"/>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tx1"/>
                      </a:solidFill>
                      <a:prstDash val="solid"/>
                    </a:lnT>
                    <a:lnB w="3175">
                      <a:solidFill>
                        <a:schemeClr val="bg1">
                          <a:lumMod val="75000"/>
                        </a:schemeClr>
                      </a:solidFill>
                      <a:prstDash val="solid"/>
                    </a:lnB>
                    <a:solidFill>
                      <a:schemeClr val="bg1"/>
                    </a:solidFill>
                  </a:tcPr>
                </a:tc>
                <a:tc gridSpan="2">
                  <a:txBody>
                    <a:bodyPr/>
                    <a:lstStyle/>
                    <a:p>
                      <a:pPr indent="0" algn="ctr">
                        <a:lnSpc>
                          <a:spcPct val="120000"/>
                        </a:lnSpc>
                        <a:spcBef>
                          <a:spcPts val="0"/>
                        </a:spcBef>
                        <a:spcAft>
                          <a:spcPts val="0"/>
                        </a:spcAft>
                        <a:buNone/>
                      </a:pPr>
                      <a:r>
                        <a:rPr lang="zh-CN" altLang="en-US" sz="2400" spc="120" dirty="0">
                          <a:latin typeface="微软雅黑" panose="020B0503020204020204" charset="-122"/>
                          <a:ea typeface="微软雅黑" panose="020B0503020204020204" charset="-122"/>
                          <a:sym typeface="+mn-ea"/>
                        </a:rPr>
                        <a:t>比较级</a:t>
                      </a:r>
                      <a:endParaRPr lang="zh-CN" altLang="en-US" sz="1000" spc="120" baseline="0" dirty="0">
                        <a:latin typeface="微软雅黑" panose="020B0503020204020204" charset="-122"/>
                        <a:ea typeface="微软雅黑" panose="020B0503020204020204" charset="-122"/>
                      </a:endParaRPr>
                    </a:p>
                    <a:p>
                      <a:pPr indent="0" algn="ctr">
                        <a:lnSpc>
                          <a:spcPct val="120000"/>
                        </a:lnSpc>
                        <a:spcBef>
                          <a:spcPts val="0"/>
                        </a:spcBef>
                        <a:spcAft>
                          <a:spcPts val="0"/>
                        </a:spcAft>
                        <a:buNone/>
                      </a:pPr>
                      <a:endParaRPr lang="en-US" altLang="zh-CN" sz="1000" spc="120" baseline="0" dirty="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tx1"/>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tx1"/>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zh-CN" altLang="en-US" sz="2400" spc="120" baseline="0" dirty="0">
                          <a:latin typeface="微软雅黑" panose="020B0503020204020204" charset="-122"/>
                          <a:ea typeface="微软雅黑" panose="020B0503020204020204" charset="-122"/>
                        </a:rPr>
                        <a:t>最高级</a:t>
                      </a:r>
                      <a:endParaRPr lang="zh-CN" altLang="en-US" sz="2400" spc="120" baseline="0" dirty="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tx1"/>
                      </a:solidFill>
                      <a:prstDash val="solid"/>
                    </a:lnT>
                    <a:lnB w="3175">
                      <a:solidFill>
                        <a:schemeClr val="bg1">
                          <a:lumMod val="75000"/>
                        </a:schemeClr>
                      </a:solidFill>
                      <a:prstDash val="solid"/>
                    </a:lnB>
                    <a:solidFill>
                      <a:schemeClr val="bg1"/>
                    </a:solidFill>
                  </a:tcPr>
                </a:tc>
              </a:tr>
              <a:tr h="403860">
                <a:tc gridSpan="2">
                  <a:txBody>
                    <a:bodyPr/>
                    <a:lstStyle/>
                    <a:p>
                      <a:pPr indent="0" algn="ctr">
                        <a:lnSpc>
                          <a:spcPct val="120000"/>
                        </a:lnSpc>
                        <a:spcBef>
                          <a:spcPts val="0"/>
                        </a:spcBef>
                        <a:spcAft>
                          <a:spcPts val="0"/>
                        </a:spcAft>
                        <a:buNone/>
                      </a:pPr>
                      <a:r>
                        <a:rPr lang="en-US" altLang="zh-CN" sz="2400" spc="120" baseline="0">
                          <a:latin typeface="微软雅黑" panose="020B0503020204020204" charset="-122"/>
                          <a:ea typeface="微软雅黑" panose="020B0503020204020204" charset="-122"/>
                        </a:rPr>
                        <a:t>good/well</a:t>
                      </a:r>
                      <a:endParaRPr lang="en-US" altLang="zh-CN" sz="2400" spc="120" baseline="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gridSpan="2">
                  <a:txBody>
                    <a:bodyPr/>
                    <a:lstStyle/>
                    <a:p>
                      <a:pPr indent="0" algn="ctr">
                        <a:lnSpc>
                          <a:spcPct val="120000"/>
                        </a:lnSpc>
                        <a:spcBef>
                          <a:spcPts val="0"/>
                        </a:spcBef>
                        <a:spcAft>
                          <a:spcPts val="0"/>
                        </a:spcAft>
                        <a:buNone/>
                      </a:pPr>
                      <a:r>
                        <a:rPr lang="en-US" altLang="zh-CN" sz="2400" spc="120" baseline="0">
                          <a:solidFill>
                            <a:srgbClr val="FF0000"/>
                          </a:solidFill>
                          <a:latin typeface="微软雅黑" panose="020B0503020204020204" charset="-122"/>
                          <a:ea typeface="微软雅黑" panose="020B0503020204020204" charset="-122"/>
                        </a:rPr>
                        <a:t>better</a:t>
                      </a:r>
                      <a:endParaRPr lang="en-US" altLang="zh-CN" sz="2400" spc="120" baseline="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spc="120" baseline="0" dirty="0">
                          <a:solidFill>
                            <a:srgbClr val="FF0000"/>
                          </a:solidFill>
                          <a:latin typeface="微软雅黑" panose="020B0503020204020204" charset="-122"/>
                          <a:ea typeface="微软雅黑" panose="020B0503020204020204" charset="-122"/>
                        </a:rPr>
                        <a:t>best</a:t>
                      </a:r>
                      <a:endParaRPr lang="en-US" altLang="zh-CN" sz="2400"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r h="402590">
                <a:tc gridSpan="2">
                  <a:txBody>
                    <a:bodyPr/>
                    <a:lstStyle/>
                    <a:p>
                      <a:pPr indent="0" algn="ctr">
                        <a:lnSpc>
                          <a:spcPct val="120000"/>
                        </a:lnSpc>
                        <a:spcBef>
                          <a:spcPts val="0"/>
                        </a:spcBef>
                        <a:spcAft>
                          <a:spcPts val="0"/>
                        </a:spcAft>
                        <a:buNone/>
                      </a:pPr>
                      <a:r>
                        <a:rPr lang="en-US" altLang="zh-CN" sz="2400" spc="120" baseline="0">
                          <a:latin typeface="微软雅黑" panose="020B0503020204020204" charset="-122"/>
                          <a:ea typeface="微软雅黑" panose="020B0503020204020204" charset="-122"/>
                        </a:rPr>
                        <a:t>bad/ill/badly</a:t>
                      </a:r>
                      <a:endParaRPr lang="en-US" altLang="zh-CN" sz="2400" spc="120" baseline="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gridSpan="2">
                  <a:txBody>
                    <a:bodyPr/>
                    <a:lstStyle/>
                    <a:p>
                      <a:pPr indent="0" algn="ctr">
                        <a:lnSpc>
                          <a:spcPct val="120000"/>
                        </a:lnSpc>
                        <a:spcBef>
                          <a:spcPts val="0"/>
                        </a:spcBef>
                        <a:spcAft>
                          <a:spcPts val="0"/>
                        </a:spcAft>
                        <a:buNone/>
                      </a:pPr>
                      <a:r>
                        <a:rPr lang="en-US" altLang="zh-CN" sz="2400" spc="120" baseline="0">
                          <a:solidFill>
                            <a:srgbClr val="FF0000"/>
                          </a:solidFill>
                          <a:latin typeface="微软雅黑" panose="020B0503020204020204" charset="-122"/>
                          <a:ea typeface="微软雅黑" panose="020B0503020204020204" charset="-122"/>
                        </a:rPr>
                        <a:t>worse</a:t>
                      </a:r>
                      <a:endParaRPr lang="en-US" altLang="zh-CN" sz="2400" spc="120" baseline="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spc="120" baseline="0" dirty="0">
                          <a:solidFill>
                            <a:srgbClr val="FF0000"/>
                          </a:solidFill>
                          <a:latin typeface="微软雅黑" panose="020B0503020204020204" charset="-122"/>
                          <a:ea typeface="微软雅黑" panose="020B0503020204020204" charset="-122"/>
                        </a:rPr>
                        <a:t>worst</a:t>
                      </a:r>
                      <a:endParaRPr lang="en-US" altLang="zh-CN" sz="2400"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r h="403860">
                <a:tc gridSpan="2">
                  <a:txBody>
                    <a:bodyPr/>
                    <a:lstStyle/>
                    <a:p>
                      <a:pPr indent="0" algn="ctr">
                        <a:lnSpc>
                          <a:spcPct val="120000"/>
                        </a:lnSpc>
                        <a:spcBef>
                          <a:spcPts val="0"/>
                        </a:spcBef>
                        <a:spcAft>
                          <a:spcPts val="0"/>
                        </a:spcAft>
                        <a:buNone/>
                      </a:pPr>
                      <a:r>
                        <a:rPr lang="en-US" altLang="zh-CN" sz="2400" spc="120" baseline="0">
                          <a:latin typeface="微软雅黑" panose="020B0503020204020204" charset="-122"/>
                          <a:ea typeface="微软雅黑" panose="020B0503020204020204" charset="-122"/>
                        </a:rPr>
                        <a:t>many/much</a:t>
                      </a:r>
                      <a:endParaRPr lang="en-US" altLang="zh-CN" sz="2400" spc="120" baseline="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gridSpan="2">
                  <a:txBody>
                    <a:bodyPr/>
                    <a:lstStyle/>
                    <a:p>
                      <a:pPr indent="0" algn="ctr">
                        <a:lnSpc>
                          <a:spcPct val="120000"/>
                        </a:lnSpc>
                        <a:spcBef>
                          <a:spcPts val="0"/>
                        </a:spcBef>
                        <a:spcAft>
                          <a:spcPts val="0"/>
                        </a:spcAft>
                        <a:buNone/>
                      </a:pPr>
                      <a:r>
                        <a:rPr lang="en-US" altLang="zh-CN" sz="2400" u="sng" spc="120" baseline="0" dirty="0">
                          <a:solidFill>
                            <a:srgbClr val="FF0000"/>
                          </a:solidFill>
                          <a:latin typeface="微软雅黑" panose="020B0503020204020204" charset="-122"/>
                          <a:ea typeface="微软雅黑" panose="020B0503020204020204" charset="-122"/>
                        </a:rPr>
                        <a:t>more</a:t>
                      </a:r>
                      <a:endParaRPr lang="en-US" altLang="zh-CN" sz="2400" u="sng"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u="sng" spc="120" baseline="0" dirty="0">
                          <a:solidFill>
                            <a:srgbClr val="FF0000"/>
                          </a:solidFill>
                          <a:latin typeface="微软雅黑" panose="020B0503020204020204" charset="-122"/>
                          <a:ea typeface="微软雅黑" panose="020B0503020204020204" charset="-122"/>
                        </a:rPr>
                        <a:t>most</a:t>
                      </a:r>
                      <a:endParaRPr lang="en-US" altLang="zh-CN" sz="2400" u="sng"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r h="401955">
                <a:tc gridSpan="2">
                  <a:txBody>
                    <a:bodyPr/>
                    <a:lstStyle/>
                    <a:p>
                      <a:pPr indent="0" algn="ctr">
                        <a:lnSpc>
                          <a:spcPct val="120000"/>
                        </a:lnSpc>
                        <a:spcBef>
                          <a:spcPts val="0"/>
                        </a:spcBef>
                        <a:spcAft>
                          <a:spcPts val="0"/>
                        </a:spcAft>
                        <a:buNone/>
                      </a:pPr>
                      <a:r>
                        <a:rPr lang="en-US" altLang="zh-CN" sz="2400" spc="120" baseline="0">
                          <a:latin typeface="微软雅黑" panose="020B0503020204020204" charset="-122"/>
                          <a:ea typeface="微软雅黑" panose="020B0503020204020204" charset="-122"/>
                        </a:rPr>
                        <a:t>little</a:t>
                      </a:r>
                      <a:endParaRPr lang="en-US" altLang="zh-CN" sz="2400" spc="120" baseline="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gridSpan="2">
                  <a:txBody>
                    <a:bodyPr/>
                    <a:lstStyle/>
                    <a:p>
                      <a:pPr indent="0" algn="ctr">
                        <a:lnSpc>
                          <a:spcPct val="120000"/>
                        </a:lnSpc>
                        <a:spcBef>
                          <a:spcPts val="0"/>
                        </a:spcBef>
                        <a:spcAft>
                          <a:spcPts val="0"/>
                        </a:spcAft>
                        <a:buNone/>
                      </a:pPr>
                      <a:r>
                        <a:rPr lang="en-US" altLang="zh-CN" sz="2400" u="sng" spc="120" baseline="0" dirty="0">
                          <a:solidFill>
                            <a:srgbClr val="FF0000"/>
                          </a:solidFill>
                          <a:latin typeface="微软雅黑" panose="020B0503020204020204" charset="-122"/>
                          <a:ea typeface="微软雅黑" panose="020B0503020204020204" charset="-122"/>
                        </a:rPr>
                        <a:t>less</a:t>
                      </a:r>
                      <a:endParaRPr lang="en-US" altLang="zh-CN" sz="2400" u="sng"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u="sng" spc="120" baseline="0" dirty="0">
                          <a:solidFill>
                            <a:srgbClr val="FF0000"/>
                          </a:solidFill>
                          <a:latin typeface="微软雅黑" panose="020B0503020204020204" charset="-122"/>
                          <a:ea typeface="微软雅黑" panose="020B0503020204020204" charset="-122"/>
                        </a:rPr>
                        <a:t>least</a:t>
                      </a:r>
                      <a:endParaRPr lang="en-US" altLang="zh-CN" sz="2400" u="sng"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bl>
          </a:graphicData>
        </a:graphic>
      </p:graphicFrame>
      <p:sp>
        <p:nvSpPr>
          <p:cNvPr id="93186" name="Rectangle 2"/>
          <p:cNvSpPr>
            <a:spLocks noChangeArrowheads="1"/>
          </p:cNvSpPr>
          <p:nvPr/>
        </p:nvSpPr>
        <p:spPr bwMode="auto">
          <a:xfrm>
            <a:off x="824230" y="278461"/>
            <a:ext cx="83489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chemeClr val="accent5">
                    <a:lumMod val="75000"/>
                  </a:schemeClr>
                </a:solidFill>
                <a:latin typeface="Arial" panose="020B0604020202020204" pitchFamily="34" charset="0"/>
              </a:rPr>
              <a:t>二、形容词、副词比较级，最高级不规则变化</a:t>
            </a:r>
            <a:endParaRPr lang="zh-CN" altLang="en-US" b="1" dirty="0">
              <a:solidFill>
                <a:schemeClr val="accent5">
                  <a:lumMod val="75000"/>
                </a:schemeClr>
              </a:solidFill>
              <a:latin typeface="Arial" panose="020B0604020202020204" pitchFamily="34" charset="0"/>
            </a:endParaRPr>
          </a:p>
        </p:txBody>
      </p:sp>
      <p:graphicFrame>
        <p:nvGraphicFramePr>
          <p:cNvPr id="8" name="PA-表格 1"/>
          <p:cNvGraphicFramePr/>
          <p:nvPr/>
        </p:nvGraphicFramePr>
        <p:xfrm>
          <a:off x="824230" y="4173220"/>
          <a:ext cx="10782935" cy="932688"/>
        </p:xfrm>
        <a:graphic>
          <a:graphicData uri="http://schemas.openxmlformats.org/drawingml/2006/table">
            <a:tbl>
              <a:tblPr firstRow="1" bandRow="1">
                <a:tableStyleId>{9D7B26C5-4107-4FEC-AEDC-1716B250A1EF}</a:tableStyleId>
              </a:tblPr>
              <a:tblGrid>
                <a:gridCol w="3538220"/>
                <a:gridCol w="3538220"/>
                <a:gridCol w="3706495"/>
              </a:tblGrid>
              <a:tr h="401955">
                <a:tc>
                  <a:txBody>
                    <a:bodyPr/>
                    <a:lstStyle/>
                    <a:p>
                      <a:pPr indent="0" algn="ctr">
                        <a:lnSpc>
                          <a:spcPct val="120000"/>
                        </a:lnSpc>
                        <a:spcBef>
                          <a:spcPts val="0"/>
                        </a:spcBef>
                        <a:spcAft>
                          <a:spcPts val="0"/>
                        </a:spcAft>
                        <a:buNone/>
                      </a:pPr>
                      <a:r>
                        <a:rPr lang="en-US" altLang="zh-CN" sz="2400" b="0" spc="120" baseline="0" dirty="0">
                          <a:latin typeface="Arial" panose="020B0604020202020204" pitchFamily="34" charset="0"/>
                          <a:ea typeface="微软雅黑" panose="020B0503020204020204" charset="-122"/>
                          <a:cs typeface="Arial" panose="020B0604020202020204" pitchFamily="34" charset="0"/>
                        </a:rPr>
                        <a:t>far</a:t>
                      </a:r>
                      <a:endParaRPr lang="en-US" altLang="zh-CN" sz="2400" b="0" spc="120" baseline="0" dirty="0">
                        <a:latin typeface="Arial" panose="020B0604020202020204" pitchFamily="34" charset="0"/>
                        <a:ea typeface="微软雅黑" panose="020B0503020204020204" charset="-122"/>
                        <a:cs typeface="Arial" panose="020B0604020202020204" pitchFamily="34" charset="0"/>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rPr>
                        <a:t>farther</a:t>
                      </a:r>
                      <a:endPar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endParaRPr>
                    </a:p>
                    <a:p>
                      <a:pPr indent="0" algn="ctr">
                        <a:lnSpc>
                          <a:spcPct val="120000"/>
                        </a:lnSpc>
                        <a:spcBef>
                          <a:spcPts val="0"/>
                        </a:spcBef>
                        <a:spcAft>
                          <a:spcPts val="0"/>
                        </a:spcAft>
                        <a:buNone/>
                      </a:pPr>
                      <a:r>
                        <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rPr>
                        <a:t>further</a:t>
                      </a:r>
                      <a:endPar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rPr>
                        <a:t>farthest</a:t>
                      </a:r>
                      <a:endPar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endParaRPr>
                    </a:p>
                    <a:p>
                      <a:pPr indent="0" algn="ctr">
                        <a:lnSpc>
                          <a:spcPct val="120000"/>
                        </a:lnSpc>
                        <a:spcBef>
                          <a:spcPts val="0"/>
                        </a:spcBef>
                        <a:spcAft>
                          <a:spcPts val="0"/>
                        </a:spcAft>
                        <a:buNone/>
                      </a:pPr>
                      <a:r>
                        <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rPr>
                        <a:t>furthest</a:t>
                      </a:r>
                      <a:endPar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bl>
          </a:graphicData>
        </a:graphic>
      </p:graphicFrame>
      <p:graphicFrame>
        <p:nvGraphicFramePr>
          <p:cNvPr id="9" name="PA-表格 1"/>
          <p:cNvGraphicFramePr/>
          <p:nvPr/>
        </p:nvGraphicFramePr>
        <p:xfrm>
          <a:off x="824230" y="5146040"/>
          <a:ext cx="10782935" cy="972820"/>
        </p:xfrm>
        <a:graphic>
          <a:graphicData uri="http://schemas.openxmlformats.org/drawingml/2006/table">
            <a:tbl>
              <a:tblPr firstRow="1" bandRow="1">
                <a:tableStyleId>{9D7B26C5-4107-4FEC-AEDC-1716B250A1EF}</a:tableStyleId>
              </a:tblPr>
              <a:tblGrid>
                <a:gridCol w="3538220"/>
                <a:gridCol w="3538220"/>
                <a:gridCol w="3706495"/>
              </a:tblGrid>
              <a:tr h="972820">
                <a:tc>
                  <a:txBody>
                    <a:bodyPr/>
                    <a:lstStyle/>
                    <a:p>
                      <a:pPr indent="0" algn="ctr">
                        <a:lnSpc>
                          <a:spcPct val="120000"/>
                        </a:lnSpc>
                        <a:spcBef>
                          <a:spcPts val="0"/>
                        </a:spcBef>
                        <a:spcAft>
                          <a:spcPts val="0"/>
                        </a:spcAft>
                        <a:buNone/>
                      </a:pPr>
                      <a:r>
                        <a:rPr lang="en-US" altLang="zh-CN" sz="2400" b="0" spc="120" baseline="0" dirty="0">
                          <a:latin typeface="Arial" panose="020B0604020202020204" pitchFamily="34" charset="0"/>
                          <a:ea typeface="微软雅黑" panose="020B0503020204020204" charset="-122"/>
                          <a:cs typeface="Arial" panose="020B0604020202020204" pitchFamily="34" charset="0"/>
                        </a:rPr>
                        <a:t>old</a:t>
                      </a:r>
                      <a:endParaRPr lang="en-US" altLang="zh-CN" sz="2400" b="0" spc="120" baseline="0" dirty="0">
                        <a:latin typeface="Arial" panose="020B0604020202020204" pitchFamily="34" charset="0"/>
                        <a:ea typeface="微软雅黑" panose="020B0503020204020204" charset="-122"/>
                        <a:cs typeface="Arial" panose="020B0604020202020204" pitchFamily="34" charset="0"/>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rPr>
                        <a:t>older</a:t>
                      </a:r>
                      <a:endPar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endParaRPr>
                    </a:p>
                    <a:p>
                      <a:pPr indent="0" algn="ctr">
                        <a:lnSpc>
                          <a:spcPct val="120000"/>
                        </a:lnSpc>
                        <a:spcBef>
                          <a:spcPts val="0"/>
                        </a:spcBef>
                        <a:spcAft>
                          <a:spcPts val="0"/>
                        </a:spcAft>
                        <a:buNone/>
                      </a:pPr>
                      <a:r>
                        <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rPr>
                        <a:t>elder</a:t>
                      </a:r>
                      <a:endPar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rPr>
                        <a:t>oldest</a:t>
                      </a:r>
                      <a:endPar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endParaRPr>
                    </a:p>
                    <a:p>
                      <a:pPr indent="0" algn="ctr">
                        <a:lnSpc>
                          <a:spcPct val="120000"/>
                        </a:lnSpc>
                        <a:spcBef>
                          <a:spcPts val="0"/>
                        </a:spcBef>
                        <a:spcAft>
                          <a:spcPts val="0"/>
                        </a:spcAft>
                        <a:buNone/>
                      </a:pPr>
                      <a:r>
                        <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rPr>
                        <a:t>eldest</a:t>
                      </a:r>
                      <a:endParaRPr lang="en-US" altLang="zh-CN" sz="2400" b="0" spc="120" baseline="0" dirty="0">
                        <a:solidFill>
                          <a:srgbClr val="FF0000"/>
                        </a:solidFill>
                        <a:latin typeface="Arial" panose="020B0604020202020204" pitchFamily="34" charset="0"/>
                        <a:ea typeface="微软雅黑" panose="020B0503020204020204" charset="-122"/>
                        <a:cs typeface="Arial" panose="020B0604020202020204" pitchFamily="34" charset="0"/>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09873" y="423031"/>
            <a:ext cx="50825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chemeClr val="accent5">
                    <a:lumMod val="75000"/>
                  </a:schemeClr>
                </a:solidFill>
                <a:latin typeface="Arial" panose="020B0604020202020204" pitchFamily="34" charset="0"/>
              </a:rPr>
              <a:t>三、形容词、副词的比较级</a:t>
            </a:r>
            <a:endParaRPr lang="zh-CN" altLang="en-US" b="1" dirty="0">
              <a:solidFill>
                <a:schemeClr val="accent5">
                  <a:lumMod val="75000"/>
                </a:schemeClr>
              </a:solidFill>
              <a:latin typeface="Arial" panose="020B0604020202020204" pitchFamily="34" charset="0"/>
            </a:endParaRPr>
          </a:p>
        </p:txBody>
      </p:sp>
      <p:sp>
        <p:nvSpPr>
          <p:cNvPr id="4" name="矩形 3"/>
          <p:cNvSpPr/>
          <p:nvPr/>
        </p:nvSpPr>
        <p:spPr>
          <a:xfrm>
            <a:off x="590749" y="1162208"/>
            <a:ext cx="11257344" cy="2516843"/>
          </a:xfrm>
          <a:prstGeom prst="rect">
            <a:avLst/>
          </a:prstGeom>
        </p:spPr>
        <p:txBody>
          <a:bodyPr wrap="square">
            <a:spAutoFit/>
          </a:bodyPr>
          <a:lstStyle/>
          <a:p>
            <a:pPr>
              <a:lnSpc>
                <a:spcPct val="150000"/>
              </a:lnSpc>
            </a:pPr>
            <a:r>
              <a:rPr lang="en-US" altLang="zh-CN" sz="2800" dirty="0">
                <a:latin typeface="Arial" panose="020B0604020202020204" pitchFamily="34" charset="0"/>
                <a:cs typeface="Arial" panose="020B0604020202020204" pitchFamily="34" charset="0"/>
              </a:rPr>
              <a:t>1.   </a:t>
            </a:r>
            <a:r>
              <a:rPr lang="zh-CN" altLang="en-US" sz="2800" dirty="0">
                <a:latin typeface="Calibri" panose="020F0502020204030204" charset="0"/>
                <a:cs typeface="Arial" panose="020B0604020202020204" pitchFamily="34" charset="0"/>
              </a:rPr>
              <a:t>①  </a:t>
            </a:r>
            <a:r>
              <a:rPr lang="en-US" altLang="zh-CN" sz="2800" dirty="0">
                <a:latin typeface="Arial" panose="020B0604020202020204" pitchFamily="34" charset="0"/>
                <a:cs typeface="Arial" panose="020B0604020202020204" pitchFamily="34" charset="0"/>
              </a:rPr>
              <a:t>A + </a:t>
            </a:r>
            <a:r>
              <a:rPr lang="zh-CN" altLang="en-US" sz="2800" dirty="0">
                <a:latin typeface="Arial" panose="020B0604020202020204" pitchFamily="34" charset="0"/>
                <a:cs typeface="Arial" panose="020B0604020202020204" pitchFamily="34" charset="0"/>
              </a:rPr>
              <a:t>谓语动词 </a:t>
            </a:r>
            <a:r>
              <a:rPr lang="en-US" altLang="zh-CN" sz="2800" dirty="0">
                <a:latin typeface="Arial" panose="020B0604020202020204" pitchFamily="34" charset="0"/>
                <a:cs typeface="Arial" panose="020B0604020202020204" pitchFamily="34" charset="0"/>
              </a:rPr>
              <a:t>+ </a:t>
            </a:r>
            <a:r>
              <a:rPr lang="zh-CN" altLang="en-US" sz="2800" dirty="0">
                <a:solidFill>
                  <a:srgbClr val="FF0000"/>
                </a:solidFill>
                <a:latin typeface="Arial" panose="020B0604020202020204" pitchFamily="34" charset="0"/>
                <a:cs typeface="Arial" panose="020B0604020202020204" pitchFamily="34" charset="0"/>
              </a:rPr>
              <a:t>形容词</a:t>
            </a:r>
            <a:r>
              <a:rPr lang="en-US" altLang="zh-CN" sz="2800" dirty="0">
                <a:solidFill>
                  <a:srgbClr val="FF0000"/>
                </a:solidFill>
                <a:latin typeface="Arial" panose="020B0604020202020204" pitchFamily="34" charset="0"/>
                <a:cs typeface="Arial" panose="020B0604020202020204" pitchFamily="34" charset="0"/>
              </a:rPr>
              <a:t>/</a:t>
            </a:r>
            <a:r>
              <a:rPr lang="zh-CN" altLang="en-US" sz="2800" dirty="0">
                <a:solidFill>
                  <a:srgbClr val="FF0000"/>
                </a:solidFill>
                <a:latin typeface="Arial" panose="020B0604020202020204" pitchFamily="34" charset="0"/>
                <a:cs typeface="Arial" panose="020B0604020202020204" pitchFamily="34" charset="0"/>
              </a:rPr>
              <a:t>副词比较级 </a:t>
            </a:r>
            <a:r>
              <a:rPr lang="en-US" altLang="zh-CN" sz="2800" dirty="0">
                <a:latin typeface="Arial" panose="020B0604020202020204" pitchFamily="34" charset="0"/>
                <a:cs typeface="Arial" panose="020B0604020202020204" pitchFamily="34" charset="0"/>
              </a:rPr>
              <a:t>+ </a:t>
            </a:r>
            <a:r>
              <a:rPr lang="en-US" altLang="zh-CN" sz="2800" dirty="0">
                <a:solidFill>
                  <a:srgbClr val="051DCD"/>
                </a:solidFill>
                <a:latin typeface="Arial" panose="020B0604020202020204" pitchFamily="34" charset="0"/>
                <a:cs typeface="Arial" panose="020B0604020202020204" pitchFamily="34" charset="0"/>
              </a:rPr>
              <a:t>than</a:t>
            </a:r>
            <a:r>
              <a:rPr lang="en-US" altLang="zh-CN" sz="2800" dirty="0">
                <a:solidFill>
                  <a:srgbClr val="00B050"/>
                </a:solidFill>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 B   </a:t>
            </a:r>
            <a:endParaRPr lang="en-US" altLang="zh-CN" sz="2800"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      </a:t>
            </a:r>
            <a:endParaRPr lang="en-US" altLang="zh-CN" sz="2800"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      </a:t>
            </a:r>
            <a:r>
              <a:rPr lang="en-US" altLang="zh-CN" sz="2800" dirty="0">
                <a:latin typeface="Calibri" panose="020F0502020204030204" charset="0"/>
                <a:cs typeface="Arial" panose="020B0604020202020204" pitchFamily="34" charset="0"/>
              </a:rPr>
              <a:t>②</a:t>
            </a:r>
            <a:r>
              <a:rPr lang="en-US" altLang="zh-CN" sz="2800" dirty="0">
                <a:latin typeface="Arial" panose="020B0604020202020204" pitchFamily="34" charset="0"/>
                <a:cs typeface="Arial" panose="020B0604020202020204" pitchFamily="34" charset="0"/>
              </a:rPr>
              <a:t>  A </a:t>
            </a:r>
            <a:r>
              <a:rPr lang="en-US" altLang="zh-CN" sz="2800" dirty="0">
                <a:solidFill>
                  <a:srgbClr val="00B050"/>
                </a:solidFill>
                <a:latin typeface="Arial" panose="020B0604020202020204" pitchFamily="34" charset="0"/>
                <a:cs typeface="Arial" panose="020B0604020202020204" pitchFamily="34" charset="0"/>
              </a:rPr>
              <a:t>or </a:t>
            </a:r>
            <a:r>
              <a:rPr lang="en-US" altLang="zh-CN" sz="2800" dirty="0">
                <a:latin typeface="Arial" panose="020B0604020202020204" pitchFamily="34" charset="0"/>
                <a:cs typeface="Arial" panose="020B0604020202020204" pitchFamily="34" charset="0"/>
              </a:rPr>
              <a:t>B</a:t>
            </a:r>
            <a:endParaRPr lang="zh-CN" altLang="en-US" sz="2400" dirty="0">
              <a:latin typeface="Arial" panose="020B0604020202020204" pitchFamily="34" charset="0"/>
              <a:cs typeface="Arial" panose="020B0604020202020204" pitchFamily="34" charset="0"/>
            </a:endParaRPr>
          </a:p>
          <a:p>
            <a:pPr>
              <a:lnSpc>
                <a:spcPct val="150000"/>
              </a:lnSpc>
            </a:pPr>
            <a:endParaRPr lang="en-US" altLang="zh-CN" sz="2400" dirty="0">
              <a:latin typeface="Arial" panose="020B0604020202020204" pitchFamily="34" charset="0"/>
              <a:cs typeface="Arial" panose="020B0604020202020204" pitchFamily="34" charset="0"/>
            </a:endParaRPr>
          </a:p>
        </p:txBody>
      </p:sp>
      <p:sp>
        <p:nvSpPr>
          <p:cNvPr id="11" name="矩形 10"/>
          <p:cNvSpPr/>
          <p:nvPr/>
        </p:nvSpPr>
        <p:spPr>
          <a:xfrm>
            <a:off x="1694327" y="1767289"/>
            <a:ext cx="5669244" cy="658835"/>
          </a:xfrm>
          <a:prstGeom prst="rect">
            <a:avLst/>
          </a:prstGeom>
        </p:spPr>
        <p:txBody>
          <a:bodyPr wrap="none">
            <a:spAutoFit/>
          </a:bodyPr>
          <a:lstStyle/>
          <a:p>
            <a:pPr>
              <a:lnSpc>
                <a:spcPct val="150000"/>
              </a:lnSpc>
            </a:pPr>
            <a:r>
              <a:rPr lang="en-US" altLang="zh-CN" sz="2800" dirty="0">
                <a:solidFill>
                  <a:schemeClr val="tx1"/>
                </a:solidFill>
                <a:latin typeface="Arial" panose="020B0604020202020204" pitchFamily="34" charset="0"/>
                <a:cs typeface="Arial" panose="020B0604020202020204" pitchFamily="34" charset="0"/>
              </a:rPr>
              <a:t>You drive </a:t>
            </a:r>
            <a:r>
              <a:rPr lang="en-US" altLang="zh-CN" sz="2800" dirty="0">
                <a:solidFill>
                  <a:srgbClr val="FF0000"/>
                </a:solidFill>
                <a:latin typeface="Arial" panose="020B0604020202020204" pitchFamily="34" charset="0"/>
                <a:cs typeface="Arial" panose="020B0604020202020204" pitchFamily="34" charset="0"/>
              </a:rPr>
              <a:t>more carefully </a:t>
            </a:r>
            <a:r>
              <a:rPr lang="en-US" altLang="zh-CN" sz="2800" dirty="0">
                <a:solidFill>
                  <a:srgbClr val="051DCD"/>
                </a:solidFill>
                <a:latin typeface="Arial" panose="020B0604020202020204" pitchFamily="34" charset="0"/>
                <a:cs typeface="Arial" panose="020B0604020202020204" pitchFamily="34" charset="0"/>
              </a:rPr>
              <a:t>than</a:t>
            </a:r>
            <a:r>
              <a:rPr lang="en-US" altLang="zh-CN" sz="2800" dirty="0">
                <a:solidFill>
                  <a:schemeClr val="tx1"/>
                </a:solidFill>
                <a:latin typeface="Arial" panose="020B0604020202020204" pitchFamily="34" charset="0"/>
                <a:cs typeface="Arial" panose="020B0604020202020204" pitchFamily="34" charset="0"/>
              </a:rPr>
              <a:t> Bob.</a:t>
            </a:r>
            <a:endParaRPr lang="en-US" altLang="zh-CN" sz="2800" dirty="0">
              <a:solidFill>
                <a:schemeClr val="tx1"/>
              </a:solidFill>
              <a:latin typeface="Arial" panose="020B0604020202020204" pitchFamily="34" charset="0"/>
              <a:cs typeface="Arial" panose="020B0604020202020204" pitchFamily="34" charset="0"/>
            </a:endParaRPr>
          </a:p>
        </p:txBody>
      </p:sp>
      <p:sp>
        <p:nvSpPr>
          <p:cNvPr id="12" name="矩形 11"/>
          <p:cNvSpPr/>
          <p:nvPr/>
        </p:nvSpPr>
        <p:spPr>
          <a:xfrm>
            <a:off x="1694327" y="3129685"/>
            <a:ext cx="4824730" cy="737235"/>
          </a:xfrm>
          <a:prstGeom prst="rect">
            <a:avLst/>
          </a:prstGeom>
        </p:spPr>
        <p:txBody>
          <a:bodyPr wrap="none">
            <a:spAutoFit/>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Who is </a:t>
            </a:r>
            <a:r>
              <a:rPr lang="en-US" sz="2800" dirty="0">
                <a:solidFill>
                  <a:srgbClr val="FF0000"/>
                </a:solidFill>
                <a:latin typeface="Arial" panose="020B0604020202020204" pitchFamily="34" charset="0"/>
                <a:cs typeface="Arial" panose="020B0604020202020204" pitchFamily="34" charset="0"/>
              </a:rPr>
              <a:t>heavier</a:t>
            </a:r>
            <a:r>
              <a:rPr lang="en-US" sz="2800" dirty="0">
                <a:solidFill>
                  <a:schemeClr val="tx1"/>
                </a:solidFill>
                <a:latin typeface="Arial" panose="020B0604020202020204" pitchFamily="34" charset="0"/>
                <a:cs typeface="Arial" panose="020B0604020202020204" pitchFamily="34" charset="0"/>
              </a:rPr>
              <a:t> , Lucy </a:t>
            </a:r>
            <a:r>
              <a:rPr lang="en-US" sz="2800" dirty="0">
                <a:solidFill>
                  <a:srgbClr val="00B050"/>
                </a:solidFill>
                <a:latin typeface="Arial" panose="020B0604020202020204" pitchFamily="34" charset="0"/>
                <a:cs typeface="Arial" panose="020B0604020202020204" pitchFamily="34" charset="0"/>
              </a:rPr>
              <a:t>or</a:t>
            </a:r>
            <a:r>
              <a:rPr lang="en-US" sz="2800" dirty="0">
                <a:solidFill>
                  <a:schemeClr val="tx1"/>
                </a:solidFill>
                <a:latin typeface="Arial" panose="020B0604020202020204" pitchFamily="34" charset="0"/>
                <a:cs typeface="Arial" panose="020B0604020202020204" pitchFamily="34" charset="0"/>
              </a:rPr>
              <a:t> Lily?</a:t>
            </a:r>
            <a:endParaRPr lang="en-US" sz="2800" dirty="0">
              <a:solidFill>
                <a:schemeClr val="tx1"/>
              </a:solidFill>
              <a:latin typeface="Arial" panose="020B0604020202020204" pitchFamily="34" charset="0"/>
              <a:cs typeface="Arial" panose="020B0604020202020204" pitchFamily="34" charset="0"/>
            </a:endParaRPr>
          </a:p>
        </p:txBody>
      </p:sp>
      <p:sp>
        <p:nvSpPr>
          <p:cNvPr id="5" name="矩形 4"/>
          <p:cNvSpPr/>
          <p:nvPr/>
        </p:nvSpPr>
        <p:spPr>
          <a:xfrm>
            <a:off x="1694327" y="4694266"/>
            <a:ext cx="5279390" cy="737235"/>
          </a:xfrm>
          <a:prstGeom prst="rect">
            <a:avLst/>
          </a:prstGeom>
        </p:spPr>
        <p:txBody>
          <a:bodyPr wrap="none">
            <a:spAutoFit/>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Mary is</a:t>
            </a:r>
            <a:r>
              <a:rPr lang="en-US" sz="2800" dirty="0">
                <a:solidFill>
                  <a:srgbClr val="FF0000"/>
                </a:solidFill>
                <a:latin typeface="Arial" panose="020B0604020202020204" pitchFamily="34" charset="0"/>
                <a:cs typeface="Arial" panose="020B0604020202020204" pitchFamily="34" charset="0"/>
              </a:rPr>
              <a:t> </a:t>
            </a:r>
            <a:r>
              <a:rPr lang="en-US" sz="2800" u="sng" dirty="0">
                <a:solidFill>
                  <a:srgbClr val="FF0000"/>
                </a:solidFill>
                <a:latin typeface="Arial" panose="020B0604020202020204" pitchFamily="34" charset="0"/>
                <a:cs typeface="Arial" panose="020B0604020202020204" pitchFamily="34" charset="0"/>
              </a:rPr>
              <a:t>the </a:t>
            </a:r>
            <a:r>
              <a:rPr lang="en-US" sz="2800" dirty="0">
                <a:solidFill>
                  <a:srgbClr val="FF0000"/>
                </a:solidFill>
                <a:latin typeface="Arial" panose="020B0604020202020204" pitchFamily="34" charset="0"/>
                <a:cs typeface="Arial" panose="020B0604020202020204" pitchFamily="34" charset="0"/>
              </a:rPr>
              <a:t>taller</a:t>
            </a:r>
            <a:r>
              <a:rPr lang="en-US" sz="2800" dirty="0">
                <a:solidFill>
                  <a:schemeClr val="tx1"/>
                </a:solidFill>
                <a:latin typeface="Arial" panose="020B0604020202020204" pitchFamily="34" charset="0"/>
                <a:cs typeface="Arial" panose="020B0604020202020204" pitchFamily="34" charset="0"/>
              </a:rPr>
              <a:t> of the two girls.</a:t>
            </a:r>
            <a:endParaRPr lang="en-US" sz="2800" dirty="0">
              <a:solidFill>
                <a:schemeClr val="tx1"/>
              </a:solidFill>
              <a:latin typeface="Arial" panose="020B0604020202020204" pitchFamily="34" charset="0"/>
              <a:cs typeface="Arial" panose="020B0604020202020204" pitchFamily="34" charset="0"/>
            </a:endParaRPr>
          </a:p>
        </p:txBody>
      </p:sp>
      <p:sp>
        <p:nvSpPr>
          <p:cNvPr id="6" name="文本框 5"/>
          <p:cNvSpPr txBox="1"/>
          <p:nvPr/>
        </p:nvSpPr>
        <p:spPr>
          <a:xfrm>
            <a:off x="1667135" y="4042651"/>
            <a:ext cx="9000865" cy="523220"/>
          </a:xfrm>
          <a:prstGeom prst="rect">
            <a:avLst/>
          </a:prstGeom>
          <a:solidFill>
            <a:schemeClr val="accent4">
              <a:lumMod val="20000"/>
              <a:lumOff val="80000"/>
            </a:schemeClr>
          </a:solidFill>
        </p:spPr>
        <p:txBody>
          <a:bodyPr wrap="square" rtlCol="0">
            <a:spAutoFit/>
          </a:bodyPr>
          <a:lstStyle/>
          <a:p>
            <a:r>
              <a:rPr lang="en-US" altLang="zh-CN" sz="2800" b="1" dirty="0">
                <a:solidFill>
                  <a:srgbClr val="051DCD"/>
                </a:solidFill>
                <a:latin typeface="Arial" panose="020B0604020202020204" pitchFamily="34" charset="0"/>
                <a:cs typeface="Arial" panose="020B0604020202020204" pitchFamily="34" charset="0"/>
              </a:rPr>
              <a:t>the + </a:t>
            </a:r>
            <a:r>
              <a:rPr lang="zh-CN" altLang="en-US" sz="2800" b="1" dirty="0">
                <a:solidFill>
                  <a:srgbClr val="051DCD"/>
                </a:solidFill>
                <a:latin typeface="Arial" panose="020B0604020202020204" pitchFamily="34" charset="0"/>
                <a:cs typeface="Arial" panose="020B0604020202020204" pitchFamily="34" charset="0"/>
              </a:rPr>
              <a:t>比较级 </a:t>
            </a:r>
            <a:r>
              <a:rPr lang="en-US" altLang="zh-CN" sz="2800" b="1" dirty="0">
                <a:solidFill>
                  <a:srgbClr val="051DCD"/>
                </a:solidFill>
                <a:latin typeface="Arial" panose="020B0604020202020204" pitchFamily="34" charset="0"/>
                <a:cs typeface="Arial" panose="020B0604020202020204" pitchFamily="34" charset="0"/>
              </a:rPr>
              <a:t>+ of the two   </a:t>
            </a:r>
            <a:r>
              <a:rPr lang="zh-CN" altLang="en-US" sz="2800" b="1" dirty="0">
                <a:solidFill>
                  <a:srgbClr val="051DCD"/>
                </a:solidFill>
                <a:latin typeface="Arial" panose="020B0604020202020204" pitchFamily="34" charset="0"/>
                <a:cs typeface="Arial" panose="020B0604020202020204" pitchFamily="34" charset="0"/>
              </a:rPr>
              <a:t>表示 </a:t>
            </a:r>
            <a:r>
              <a:rPr lang="en-US" altLang="zh-CN" sz="2800" b="1" dirty="0">
                <a:solidFill>
                  <a:srgbClr val="051DCD"/>
                </a:solidFill>
                <a:latin typeface="Arial" panose="020B0604020202020204" pitchFamily="34" charset="0"/>
                <a:cs typeface="Arial" panose="020B0604020202020204" pitchFamily="34" charset="0"/>
              </a:rPr>
              <a:t>“</a:t>
            </a:r>
            <a:r>
              <a:rPr lang="zh-CN" altLang="en-US" sz="2800" b="1" dirty="0">
                <a:solidFill>
                  <a:srgbClr val="051DCD"/>
                </a:solidFill>
                <a:latin typeface="Arial" panose="020B0604020202020204" pitchFamily="34" charset="0"/>
                <a:cs typeface="Arial" panose="020B0604020202020204" pitchFamily="34" charset="0"/>
              </a:rPr>
              <a:t>两个中比较</a:t>
            </a:r>
            <a:r>
              <a:rPr lang="en-US" altLang="zh-CN" sz="2800" b="1" dirty="0">
                <a:solidFill>
                  <a:srgbClr val="051DCD"/>
                </a:solidFill>
                <a:latin typeface="Arial" panose="020B0604020202020204" pitchFamily="34" charset="0"/>
                <a:cs typeface="Arial" panose="020B0604020202020204" pitchFamily="34" charset="0"/>
              </a:rPr>
              <a:t>....</a:t>
            </a:r>
            <a:r>
              <a:rPr lang="zh-CN" altLang="en-US" sz="2800" b="1" dirty="0">
                <a:solidFill>
                  <a:srgbClr val="051DCD"/>
                </a:solidFill>
                <a:latin typeface="Arial" panose="020B0604020202020204" pitchFamily="34" charset="0"/>
                <a:cs typeface="Arial" panose="020B0604020202020204" pitchFamily="34" charset="0"/>
              </a:rPr>
              <a:t>的那个</a:t>
            </a:r>
            <a:r>
              <a:rPr lang="en-US" altLang="zh-CN" sz="2800" b="1" dirty="0">
                <a:solidFill>
                  <a:srgbClr val="051DCD"/>
                </a:solidFill>
                <a:latin typeface="Arial" panose="020B0604020202020204" pitchFamily="34" charset="0"/>
                <a:cs typeface="Arial" panose="020B0604020202020204" pitchFamily="34" charset="0"/>
              </a:rPr>
              <a:t>”</a:t>
            </a:r>
            <a:endParaRPr lang="en-US" altLang="zh-CN" sz="2800" b="1" dirty="0">
              <a:solidFill>
                <a:srgbClr val="051DCD"/>
              </a:solidFill>
              <a:latin typeface="Arial" panose="020B0604020202020204" pitchFamily="34" charset="0"/>
              <a:cs typeface="Arial" panose="020B0604020202020204" pitchFamily="34" charset="0"/>
            </a:endParaRPr>
          </a:p>
        </p:txBody>
      </p:sp>
      <p:sp>
        <p:nvSpPr>
          <p:cNvPr id="7" name="文本框 6"/>
          <p:cNvSpPr txBox="1"/>
          <p:nvPr/>
        </p:nvSpPr>
        <p:spPr>
          <a:xfrm>
            <a:off x="1161415" y="3990274"/>
            <a:ext cx="805180" cy="521970"/>
          </a:xfrm>
          <a:prstGeom prst="rect">
            <a:avLst/>
          </a:prstGeom>
          <a:noFill/>
        </p:spPr>
        <p:txBody>
          <a:bodyPr wrap="square" rtlCol="0" anchor="t">
            <a:spAutoFit/>
          </a:bodyPr>
          <a:lstStyle/>
          <a:p>
            <a:r>
              <a:rPr lang="zh-CN" altLang="en-US" sz="2800" dirty="0">
                <a:latin typeface="Calibri" panose="020F0502020204030204" charset="0"/>
              </a:rPr>
              <a:t>③</a:t>
            </a:r>
            <a:endParaRPr lang="zh-CN" altLang="en-US" sz="2800" dirty="0">
              <a:latin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ppt_x"/>
                                          </p:val>
                                        </p:tav>
                                        <p:tav tm="100000">
                                          <p:val>
                                            <p:strVal val="#ppt_x"/>
                                          </p:val>
                                        </p:tav>
                                      </p:tavLst>
                                    </p:anim>
                                    <p:anim calcmode="lin" valueType="num">
                                      <p:cBhvr additive="base">
                                        <p:cTn id="12"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fill="hold"/>
                                        <p:tgtEl>
                                          <p:spTgt spid="12"/>
                                        </p:tgtEl>
                                        <p:attrNameLst>
                                          <p:attrName>ppt_x</p:attrName>
                                        </p:attrNameLst>
                                      </p:cBhvr>
                                      <p:tavLst>
                                        <p:tav tm="0">
                                          <p:val>
                                            <p:strVal val="#ppt_x"/>
                                          </p:val>
                                        </p:tav>
                                        <p:tav tm="100000">
                                          <p:val>
                                            <p:strVal val="#ppt_x"/>
                                          </p:val>
                                        </p:tav>
                                      </p:tavLst>
                                    </p:anim>
                                    <p:anim calcmode="lin" valueType="num">
                                      <p:cBhvr additive="base">
                                        <p:cTn id="26"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50" fill="hold"/>
                                        <p:tgtEl>
                                          <p:spTgt spid="5"/>
                                        </p:tgtEl>
                                        <p:attrNameLst>
                                          <p:attrName>ppt_x</p:attrName>
                                        </p:attrNameLst>
                                      </p:cBhvr>
                                      <p:tavLst>
                                        <p:tav tm="0">
                                          <p:val>
                                            <p:strVal val="#ppt_x"/>
                                          </p:val>
                                        </p:tav>
                                        <p:tav tm="100000">
                                          <p:val>
                                            <p:strVal val="#ppt_x"/>
                                          </p:val>
                                        </p:tav>
                                      </p:tavLst>
                                    </p:anim>
                                    <p:anim calcmode="lin" valueType="num">
                                      <p:cBhvr additive="base">
                                        <p:cTn id="32" dur="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5" grpId="0"/>
      <p:bldP spid="6" grpId="0" bldLvl="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62273" y="301321"/>
            <a:ext cx="50825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chemeClr val="accent5">
                    <a:lumMod val="75000"/>
                  </a:schemeClr>
                </a:solidFill>
                <a:latin typeface="Arial" panose="020B0604020202020204" pitchFamily="34" charset="0"/>
              </a:rPr>
              <a:t>三、形容词、副词的比较级</a:t>
            </a:r>
            <a:endParaRPr lang="zh-CN" altLang="en-US" b="1" dirty="0">
              <a:solidFill>
                <a:schemeClr val="accent5">
                  <a:lumMod val="75000"/>
                </a:schemeClr>
              </a:solidFill>
              <a:latin typeface="Arial" panose="020B0604020202020204" pitchFamily="34" charset="0"/>
            </a:endParaRPr>
          </a:p>
        </p:txBody>
      </p:sp>
      <p:sp>
        <p:nvSpPr>
          <p:cNvPr id="4" name="矩形 3"/>
          <p:cNvSpPr/>
          <p:nvPr/>
        </p:nvSpPr>
        <p:spPr>
          <a:xfrm>
            <a:off x="750134" y="1007903"/>
            <a:ext cx="11257344" cy="5262245"/>
          </a:xfrm>
          <a:prstGeom prst="rect">
            <a:avLst/>
          </a:prstGeom>
        </p:spPr>
        <p:txBody>
          <a:bodyPr wrap="square">
            <a:spAutoFit/>
          </a:bodyPr>
          <a:lstStyle/>
          <a:p>
            <a:pPr>
              <a:lnSpc>
                <a:spcPct val="150000"/>
              </a:lnSpc>
            </a:pPr>
            <a:r>
              <a:rPr lang="en-US" altLang="zh-CN" sz="2800" dirty="0">
                <a:solidFill>
                  <a:schemeClr val="tx1"/>
                </a:solidFill>
                <a:latin typeface="Arial" panose="020B0604020202020204" pitchFamily="34" charset="0"/>
                <a:cs typeface="Arial" panose="020B0604020202020204" pitchFamily="34" charset="0"/>
              </a:rPr>
              <a:t>2. </a:t>
            </a:r>
            <a:r>
              <a:rPr lang="en-US" altLang="zh-CN" sz="2800" dirty="0">
                <a:solidFill>
                  <a:srgbClr val="FF0000"/>
                </a:solidFill>
                <a:latin typeface="Arial" panose="020B0604020202020204" pitchFamily="34" charset="0"/>
                <a:cs typeface="Arial" panose="020B0604020202020204" pitchFamily="34" charset="0"/>
              </a:rPr>
              <a:t> ① </a:t>
            </a:r>
            <a:r>
              <a:rPr lang="zh-CN" altLang="en-US" sz="2800" dirty="0">
                <a:solidFill>
                  <a:srgbClr val="FF0000"/>
                </a:solidFill>
                <a:latin typeface="Arial" panose="020B0604020202020204" pitchFamily="34" charset="0"/>
                <a:cs typeface="Arial" panose="020B0604020202020204" pitchFamily="34" charset="0"/>
              </a:rPr>
              <a:t>比较级</a:t>
            </a:r>
            <a:r>
              <a:rPr lang="en-US" altLang="zh-CN" sz="2800" dirty="0">
                <a:solidFill>
                  <a:srgbClr val="FF0000"/>
                </a:solidFill>
                <a:latin typeface="Arial" panose="020B0604020202020204" pitchFamily="34" charset="0"/>
                <a:cs typeface="Arial" panose="020B0604020202020204" pitchFamily="34" charset="0"/>
              </a:rPr>
              <a:t>+ and +</a:t>
            </a:r>
            <a:r>
              <a:rPr lang="zh-CN" altLang="en-US" sz="2800" dirty="0">
                <a:solidFill>
                  <a:srgbClr val="FF0000"/>
                </a:solidFill>
                <a:latin typeface="Arial" panose="020B0604020202020204" pitchFamily="34" charset="0"/>
                <a:cs typeface="Arial" panose="020B0604020202020204" pitchFamily="34" charset="0"/>
              </a:rPr>
              <a:t>比较级</a:t>
            </a:r>
            <a:r>
              <a:rPr lang="zh-CN" altLang="en-US" sz="2800" dirty="0">
                <a:solidFill>
                  <a:schemeClr val="tx1"/>
                </a:solidFill>
                <a:latin typeface="Arial" panose="020B0604020202020204" pitchFamily="34" charset="0"/>
                <a:cs typeface="Arial" panose="020B0604020202020204" pitchFamily="34" charset="0"/>
              </a:rPr>
              <a:t>“越来越</a:t>
            </a:r>
            <a:r>
              <a:rPr lang="en-US" altLang="zh-CN" sz="2800" dirty="0">
                <a:solidFill>
                  <a:schemeClr val="tx1"/>
                </a:solidFill>
                <a:latin typeface="Arial" panose="020B0604020202020204" pitchFamily="34" charset="0"/>
                <a:cs typeface="Arial" panose="020B0604020202020204" pitchFamily="34" charset="0"/>
              </a:rPr>
              <a:t>......”  </a:t>
            </a:r>
            <a:endParaRPr lang="en-US" altLang="zh-CN" sz="2800" dirty="0">
              <a:solidFill>
                <a:schemeClr val="tx1"/>
              </a:solidFill>
              <a:latin typeface="Arial" panose="020B0604020202020204" pitchFamily="34" charset="0"/>
              <a:cs typeface="Arial" panose="020B0604020202020204" pitchFamily="34" charset="0"/>
            </a:endParaRPr>
          </a:p>
          <a:p>
            <a:pPr>
              <a:lnSpc>
                <a:spcPct val="150000"/>
              </a:lnSpc>
            </a:pPr>
            <a:r>
              <a:rPr lang="en-US" altLang="zh-CN" sz="2800" dirty="0">
                <a:solidFill>
                  <a:schemeClr val="tx1"/>
                </a:solidFill>
                <a:latin typeface="Arial" panose="020B0604020202020204" pitchFamily="34" charset="0"/>
                <a:cs typeface="Arial" panose="020B0604020202020204" pitchFamily="34" charset="0"/>
              </a:rPr>
              <a:t>    </a:t>
            </a:r>
            <a:r>
              <a:rPr lang="en-US" altLang="zh-CN" sz="2800" dirty="0">
                <a:solidFill>
                  <a:srgbClr val="FF0000"/>
                </a:solidFill>
                <a:latin typeface="Arial" panose="020B0604020202020204" pitchFamily="34" charset="0"/>
                <a:cs typeface="Arial" panose="020B0604020202020204" pitchFamily="34" charset="0"/>
              </a:rPr>
              <a:t> ② more and more </a:t>
            </a:r>
            <a:r>
              <a:rPr lang="en-US" altLang="zh-CN" sz="2800" dirty="0">
                <a:solidFill>
                  <a:schemeClr val="tx1"/>
                </a:solidFill>
                <a:latin typeface="Arial" panose="020B0604020202020204" pitchFamily="34" charset="0"/>
                <a:cs typeface="Arial" panose="020B0604020202020204" pitchFamily="34" charset="0"/>
              </a:rPr>
              <a:t>+ </a:t>
            </a:r>
            <a:r>
              <a:rPr lang="zh-CN" altLang="en-US" sz="2800" dirty="0">
                <a:solidFill>
                  <a:srgbClr val="FF0000"/>
                </a:solidFill>
                <a:latin typeface="Arial" panose="020B0604020202020204" pitchFamily="34" charset="0"/>
                <a:cs typeface="Arial" panose="020B0604020202020204" pitchFamily="34" charset="0"/>
              </a:rPr>
              <a:t>多音节词</a:t>
            </a:r>
            <a:endParaRPr lang="en-US" altLang="zh-CN" sz="2400" dirty="0">
              <a:solidFill>
                <a:srgbClr val="FF0000"/>
              </a:solidFill>
              <a:latin typeface="Arial" panose="020B0604020202020204" pitchFamily="34" charset="0"/>
              <a:cs typeface="Arial" panose="020B0604020202020204" pitchFamily="34" charset="0"/>
            </a:endParaRPr>
          </a:p>
          <a:p>
            <a:pPr>
              <a:lnSpc>
                <a:spcPct val="150000"/>
              </a:lnSpc>
            </a:pPr>
            <a:r>
              <a:rPr lang="en-US" altLang="zh-CN" sz="2400" dirty="0">
                <a:solidFill>
                  <a:srgbClr val="7030A0"/>
                </a:solidFill>
                <a:latin typeface="Arial" panose="020B0604020202020204" pitchFamily="34" charset="0"/>
                <a:cs typeface="Arial" panose="020B0604020202020204" pitchFamily="34" charset="0"/>
              </a:rPr>
              <a:t>           1. </a:t>
            </a:r>
            <a:r>
              <a:rPr lang="zh-CN" altLang="en-US" sz="2400" dirty="0">
                <a:solidFill>
                  <a:srgbClr val="7030A0"/>
                </a:solidFill>
                <a:latin typeface="Arial" panose="020B0604020202020204" pitchFamily="34" charset="0"/>
                <a:cs typeface="Arial" panose="020B0604020202020204" pitchFamily="34" charset="0"/>
              </a:rPr>
              <a:t>天气变得越来越热了。</a:t>
            </a:r>
            <a:endParaRPr lang="en-US" altLang="zh-CN" sz="2400" dirty="0">
              <a:solidFill>
                <a:srgbClr val="7030A0"/>
              </a:solidFill>
              <a:latin typeface="Arial" panose="020B0604020202020204" pitchFamily="34" charset="0"/>
              <a:cs typeface="Arial" panose="020B0604020202020204" pitchFamily="34" charset="0"/>
            </a:endParaRPr>
          </a:p>
          <a:p>
            <a:pPr>
              <a:lnSpc>
                <a:spcPct val="150000"/>
              </a:lnSpc>
            </a:pPr>
            <a:endParaRPr lang="zh-CN" altLang="en-US" sz="2400" dirty="0">
              <a:latin typeface="Arial" panose="020B0604020202020204" pitchFamily="34" charset="0"/>
              <a:cs typeface="Arial" panose="020B0604020202020204" pitchFamily="34" charset="0"/>
            </a:endParaRPr>
          </a:p>
          <a:p>
            <a:pPr>
              <a:lnSpc>
                <a:spcPct val="150000"/>
              </a:lnSpc>
            </a:pPr>
            <a:r>
              <a:rPr lang="en-US" altLang="zh-CN" sz="2400" dirty="0">
                <a:solidFill>
                  <a:srgbClr val="7030A0"/>
                </a:solidFill>
                <a:latin typeface="Arial" panose="020B0604020202020204" pitchFamily="34" charset="0"/>
                <a:cs typeface="Arial" panose="020B0604020202020204" pitchFamily="34" charset="0"/>
              </a:rPr>
              <a:t>           2. Lucy </a:t>
            </a:r>
            <a:r>
              <a:rPr lang="zh-CN" altLang="en-US" sz="2400" dirty="0">
                <a:solidFill>
                  <a:srgbClr val="7030A0"/>
                </a:solidFill>
                <a:latin typeface="Arial" panose="020B0604020202020204" pitchFamily="34" charset="0"/>
                <a:cs typeface="Arial" panose="020B0604020202020204" pitchFamily="34" charset="0"/>
              </a:rPr>
              <a:t>变得越来越高了。</a:t>
            </a:r>
            <a:r>
              <a:rPr lang="en-US" altLang="zh-CN" sz="2400" dirty="0">
                <a:solidFill>
                  <a:srgbClr val="7030A0"/>
                </a:solidFill>
                <a:latin typeface="Arial" panose="020B0604020202020204" pitchFamily="34" charset="0"/>
                <a:cs typeface="Arial" panose="020B0604020202020204" pitchFamily="34" charset="0"/>
              </a:rPr>
              <a:t>(tall)</a:t>
            </a:r>
            <a:endParaRPr lang="zh-CN" altLang="en-US" sz="2400" dirty="0">
              <a:solidFill>
                <a:srgbClr val="7030A0"/>
              </a:solidFill>
              <a:latin typeface="Arial" panose="020B0604020202020204" pitchFamily="34" charset="0"/>
              <a:cs typeface="Arial" panose="020B0604020202020204" pitchFamily="34" charset="0"/>
            </a:endParaRPr>
          </a:p>
          <a:p>
            <a:pPr>
              <a:lnSpc>
                <a:spcPct val="150000"/>
              </a:lnSpc>
            </a:pPr>
            <a:endParaRPr lang="zh-CN" altLang="en-US" sz="2400" dirty="0">
              <a:latin typeface="Arial" panose="020B0604020202020204" pitchFamily="34" charset="0"/>
              <a:cs typeface="Arial" panose="020B0604020202020204" pitchFamily="34" charset="0"/>
            </a:endParaRPr>
          </a:p>
          <a:p>
            <a:pPr>
              <a:lnSpc>
                <a:spcPct val="150000"/>
              </a:lnSpc>
            </a:pPr>
            <a:r>
              <a:rPr lang="en-US" altLang="zh-CN" sz="2400" dirty="0">
                <a:solidFill>
                  <a:schemeClr val="tx2">
                    <a:lumMod val="75000"/>
                  </a:schemeClr>
                </a:solidFill>
                <a:latin typeface="Arial" panose="020B0604020202020204" pitchFamily="34" charset="0"/>
                <a:cs typeface="Arial" panose="020B0604020202020204" pitchFamily="34" charset="0"/>
              </a:rPr>
              <a:t>           </a:t>
            </a:r>
            <a:r>
              <a:rPr lang="en-US" altLang="zh-CN" sz="2400" dirty="0">
                <a:solidFill>
                  <a:srgbClr val="7030A0"/>
                </a:solidFill>
                <a:latin typeface="Arial" panose="020B0604020202020204" pitchFamily="34" charset="0"/>
                <a:cs typeface="Arial" panose="020B0604020202020204" pitchFamily="34" charset="0"/>
              </a:rPr>
              <a:t>3. </a:t>
            </a:r>
            <a:r>
              <a:rPr lang="zh-CN" altLang="en-US" sz="2400" dirty="0">
                <a:solidFill>
                  <a:srgbClr val="7030A0"/>
                </a:solidFill>
                <a:latin typeface="Arial" panose="020B0604020202020204" pitchFamily="34" charset="0"/>
                <a:cs typeface="Arial" panose="020B0604020202020204" pitchFamily="34" charset="0"/>
              </a:rPr>
              <a:t>这种运动越来越流行了。</a:t>
            </a:r>
            <a:endParaRPr lang="zh-CN" altLang="en-US" sz="2400" dirty="0">
              <a:solidFill>
                <a:srgbClr val="7030A0"/>
              </a:solidFill>
              <a:latin typeface="Arial" panose="020B0604020202020204" pitchFamily="34" charset="0"/>
              <a:cs typeface="Arial" panose="020B0604020202020204" pitchFamily="34" charset="0"/>
            </a:endParaRPr>
          </a:p>
          <a:p>
            <a:pPr>
              <a:lnSpc>
                <a:spcPct val="150000"/>
              </a:lnSpc>
            </a:pPr>
            <a:endParaRPr lang="zh-CN" altLang="en-US" sz="2400" dirty="0">
              <a:latin typeface="Arial" panose="020B0604020202020204" pitchFamily="34" charset="0"/>
              <a:cs typeface="Arial" panose="020B0604020202020204" pitchFamily="34" charset="0"/>
            </a:endParaRPr>
          </a:p>
          <a:p>
            <a:pPr>
              <a:lnSpc>
                <a:spcPct val="150000"/>
              </a:lnSpc>
            </a:pPr>
            <a:r>
              <a:rPr lang="en-US" altLang="zh-CN" sz="2400" dirty="0">
                <a:solidFill>
                  <a:schemeClr val="tx2">
                    <a:lumMod val="75000"/>
                  </a:schemeClr>
                </a:solidFill>
                <a:latin typeface="Arial" panose="020B0604020202020204" pitchFamily="34" charset="0"/>
                <a:cs typeface="Arial" panose="020B0604020202020204" pitchFamily="34" charset="0"/>
              </a:rPr>
              <a:t>           </a:t>
            </a:r>
            <a:r>
              <a:rPr lang="en-US" altLang="zh-CN" sz="2400" dirty="0">
                <a:solidFill>
                  <a:srgbClr val="7030A0"/>
                </a:solidFill>
                <a:latin typeface="Arial" panose="020B0604020202020204" pitchFamily="34" charset="0"/>
                <a:cs typeface="Arial" panose="020B0604020202020204" pitchFamily="34" charset="0"/>
              </a:rPr>
              <a:t>4. </a:t>
            </a:r>
            <a:r>
              <a:rPr lang="zh-CN" altLang="en-US" sz="2400" dirty="0">
                <a:solidFill>
                  <a:srgbClr val="7030A0"/>
                </a:solidFill>
                <a:latin typeface="Arial" panose="020B0604020202020204" pitchFamily="34" charset="0"/>
                <a:cs typeface="Arial" panose="020B0604020202020204" pitchFamily="34" charset="0"/>
              </a:rPr>
              <a:t>雨下得越来越大。</a:t>
            </a:r>
            <a:r>
              <a:rPr lang="en-US" altLang="zh-CN" sz="2400" dirty="0">
                <a:solidFill>
                  <a:srgbClr val="7030A0"/>
                </a:solidFill>
                <a:latin typeface="Arial" panose="020B0604020202020204" pitchFamily="34" charset="0"/>
                <a:cs typeface="Arial" panose="020B0604020202020204" pitchFamily="34" charset="0"/>
              </a:rPr>
              <a:t>(heavily)</a:t>
            </a:r>
            <a:endParaRPr lang="en-US" altLang="zh-CN" sz="2400" dirty="0">
              <a:solidFill>
                <a:srgbClr val="7030A0"/>
              </a:solidFill>
              <a:latin typeface="Arial" panose="020B0604020202020204" pitchFamily="34" charset="0"/>
              <a:cs typeface="Arial" panose="020B0604020202020204" pitchFamily="34" charset="0"/>
            </a:endParaRPr>
          </a:p>
        </p:txBody>
      </p:sp>
      <p:sp>
        <p:nvSpPr>
          <p:cNvPr id="8" name="矩形 7"/>
          <p:cNvSpPr/>
          <p:nvPr/>
        </p:nvSpPr>
        <p:spPr>
          <a:xfrm>
            <a:off x="2031641" y="2774407"/>
            <a:ext cx="6485255" cy="737235"/>
          </a:xfrm>
          <a:prstGeom prst="rect">
            <a:avLst/>
          </a:prstGeom>
        </p:spPr>
        <p:txBody>
          <a:bodyPr wrap="none">
            <a:spAutoFit/>
          </a:bodyPr>
          <a:lstStyle/>
          <a:p>
            <a:pPr algn="l">
              <a:lnSpc>
                <a:spcPct val="150000"/>
              </a:lnSpc>
            </a:pPr>
            <a:r>
              <a:rPr lang="en-US" altLang="zh-CN" sz="2800" dirty="0">
                <a:solidFill>
                  <a:schemeClr val="tx1"/>
                </a:solidFill>
                <a:latin typeface="Arial" panose="020B0604020202020204" pitchFamily="34" charset="0"/>
                <a:cs typeface="Arial" panose="020B0604020202020204" pitchFamily="34" charset="0"/>
              </a:rPr>
              <a:t>The weather is getting </a:t>
            </a:r>
            <a:r>
              <a:rPr lang="en-US" altLang="zh-CN" sz="2800" dirty="0">
                <a:solidFill>
                  <a:srgbClr val="FF0000"/>
                </a:solidFill>
                <a:latin typeface="Arial" panose="020B0604020202020204" pitchFamily="34" charset="0"/>
                <a:cs typeface="Arial" panose="020B0604020202020204" pitchFamily="34" charset="0"/>
              </a:rPr>
              <a:t>hotter and </a:t>
            </a:r>
            <a:r>
              <a:rPr lang="en-US" altLang="zh-CN" sz="2800" dirty="0">
                <a:solidFill>
                  <a:srgbClr val="FF0000"/>
                </a:solidFill>
                <a:latin typeface="Arial" panose="020B0604020202020204" pitchFamily="34" charset="0"/>
                <a:cs typeface="Arial" panose="020B0604020202020204" pitchFamily="34" charset="0"/>
                <a:sym typeface="+mn-ea"/>
              </a:rPr>
              <a:t>hotter</a:t>
            </a:r>
            <a:r>
              <a:rPr lang="en-US" altLang="zh-CN" sz="2800" dirty="0">
                <a:solidFill>
                  <a:schemeClr val="tx1"/>
                </a:solidFill>
                <a:latin typeface="Arial" panose="020B0604020202020204" pitchFamily="34" charset="0"/>
                <a:cs typeface="Arial" panose="020B0604020202020204" pitchFamily="34" charset="0"/>
              </a:rPr>
              <a:t>.</a:t>
            </a:r>
            <a:endParaRPr lang="en-US" altLang="zh-CN" sz="2800" dirty="0">
              <a:solidFill>
                <a:schemeClr val="tx1"/>
              </a:solidFill>
              <a:latin typeface="Arial" panose="020B0604020202020204" pitchFamily="34" charset="0"/>
              <a:cs typeface="Arial" panose="020B0604020202020204" pitchFamily="34" charset="0"/>
            </a:endParaRPr>
          </a:p>
        </p:txBody>
      </p:sp>
      <p:sp>
        <p:nvSpPr>
          <p:cNvPr id="5" name="矩形 4"/>
          <p:cNvSpPr/>
          <p:nvPr/>
        </p:nvSpPr>
        <p:spPr>
          <a:xfrm>
            <a:off x="2031622" y="4093772"/>
            <a:ext cx="496316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latin typeface="Arial" panose="020B0604020202020204" pitchFamily="34" charset="0"/>
                <a:ea typeface="等线" panose="02010600030101010101" charset="-122"/>
                <a:cs typeface="Arial" panose="020B0604020202020204" pitchFamily="34" charset="0"/>
              </a:rPr>
              <a:t>Lucy is getting </a:t>
            </a:r>
            <a:r>
              <a:rPr lang="en-US" altLang="zh-CN" sz="2800" dirty="0">
                <a:solidFill>
                  <a:srgbClr val="FF0000"/>
                </a:solidFill>
                <a:latin typeface="Arial" panose="020B0604020202020204" pitchFamily="34" charset="0"/>
                <a:ea typeface="等线" panose="02010600030101010101" charset="-122"/>
                <a:cs typeface="Arial" panose="020B0604020202020204" pitchFamily="34" charset="0"/>
              </a:rPr>
              <a:t>taller and taller.</a:t>
            </a:r>
            <a:endPar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11" name="矩形 10"/>
          <p:cNvSpPr/>
          <p:nvPr/>
        </p:nvSpPr>
        <p:spPr>
          <a:xfrm>
            <a:off x="2020624" y="4936875"/>
            <a:ext cx="8754110" cy="737235"/>
          </a:xfrm>
          <a:prstGeom prst="rect">
            <a:avLst/>
          </a:prstGeom>
        </p:spPr>
        <p:txBody>
          <a:bodyPr wrap="none">
            <a:spAutoFit/>
          </a:bodyPr>
          <a:lstStyle/>
          <a:p>
            <a:pPr algn="l">
              <a:lnSpc>
                <a:spcPct val="150000"/>
              </a:lnSpc>
            </a:pPr>
            <a:r>
              <a:rPr lang="en-US" sz="2800" dirty="0">
                <a:solidFill>
                  <a:schemeClr val="tx1"/>
                </a:solidFill>
                <a:latin typeface="Arial" panose="020B0604020202020204" pitchFamily="34" charset="0"/>
                <a:cs typeface="Arial" panose="020B0604020202020204" pitchFamily="34" charset="0"/>
              </a:rPr>
              <a:t>This kind of sport is becoming </a:t>
            </a:r>
            <a:r>
              <a:rPr lang="en-US" sz="2800" dirty="0">
                <a:solidFill>
                  <a:srgbClr val="FF0000"/>
                </a:solidFill>
                <a:latin typeface="Arial" panose="020B0604020202020204" pitchFamily="34" charset="0"/>
                <a:cs typeface="Arial" panose="020B0604020202020204" pitchFamily="34" charset="0"/>
              </a:rPr>
              <a:t>more and more popular.</a:t>
            </a:r>
            <a:endParaRPr lang="en-US" sz="2800" dirty="0">
              <a:solidFill>
                <a:srgbClr val="FF0000"/>
              </a:solidFill>
              <a:latin typeface="Arial" panose="020B0604020202020204" pitchFamily="34" charset="0"/>
              <a:cs typeface="Arial" panose="020B0604020202020204" pitchFamily="34" charset="0"/>
            </a:endParaRPr>
          </a:p>
        </p:txBody>
      </p:sp>
      <p:sp>
        <p:nvSpPr>
          <p:cNvPr id="6" name="矩形 5"/>
          <p:cNvSpPr/>
          <p:nvPr/>
        </p:nvSpPr>
        <p:spPr>
          <a:xfrm>
            <a:off x="2042658" y="5982911"/>
            <a:ext cx="5251450" cy="737235"/>
          </a:xfrm>
          <a:prstGeom prst="rect">
            <a:avLst/>
          </a:prstGeom>
        </p:spPr>
        <p:txBody>
          <a:bodyPr wrap="none">
            <a:spAutoFit/>
          </a:bodyPr>
          <a:lstStyle/>
          <a:p>
            <a:pPr algn="l">
              <a:lnSpc>
                <a:spcPct val="150000"/>
              </a:lnSpc>
            </a:pPr>
            <a:r>
              <a:rPr lang="en-US" sz="2800" dirty="0">
                <a:solidFill>
                  <a:schemeClr val="tx1"/>
                </a:solidFill>
                <a:latin typeface="Arial" panose="020B0604020202020204" pitchFamily="34" charset="0"/>
                <a:cs typeface="Arial" panose="020B0604020202020204" pitchFamily="34" charset="0"/>
              </a:rPr>
              <a:t>It rained </a:t>
            </a:r>
            <a:r>
              <a:rPr lang="en-US" sz="2800" dirty="0">
                <a:solidFill>
                  <a:srgbClr val="FF0000"/>
                </a:solidFill>
                <a:latin typeface="Arial" panose="020B0604020202020204" pitchFamily="34" charset="0"/>
                <a:cs typeface="Arial" panose="020B0604020202020204" pitchFamily="34" charset="0"/>
              </a:rPr>
              <a:t>more and more heavily.</a:t>
            </a:r>
            <a:endParaRPr lang="en-US" sz="28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linds(horizontal)">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blinds(horizontal)">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blinds(horizontal)">
                                      <p:cBhvr>
                                        <p:cTn id="38" dur="500"/>
                                        <p:tgtEl>
                                          <p:spTgt spid="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blinds(horizontal)">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blinds(horizontal)">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blinds(horizontal)">
                                      <p:cBhvr>
                                        <p:cTn id="5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62273" y="301321"/>
            <a:ext cx="50825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chemeClr val="accent5">
                    <a:lumMod val="75000"/>
                  </a:schemeClr>
                </a:solidFill>
                <a:latin typeface="Arial" panose="020B0604020202020204" pitchFamily="34" charset="0"/>
                <a:cs typeface="Arial" panose="020B0604020202020204" pitchFamily="34" charset="0"/>
              </a:rPr>
              <a:t>三、形容词、副词的比较级</a:t>
            </a:r>
            <a:endParaRPr lang="zh-CN" altLang="en-US" b="1" dirty="0">
              <a:solidFill>
                <a:schemeClr val="accent5">
                  <a:lumMod val="75000"/>
                </a:schemeClr>
              </a:solidFill>
              <a:latin typeface="Arial" panose="020B0604020202020204" pitchFamily="34" charset="0"/>
              <a:cs typeface="Arial" panose="020B0604020202020204" pitchFamily="34" charset="0"/>
            </a:endParaRPr>
          </a:p>
        </p:txBody>
      </p:sp>
      <p:sp>
        <p:nvSpPr>
          <p:cNvPr id="4" name="矩形 3"/>
          <p:cNvSpPr/>
          <p:nvPr/>
        </p:nvSpPr>
        <p:spPr>
          <a:xfrm>
            <a:off x="636928" y="1027913"/>
            <a:ext cx="11458997" cy="2676525"/>
          </a:xfrm>
          <a:prstGeom prst="rect">
            <a:avLst/>
          </a:prstGeom>
        </p:spPr>
        <p:txBody>
          <a:bodyPr wrap="square">
            <a:spAutoFit/>
          </a:bodyPr>
          <a:lstStyle/>
          <a:p>
            <a:pPr>
              <a:lnSpc>
                <a:spcPct val="150000"/>
              </a:lnSpc>
            </a:pPr>
            <a:r>
              <a:rPr lang="en-US" altLang="en-GB" sz="2800" dirty="0">
                <a:latin typeface="Arial" panose="020B0604020202020204" pitchFamily="34" charset="0"/>
                <a:cs typeface="Arial" panose="020B0604020202020204" pitchFamily="34" charset="0"/>
              </a:rPr>
              <a:t>3.   </a:t>
            </a:r>
            <a:r>
              <a:rPr lang="en-GB" altLang="zh-CN" sz="2800" b="1" dirty="0">
                <a:solidFill>
                  <a:srgbClr val="FF0000"/>
                </a:solidFill>
                <a:latin typeface="Arial" panose="020B0604020202020204" pitchFamily="34" charset="0"/>
                <a:cs typeface="Arial" panose="020B0604020202020204" pitchFamily="34" charset="0"/>
              </a:rPr>
              <a:t>the +</a:t>
            </a:r>
            <a:r>
              <a:rPr lang="zh-CN" altLang="en-US" sz="2800" b="1" dirty="0">
                <a:solidFill>
                  <a:srgbClr val="FF0000"/>
                </a:solidFill>
                <a:latin typeface="Arial" panose="020B0604020202020204" pitchFamily="34" charset="0"/>
                <a:cs typeface="Arial" panose="020B0604020202020204" pitchFamily="34" charset="0"/>
              </a:rPr>
              <a:t>比较级</a:t>
            </a:r>
            <a:r>
              <a:rPr lang="en-US" altLang="zh-CN" sz="2800" b="1" dirty="0">
                <a:solidFill>
                  <a:srgbClr val="FF0000"/>
                </a:solidFill>
                <a:latin typeface="Arial" panose="020B0604020202020204" pitchFamily="34" charset="0"/>
                <a:cs typeface="Arial" panose="020B0604020202020204" pitchFamily="34" charset="0"/>
              </a:rPr>
              <a:t>.</a:t>
            </a:r>
            <a:r>
              <a:rPr lang="en-US" altLang="zh-CN" sz="2800" b="1" dirty="0">
                <a:latin typeface="Arial" panose="020B0604020202020204" pitchFamily="34" charset="0"/>
                <a:cs typeface="Arial" panose="020B0604020202020204" pitchFamily="34" charset="0"/>
              </a:rPr>
              <a:t>....</a:t>
            </a:r>
            <a:r>
              <a:rPr lang="zh-CN" altLang="en-US" sz="2800" b="1" dirty="0">
                <a:latin typeface="Arial" panose="020B0604020202020204" pitchFamily="34" charset="0"/>
                <a:cs typeface="Arial" panose="020B0604020202020204" pitchFamily="34" charset="0"/>
              </a:rPr>
              <a:t>，</a:t>
            </a:r>
            <a:r>
              <a:rPr lang="en-US" altLang="zh-CN" sz="2800" b="1" dirty="0">
                <a:latin typeface="Arial" panose="020B0604020202020204" pitchFamily="34" charset="0"/>
                <a:cs typeface="Arial" panose="020B0604020202020204" pitchFamily="34" charset="0"/>
              </a:rPr>
              <a:t>..</a:t>
            </a:r>
            <a:r>
              <a:rPr lang="en-US" altLang="zh-CN" sz="2800" b="1" dirty="0">
                <a:solidFill>
                  <a:srgbClr val="00B050"/>
                </a:solidFill>
                <a:latin typeface="Arial" panose="020B0604020202020204" pitchFamily="34" charset="0"/>
                <a:cs typeface="Arial" panose="020B0604020202020204" pitchFamily="34" charset="0"/>
              </a:rPr>
              <a:t> </a:t>
            </a:r>
            <a:r>
              <a:rPr lang="en-GB" altLang="zh-CN" sz="2800" b="1" dirty="0">
                <a:solidFill>
                  <a:srgbClr val="FF0000"/>
                </a:solidFill>
                <a:latin typeface="Arial" panose="020B0604020202020204" pitchFamily="34" charset="0"/>
                <a:cs typeface="Arial" panose="020B0604020202020204" pitchFamily="34" charset="0"/>
              </a:rPr>
              <a:t>the +</a:t>
            </a:r>
            <a:r>
              <a:rPr lang="zh-CN" altLang="en-US" sz="2800" b="1" dirty="0">
                <a:solidFill>
                  <a:srgbClr val="FF0000"/>
                </a:solidFill>
                <a:latin typeface="Arial" panose="020B0604020202020204" pitchFamily="34" charset="0"/>
                <a:cs typeface="Arial" panose="020B0604020202020204" pitchFamily="34" charset="0"/>
              </a:rPr>
              <a:t>比较级</a:t>
            </a:r>
            <a:r>
              <a:rPr lang="en-US" altLang="zh-CN" sz="2800" b="1" dirty="0">
                <a:solidFill>
                  <a:srgbClr val="FF0000"/>
                </a:solidFill>
                <a:latin typeface="Arial" panose="020B0604020202020204" pitchFamily="34" charset="0"/>
                <a:cs typeface="Arial" panose="020B0604020202020204" pitchFamily="34" charset="0"/>
              </a:rPr>
              <a:t>.... </a:t>
            </a:r>
            <a:r>
              <a:rPr lang="en-US" altLang="zh-CN" sz="2800" b="1" dirty="0">
                <a:latin typeface="Arial" panose="020B0604020202020204" pitchFamily="34" charset="0"/>
                <a:cs typeface="Arial" panose="020B0604020202020204" pitchFamily="34" charset="0"/>
              </a:rPr>
              <a:t>  </a:t>
            </a:r>
            <a:endParaRPr lang="en-US" altLang="zh-CN" sz="2800" b="1"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      </a:t>
            </a:r>
            <a:r>
              <a:rPr lang="zh-CN" altLang="en-US" sz="2800" b="1" dirty="0">
                <a:solidFill>
                  <a:srgbClr val="FF0000"/>
                </a:solidFill>
                <a:latin typeface="Arial" panose="020B0604020202020204" pitchFamily="34" charset="0"/>
                <a:cs typeface="Arial" panose="020B0604020202020204" pitchFamily="34" charset="0"/>
              </a:rPr>
              <a:t>表示“越</a:t>
            </a:r>
            <a:r>
              <a:rPr lang="en-US" altLang="zh-CN" sz="2800" b="1" dirty="0">
                <a:solidFill>
                  <a:srgbClr val="FF0000"/>
                </a:solidFill>
                <a:latin typeface="Arial" panose="020B0604020202020204" pitchFamily="34" charset="0"/>
                <a:cs typeface="Arial" panose="020B0604020202020204" pitchFamily="34" charset="0"/>
              </a:rPr>
              <a:t>... </a:t>
            </a:r>
            <a:r>
              <a:rPr lang="zh-CN" altLang="en-US" sz="2800" b="1" dirty="0">
                <a:solidFill>
                  <a:srgbClr val="FF0000"/>
                </a:solidFill>
                <a:latin typeface="Arial" panose="020B0604020202020204" pitchFamily="34" charset="0"/>
                <a:cs typeface="Arial" panose="020B0604020202020204" pitchFamily="34" charset="0"/>
              </a:rPr>
              <a:t>，就越</a:t>
            </a:r>
            <a:r>
              <a:rPr lang="en-US" altLang="zh-CN" sz="2800" b="1" dirty="0">
                <a:solidFill>
                  <a:srgbClr val="FF0000"/>
                </a:solidFill>
                <a:latin typeface="Arial" panose="020B0604020202020204" pitchFamily="34" charset="0"/>
                <a:cs typeface="Arial" panose="020B0604020202020204" pitchFamily="34" charset="0"/>
              </a:rPr>
              <a:t>...”</a:t>
            </a:r>
            <a:endParaRPr lang="en-US" altLang="zh-CN" sz="2800" b="1" dirty="0">
              <a:solidFill>
                <a:srgbClr val="FF0000"/>
              </a:solidFill>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eg.</a:t>
            </a:r>
            <a:r>
              <a:rPr lang="en-US" altLang="zh-CN" sz="2800" dirty="0">
                <a:solidFill>
                  <a:srgbClr val="FF0000"/>
                </a:solidFill>
                <a:latin typeface="Arial" panose="020B0604020202020204" pitchFamily="34" charset="0"/>
                <a:cs typeface="Arial" panose="020B0604020202020204" pitchFamily="34" charset="0"/>
              </a:rPr>
              <a:t> </a:t>
            </a:r>
            <a:r>
              <a:rPr lang="en-US" altLang="zh-CN" sz="2800" u="sng" dirty="0">
                <a:solidFill>
                  <a:srgbClr val="FF0000"/>
                </a:solidFill>
                <a:latin typeface="Arial" panose="020B0604020202020204" pitchFamily="34" charset="0"/>
                <a:cs typeface="Arial" panose="020B0604020202020204" pitchFamily="34" charset="0"/>
              </a:rPr>
              <a:t>The younger</a:t>
            </a:r>
            <a:r>
              <a:rPr lang="en-US" altLang="zh-CN" sz="2800" dirty="0">
                <a:latin typeface="Arial" panose="020B0604020202020204" pitchFamily="34" charset="0"/>
                <a:cs typeface="Arial" panose="020B0604020202020204" pitchFamily="34" charset="0"/>
              </a:rPr>
              <a:t> you are ,</a:t>
            </a:r>
            <a:r>
              <a:rPr lang="en-US" altLang="zh-CN" sz="2800" u="sng" dirty="0">
                <a:latin typeface="Arial" panose="020B0604020202020204" pitchFamily="34" charset="0"/>
                <a:cs typeface="Arial" panose="020B0604020202020204" pitchFamily="34" charset="0"/>
              </a:rPr>
              <a:t> </a:t>
            </a:r>
            <a:r>
              <a:rPr lang="en-US" altLang="zh-CN" sz="2800" u="sng" dirty="0">
                <a:solidFill>
                  <a:srgbClr val="FF0000"/>
                </a:solidFill>
                <a:latin typeface="Arial" panose="020B0604020202020204" pitchFamily="34" charset="0"/>
                <a:cs typeface="Arial" panose="020B0604020202020204" pitchFamily="34" charset="0"/>
              </a:rPr>
              <a:t>the easier</a:t>
            </a:r>
            <a:r>
              <a:rPr lang="en-US" altLang="zh-CN" sz="2800" dirty="0">
                <a:latin typeface="Arial" panose="020B0604020202020204" pitchFamily="34" charset="0"/>
                <a:cs typeface="Arial" panose="020B0604020202020204" pitchFamily="34" charset="0"/>
              </a:rPr>
              <a:t> it is to learn.</a:t>
            </a:r>
            <a:endParaRPr lang="en-US" altLang="zh-CN" sz="2800"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       </a:t>
            </a:r>
            <a:r>
              <a:rPr lang="en-US" altLang="zh-CN" sz="2800" u="sng" dirty="0">
                <a:solidFill>
                  <a:srgbClr val="FF0000"/>
                </a:solidFill>
                <a:latin typeface="Arial" panose="020B0604020202020204" pitchFamily="34" charset="0"/>
                <a:cs typeface="Arial" panose="020B0604020202020204" pitchFamily="34" charset="0"/>
              </a:rPr>
              <a:t>The more</a:t>
            </a:r>
            <a:r>
              <a:rPr lang="en-US" altLang="zh-CN" sz="2800" dirty="0">
                <a:solidFill>
                  <a:srgbClr val="FF0000"/>
                </a:solidFill>
                <a:latin typeface="Arial" panose="020B0604020202020204" pitchFamily="34" charset="0"/>
                <a:cs typeface="Arial" panose="020B0604020202020204" pitchFamily="34" charset="0"/>
              </a:rPr>
              <a:t> </a:t>
            </a:r>
            <a:r>
              <a:rPr lang="en-US" altLang="zh-CN" sz="2800" dirty="0">
                <a:solidFill>
                  <a:schemeClr val="tx1"/>
                </a:solidFill>
                <a:latin typeface="Arial" panose="020B0604020202020204" pitchFamily="34" charset="0"/>
                <a:cs typeface="Arial" panose="020B0604020202020204" pitchFamily="34" charset="0"/>
              </a:rPr>
              <a:t>you know,</a:t>
            </a:r>
            <a:r>
              <a:rPr lang="en-US" altLang="zh-CN" sz="2800" dirty="0">
                <a:solidFill>
                  <a:srgbClr val="FF0000"/>
                </a:solidFill>
                <a:latin typeface="Arial" panose="020B0604020202020204" pitchFamily="34" charset="0"/>
                <a:cs typeface="Arial" panose="020B0604020202020204" pitchFamily="34" charset="0"/>
              </a:rPr>
              <a:t> </a:t>
            </a:r>
            <a:r>
              <a:rPr lang="en-US" altLang="zh-CN" sz="2800" u="sng" dirty="0">
                <a:solidFill>
                  <a:srgbClr val="FF0000"/>
                </a:solidFill>
                <a:latin typeface="Arial" panose="020B0604020202020204" pitchFamily="34" charset="0"/>
                <a:cs typeface="Arial" panose="020B0604020202020204" pitchFamily="34" charset="0"/>
              </a:rPr>
              <a:t>the more </a:t>
            </a:r>
            <a:r>
              <a:rPr lang="en-US" altLang="zh-CN" sz="2800" dirty="0">
                <a:solidFill>
                  <a:schemeClr val="tx1"/>
                </a:solidFill>
                <a:latin typeface="Arial" panose="020B0604020202020204" pitchFamily="34" charset="0"/>
                <a:cs typeface="Arial" panose="020B0604020202020204" pitchFamily="34" charset="0"/>
              </a:rPr>
              <a:t>you will find you don't know.</a:t>
            </a:r>
            <a:endParaRPr lang="en-US" altLang="zh-CN" sz="2800" dirty="0">
              <a:solidFill>
                <a:schemeClr val="tx1"/>
              </a:solidFill>
              <a:latin typeface="Arial" panose="020B0604020202020204" pitchFamily="34" charset="0"/>
              <a:cs typeface="Arial" panose="020B0604020202020204" pitchFamily="34" charset="0"/>
            </a:endParaRPr>
          </a:p>
        </p:txBody>
      </p:sp>
      <p:sp>
        <p:nvSpPr>
          <p:cNvPr id="5" name="文本框 4"/>
          <p:cNvSpPr txBox="1"/>
          <p:nvPr/>
        </p:nvSpPr>
        <p:spPr>
          <a:xfrm>
            <a:off x="636928" y="4185920"/>
            <a:ext cx="11944335" cy="1305165"/>
          </a:xfrm>
          <a:prstGeom prst="rect">
            <a:avLst/>
          </a:prstGeom>
          <a:noFill/>
        </p:spPr>
        <p:txBody>
          <a:bodyPr wrap="square" rtlCol="0">
            <a:spAutoFit/>
          </a:bodyPr>
          <a:lstStyle/>
          <a:p>
            <a:pPr>
              <a:lnSpc>
                <a:spcPct val="150000"/>
              </a:lnSpc>
            </a:pPr>
            <a:r>
              <a:rPr lang="en-US" altLang="zh-CN" sz="2800" dirty="0">
                <a:latin typeface="Arial" panose="020B0604020202020204" pitchFamily="34" charset="0"/>
                <a:cs typeface="Arial" panose="020B0604020202020204" pitchFamily="34" charset="0"/>
              </a:rPr>
              <a:t>1) _________(much) you make, ________(much) you spend.</a:t>
            </a:r>
            <a:endParaRPr lang="en-US" altLang="zh-CN" sz="2800"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2) _________(fast) I type, _________(many) mistakes I make.</a:t>
            </a:r>
            <a:endParaRPr lang="en-US" altLang="zh-CN" sz="2800" dirty="0">
              <a:latin typeface="Arial" panose="020B0604020202020204" pitchFamily="34" charset="0"/>
              <a:cs typeface="Arial" panose="020B0604020202020204" pitchFamily="34" charset="0"/>
            </a:endParaRPr>
          </a:p>
        </p:txBody>
      </p:sp>
      <p:sp>
        <p:nvSpPr>
          <p:cNvPr id="6" name="矩形 5"/>
          <p:cNvSpPr/>
          <p:nvPr/>
        </p:nvSpPr>
        <p:spPr>
          <a:xfrm>
            <a:off x="1078222" y="4295965"/>
            <a:ext cx="276796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51DCD"/>
                </a:solidFill>
                <a:effectLst/>
                <a:uLnTx/>
                <a:uFillTx/>
                <a:latin typeface="Arial" panose="020B0604020202020204" pitchFamily="34" charset="0"/>
                <a:ea typeface="等线" panose="02010600030101010101" charset="-122"/>
                <a:cs typeface="Arial" panose="020B0604020202020204" pitchFamily="34" charset="0"/>
              </a:rPr>
              <a:t>The more</a:t>
            </a:r>
            <a:endParaRPr kumimoji="0" lang="en-US" altLang="zh-CN" sz="2800" b="1" i="0" u="none" strike="noStrike" kern="1200" cap="none" spc="0" normalizeH="0" baseline="0" noProof="0" dirty="0">
              <a:ln>
                <a:noFill/>
              </a:ln>
              <a:solidFill>
                <a:srgbClr val="051DCD"/>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7" name="矩形 6"/>
          <p:cNvSpPr/>
          <p:nvPr/>
        </p:nvSpPr>
        <p:spPr>
          <a:xfrm>
            <a:off x="5762625" y="4288388"/>
            <a:ext cx="276796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51DCD"/>
                </a:solidFill>
                <a:effectLst/>
                <a:uLnTx/>
                <a:uFillTx/>
                <a:latin typeface="Arial" panose="020B0604020202020204" pitchFamily="34" charset="0"/>
                <a:ea typeface="等线" panose="02010600030101010101" charset="-122"/>
                <a:cs typeface="Arial" panose="020B0604020202020204" pitchFamily="34" charset="0"/>
              </a:rPr>
              <a:t>the </a:t>
            </a:r>
            <a:r>
              <a:rPr lang="en-US" altLang="zh-CN" sz="2800" b="1" dirty="0">
                <a:solidFill>
                  <a:srgbClr val="051DCD"/>
                </a:solidFill>
                <a:latin typeface="Arial" panose="020B0604020202020204" pitchFamily="34" charset="0"/>
                <a:ea typeface="等线" panose="02010600030101010101" charset="-122"/>
                <a:cs typeface="Arial" panose="020B0604020202020204" pitchFamily="34" charset="0"/>
              </a:rPr>
              <a:t>more</a:t>
            </a:r>
            <a:endParaRPr kumimoji="0" lang="en-US" altLang="zh-CN" sz="2800" b="1" i="0" u="none" strike="noStrike" kern="1200" cap="none" spc="0" normalizeH="0" baseline="0" noProof="0" dirty="0">
              <a:ln>
                <a:noFill/>
              </a:ln>
              <a:solidFill>
                <a:srgbClr val="051DCD"/>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8" name="矩形 7"/>
          <p:cNvSpPr/>
          <p:nvPr/>
        </p:nvSpPr>
        <p:spPr>
          <a:xfrm>
            <a:off x="1078222" y="4927980"/>
            <a:ext cx="276796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51DCD"/>
                </a:solidFill>
                <a:effectLst/>
                <a:uLnTx/>
                <a:uFillTx/>
                <a:latin typeface="Arial" panose="020B0604020202020204" pitchFamily="34" charset="0"/>
                <a:ea typeface="等线" panose="02010600030101010101" charset="-122"/>
                <a:cs typeface="Arial" panose="020B0604020202020204" pitchFamily="34" charset="0"/>
              </a:rPr>
              <a:t>The </a:t>
            </a:r>
            <a:r>
              <a:rPr lang="en-US" altLang="zh-CN" sz="2800" b="1" dirty="0">
                <a:solidFill>
                  <a:srgbClr val="051DCD"/>
                </a:solidFill>
                <a:latin typeface="Arial" panose="020B0604020202020204" pitchFamily="34" charset="0"/>
                <a:ea typeface="等线" panose="02010600030101010101" charset="-122"/>
                <a:cs typeface="Arial" panose="020B0604020202020204" pitchFamily="34" charset="0"/>
              </a:rPr>
              <a:t>fast</a:t>
            </a:r>
            <a:r>
              <a:rPr kumimoji="0" lang="en-US" altLang="zh-CN" sz="2800" b="1" i="0" u="none" strike="noStrike" kern="1200" cap="none" spc="0" normalizeH="0" baseline="0" noProof="0" dirty="0" err="1">
                <a:ln>
                  <a:noFill/>
                </a:ln>
                <a:solidFill>
                  <a:srgbClr val="051DCD"/>
                </a:solidFill>
                <a:effectLst/>
                <a:uLnTx/>
                <a:uFillTx/>
                <a:latin typeface="Arial" panose="020B0604020202020204" pitchFamily="34" charset="0"/>
                <a:ea typeface="等线" panose="02010600030101010101" charset="-122"/>
                <a:cs typeface="Arial" panose="020B0604020202020204" pitchFamily="34" charset="0"/>
              </a:rPr>
              <a:t>er</a:t>
            </a:r>
            <a:endParaRPr kumimoji="0" lang="en-US" altLang="zh-CN" sz="2800" b="1" i="0" u="none" strike="noStrike" kern="1200" cap="none" spc="0" normalizeH="0" baseline="0" noProof="0" dirty="0">
              <a:ln>
                <a:noFill/>
              </a:ln>
              <a:solidFill>
                <a:srgbClr val="051DCD"/>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9" name="矩形 8"/>
          <p:cNvSpPr/>
          <p:nvPr/>
        </p:nvSpPr>
        <p:spPr>
          <a:xfrm>
            <a:off x="4873288" y="4920277"/>
            <a:ext cx="276796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51DCD"/>
                </a:solidFill>
                <a:effectLst/>
                <a:uLnTx/>
                <a:uFillTx/>
                <a:latin typeface="Arial" panose="020B0604020202020204" pitchFamily="34" charset="0"/>
                <a:ea typeface="等线" panose="02010600030101010101" charset="-122"/>
                <a:cs typeface="Arial" panose="020B0604020202020204" pitchFamily="34" charset="0"/>
              </a:rPr>
              <a:t>the </a:t>
            </a:r>
            <a:r>
              <a:rPr lang="en-US" altLang="zh-CN" sz="2800" b="1" dirty="0">
                <a:solidFill>
                  <a:srgbClr val="051DCD"/>
                </a:solidFill>
                <a:latin typeface="Arial" panose="020B0604020202020204" pitchFamily="34" charset="0"/>
                <a:ea typeface="等线" panose="02010600030101010101" charset="-122"/>
                <a:cs typeface="Arial" panose="020B0604020202020204" pitchFamily="34" charset="0"/>
              </a:rPr>
              <a:t>more</a:t>
            </a:r>
            <a:endParaRPr kumimoji="0" lang="en-US" altLang="zh-CN" sz="2800" b="1" i="0" u="none" strike="noStrike" kern="1200" cap="none" spc="0" normalizeH="0" baseline="0" noProof="0" dirty="0">
              <a:ln>
                <a:noFill/>
              </a:ln>
              <a:solidFill>
                <a:srgbClr val="051DCD"/>
              </a:solidFill>
              <a:effectLst/>
              <a:uLnTx/>
              <a:uFillTx/>
              <a:latin typeface="Arial" panose="020B0604020202020204" pitchFamily="34" charset="0"/>
              <a:ea typeface="等线" panose="02010600030101010101"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50" fill="hold"/>
                                        <p:tgtEl>
                                          <p:spTgt spid="6"/>
                                        </p:tgtEl>
                                        <p:attrNameLst>
                                          <p:attrName>ppt_x</p:attrName>
                                        </p:attrNameLst>
                                      </p:cBhvr>
                                      <p:tavLst>
                                        <p:tav tm="0">
                                          <p:val>
                                            <p:strVal val="#ppt_x"/>
                                          </p:val>
                                        </p:tav>
                                        <p:tav tm="100000">
                                          <p:val>
                                            <p:strVal val="#ppt_x"/>
                                          </p:val>
                                        </p:tav>
                                      </p:tavLst>
                                    </p:anim>
                                    <p:anim calcmode="lin" valueType="num">
                                      <p:cBhvr additive="base">
                                        <p:cTn id="30"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250" fill="hold"/>
                                        <p:tgtEl>
                                          <p:spTgt spid="7"/>
                                        </p:tgtEl>
                                        <p:attrNameLst>
                                          <p:attrName>ppt_x</p:attrName>
                                        </p:attrNameLst>
                                      </p:cBhvr>
                                      <p:tavLst>
                                        <p:tav tm="0">
                                          <p:val>
                                            <p:strVal val="#ppt_x"/>
                                          </p:val>
                                        </p:tav>
                                        <p:tav tm="100000">
                                          <p:val>
                                            <p:strVal val="#ppt_x"/>
                                          </p:val>
                                        </p:tav>
                                      </p:tavLst>
                                    </p:anim>
                                    <p:anim calcmode="lin" valueType="num">
                                      <p:cBhvr additive="base">
                                        <p:cTn id="36"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250" fill="hold"/>
                                        <p:tgtEl>
                                          <p:spTgt spid="8"/>
                                        </p:tgtEl>
                                        <p:attrNameLst>
                                          <p:attrName>ppt_x</p:attrName>
                                        </p:attrNameLst>
                                      </p:cBhvr>
                                      <p:tavLst>
                                        <p:tav tm="0">
                                          <p:val>
                                            <p:strVal val="#ppt_x"/>
                                          </p:val>
                                        </p:tav>
                                        <p:tav tm="100000">
                                          <p:val>
                                            <p:strVal val="#ppt_x"/>
                                          </p:val>
                                        </p:tav>
                                      </p:tavLst>
                                    </p:anim>
                                    <p:anim calcmode="lin" valueType="num">
                                      <p:cBhvr additive="base">
                                        <p:cTn id="42" dur="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fill="hold"/>
                                        <p:tgtEl>
                                          <p:spTgt spid="9"/>
                                        </p:tgtEl>
                                        <p:attrNameLst>
                                          <p:attrName>ppt_x</p:attrName>
                                        </p:attrNameLst>
                                      </p:cBhvr>
                                      <p:tavLst>
                                        <p:tav tm="0">
                                          <p:val>
                                            <p:strVal val="#ppt_x"/>
                                          </p:val>
                                        </p:tav>
                                        <p:tav tm="100000">
                                          <p:val>
                                            <p:strVal val="#ppt_x"/>
                                          </p:val>
                                        </p:tav>
                                      </p:tavLst>
                                    </p:anim>
                                    <p:anim calcmode="lin" valueType="num">
                                      <p:cBhvr additive="base">
                                        <p:cTn id="48" dur="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256" y="914014"/>
            <a:ext cx="11458997" cy="1951496"/>
          </a:xfrm>
          <a:prstGeom prst="rect">
            <a:avLst/>
          </a:prstGeom>
        </p:spPr>
        <p:txBody>
          <a:bodyPr wrap="square">
            <a:spAutoFit/>
          </a:bodyPr>
          <a:lstStyle/>
          <a:p>
            <a:pPr>
              <a:lnSpc>
                <a:spcPct val="150000"/>
              </a:lnSpc>
            </a:pPr>
            <a:r>
              <a:rPr lang="en-US" altLang="en-GB" sz="2800" dirty="0">
                <a:latin typeface="Arial" panose="020B0604020202020204" pitchFamily="34" charset="0"/>
                <a:cs typeface="Arial" panose="020B0604020202020204" pitchFamily="34" charset="0"/>
              </a:rPr>
              <a:t>  4. </a:t>
            </a:r>
            <a:r>
              <a:rPr lang="zh-CN" altLang="en-US" sz="2800" dirty="0">
                <a:latin typeface="Arial" panose="020B0604020202020204" pitchFamily="34" charset="0"/>
                <a:cs typeface="Arial" panose="020B0604020202020204" pitchFamily="34" charset="0"/>
              </a:rPr>
              <a:t>修饰比较级的词有：</a:t>
            </a:r>
            <a:endParaRPr lang="zh-CN" altLang="en-US" sz="2800" dirty="0">
              <a:latin typeface="Arial" panose="020B0604020202020204" pitchFamily="34" charset="0"/>
              <a:cs typeface="Arial" panose="020B0604020202020204" pitchFamily="34" charset="0"/>
            </a:endParaRPr>
          </a:p>
          <a:p>
            <a:pPr>
              <a:lnSpc>
                <a:spcPct val="150000"/>
              </a:lnSpc>
            </a:pPr>
            <a:r>
              <a:rPr lang="en-US" altLang="zh-CN" sz="2800" b="1" dirty="0">
                <a:solidFill>
                  <a:srgbClr val="160EAE"/>
                </a:solidFill>
                <a:latin typeface="Arial" panose="020B0604020202020204" pitchFamily="34" charset="0"/>
                <a:cs typeface="Arial" panose="020B0604020202020204" pitchFamily="34" charset="0"/>
                <a:sym typeface="+mn-ea"/>
              </a:rPr>
              <a:t>       much </a:t>
            </a:r>
            <a:r>
              <a:rPr lang="zh-CN" altLang="en-US" sz="2800" b="1" dirty="0">
                <a:solidFill>
                  <a:srgbClr val="000404"/>
                </a:solidFill>
                <a:latin typeface="Arial" panose="020B0604020202020204" pitchFamily="34" charset="0"/>
                <a:cs typeface="Arial" panose="020B0604020202020204" pitchFamily="34" charset="0"/>
                <a:sym typeface="+mn-ea"/>
              </a:rPr>
              <a:t>许多，</a:t>
            </a:r>
            <a:r>
              <a:rPr lang="en-US" altLang="zh-CN" sz="2800" b="1" dirty="0">
                <a:solidFill>
                  <a:srgbClr val="160EAE"/>
                </a:solidFill>
                <a:latin typeface="Arial" panose="020B0604020202020204" pitchFamily="34" charset="0"/>
                <a:cs typeface="Arial" panose="020B0604020202020204" pitchFamily="34" charset="0"/>
                <a:sym typeface="+mn-ea"/>
              </a:rPr>
              <a:t>even</a:t>
            </a:r>
            <a:r>
              <a:rPr lang="zh-CN" altLang="en-US" sz="2800" b="1" dirty="0">
                <a:solidFill>
                  <a:srgbClr val="000404"/>
                </a:solidFill>
                <a:latin typeface="Arial" panose="020B0604020202020204" pitchFamily="34" charset="0"/>
                <a:cs typeface="Arial" panose="020B0604020202020204" pitchFamily="34" charset="0"/>
                <a:sym typeface="+mn-ea"/>
              </a:rPr>
              <a:t>甚至，</a:t>
            </a:r>
            <a:r>
              <a:rPr lang="en-US" altLang="zh-CN" sz="2800" b="1" dirty="0">
                <a:solidFill>
                  <a:srgbClr val="160EAE"/>
                </a:solidFill>
                <a:latin typeface="Arial" panose="020B0604020202020204" pitchFamily="34" charset="0"/>
                <a:cs typeface="Arial" panose="020B0604020202020204" pitchFamily="34" charset="0"/>
                <a:sym typeface="+mn-ea"/>
              </a:rPr>
              <a:t>far </a:t>
            </a:r>
            <a:r>
              <a:rPr lang="zh-CN" altLang="en-US" sz="2800" b="1" dirty="0">
                <a:solidFill>
                  <a:srgbClr val="000404"/>
                </a:solidFill>
                <a:latin typeface="Arial" panose="020B0604020202020204" pitchFamily="34" charset="0"/>
                <a:cs typeface="Arial" panose="020B0604020202020204" pitchFamily="34" charset="0"/>
                <a:sym typeface="+mn-ea"/>
              </a:rPr>
              <a:t>远，</a:t>
            </a:r>
            <a:r>
              <a:rPr lang="en-US" altLang="zh-CN" sz="2800" b="1" dirty="0">
                <a:solidFill>
                  <a:srgbClr val="160EAE"/>
                </a:solidFill>
                <a:latin typeface="Arial" panose="020B0604020202020204" pitchFamily="34" charset="0"/>
                <a:cs typeface="Arial" panose="020B0604020202020204" pitchFamily="34" charset="0"/>
                <a:sym typeface="+mn-ea"/>
              </a:rPr>
              <a:t>a lot  </a:t>
            </a:r>
            <a:r>
              <a:rPr lang="zh-CN" altLang="en-US" sz="2800" b="1" dirty="0">
                <a:solidFill>
                  <a:srgbClr val="000404"/>
                </a:solidFill>
                <a:latin typeface="Arial" panose="020B0604020202020204" pitchFamily="34" charset="0"/>
                <a:cs typeface="Arial" panose="020B0604020202020204" pitchFamily="34" charset="0"/>
                <a:sym typeface="+mn-ea"/>
              </a:rPr>
              <a:t>许多，</a:t>
            </a:r>
            <a:r>
              <a:rPr lang="en-US" altLang="zh-CN" sz="2800" b="1" dirty="0">
                <a:solidFill>
                  <a:srgbClr val="160EAE"/>
                </a:solidFill>
                <a:latin typeface="Arial" panose="020B0604020202020204" pitchFamily="34" charset="0"/>
                <a:cs typeface="Arial" panose="020B0604020202020204" pitchFamily="34" charset="0"/>
                <a:sym typeface="+mn-ea"/>
              </a:rPr>
              <a:t>a little /a bit  </a:t>
            </a:r>
            <a:r>
              <a:rPr lang="zh-CN" altLang="en-US" sz="2800" b="1" dirty="0">
                <a:solidFill>
                  <a:srgbClr val="000404"/>
                </a:solidFill>
                <a:latin typeface="Arial" panose="020B0604020202020204" pitchFamily="34" charset="0"/>
                <a:cs typeface="Arial" panose="020B0604020202020204" pitchFamily="34" charset="0"/>
                <a:sym typeface="+mn-ea"/>
              </a:rPr>
              <a:t>一 点</a:t>
            </a:r>
            <a:endParaRPr lang="zh-CN" altLang="en-US" sz="2800" dirty="0">
              <a:solidFill>
                <a:srgbClr val="000404"/>
              </a:solidFill>
              <a:latin typeface="Arial" panose="020B0604020202020204" pitchFamily="34" charset="0"/>
              <a:cs typeface="Arial" panose="020B0604020202020204" pitchFamily="34" charset="0"/>
            </a:endParaRPr>
          </a:p>
          <a:p>
            <a:pPr>
              <a:lnSpc>
                <a:spcPct val="150000"/>
              </a:lnSpc>
            </a:pPr>
            <a:endParaRPr lang="zh-CN" altLang="en-US" sz="2800" dirty="0">
              <a:solidFill>
                <a:srgbClr val="000404"/>
              </a:solidFill>
              <a:latin typeface="Arial" panose="020B0604020202020204" pitchFamily="34" charset="0"/>
              <a:cs typeface="Arial" panose="020B0604020202020204" pitchFamily="34" charset="0"/>
            </a:endParaRPr>
          </a:p>
        </p:txBody>
      </p:sp>
      <p:sp>
        <p:nvSpPr>
          <p:cNvPr id="49156" name="矩形 7"/>
          <p:cNvSpPr>
            <a:spLocks noChangeArrowheads="1"/>
          </p:cNvSpPr>
          <p:nvPr/>
        </p:nvSpPr>
        <p:spPr bwMode="auto">
          <a:xfrm>
            <a:off x="1051243" y="2293794"/>
            <a:ext cx="8858250" cy="259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dirty="0" err="1">
                <a:solidFill>
                  <a:schemeClr val="tx1"/>
                </a:solidFill>
                <a:ea typeface="+mn-ea"/>
                <a:cs typeface="Arial" panose="020B0604020202020204" pitchFamily="34" charset="0"/>
              </a:rPr>
              <a:t>eg.</a:t>
            </a:r>
            <a:r>
              <a:rPr lang="en-US" altLang="zh-CN" sz="2800" dirty="0">
                <a:solidFill>
                  <a:schemeClr val="tx1"/>
                </a:solidFill>
                <a:ea typeface="+mn-ea"/>
                <a:cs typeface="Arial" panose="020B0604020202020204" pitchFamily="34" charset="0"/>
              </a:rPr>
              <a:t> Tom is </a:t>
            </a:r>
            <a:r>
              <a:rPr lang="en-US" altLang="zh-CN" sz="2800" dirty="0">
                <a:solidFill>
                  <a:srgbClr val="FF0000"/>
                </a:solidFill>
                <a:ea typeface="+mn-ea"/>
                <a:cs typeface="Arial" panose="020B0604020202020204" pitchFamily="34" charset="0"/>
              </a:rPr>
              <a:t>much shorter</a:t>
            </a:r>
            <a:r>
              <a:rPr lang="en-US" altLang="zh-CN" sz="2800" dirty="0">
                <a:solidFill>
                  <a:schemeClr val="tx1"/>
                </a:solidFill>
                <a:ea typeface="+mn-ea"/>
                <a:cs typeface="Arial" panose="020B0604020202020204" pitchFamily="34" charset="0"/>
              </a:rPr>
              <a:t> than his brother.</a:t>
            </a:r>
            <a:endParaRPr lang="zh-CN" altLang="en-US" sz="2800" dirty="0">
              <a:solidFill>
                <a:schemeClr val="tx1"/>
              </a:solidFill>
              <a:ea typeface="+mn-ea"/>
              <a:cs typeface="Arial" panose="020B0604020202020204" pitchFamily="34" charset="0"/>
            </a:endParaRPr>
          </a:p>
          <a:p>
            <a:pPr eaLnBrk="1" hangingPunct="1">
              <a:lnSpc>
                <a:spcPct val="150000"/>
              </a:lnSpc>
            </a:pPr>
            <a:r>
              <a:rPr lang="zh-CN" altLang="en-US" sz="2800" dirty="0">
                <a:solidFill>
                  <a:schemeClr val="tx1"/>
                </a:solidFill>
                <a:cs typeface="Arial" panose="020B0604020202020204" pitchFamily="34" charset="0"/>
              </a:rPr>
              <a:t>      </a:t>
            </a:r>
            <a:r>
              <a:rPr lang="en-US" altLang="zh-CN" sz="2800" dirty="0">
                <a:ea typeface="+mn-ea"/>
                <a:cs typeface="Arial" panose="020B0604020202020204" pitchFamily="34" charset="0"/>
                <a:sym typeface="+mn-ea"/>
              </a:rPr>
              <a:t>This book is </a:t>
            </a:r>
            <a:r>
              <a:rPr lang="en-US" altLang="zh-CN" sz="2800" dirty="0">
                <a:solidFill>
                  <a:srgbClr val="FF0000"/>
                </a:solidFill>
                <a:ea typeface="+mn-ea"/>
                <a:cs typeface="Arial" panose="020B0604020202020204" pitchFamily="34" charset="0"/>
                <a:sym typeface="+mn-ea"/>
              </a:rPr>
              <a:t>even more useful</a:t>
            </a:r>
            <a:r>
              <a:rPr lang="en-US" altLang="zh-CN" sz="2800" dirty="0">
                <a:ea typeface="+mn-ea"/>
                <a:cs typeface="Arial" panose="020B0604020202020204" pitchFamily="34" charset="0"/>
                <a:sym typeface="+mn-ea"/>
              </a:rPr>
              <a:t> than that.</a:t>
            </a:r>
            <a:endParaRPr lang="en-US" altLang="zh-CN" sz="2800" dirty="0">
              <a:solidFill>
                <a:schemeClr val="tx1"/>
              </a:solidFill>
              <a:ea typeface="+mn-ea"/>
              <a:cs typeface="Arial" panose="020B0604020202020204" pitchFamily="34" charset="0"/>
            </a:endParaRPr>
          </a:p>
          <a:p>
            <a:pPr eaLnBrk="1" hangingPunct="1">
              <a:lnSpc>
                <a:spcPct val="150000"/>
              </a:lnSpc>
            </a:pPr>
            <a:r>
              <a:rPr lang="en-US" altLang="zh-CN" sz="2800" dirty="0">
                <a:solidFill>
                  <a:schemeClr val="tx1"/>
                </a:solidFill>
                <a:ea typeface="+mn-ea"/>
                <a:cs typeface="Arial" panose="020B0604020202020204" pitchFamily="34" charset="0"/>
              </a:rPr>
              <a:t>      Don't go by plane. It's </a:t>
            </a:r>
            <a:r>
              <a:rPr lang="en-US" altLang="zh-CN" sz="2800" dirty="0">
                <a:solidFill>
                  <a:srgbClr val="FF0000"/>
                </a:solidFill>
                <a:ea typeface="+mn-ea"/>
                <a:cs typeface="Arial" panose="020B0604020202020204" pitchFamily="34" charset="0"/>
              </a:rPr>
              <a:t>a lot more expensive</a:t>
            </a:r>
            <a:r>
              <a:rPr lang="en-US" altLang="zh-CN" sz="2800" dirty="0">
                <a:solidFill>
                  <a:schemeClr val="tx1"/>
                </a:solidFill>
                <a:ea typeface="+mn-ea"/>
                <a:cs typeface="Arial" panose="020B0604020202020204" pitchFamily="34" charset="0"/>
              </a:rPr>
              <a:t>.</a:t>
            </a:r>
            <a:endParaRPr lang="en-US" altLang="zh-CN" sz="2800" dirty="0">
              <a:solidFill>
                <a:schemeClr val="tx1"/>
              </a:solidFill>
              <a:ea typeface="+mn-ea"/>
              <a:cs typeface="Arial" panose="020B0604020202020204" pitchFamily="34" charset="0"/>
            </a:endParaRPr>
          </a:p>
          <a:p>
            <a:pPr eaLnBrk="1" hangingPunct="1">
              <a:lnSpc>
                <a:spcPct val="150000"/>
              </a:lnSpc>
            </a:pPr>
            <a:r>
              <a:rPr lang="en-US" altLang="zh-CN" sz="2800" dirty="0">
                <a:solidFill>
                  <a:schemeClr val="tx1"/>
                </a:solidFill>
                <a:ea typeface="+mn-ea"/>
                <a:cs typeface="Arial" panose="020B0604020202020204" pitchFamily="34" charset="0"/>
              </a:rPr>
              <a:t>      </a:t>
            </a:r>
            <a:endParaRPr lang="en-US" altLang="zh-CN" sz="2800" dirty="0">
              <a:solidFill>
                <a:schemeClr val="tx1"/>
              </a:solidFill>
              <a:ea typeface="+mn-ea"/>
              <a:cs typeface="Arial" panose="020B0604020202020204" pitchFamily="34" charset="0"/>
            </a:endParaRPr>
          </a:p>
        </p:txBody>
      </p:sp>
      <p:sp>
        <p:nvSpPr>
          <p:cNvPr id="5" name="文本框 4"/>
          <p:cNvSpPr txBox="1"/>
          <p:nvPr/>
        </p:nvSpPr>
        <p:spPr>
          <a:xfrm>
            <a:off x="1009948" y="4454840"/>
            <a:ext cx="11116945" cy="1305165"/>
          </a:xfrm>
          <a:prstGeom prst="rect">
            <a:avLst/>
          </a:prstGeom>
          <a:noFill/>
        </p:spPr>
        <p:txBody>
          <a:bodyPr wrap="square" rtlCol="0">
            <a:spAutoFit/>
          </a:bodyPr>
          <a:lstStyle/>
          <a:p>
            <a:pPr>
              <a:lnSpc>
                <a:spcPct val="150000"/>
              </a:lnSpc>
            </a:pPr>
            <a:r>
              <a:rPr lang="en-US" altLang="zh-CN" sz="2800" dirty="0">
                <a:latin typeface="Arial" panose="020B0604020202020204" pitchFamily="34" charset="0"/>
                <a:cs typeface="Arial" panose="020B0604020202020204" pitchFamily="34" charset="0"/>
              </a:rPr>
              <a:t>1) He writes even ______________ (carefully) than before.</a:t>
            </a:r>
            <a:endParaRPr lang="en-US" altLang="zh-CN" sz="2800"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2) The experiment was much _______ (easy) than we had expected.</a:t>
            </a:r>
            <a:endParaRPr lang="en-US" altLang="zh-CN" sz="2800" dirty="0">
              <a:latin typeface="Arial" panose="020B0604020202020204" pitchFamily="34" charset="0"/>
              <a:cs typeface="Arial" panose="020B0604020202020204" pitchFamily="34" charset="0"/>
            </a:endParaRPr>
          </a:p>
        </p:txBody>
      </p:sp>
      <p:sp>
        <p:nvSpPr>
          <p:cNvPr id="6" name="矩形 5"/>
          <p:cNvSpPr/>
          <p:nvPr/>
        </p:nvSpPr>
        <p:spPr>
          <a:xfrm>
            <a:off x="3968750" y="4550090"/>
            <a:ext cx="276796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rPr>
              <a:t>more carefully</a:t>
            </a:r>
            <a:endPar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7" name="矩形 6"/>
          <p:cNvSpPr/>
          <p:nvPr/>
        </p:nvSpPr>
        <p:spPr>
          <a:xfrm>
            <a:off x="5714047" y="5148293"/>
            <a:ext cx="165925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rPr>
              <a:t>easier</a:t>
            </a:r>
            <a:endPar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2" name="Rectangle 2"/>
          <p:cNvSpPr>
            <a:spLocks noChangeArrowheads="1"/>
          </p:cNvSpPr>
          <p:nvPr/>
        </p:nvSpPr>
        <p:spPr bwMode="auto">
          <a:xfrm>
            <a:off x="562273" y="301321"/>
            <a:ext cx="50825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chemeClr val="accent5">
                    <a:lumMod val="75000"/>
                  </a:schemeClr>
                </a:solidFill>
                <a:latin typeface="Arial" panose="020B0604020202020204" pitchFamily="34" charset="0"/>
                <a:cs typeface="Arial" panose="020B0604020202020204" pitchFamily="34" charset="0"/>
              </a:rPr>
              <a:t>三、形容词、副词的比较级</a:t>
            </a:r>
            <a:endParaRPr lang="zh-CN" altLang="en-US" b="1" dirty="0">
              <a:solidFill>
                <a:schemeClr val="accent5">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9156">
                                            <p:txEl>
                                              <p:pRg st="0" end="0"/>
                                            </p:txEl>
                                          </p:spTgt>
                                        </p:tgtEl>
                                        <p:attrNameLst>
                                          <p:attrName>style.visibility</p:attrName>
                                        </p:attrNameLst>
                                      </p:cBhvr>
                                      <p:to>
                                        <p:strVal val="visible"/>
                                      </p:to>
                                    </p:set>
                                    <p:anim calcmode="lin" valueType="num">
                                      <p:cBhvr additive="base">
                                        <p:cTn id="11" dur="500" fill="hold"/>
                                        <p:tgtEl>
                                          <p:spTgt spid="4915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156">
                                            <p:txEl>
                                              <p:pRg st="1" end="1"/>
                                            </p:txEl>
                                          </p:spTgt>
                                        </p:tgtEl>
                                        <p:attrNameLst>
                                          <p:attrName>style.visibility</p:attrName>
                                        </p:attrNameLst>
                                      </p:cBhvr>
                                      <p:to>
                                        <p:strVal val="visible"/>
                                      </p:to>
                                    </p:set>
                                    <p:anim calcmode="lin" valueType="num">
                                      <p:cBhvr additive="base">
                                        <p:cTn id="17" dur="500" fill="hold"/>
                                        <p:tgtEl>
                                          <p:spTgt spid="4915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91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9156">
                                            <p:txEl>
                                              <p:pRg st="2" end="2"/>
                                            </p:txEl>
                                          </p:spTgt>
                                        </p:tgtEl>
                                        <p:attrNameLst>
                                          <p:attrName>style.visibility</p:attrName>
                                        </p:attrNameLst>
                                      </p:cBhvr>
                                      <p:to>
                                        <p:strVal val="visible"/>
                                      </p:to>
                                    </p:set>
                                    <p:anim calcmode="lin" valueType="num">
                                      <p:cBhvr additive="base">
                                        <p:cTn id="23" dur="500" fill="hold"/>
                                        <p:tgtEl>
                                          <p:spTgt spid="4915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91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9156">
                                            <p:txEl>
                                              <p:pRg st="3" end="3"/>
                                            </p:txEl>
                                          </p:spTgt>
                                        </p:tgtEl>
                                        <p:attrNameLst>
                                          <p:attrName>style.visibility</p:attrName>
                                        </p:attrNameLst>
                                      </p:cBhvr>
                                      <p:to>
                                        <p:strVal val="visible"/>
                                      </p:to>
                                    </p:set>
                                    <p:anim calcmode="lin" valueType="num">
                                      <p:cBhvr additive="base">
                                        <p:cTn id="29" dur="500" fill="hold"/>
                                        <p:tgtEl>
                                          <p:spTgt spid="4915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91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250" fill="hold"/>
                                        <p:tgtEl>
                                          <p:spTgt spid="6"/>
                                        </p:tgtEl>
                                        <p:attrNameLst>
                                          <p:attrName>ppt_x</p:attrName>
                                        </p:attrNameLst>
                                      </p:cBhvr>
                                      <p:tavLst>
                                        <p:tav tm="0">
                                          <p:val>
                                            <p:strVal val="#ppt_x"/>
                                          </p:val>
                                        </p:tav>
                                        <p:tav tm="100000">
                                          <p:val>
                                            <p:strVal val="#ppt_x"/>
                                          </p:val>
                                        </p:tav>
                                      </p:tavLst>
                                    </p:anim>
                                    <p:anim calcmode="lin" valueType="num">
                                      <p:cBhvr additive="base">
                                        <p:cTn id="42"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50" fill="hold"/>
                                        <p:tgtEl>
                                          <p:spTgt spid="7"/>
                                        </p:tgtEl>
                                        <p:attrNameLst>
                                          <p:attrName>ppt_x</p:attrName>
                                        </p:attrNameLst>
                                      </p:cBhvr>
                                      <p:tavLst>
                                        <p:tav tm="0">
                                          <p:val>
                                            <p:strVal val="#ppt_x"/>
                                          </p:val>
                                        </p:tav>
                                        <p:tav tm="100000">
                                          <p:val>
                                            <p:strVal val="#ppt_x"/>
                                          </p:val>
                                        </p:tav>
                                      </p:tavLst>
                                    </p:anim>
                                    <p:anim calcmode="lin" valueType="num">
                                      <p:cBhvr additive="base">
                                        <p:cTn id="48"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1836" y="1153205"/>
            <a:ext cx="11355705" cy="5262245"/>
          </a:xfrm>
          <a:prstGeom prst="rect">
            <a:avLst/>
          </a:prstGeom>
        </p:spPr>
        <p:txBody>
          <a:bodyPr wrap="square">
            <a:spAutoFit/>
          </a:bodyPr>
          <a:lstStyle/>
          <a:p>
            <a:pPr>
              <a:lnSpc>
                <a:spcPct val="150000"/>
              </a:lnSpc>
            </a:pPr>
            <a:r>
              <a:rPr lang="en-US" altLang="zh-CN" sz="2800" dirty="0">
                <a:latin typeface="Arial" panose="020B0604020202020204" pitchFamily="34" charset="0"/>
                <a:cs typeface="Arial" panose="020B0604020202020204" pitchFamily="34" charset="0"/>
              </a:rPr>
              <a:t>1.</a:t>
            </a:r>
            <a:r>
              <a:rPr lang="zh-CN" altLang="en-US" sz="2800" dirty="0">
                <a:latin typeface="Arial" panose="020B0604020202020204" pitchFamily="34" charset="0"/>
                <a:cs typeface="Arial" panose="020B0604020202020204" pitchFamily="34" charset="0"/>
              </a:rPr>
              <a:t>   </a:t>
            </a:r>
            <a:r>
              <a:rPr lang="zh-CN" altLang="en-US" sz="2800" dirty="0">
                <a:solidFill>
                  <a:schemeClr val="tx1">
                    <a:lumMod val="95000"/>
                    <a:lumOff val="5000"/>
                  </a:schemeClr>
                </a:solidFill>
                <a:latin typeface="Arial" panose="020B0604020202020204" pitchFamily="34" charset="0"/>
                <a:cs typeface="Arial" panose="020B0604020202020204" pitchFamily="34" charset="0"/>
              </a:rPr>
              <a:t>① </a:t>
            </a:r>
            <a:r>
              <a:rPr lang="en-US" altLang="zh-CN" sz="2800" dirty="0">
                <a:solidFill>
                  <a:schemeClr val="tx1">
                    <a:lumMod val="95000"/>
                    <a:lumOff val="5000"/>
                  </a:schemeClr>
                </a:solidFill>
                <a:latin typeface="Arial" panose="020B0604020202020204" pitchFamily="34" charset="0"/>
                <a:cs typeface="Arial" panose="020B0604020202020204" pitchFamily="34" charset="0"/>
              </a:rPr>
              <a:t>A+</a:t>
            </a:r>
            <a:r>
              <a:rPr lang="zh-CN" altLang="en-US" sz="2800" dirty="0">
                <a:solidFill>
                  <a:schemeClr val="tx1">
                    <a:lumMod val="95000"/>
                    <a:lumOff val="5000"/>
                  </a:schemeClr>
                </a:solidFill>
                <a:latin typeface="Arial" panose="020B0604020202020204" pitchFamily="34" charset="0"/>
                <a:cs typeface="Arial" panose="020B0604020202020204" pitchFamily="34" charset="0"/>
              </a:rPr>
              <a:t>谓语动词</a:t>
            </a:r>
            <a:r>
              <a:rPr lang="en-US" altLang="zh-CN" sz="2800" dirty="0">
                <a:solidFill>
                  <a:schemeClr val="tx1">
                    <a:lumMod val="95000"/>
                    <a:lumOff val="5000"/>
                  </a:schemeClr>
                </a:solidFill>
                <a:latin typeface="Arial" panose="020B0604020202020204" pitchFamily="34" charset="0"/>
                <a:cs typeface="Arial" panose="020B0604020202020204" pitchFamily="34" charset="0"/>
              </a:rPr>
              <a:t>+</a:t>
            </a:r>
            <a:r>
              <a:rPr lang="zh-CN" altLang="en-US" sz="2800" dirty="0">
                <a:solidFill>
                  <a:schemeClr val="tx1">
                    <a:lumMod val="95000"/>
                    <a:lumOff val="5000"/>
                  </a:schemeClr>
                </a:solidFill>
                <a:latin typeface="Arial" panose="020B0604020202020204" pitchFamily="34" charset="0"/>
                <a:cs typeface="Arial" panose="020B0604020202020204" pitchFamily="34" charset="0"/>
              </a:rPr>
              <a:t>形容词副词比较级</a:t>
            </a:r>
            <a:r>
              <a:rPr lang="en-US" altLang="zh-CN" sz="2800" dirty="0">
                <a:solidFill>
                  <a:schemeClr val="tx1">
                    <a:lumMod val="95000"/>
                    <a:lumOff val="5000"/>
                  </a:schemeClr>
                </a:solidFill>
                <a:latin typeface="Arial" panose="020B0604020202020204" pitchFamily="34" charset="0"/>
                <a:cs typeface="Arial" panose="020B0604020202020204" pitchFamily="34" charset="0"/>
              </a:rPr>
              <a:t>+</a:t>
            </a:r>
            <a:r>
              <a:rPr lang="en-US" altLang="zh-CN" sz="2800" dirty="0" err="1">
                <a:solidFill>
                  <a:schemeClr val="tx1">
                    <a:lumMod val="95000"/>
                    <a:lumOff val="5000"/>
                  </a:schemeClr>
                </a:solidFill>
                <a:latin typeface="Arial" panose="020B0604020202020204" pitchFamily="34" charset="0"/>
                <a:cs typeface="Arial" panose="020B0604020202020204" pitchFamily="34" charset="0"/>
              </a:rPr>
              <a:t>than+B   </a:t>
            </a:r>
            <a:endParaRPr lang="en-US" altLang="zh-CN" sz="2800" dirty="0" err="1">
              <a:solidFill>
                <a:schemeClr val="tx1">
                  <a:lumMod val="95000"/>
                  <a:lumOff val="5000"/>
                </a:schemeClr>
              </a:solidFill>
              <a:latin typeface="Arial" panose="020B0604020202020204" pitchFamily="34" charset="0"/>
              <a:cs typeface="Arial" panose="020B0604020202020204" pitchFamily="34" charset="0"/>
            </a:endParaRPr>
          </a:p>
          <a:p>
            <a:pPr>
              <a:lnSpc>
                <a:spcPct val="15000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      ② A or B</a:t>
            </a:r>
            <a:endParaRPr lang="en-US" altLang="zh-CN" sz="2800" dirty="0">
              <a:solidFill>
                <a:schemeClr val="tx1">
                  <a:lumMod val="95000"/>
                  <a:lumOff val="5000"/>
                </a:schemeClr>
              </a:solidFill>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      ③ </a:t>
            </a:r>
            <a:r>
              <a:rPr lang="en-US" altLang="zh-CN" sz="2800" dirty="0">
                <a:solidFill>
                  <a:srgbClr val="FF0000"/>
                </a:solidFill>
                <a:latin typeface="Arial" panose="020B0604020202020204" pitchFamily="34" charset="0"/>
                <a:cs typeface="Arial" panose="020B0604020202020204" pitchFamily="34" charset="0"/>
                <a:sym typeface="+mn-ea"/>
              </a:rPr>
              <a:t>the +</a:t>
            </a:r>
            <a:r>
              <a:rPr lang="zh-CN" altLang="en-US" sz="2800" dirty="0">
                <a:solidFill>
                  <a:srgbClr val="FF0000"/>
                </a:solidFill>
                <a:latin typeface="Arial" panose="020B0604020202020204" pitchFamily="34" charset="0"/>
                <a:cs typeface="Arial" panose="020B0604020202020204" pitchFamily="34" charset="0"/>
                <a:sym typeface="+mn-ea"/>
              </a:rPr>
              <a:t>比较级</a:t>
            </a:r>
            <a:r>
              <a:rPr lang="en-US" altLang="zh-CN" sz="2800" dirty="0">
                <a:solidFill>
                  <a:srgbClr val="FF0000"/>
                </a:solidFill>
                <a:latin typeface="Arial" panose="020B0604020202020204" pitchFamily="34" charset="0"/>
                <a:cs typeface="Arial" panose="020B0604020202020204" pitchFamily="34" charset="0"/>
                <a:sym typeface="+mn-ea"/>
              </a:rPr>
              <a:t>+of the two   </a:t>
            </a:r>
            <a:r>
              <a:rPr lang="zh-CN" altLang="en-US" sz="2800" dirty="0">
                <a:solidFill>
                  <a:srgbClr val="FF0000"/>
                </a:solidFill>
                <a:latin typeface="Arial" panose="020B0604020202020204" pitchFamily="34" charset="0"/>
                <a:cs typeface="Arial" panose="020B0604020202020204" pitchFamily="34" charset="0"/>
                <a:sym typeface="+mn-ea"/>
              </a:rPr>
              <a:t>表示 </a:t>
            </a:r>
            <a:r>
              <a:rPr lang="en-US" altLang="zh-CN" sz="2800" dirty="0">
                <a:solidFill>
                  <a:srgbClr val="FF0000"/>
                </a:solidFill>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两个中比较</a:t>
            </a:r>
            <a:r>
              <a:rPr lang="en-US" altLang="zh-CN" sz="2800" dirty="0">
                <a:solidFill>
                  <a:srgbClr val="FF0000"/>
                </a:solidFill>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的</a:t>
            </a:r>
            <a:r>
              <a:rPr lang="en-US" altLang="zh-CN" sz="2800" dirty="0">
                <a:solidFill>
                  <a:srgbClr val="FF0000"/>
                </a:solidFill>
                <a:latin typeface="Arial" panose="020B0604020202020204" pitchFamily="34" charset="0"/>
                <a:cs typeface="Arial" panose="020B0604020202020204" pitchFamily="34" charset="0"/>
                <a:sym typeface="+mn-ea"/>
              </a:rPr>
              <a:t>”</a:t>
            </a:r>
            <a:endParaRPr lang="en-US" altLang="zh-CN" sz="2800" dirty="0">
              <a:solidFill>
                <a:srgbClr val="FF0000"/>
              </a:solidFill>
              <a:latin typeface="Arial" panose="020B0604020202020204" pitchFamily="34" charset="0"/>
              <a:cs typeface="Arial" panose="020B0604020202020204" pitchFamily="34" charset="0"/>
            </a:endParaRPr>
          </a:p>
          <a:p>
            <a:pPr>
              <a:lnSpc>
                <a:spcPct val="150000"/>
              </a:lnSpc>
            </a:pPr>
            <a:r>
              <a:rPr lang="en-US" altLang="zh-CN" sz="2800" dirty="0">
                <a:solidFill>
                  <a:schemeClr val="tx1"/>
                </a:solidFill>
                <a:latin typeface="Arial" panose="020B0604020202020204" pitchFamily="34" charset="0"/>
                <a:cs typeface="Arial" panose="020B0604020202020204" pitchFamily="34" charset="0"/>
                <a:sym typeface="+mn-ea"/>
              </a:rPr>
              <a:t>2</a:t>
            </a:r>
            <a:r>
              <a:rPr lang="en-US" altLang="zh-CN"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“越来越</a:t>
            </a:r>
            <a:r>
              <a:rPr lang="en-US" altLang="zh-CN" sz="2800" dirty="0">
                <a:latin typeface="Arial" panose="020B0604020202020204" pitchFamily="34" charset="0"/>
                <a:cs typeface="Arial" panose="020B0604020202020204" pitchFamily="34" charset="0"/>
                <a:sym typeface="+mn-ea"/>
              </a:rPr>
              <a:t>......” </a:t>
            </a:r>
            <a:r>
              <a:rPr lang="en-US" altLang="zh-CN" sz="2800" dirty="0">
                <a:solidFill>
                  <a:schemeClr val="tx1"/>
                </a:solidFill>
                <a:latin typeface="Arial" panose="020B0604020202020204" pitchFamily="34" charset="0"/>
                <a:cs typeface="Arial" panose="020B0604020202020204" pitchFamily="34" charset="0"/>
                <a:sym typeface="+mn-ea"/>
              </a:rPr>
              <a:t>① </a:t>
            </a:r>
            <a:r>
              <a:rPr lang="zh-CN" altLang="en-US" sz="2800" dirty="0">
                <a:solidFill>
                  <a:srgbClr val="FF0000"/>
                </a:solidFill>
                <a:latin typeface="Arial" panose="020B0604020202020204" pitchFamily="34" charset="0"/>
                <a:cs typeface="Arial" panose="020B0604020202020204" pitchFamily="34" charset="0"/>
                <a:sym typeface="+mn-ea"/>
              </a:rPr>
              <a:t>比较级</a:t>
            </a:r>
            <a:r>
              <a:rPr lang="en-US" altLang="zh-CN" sz="2800" dirty="0">
                <a:solidFill>
                  <a:srgbClr val="FF0000"/>
                </a:solidFill>
                <a:latin typeface="Arial" panose="020B0604020202020204" pitchFamily="34" charset="0"/>
                <a:cs typeface="Arial" panose="020B0604020202020204" pitchFamily="34" charset="0"/>
                <a:sym typeface="+mn-ea"/>
              </a:rPr>
              <a:t>+ and +</a:t>
            </a:r>
            <a:r>
              <a:rPr lang="zh-CN" altLang="en-US" sz="2800" dirty="0">
                <a:solidFill>
                  <a:srgbClr val="FF0000"/>
                </a:solidFill>
                <a:latin typeface="Arial" panose="020B0604020202020204" pitchFamily="34" charset="0"/>
                <a:cs typeface="Arial" panose="020B0604020202020204" pitchFamily="34" charset="0"/>
                <a:sym typeface="+mn-ea"/>
              </a:rPr>
              <a:t>比较级 </a:t>
            </a:r>
            <a:endParaRPr lang="en-US" altLang="zh-CN" sz="2800" dirty="0">
              <a:latin typeface="Arial" panose="020B0604020202020204" pitchFamily="34" charset="0"/>
              <a:cs typeface="Arial" panose="020B0604020202020204" pitchFamily="34" charset="0"/>
              <a:sym typeface="+mn-ea"/>
            </a:endParaRPr>
          </a:p>
          <a:p>
            <a:pPr>
              <a:lnSpc>
                <a:spcPct val="150000"/>
              </a:lnSpc>
            </a:pPr>
            <a:r>
              <a:rPr lang="en-US" altLang="zh-CN" sz="2800" dirty="0">
                <a:latin typeface="Arial" panose="020B0604020202020204" pitchFamily="34" charset="0"/>
                <a:cs typeface="Arial" panose="020B0604020202020204" pitchFamily="34" charset="0"/>
                <a:sym typeface="+mn-ea"/>
              </a:rPr>
              <a:t>      		      ② </a:t>
            </a:r>
            <a:r>
              <a:rPr lang="en-US" altLang="zh-CN" sz="2800" dirty="0">
                <a:solidFill>
                  <a:srgbClr val="FF0000"/>
                </a:solidFill>
                <a:latin typeface="Arial" panose="020B0604020202020204" pitchFamily="34" charset="0"/>
                <a:cs typeface="Arial" panose="020B0604020202020204" pitchFamily="34" charset="0"/>
                <a:sym typeface="+mn-ea"/>
              </a:rPr>
              <a:t>more and more</a:t>
            </a:r>
            <a:r>
              <a:rPr lang="en-US" altLang="zh-CN" sz="2800" dirty="0">
                <a:latin typeface="Arial" panose="020B0604020202020204" pitchFamily="34" charset="0"/>
                <a:cs typeface="Arial" panose="020B0604020202020204" pitchFamily="34" charset="0"/>
                <a:sym typeface="+mn-ea"/>
              </a:rPr>
              <a:t>+</a:t>
            </a:r>
            <a:r>
              <a:rPr lang="zh-CN" altLang="en-US" sz="2800" dirty="0">
                <a:solidFill>
                  <a:srgbClr val="7030A0"/>
                </a:solidFill>
                <a:latin typeface="Arial" panose="020B0604020202020204" pitchFamily="34" charset="0"/>
                <a:cs typeface="Arial" panose="020B0604020202020204" pitchFamily="34" charset="0"/>
                <a:sym typeface="+mn-ea"/>
              </a:rPr>
              <a:t>多音节词</a:t>
            </a:r>
            <a:endParaRPr lang="zh-CN" altLang="en-US" sz="2800" dirty="0">
              <a:solidFill>
                <a:srgbClr val="7030A0"/>
              </a:solidFill>
              <a:latin typeface="Arial" panose="020B0604020202020204" pitchFamily="34" charset="0"/>
              <a:cs typeface="Arial" panose="020B0604020202020204" pitchFamily="34" charset="0"/>
              <a:sym typeface="+mn-ea"/>
            </a:endParaRPr>
          </a:p>
          <a:p>
            <a:pPr>
              <a:lnSpc>
                <a:spcPct val="150000"/>
              </a:lnSpc>
            </a:pPr>
            <a:r>
              <a:rPr lang="en-US" altLang="en-GB" sz="2800" dirty="0">
                <a:latin typeface="Arial" panose="020B0604020202020204" pitchFamily="34" charset="0"/>
                <a:cs typeface="Arial" panose="020B0604020202020204" pitchFamily="34" charset="0"/>
                <a:sym typeface="+mn-ea"/>
              </a:rPr>
              <a:t>3.   </a:t>
            </a:r>
            <a:r>
              <a:rPr lang="en-GB" altLang="zh-CN" sz="2800" dirty="0">
                <a:solidFill>
                  <a:srgbClr val="FF0000"/>
                </a:solidFill>
                <a:latin typeface="Arial" panose="020B0604020202020204" pitchFamily="34" charset="0"/>
                <a:cs typeface="Arial" panose="020B0604020202020204" pitchFamily="34" charset="0"/>
                <a:sym typeface="+mn-ea"/>
              </a:rPr>
              <a:t>the </a:t>
            </a:r>
            <a:r>
              <a:rPr lang="en-GB" altLang="zh-CN" sz="2800" dirty="0">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比较级</a:t>
            </a:r>
            <a:r>
              <a:rPr lang="en-US" altLang="zh-CN" sz="2800" dirty="0">
                <a:solidFill>
                  <a:srgbClr val="FF0000"/>
                </a:solidFill>
                <a:latin typeface="Arial" panose="020B0604020202020204" pitchFamily="34" charset="0"/>
                <a:cs typeface="Arial" panose="020B0604020202020204" pitchFamily="34" charset="0"/>
                <a:sym typeface="+mn-ea"/>
              </a:rPr>
              <a:t>.</a:t>
            </a:r>
            <a:r>
              <a:rPr lang="en-US" altLang="zh-CN" sz="2800" dirty="0">
                <a:latin typeface="Arial" panose="020B0604020202020204" pitchFamily="34" charset="0"/>
                <a:cs typeface="Arial" panose="020B0604020202020204" pitchFamily="34" charset="0"/>
                <a:sym typeface="+mn-ea"/>
              </a:rPr>
              <a:t>..,</a:t>
            </a:r>
            <a:r>
              <a:rPr lang="zh-CN" altLang="en-US" sz="2800" dirty="0">
                <a:latin typeface="Arial" panose="020B0604020202020204" pitchFamily="34" charset="0"/>
                <a:cs typeface="Arial" panose="020B0604020202020204" pitchFamily="34" charset="0"/>
                <a:sym typeface="+mn-ea"/>
              </a:rPr>
              <a:t> </a:t>
            </a:r>
            <a:r>
              <a:rPr lang="en-GB" altLang="zh-CN" sz="2800" dirty="0">
                <a:solidFill>
                  <a:srgbClr val="FF0000"/>
                </a:solidFill>
                <a:latin typeface="Arial" panose="020B0604020202020204" pitchFamily="34" charset="0"/>
                <a:cs typeface="Arial" panose="020B0604020202020204" pitchFamily="34" charset="0"/>
                <a:sym typeface="+mn-ea"/>
              </a:rPr>
              <a:t>the </a:t>
            </a:r>
            <a:r>
              <a:rPr lang="en-GB" altLang="zh-CN" sz="2800" dirty="0">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比较级</a:t>
            </a:r>
            <a:r>
              <a:rPr lang="en-US" altLang="zh-CN" sz="2800" dirty="0">
                <a:solidFill>
                  <a:srgbClr val="FF0000"/>
                </a:solidFill>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“越</a:t>
            </a:r>
            <a:r>
              <a:rPr lang="en-US" altLang="zh-CN"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就越</a:t>
            </a:r>
            <a:r>
              <a:rPr lang="en-US" altLang="zh-CN" sz="2800" dirty="0">
                <a:latin typeface="Arial" panose="020B0604020202020204" pitchFamily="34" charset="0"/>
                <a:cs typeface="Arial" panose="020B0604020202020204" pitchFamily="34" charset="0"/>
                <a:sym typeface="+mn-ea"/>
              </a:rPr>
              <a:t>...”</a:t>
            </a:r>
            <a:endParaRPr lang="en-US" altLang="zh-CN" sz="2800" dirty="0">
              <a:latin typeface="Arial" panose="020B0604020202020204" pitchFamily="34" charset="0"/>
              <a:cs typeface="Arial" panose="020B0604020202020204" pitchFamily="34" charset="0"/>
              <a:sym typeface="+mn-ea"/>
            </a:endParaRPr>
          </a:p>
          <a:p>
            <a:pPr>
              <a:lnSpc>
                <a:spcPct val="150000"/>
              </a:lnSpc>
            </a:pPr>
            <a:r>
              <a:rPr lang="en-US" altLang="en-GB" sz="2800" dirty="0">
                <a:latin typeface="Arial" panose="020B0604020202020204" pitchFamily="34" charset="0"/>
                <a:cs typeface="Arial" panose="020B0604020202020204" pitchFamily="34" charset="0"/>
                <a:sym typeface="+mn-ea"/>
              </a:rPr>
              <a:t>4.   </a:t>
            </a:r>
            <a:r>
              <a:rPr lang="zh-CN" altLang="en-US" sz="2800" dirty="0">
                <a:latin typeface="Arial" panose="020B0604020202020204" pitchFamily="34" charset="0"/>
                <a:cs typeface="Arial" panose="020B0604020202020204" pitchFamily="34" charset="0"/>
                <a:sym typeface="+mn-ea"/>
              </a:rPr>
              <a:t>修饰比较级的词：</a:t>
            </a:r>
            <a:endParaRPr lang="zh-CN" altLang="en-US" sz="2800" dirty="0">
              <a:latin typeface="Arial" panose="020B0604020202020204" pitchFamily="34" charset="0"/>
              <a:cs typeface="Arial" panose="020B0604020202020204" pitchFamily="34" charset="0"/>
            </a:endParaRPr>
          </a:p>
          <a:p>
            <a:pPr>
              <a:lnSpc>
                <a:spcPct val="150000"/>
              </a:lnSpc>
            </a:pPr>
            <a:r>
              <a:rPr lang="en-US" altLang="zh-CN" sz="2800" dirty="0">
                <a:solidFill>
                  <a:srgbClr val="160EAE"/>
                </a:solidFill>
                <a:latin typeface="Arial" panose="020B0604020202020204" pitchFamily="34" charset="0"/>
                <a:cs typeface="Arial" panose="020B0604020202020204" pitchFamily="34" charset="0"/>
                <a:sym typeface="+mn-ea"/>
              </a:rPr>
              <a:t>      much </a:t>
            </a:r>
            <a:r>
              <a:rPr lang="zh-CN" altLang="en-US" sz="2800" dirty="0">
                <a:solidFill>
                  <a:srgbClr val="000404"/>
                </a:solidFill>
                <a:latin typeface="Arial" panose="020B0604020202020204" pitchFamily="34" charset="0"/>
                <a:cs typeface="Arial" panose="020B0604020202020204" pitchFamily="34" charset="0"/>
                <a:sym typeface="+mn-ea"/>
              </a:rPr>
              <a:t>许多，</a:t>
            </a:r>
            <a:r>
              <a:rPr lang="en-US" altLang="zh-CN" sz="2800" dirty="0">
                <a:solidFill>
                  <a:srgbClr val="160EAE"/>
                </a:solidFill>
                <a:latin typeface="Arial" panose="020B0604020202020204" pitchFamily="34" charset="0"/>
                <a:cs typeface="Arial" panose="020B0604020202020204" pitchFamily="34" charset="0"/>
                <a:sym typeface="+mn-ea"/>
              </a:rPr>
              <a:t>even</a:t>
            </a:r>
            <a:r>
              <a:rPr lang="zh-CN" altLang="en-US" sz="2800" dirty="0">
                <a:solidFill>
                  <a:srgbClr val="000404"/>
                </a:solidFill>
                <a:latin typeface="Arial" panose="020B0604020202020204" pitchFamily="34" charset="0"/>
                <a:cs typeface="Arial" panose="020B0604020202020204" pitchFamily="34" charset="0"/>
                <a:sym typeface="+mn-ea"/>
              </a:rPr>
              <a:t>甚至，</a:t>
            </a:r>
            <a:r>
              <a:rPr lang="en-US" altLang="zh-CN" sz="2800" dirty="0">
                <a:solidFill>
                  <a:srgbClr val="160EAE"/>
                </a:solidFill>
                <a:latin typeface="Arial" panose="020B0604020202020204" pitchFamily="34" charset="0"/>
                <a:cs typeface="Arial" panose="020B0604020202020204" pitchFamily="34" charset="0"/>
                <a:sym typeface="+mn-ea"/>
              </a:rPr>
              <a:t>far </a:t>
            </a:r>
            <a:r>
              <a:rPr lang="zh-CN" altLang="en-US" sz="2800" dirty="0">
                <a:solidFill>
                  <a:srgbClr val="000404"/>
                </a:solidFill>
                <a:latin typeface="Arial" panose="020B0604020202020204" pitchFamily="34" charset="0"/>
                <a:cs typeface="Arial" panose="020B0604020202020204" pitchFamily="34" charset="0"/>
                <a:sym typeface="+mn-ea"/>
              </a:rPr>
              <a:t>远，</a:t>
            </a:r>
            <a:r>
              <a:rPr lang="en-US" altLang="zh-CN" sz="2800" dirty="0">
                <a:solidFill>
                  <a:srgbClr val="160EAE"/>
                </a:solidFill>
                <a:latin typeface="Arial" panose="020B0604020202020204" pitchFamily="34" charset="0"/>
                <a:cs typeface="Arial" panose="020B0604020202020204" pitchFamily="34" charset="0"/>
                <a:sym typeface="+mn-ea"/>
              </a:rPr>
              <a:t> a lot  </a:t>
            </a:r>
            <a:r>
              <a:rPr lang="zh-CN" altLang="en-US" sz="2800" dirty="0">
                <a:solidFill>
                  <a:srgbClr val="000404"/>
                </a:solidFill>
                <a:latin typeface="Arial" panose="020B0604020202020204" pitchFamily="34" charset="0"/>
                <a:cs typeface="Arial" panose="020B0604020202020204" pitchFamily="34" charset="0"/>
                <a:sym typeface="+mn-ea"/>
              </a:rPr>
              <a:t>许多，</a:t>
            </a:r>
            <a:r>
              <a:rPr lang="en-US" altLang="zh-CN" sz="2800" dirty="0">
                <a:solidFill>
                  <a:srgbClr val="160EAE"/>
                </a:solidFill>
                <a:latin typeface="Arial" panose="020B0604020202020204" pitchFamily="34" charset="0"/>
                <a:cs typeface="Arial" panose="020B0604020202020204" pitchFamily="34" charset="0"/>
                <a:sym typeface="+mn-ea"/>
              </a:rPr>
              <a:t>a little /a bit  </a:t>
            </a:r>
            <a:r>
              <a:rPr lang="zh-CN" altLang="en-US" sz="2800" dirty="0">
                <a:solidFill>
                  <a:srgbClr val="000404"/>
                </a:solidFill>
                <a:latin typeface="Arial" panose="020B0604020202020204" pitchFamily="34" charset="0"/>
                <a:cs typeface="Arial" panose="020B0604020202020204" pitchFamily="34" charset="0"/>
                <a:sym typeface="+mn-ea"/>
              </a:rPr>
              <a:t>一 点</a:t>
            </a:r>
            <a:endParaRPr lang="zh-CN" altLang="en-US" sz="2400" dirty="0">
              <a:latin typeface="Arial" panose="020B0604020202020204" pitchFamily="34" charset="0"/>
              <a:cs typeface="Arial" panose="020B0604020202020204" pitchFamily="34" charset="0"/>
            </a:endParaRPr>
          </a:p>
        </p:txBody>
      </p:sp>
      <p:sp>
        <p:nvSpPr>
          <p:cNvPr id="3" name="矩形 2"/>
          <p:cNvSpPr/>
          <p:nvPr/>
        </p:nvSpPr>
        <p:spPr>
          <a:xfrm>
            <a:off x="461836" y="-85045"/>
            <a:ext cx="6323965" cy="937116"/>
          </a:xfrm>
          <a:prstGeom prst="rect">
            <a:avLst/>
          </a:prstGeom>
        </p:spPr>
        <p:txBody>
          <a:bodyPr wrap="square">
            <a:spAutoFit/>
          </a:bodyPr>
          <a:lstStyle/>
          <a:p>
            <a:pPr>
              <a:lnSpc>
                <a:spcPct val="200000"/>
              </a:lnSpc>
            </a:pPr>
            <a:r>
              <a:rPr lang="zh-CN" altLang="en-US" sz="3200" dirty="0">
                <a:solidFill>
                  <a:schemeClr val="accent5">
                    <a:lumMod val="75000"/>
                  </a:schemeClr>
                </a:solidFill>
                <a:latin typeface="Arial" panose="020B0604020202020204" pitchFamily="34" charset="0"/>
                <a:cs typeface="Arial" panose="020B0604020202020204" pitchFamily="34" charset="0"/>
              </a:rPr>
              <a:t>形容词，副词的比较级总结 </a:t>
            </a:r>
            <a:endParaRPr lang="zh-CN" altLang="en-US" sz="3200" dirty="0">
              <a:solidFill>
                <a:schemeClr val="accent5">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65760" y="531183"/>
            <a:ext cx="11806555" cy="5721566"/>
          </a:xfrm>
          <a:prstGeom prst="rect">
            <a:avLst/>
          </a:prstGeom>
          <a:noFill/>
        </p:spPr>
        <p:txBody>
          <a:bodyPr wrap="square" rtlCol="0">
            <a:spAutoFit/>
          </a:bodyPr>
          <a:lstStyle/>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I. </a:t>
            </a:r>
            <a:r>
              <a:rPr lang="en-US" altLang="zh-CN" sz="2400" dirty="0" err="1">
                <a:solidFill>
                  <a:schemeClr val="tx1"/>
                </a:solidFill>
                <a:latin typeface="Arial" panose="020B0604020202020204" pitchFamily="34" charset="0"/>
                <a:cs typeface="Arial" panose="020B0604020202020204" pitchFamily="34" charset="0"/>
                <a:sym typeface="+mn-ea"/>
              </a:rPr>
              <a:t>用所给词正确形式填空</a:t>
            </a:r>
            <a:r>
              <a:rPr lang="zh-CN" altLang="en-US" sz="2400" dirty="0">
                <a:solidFill>
                  <a:schemeClr val="tx1"/>
                </a:solidFill>
                <a:latin typeface="Arial" panose="020B0604020202020204" pitchFamily="34" charset="0"/>
                <a:cs typeface="Arial" panose="020B0604020202020204" pitchFamily="34" charset="0"/>
                <a:sym typeface="+mn-ea"/>
              </a:rPr>
              <a:t>。</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1. Tony is _____at </a:t>
            </a:r>
            <a:r>
              <a:rPr lang="en-US" altLang="zh-CN" sz="2400" dirty="0" err="1">
                <a:solidFill>
                  <a:schemeClr val="tx1"/>
                </a:solidFill>
                <a:latin typeface="Arial" panose="020B0604020202020204" pitchFamily="34" charset="0"/>
                <a:cs typeface="Arial" panose="020B0604020202020204" pitchFamily="34" charset="0"/>
                <a:sym typeface="+mn-ea"/>
              </a:rPr>
              <a:t>maths</a:t>
            </a:r>
            <a:r>
              <a:rPr lang="en-US" altLang="zh-CN" sz="2400" dirty="0">
                <a:solidFill>
                  <a:schemeClr val="tx1"/>
                </a:solidFill>
                <a:latin typeface="Arial" panose="020B0604020202020204" pitchFamily="34" charset="0"/>
                <a:cs typeface="Arial" panose="020B0604020202020204" pitchFamily="34" charset="0"/>
                <a:sym typeface="+mn-ea"/>
              </a:rPr>
              <a:t>, much ______ at Chinese and the ______at English.(bad)</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2. Annie plays the piano very _____. Sue plays it _______ than Annie. </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latin typeface="Arial" panose="020B0604020202020204" pitchFamily="34" charset="0"/>
                <a:cs typeface="Arial" panose="020B0604020202020204" pitchFamily="34" charset="0"/>
                <a:sym typeface="+mn-ea"/>
              </a:rPr>
              <a:t>    </a:t>
            </a:r>
            <a:r>
              <a:rPr lang="en-US" altLang="zh-CN" sz="2400" dirty="0">
                <a:solidFill>
                  <a:schemeClr val="tx1"/>
                </a:solidFill>
                <a:latin typeface="Arial" panose="020B0604020202020204" pitchFamily="34" charset="0"/>
                <a:cs typeface="Arial" panose="020B0604020202020204" pitchFamily="34" charset="0"/>
                <a:sym typeface="+mn-ea"/>
              </a:rPr>
              <a:t>And Sally plays it the _____.(good)</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3.He comes to school much_______(early) than I.</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4.The ______(much), the _______.(good)</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5.John jumps very ____. Jack jumps even ________ than John, and Tom jumps </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   the _________ in their class.(far)</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6.There are ______(few</a:t>
            </a:r>
            <a:r>
              <a:rPr lang="en-US" altLang="zh-CN" sz="2400" dirty="0">
                <a:latin typeface="Arial" panose="020B0604020202020204" pitchFamily="34" charset="0"/>
                <a:cs typeface="Arial" panose="020B0604020202020204" pitchFamily="34" charset="0"/>
                <a:sym typeface="+mn-ea"/>
              </a:rPr>
              <a:t>) </a:t>
            </a:r>
            <a:r>
              <a:rPr lang="en-US" altLang="zh-CN" sz="2400" dirty="0">
                <a:solidFill>
                  <a:schemeClr val="tx1"/>
                </a:solidFill>
                <a:latin typeface="Arial" panose="020B0604020202020204" pitchFamily="34" charset="0"/>
                <a:cs typeface="Arial" panose="020B0604020202020204" pitchFamily="34" charset="0"/>
                <a:sym typeface="+mn-ea"/>
              </a:rPr>
              <a:t>hours of sunlight a day in winter than in summer.</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7.This is the ______(good) film I have ever seen.</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8. Africa is the second ________(large) continent.</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9. What he said made his mother much ________.</a:t>
            </a:r>
            <a:r>
              <a:rPr lang="zh-CN" altLang="en-US" sz="2400" dirty="0">
                <a:solidFill>
                  <a:schemeClr val="tx1"/>
                </a:solidFill>
                <a:latin typeface="Arial" panose="020B0604020202020204" pitchFamily="34" charset="0"/>
                <a:cs typeface="Arial" panose="020B0604020202020204" pitchFamily="34" charset="0"/>
                <a:sym typeface="+mn-ea"/>
              </a:rPr>
              <a:t>（</a:t>
            </a:r>
            <a:r>
              <a:rPr lang="en-US" altLang="zh-CN" sz="2400" dirty="0">
                <a:solidFill>
                  <a:schemeClr val="tx1"/>
                </a:solidFill>
                <a:latin typeface="Arial" panose="020B0604020202020204" pitchFamily="34" charset="0"/>
                <a:cs typeface="Arial" panose="020B0604020202020204" pitchFamily="34" charset="0"/>
                <a:sym typeface="+mn-ea"/>
              </a:rPr>
              <a:t>angry)</a:t>
            </a:r>
            <a:endParaRPr lang="en-US" altLang="zh-CN" sz="2400" dirty="0">
              <a:solidFill>
                <a:schemeClr val="tx1"/>
              </a:solidFill>
              <a:latin typeface="Arial" panose="020B0604020202020204" pitchFamily="34" charset="0"/>
              <a:cs typeface="Arial" panose="020B0604020202020204" pitchFamily="34" charset="0"/>
              <a:sym typeface="+mn-ea"/>
            </a:endParaRPr>
          </a:p>
          <a:p>
            <a:pPr>
              <a:lnSpc>
                <a:spcPts val="3400"/>
              </a:lnSpc>
            </a:pPr>
            <a:r>
              <a:rPr lang="en-US" altLang="zh-CN" sz="2400" dirty="0">
                <a:solidFill>
                  <a:schemeClr val="tx1"/>
                </a:solidFill>
                <a:latin typeface="Arial" panose="020B0604020202020204" pitchFamily="34" charset="0"/>
                <a:cs typeface="Arial" panose="020B0604020202020204" pitchFamily="34" charset="0"/>
                <a:sym typeface="+mn-ea"/>
              </a:rPr>
              <a:t>10.Ther weather is getting ______ and ________.(hot)</a:t>
            </a:r>
            <a:endParaRPr lang="en-US" altLang="zh-CN" sz="2400" dirty="0">
              <a:solidFill>
                <a:schemeClr val="tx1"/>
              </a:solidFill>
              <a:latin typeface="Arial" panose="020B0604020202020204" pitchFamily="34" charset="0"/>
              <a:cs typeface="Arial" panose="020B0604020202020204" pitchFamily="34" charset="0"/>
              <a:sym typeface="+mn-ea"/>
            </a:endParaRPr>
          </a:p>
        </p:txBody>
      </p:sp>
      <p:sp>
        <p:nvSpPr>
          <p:cNvPr id="4" name="文本框 3"/>
          <p:cNvSpPr txBox="1"/>
          <p:nvPr/>
        </p:nvSpPr>
        <p:spPr>
          <a:xfrm>
            <a:off x="1771015" y="972820"/>
            <a:ext cx="86487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bad</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5" name="文本框 4"/>
          <p:cNvSpPr txBox="1"/>
          <p:nvPr/>
        </p:nvSpPr>
        <p:spPr>
          <a:xfrm>
            <a:off x="4722495" y="921385"/>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worse</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6" name="文本框 5"/>
          <p:cNvSpPr txBox="1"/>
          <p:nvPr/>
        </p:nvSpPr>
        <p:spPr>
          <a:xfrm>
            <a:off x="8484870" y="940339"/>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worst</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4440872" y="1334135"/>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good</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9" name="文本框 8"/>
          <p:cNvSpPr txBox="1"/>
          <p:nvPr/>
        </p:nvSpPr>
        <p:spPr>
          <a:xfrm>
            <a:off x="7141845" y="1375572"/>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better</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0" name="文本框 9"/>
          <p:cNvSpPr txBox="1"/>
          <p:nvPr/>
        </p:nvSpPr>
        <p:spPr>
          <a:xfrm>
            <a:off x="3671570" y="1849120"/>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best</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1" name="文本框 10"/>
          <p:cNvSpPr txBox="1"/>
          <p:nvPr/>
        </p:nvSpPr>
        <p:spPr>
          <a:xfrm>
            <a:off x="4236720" y="2219325"/>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earlier</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2" name="文本框 11"/>
          <p:cNvSpPr txBox="1"/>
          <p:nvPr/>
        </p:nvSpPr>
        <p:spPr>
          <a:xfrm>
            <a:off x="1250632" y="2668809"/>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more</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3" name="文本框 12"/>
          <p:cNvSpPr txBox="1"/>
          <p:nvPr/>
        </p:nvSpPr>
        <p:spPr>
          <a:xfrm>
            <a:off x="3970020" y="2684463"/>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better</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4" name="文本框 13"/>
          <p:cNvSpPr txBox="1"/>
          <p:nvPr/>
        </p:nvSpPr>
        <p:spPr>
          <a:xfrm>
            <a:off x="3089593" y="3101975"/>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far</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5" name="文本框 14"/>
          <p:cNvSpPr txBox="1"/>
          <p:nvPr/>
        </p:nvSpPr>
        <p:spPr>
          <a:xfrm>
            <a:off x="6269037" y="3101975"/>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farther</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6" name="文本框 15"/>
          <p:cNvSpPr txBox="1"/>
          <p:nvPr/>
        </p:nvSpPr>
        <p:spPr>
          <a:xfrm>
            <a:off x="1252537" y="3507202"/>
            <a:ext cx="1570355"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farthest</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7" name="文本框 16"/>
          <p:cNvSpPr txBox="1"/>
          <p:nvPr/>
        </p:nvSpPr>
        <p:spPr>
          <a:xfrm>
            <a:off x="2170112" y="3967576"/>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fewer</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8" name="文本框 17"/>
          <p:cNvSpPr txBox="1"/>
          <p:nvPr/>
        </p:nvSpPr>
        <p:spPr>
          <a:xfrm>
            <a:off x="2170112" y="4427950"/>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best</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19" name="文本框 18"/>
          <p:cNvSpPr txBox="1"/>
          <p:nvPr/>
        </p:nvSpPr>
        <p:spPr>
          <a:xfrm>
            <a:off x="3475672" y="4803332"/>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largest</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20" name="文本框 19"/>
          <p:cNvSpPr txBox="1"/>
          <p:nvPr/>
        </p:nvSpPr>
        <p:spPr>
          <a:xfrm>
            <a:off x="5871527" y="5261449"/>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angrier</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21" name="文本框 20"/>
          <p:cNvSpPr txBox="1"/>
          <p:nvPr/>
        </p:nvSpPr>
        <p:spPr>
          <a:xfrm>
            <a:off x="4020820" y="5700684"/>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hotter</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22" name="文本框 21"/>
          <p:cNvSpPr txBox="1"/>
          <p:nvPr/>
        </p:nvSpPr>
        <p:spPr>
          <a:xfrm>
            <a:off x="5836285" y="5700684"/>
            <a:ext cx="13055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hotter</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2" name="文本框 1"/>
          <p:cNvSpPr txBox="1"/>
          <p:nvPr/>
        </p:nvSpPr>
        <p:spPr>
          <a:xfrm>
            <a:off x="3928586" y="515620"/>
            <a:ext cx="1306195" cy="521970"/>
          </a:xfrm>
          <a:prstGeom prst="rect">
            <a:avLst/>
          </a:prstGeom>
          <a:noFill/>
        </p:spPr>
        <p:txBody>
          <a:bodyPr wrap="square" rtlCol="0">
            <a:spAutoFit/>
          </a:bodyPr>
          <a:lstStyle/>
          <a:p>
            <a:r>
              <a:rPr lang="en-US" altLang="zh-CN" sz="2800" dirty="0"/>
              <a:t>P92</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62273" y="301321"/>
            <a:ext cx="50825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chemeClr val="accent5">
                    <a:lumMod val="75000"/>
                  </a:schemeClr>
                </a:solidFill>
                <a:latin typeface="Arial" panose="020B0604020202020204" pitchFamily="34" charset="0"/>
              </a:rPr>
              <a:t>四、形容词、副词的最高级</a:t>
            </a:r>
            <a:endParaRPr lang="zh-CN" altLang="en-US" b="1" dirty="0">
              <a:solidFill>
                <a:schemeClr val="accent5">
                  <a:lumMod val="75000"/>
                </a:schemeClr>
              </a:solidFill>
              <a:latin typeface="Arial" panose="020B0604020202020204" pitchFamily="34" charset="0"/>
            </a:endParaRPr>
          </a:p>
        </p:txBody>
      </p:sp>
      <p:sp>
        <p:nvSpPr>
          <p:cNvPr id="4" name="文本框 3"/>
          <p:cNvSpPr txBox="1"/>
          <p:nvPr/>
        </p:nvSpPr>
        <p:spPr>
          <a:xfrm>
            <a:off x="638175" y="1051560"/>
            <a:ext cx="10527665" cy="4615815"/>
          </a:xfrm>
          <a:prstGeom prst="rect">
            <a:avLst/>
          </a:prstGeom>
          <a:noFill/>
        </p:spPr>
        <p:txBody>
          <a:bodyPr wrap="square" rtlCol="0">
            <a:spAutoFit/>
          </a:bodyPr>
          <a:lstStyle/>
          <a:p>
            <a:pPr>
              <a:lnSpc>
                <a:spcPct val="150000"/>
              </a:lnSpc>
            </a:pPr>
            <a:r>
              <a:rPr lang="en-US" altLang="zh-CN" sz="2800" dirty="0">
                <a:solidFill>
                  <a:srgbClr val="FF0000"/>
                </a:solidFill>
                <a:latin typeface="Arial" panose="020B0604020202020204" pitchFamily="34" charset="0"/>
                <a:cs typeface="Arial" panose="020B0604020202020204" pitchFamily="34" charset="0"/>
                <a:sym typeface="+mn-ea"/>
              </a:rPr>
              <a:t>1. A + be + </a:t>
            </a:r>
            <a:r>
              <a:rPr lang="zh-CN" altLang="en-US" sz="2800" dirty="0">
                <a:solidFill>
                  <a:srgbClr val="FF0000"/>
                </a:solidFill>
                <a:latin typeface="Arial" panose="020B0604020202020204" pitchFamily="34" charset="0"/>
                <a:cs typeface="Arial" panose="020B0604020202020204" pitchFamily="34" charset="0"/>
                <a:sym typeface="+mn-ea"/>
              </a:rPr>
              <a:t>最高级</a:t>
            </a:r>
            <a:r>
              <a:rPr lang="en-US" altLang="zh-CN" sz="2800" dirty="0">
                <a:solidFill>
                  <a:srgbClr val="FF0000"/>
                </a:solidFill>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比较范围</a:t>
            </a:r>
            <a:r>
              <a:rPr lang="en-US" altLang="zh-CN" sz="2800" dirty="0">
                <a:solidFill>
                  <a:srgbClr val="FF0000"/>
                </a:solidFill>
                <a:latin typeface="Arial" panose="020B0604020202020204" pitchFamily="34" charset="0"/>
                <a:cs typeface="Arial" panose="020B0604020202020204" pitchFamily="34" charset="0"/>
                <a:sym typeface="+mn-ea"/>
              </a:rPr>
              <a:t>(in/of/among/I have ever seen...).</a:t>
            </a:r>
            <a:r>
              <a:rPr lang="zh-CN" altLang="en-US" sz="2800" dirty="0">
                <a:solidFill>
                  <a:srgbClr val="FF0000"/>
                </a:solidFill>
                <a:latin typeface="Arial" panose="020B0604020202020204" pitchFamily="34" charset="0"/>
                <a:cs typeface="Arial" panose="020B0604020202020204" pitchFamily="34" charset="0"/>
                <a:sym typeface="+mn-ea"/>
              </a:rPr>
              <a:t> </a:t>
            </a:r>
            <a:endParaRPr lang="zh-CN" altLang="en-US" sz="2800" dirty="0">
              <a:solidFill>
                <a:srgbClr val="FF0000"/>
              </a:solidFill>
              <a:latin typeface="Arial" panose="020B0604020202020204" pitchFamily="34" charset="0"/>
              <a:cs typeface="Arial" panose="020B0604020202020204" pitchFamily="34" charset="0"/>
              <a:sym typeface="+mn-ea"/>
            </a:endParaRPr>
          </a:p>
          <a:p>
            <a:pPr>
              <a:lnSpc>
                <a:spcPct val="150000"/>
              </a:lnSpc>
            </a:pPr>
            <a:r>
              <a:rPr lang="en-US" altLang="zh-CN" sz="2800" dirty="0">
                <a:solidFill>
                  <a:srgbClr val="FF0000"/>
                </a:solidFill>
                <a:latin typeface="Arial" panose="020B0604020202020204" pitchFamily="34" charset="0"/>
                <a:cs typeface="Arial" panose="020B0604020202020204" pitchFamily="34" charset="0"/>
                <a:sym typeface="+mn-ea"/>
              </a:rPr>
              <a:t>    </a:t>
            </a:r>
            <a:r>
              <a:rPr lang="en-US" altLang="zh-CN" sz="2800" dirty="0" err="1">
                <a:solidFill>
                  <a:schemeClr val="tx1"/>
                </a:solidFill>
                <a:latin typeface="Arial" panose="020B0604020202020204" pitchFamily="34" charset="0"/>
                <a:cs typeface="Arial" panose="020B0604020202020204" pitchFamily="34" charset="0"/>
                <a:sym typeface="+mn-ea"/>
              </a:rPr>
              <a:t>eg.</a:t>
            </a:r>
            <a:r>
              <a:rPr lang="en-US" altLang="zh-CN" sz="2800" dirty="0">
                <a:solidFill>
                  <a:schemeClr val="tx1"/>
                </a:solidFill>
                <a:latin typeface="Arial" panose="020B0604020202020204" pitchFamily="34" charset="0"/>
                <a:cs typeface="Arial" panose="020B0604020202020204" pitchFamily="34" charset="0"/>
                <a:sym typeface="+mn-ea"/>
              </a:rPr>
              <a:t> Spring is the best season </a:t>
            </a:r>
            <a:r>
              <a:rPr lang="en-US" altLang="zh-CN" sz="2800" dirty="0">
                <a:solidFill>
                  <a:srgbClr val="FF0000"/>
                </a:solidFill>
                <a:latin typeface="Arial" panose="020B0604020202020204" pitchFamily="34" charset="0"/>
                <a:cs typeface="Arial" panose="020B0604020202020204" pitchFamily="34" charset="0"/>
                <a:sym typeface="+mn-ea"/>
              </a:rPr>
              <a:t>in</a:t>
            </a:r>
            <a:r>
              <a:rPr lang="en-US" altLang="zh-CN" sz="2800" dirty="0">
                <a:solidFill>
                  <a:schemeClr val="tx1"/>
                </a:solidFill>
                <a:latin typeface="Arial" panose="020B0604020202020204" pitchFamily="34" charset="0"/>
                <a:cs typeface="Arial" panose="020B0604020202020204" pitchFamily="34" charset="0"/>
                <a:sym typeface="+mn-ea"/>
              </a:rPr>
              <a:t> a year.</a:t>
            </a:r>
            <a:endParaRPr lang="en-US" altLang="zh-CN" sz="2800" dirty="0">
              <a:solidFill>
                <a:schemeClr val="tx1"/>
              </a:solidFill>
              <a:latin typeface="Arial" panose="020B0604020202020204" pitchFamily="34" charset="0"/>
              <a:cs typeface="Arial" panose="020B0604020202020204" pitchFamily="34" charset="0"/>
              <a:sym typeface="+mn-ea"/>
            </a:endParaRPr>
          </a:p>
          <a:p>
            <a:pPr>
              <a:lnSpc>
                <a:spcPct val="150000"/>
              </a:lnSpc>
            </a:pPr>
            <a:r>
              <a:rPr lang="en-US" altLang="zh-CN" sz="2800" dirty="0">
                <a:solidFill>
                  <a:schemeClr val="tx1"/>
                </a:solidFill>
                <a:latin typeface="Arial" panose="020B0604020202020204" pitchFamily="34" charset="0"/>
                <a:cs typeface="Arial" panose="020B0604020202020204" pitchFamily="34" charset="0"/>
                <a:sym typeface="+mn-ea"/>
              </a:rPr>
              <a:t>          This book is the most interesting </a:t>
            </a:r>
            <a:r>
              <a:rPr lang="en-US" altLang="zh-CN" sz="2800" dirty="0">
                <a:solidFill>
                  <a:srgbClr val="FF0000"/>
                </a:solidFill>
                <a:latin typeface="Arial" panose="020B0604020202020204" pitchFamily="34" charset="0"/>
                <a:cs typeface="Arial" panose="020B0604020202020204" pitchFamily="34" charset="0"/>
                <a:sym typeface="+mn-ea"/>
              </a:rPr>
              <a:t>of</a:t>
            </a:r>
            <a:r>
              <a:rPr lang="en-US" altLang="zh-CN" sz="2800" dirty="0">
                <a:solidFill>
                  <a:schemeClr val="tx1"/>
                </a:solidFill>
                <a:latin typeface="Arial" panose="020B0604020202020204" pitchFamily="34" charset="0"/>
                <a:cs typeface="Arial" panose="020B0604020202020204" pitchFamily="34" charset="0"/>
                <a:sym typeface="+mn-ea"/>
              </a:rPr>
              <a:t> the three.</a:t>
            </a:r>
            <a:endParaRPr lang="en-US" altLang="zh-CN" sz="2800" dirty="0">
              <a:solidFill>
                <a:schemeClr val="tx1"/>
              </a:solidFill>
              <a:latin typeface="Arial" panose="020B0604020202020204" pitchFamily="34" charset="0"/>
              <a:cs typeface="Arial" panose="020B0604020202020204" pitchFamily="34" charset="0"/>
              <a:sym typeface="+mn-ea"/>
            </a:endParaRPr>
          </a:p>
          <a:p>
            <a:pPr>
              <a:lnSpc>
                <a:spcPct val="150000"/>
              </a:lnSpc>
            </a:pPr>
            <a:r>
              <a:rPr lang="en-US" altLang="zh-CN" sz="2800" dirty="0">
                <a:solidFill>
                  <a:schemeClr val="tx1"/>
                </a:solidFill>
                <a:latin typeface="Arial" panose="020B0604020202020204" pitchFamily="34" charset="0"/>
                <a:cs typeface="Arial" panose="020B0604020202020204" pitchFamily="34" charset="0"/>
                <a:sym typeface="+mn-ea"/>
              </a:rPr>
              <a:t>          Shanghai is the most beautiful city </a:t>
            </a:r>
            <a:r>
              <a:rPr lang="en-US" altLang="zh-CN" sz="2800" dirty="0">
                <a:solidFill>
                  <a:srgbClr val="FF0000"/>
                </a:solidFill>
                <a:latin typeface="Arial" panose="020B0604020202020204" pitchFamily="34" charset="0"/>
                <a:cs typeface="Arial" panose="020B0604020202020204" pitchFamily="34" charset="0"/>
                <a:sym typeface="+mn-ea"/>
              </a:rPr>
              <a:t>that I have ever seen</a:t>
            </a:r>
            <a:r>
              <a:rPr lang="en-US" altLang="zh-CN" sz="2800" dirty="0">
                <a:solidFill>
                  <a:schemeClr val="tx1"/>
                </a:solidFill>
                <a:latin typeface="Arial" panose="020B0604020202020204" pitchFamily="34" charset="0"/>
                <a:cs typeface="Arial" panose="020B0604020202020204" pitchFamily="34" charset="0"/>
                <a:sym typeface="+mn-ea"/>
              </a:rPr>
              <a:t>.</a:t>
            </a:r>
            <a:endParaRPr lang="en-US" altLang="zh-CN" sz="2800" dirty="0">
              <a:solidFill>
                <a:schemeClr val="tx1"/>
              </a:solidFill>
              <a:latin typeface="Arial" panose="020B0604020202020204" pitchFamily="34" charset="0"/>
              <a:cs typeface="Arial" panose="020B0604020202020204" pitchFamily="34" charset="0"/>
              <a:sym typeface="+mn-ea"/>
            </a:endParaRPr>
          </a:p>
          <a:p>
            <a:pPr>
              <a:lnSpc>
                <a:spcPct val="150000"/>
              </a:lnSpc>
            </a:pPr>
            <a:endParaRPr lang="en-US" altLang="zh-CN" sz="2800" dirty="0">
              <a:solidFill>
                <a:srgbClr val="FF0000"/>
              </a:solidFill>
              <a:latin typeface="Arial" panose="020B0604020202020204" pitchFamily="34" charset="0"/>
              <a:cs typeface="Arial" panose="020B0604020202020204" pitchFamily="34" charset="0"/>
              <a:sym typeface="+mn-ea"/>
            </a:endParaRPr>
          </a:p>
          <a:p>
            <a:pPr>
              <a:lnSpc>
                <a:spcPct val="150000"/>
              </a:lnSpc>
            </a:pPr>
            <a:r>
              <a:rPr lang="en-US" altLang="zh-CN" sz="2800" dirty="0">
                <a:solidFill>
                  <a:srgbClr val="FF0000"/>
                </a:solidFill>
                <a:latin typeface="Arial" panose="020B0604020202020204" pitchFamily="34" charset="0"/>
                <a:cs typeface="Arial" panose="020B0604020202020204" pitchFamily="34" charset="0"/>
                <a:sym typeface="+mn-ea"/>
              </a:rPr>
              <a:t>2. Which is +</a:t>
            </a:r>
            <a:r>
              <a:rPr lang="zh-CN" altLang="en-US" sz="2800" dirty="0">
                <a:solidFill>
                  <a:srgbClr val="FF0000"/>
                </a:solidFill>
                <a:latin typeface="Arial" panose="020B0604020202020204" pitchFamily="34" charset="0"/>
                <a:cs typeface="Arial" panose="020B0604020202020204" pitchFamily="34" charset="0"/>
                <a:sym typeface="+mn-ea"/>
              </a:rPr>
              <a:t>最高级，</a:t>
            </a:r>
            <a:r>
              <a:rPr lang="en-US" altLang="zh-CN" sz="2800" dirty="0">
                <a:solidFill>
                  <a:srgbClr val="FF0000"/>
                </a:solidFill>
                <a:latin typeface="Arial" panose="020B0604020202020204" pitchFamily="34" charset="0"/>
                <a:cs typeface="Arial" panose="020B0604020202020204" pitchFamily="34" charset="0"/>
                <a:sym typeface="+mn-ea"/>
              </a:rPr>
              <a:t>A</a:t>
            </a:r>
            <a:r>
              <a:rPr lang="zh-CN" altLang="en-US" sz="2800" dirty="0">
                <a:solidFill>
                  <a:srgbClr val="FF0000"/>
                </a:solidFill>
                <a:latin typeface="Arial" panose="020B0604020202020204" pitchFamily="34" charset="0"/>
                <a:cs typeface="Arial" panose="020B0604020202020204" pitchFamily="34" charset="0"/>
                <a:sym typeface="+mn-ea"/>
              </a:rPr>
              <a:t>，</a:t>
            </a:r>
            <a:r>
              <a:rPr lang="en-US" altLang="zh-CN" sz="2800" dirty="0">
                <a:solidFill>
                  <a:srgbClr val="FF0000"/>
                </a:solidFill>
                <a:latin typeface="Arial" panose="020B0604020202020204" pitchFamily="34" charset="0"/>
                <a:cs typeface="Arial" panose="020B0604020202020204" pitchFamily="34" charset="0"/>
                <a:sym typeface="+mn-ea"/>
              </a:rPr>
              <a:t>B or C</a:t>
            </a:r>
            <a:r>
              <a:rPr lang="zh-CN" altLang="en-US" sz="2800" dirty="0">
                <a:solidFill>
                  <a:srgbClr val="FF0000"/>
                </a:solidFill>
                <a:latin typeface="Arial" panose="020B0604020202020204" pitchFamily="34" charset="0"/>
                <a:cs typeface="Arial" panose="020B0604020202020204" pitchFamily="34" charset="0"/>
                <a:sym typeface="+mn-ea"/>
              </a:rPr>
              <a:t>？</a:t>
            </a:r>
            <a:endParaRPr lang="zh-CN" altLang="en-US" sz="2800" dirty="0">
              <a:solidFill>
                <a:srgbClr val="FF0000"/>
              </a:solidFill>
              <a:latin typeface="Arial" panose="020B0604020202020204" pitchFamily="34" charset="0"/>
              <a:cs typeface="Arial" panose="020B0604020202020204" pitchFamily="34" charset="0"/>
              <a:sym typeface="+mn-ea"/>
            </a:endParaRPr>
          </a:p>
          <a:p>
            <a:pPr>
              <a:lnSpc>
                <a:spcPct val="150000"/>
              </a:lnSpc>
            </a:pPr>
            <a:r>
              <a:rPr lang="zh-CN" altLang="en-US" sz="2800" dirty="0"/>
              <a:t>    </a:t>
            </a:r>
            <a:r>
              <a:rPr lang="en-US" altLang="zh-CN" sz="2800" dirty="0" err="1">
                <a:latin typeface="Arial" panose="020B0604020202020204" pitchFamily="34" charset="0"/>
                <a:cs typeface="Arial" panose="020B0604020202020204" pitchFamily="34" charset="0"/>
              </a:rPr>
              <a:t>eg.</a:t>
            </a:r>
            <a:r>
              <a:rPr lang="en-US" altLang="zh-CN" sz="2800" dirty="0">
                <a:latin typeface="Arial" panose="020B0604020202020204" pitchFamily="34" charset="0"/>
                <a:cs typeface="Arial" panose="020B0604020202020204" pitchFamily="34" charset="0"/>
              </a:rPr>
              <a:t> Which is the biggest, the sun, the moon or the earth?</a:t>
            </a:r>
            <a:endParaRPr lang="en-US" altLang="zh-CN"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63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62273" y="301321"/>
            <a:ext cx="50825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chemeClr val="accent5">
                    <a:lumMod val="75000"/>
                  </a:schemeClr>
                </a:solidFill>
                <a:latin typeface="Arial" panose="020B0604020202020204" pitchFamily="34" charset="0"/>
              </a:rPr>
              <a:t>四、形容词、副词的最高级</a:t>
            </a:r>
            <a:endParaRPr lang="zh-CN" altLang="en-US" b="1" dirty="0">
              <a:solidFill>
                <a:schemeClr val="accent5">
                  <a:lumMod val="75000"/>
                </a:schemeClr>
              </a:solidFill>
              <a:latin typeface="Arial" panose="020B0604020202020204" pitchFamily="34" charset="0"/>
            </a:endParaRPr>
          </a:p>
        </p:txBody>
      </p:sp>
      <p:sp>
        <p:nvSpPr>
          <p:cNvPr id="4" name="文本框 3"/>
          <p:cNvSpPr txBox="1"/>
          <p:nvPr/>
        </p:nvSpPr>
        <p:spPr>
          <a:xfrm>
            <a:off x="605472" y="1049655"/>
            <a:ext cx="11116945" cy="1951496"/>
          </a:xfrm>
          <a:prstGeom prst="rect">
            <a:avLst/>
          </a:prstGeom>
          <a:noFill/>
        </p:spPr>
        <p:txBody>
          <a:bodyPr wrap="square" rtlCol="0" anchor="t">
            <a:spAutoFit/>
          </a:bodyPr>
          <a:lstStyle/>
          <a:p>
            <a:pPr algn="l">
              <a:lnSpc>
                <a:spcPct val="150000"/>
              </a:lnSpc>
            </a:pPr>
            <a:r>
              <a:rPr lang="en-US" altLang="zh-CN" sz="2800" dirty="0">
                <a:solidFill>
                  <a:srgbClr val="FF0000"/>
                </a:solidFill>
                <a:latin typeface="Arial" panose="020B0604020202020204" pitchFamily="34" charset="0"/>
                <a:cs typeface="Arial" panose="020B0604020202020204" pitchFamily="34" charset="0"/>
                <a:sym typeface="+mn-ea"/>
              </a:rPr>
              <a:t>3. A +be +one of+</a:t>
            </a:r>
            <a:r>
              <a:rPr lang="zh-CN" altLang="en-US" sz="2800" dirty="0">
                <a:solidFill>
                  <a:srgbClr val="FF0000"/>
                </a:solidFill>
                <a:latin typeface="Arial" panose="020B0604020202020204" pitchFamily="34" charset="0"/>
                <a:cs typeface="Arial" panose="020B0604020202020204" pitchFamily="34" charset="0"/>
                <a:sym typeface="+mn-ea"/>
              </a:rPr>
              <a:t>最高级 </a:t>
            </a:r>
            <a:r>
              <a:rPr lang="en-US" altLang="zh-CN" sz="2800" dirty="0">
                <a:solidFill>
                  <a:srgbClr val="FF0000"/>
                </a:solidFill>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复数名词 </a:t>
            </a:r>
            <a:r>
              <a:rPr lang="en-US" altLang="zh-CN" sz="2800" dirty="0">
                <a:solidFill>
                  <a:srgbClr val="FF0000"/>
                </a:solidFill>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范围</a:t>
            </a:r>
            <a:endParaRPr lang="zh-CN" altLang="en-US" sz="2800" dirty="0">
              <a:solidFill>
                <a:srgbClr val="FF0000"/>
              </a:solidFill>
              <a:latin typeface="Arial" panose="020B0604020202020204" pitchFamily="34" charset="0"/>
              <a:cs typeface="Arial" panose="020B0604020202020204" pitchFamily="34" charset="0"/>
              <a:sym typeface="+mn-ea"/>
            </a:endParaRPr>
          </a:p>
          <a:p>
            <a:pPr algn="l">
              <a:lnSpc>
                <a:spcPct val="150000"/>
              </a:lnSpc>
            </a:pPr>
            <a:r>
              <a:rPr lang="en-US" altLang="zh-CN" sz="2800" dirty="0">
                <a:solidFill>
                  <a:schemeClr val="tx1"/>
                </a:solidFill>
                <a:latin typeface="Arial" panose="020B0604020202020204" pitchFamily="34" charset="0"/>
                <a:cs typeface="Arial" panose="020B0604020202020204" pitchFamily="34" charset="0"/>
                <a:sym typeface="+mn-ea"/>
              </a:rPr>
              <a:t>    </a:t>
            </a:r>
            <a:r>
              <a:rPr lang="en-US" altLang="zh-CN" sz="2800" dirty="0" err="1">
                <a:solidFill>
                  <a:schemeClr val="tx1"/>
                </a:solidFill>
                <a:latin typeface="Arial" panose="020B0604020202020204" pitchFamily="34" charset="0"/>
                <a:cs typeface="Arial" panose="020B0604020202020204" pitchFamily="34" charset="0"/>
                <a:sym typeface="+mn-ea"/>
              </a:rPr>
              <a:t>eg.</a:t>
            </a:r>
            <a:r>
              <a:rPr lang="en-US" altLang="zh-CN" sz="2800" dirty="0">
                <a:solidFill>
                  <a:schemeClr val="tx1"/>
                </a:solidFill>
                <a:latin typeface="Arial" panose="020B0604020202020204" pitchFamily="34" charset="0"/>
                <a:cs typeface="Arial" panose="020B0604020202020204" pitchFamily="34" charset="0"/>
                <a:sym typeface="+mn-ea"/>
              </a:rPr>
              <a:t> Computer is </a:t>
            </a:r>
            <a:r>
              <a:rPr lang="en-US" altLang="zh-CN" sz="2800" u="sng" dirty="0">
                <a:solidFill>
                  <a:schemeClr val="tx1"/>
                </a:solidFill>
                <a:latin typeface="Arial" panose="020B0604020202020204" pitchFamily="34" charset="0"/>
                <a:cs typeface="Arial" panose="020B0604020202020204" pitchFamily="34" charset="0"/>
                <a:sym typeface="+mn-ea"/>
              </a:rPr>
              <a:t>one of </a:t>
            </a:r>
            <a:r>
              <a:rPr lang="en-US" altLang="zh-CN" sz="2800" u="sng" dirty="0">
                <a:solidFill>
                  <a:srgbClr val="051DCD"/>
                </a:solidFill>
                <a:latin typeface="Arial" panose="020B0604020202020204" pitchFamily="34" charset="0"/>
                <a:cs typeface="Arial" panose="020B0604020202020204" pitchFamily="34" charset="0"/>
                <a:sym typeface="+mn-ea"/>
              </a:rPr>
              <a:t>the most important </a:t>
            </a:r>
            <a:r>
              <a:rPr lang="en-US" altLang="zh-CN" sz="2800" u="sng" dirty="0">
                <a:solidFill>
                  <a:srgbClr val="FF0000"/>
                </a:solidFill>
                <a:latin typeface="Arial" panose="020B0604020202020204" pitchFamily="34" charset="0"/>
                <a:cs typeface="Arial" panose="020B0604020202020204" pitchFamily="34" charset="0"/>
                <a:sym typeface="+mn-ea"/>
              </a:rPr>
              <a:t>inventions</a:t>
            </a:r>
            <a:r>
              <a:rPr lang="en-US" altLang="zh-CN" sz="2800" dirty="0">
                <a:solidFill>
                  <a:schemeClr val="tx1"/>
                </a:solidFill>
                <a:latin typeface="Arial" panose="020B0604020202020204" pitchFamily="34" charset="0"/>
                <a:cs typeface="Arial" panose="020B0604020202020204" pitchFamily="34" charset="0"/>
                <a:sym typeface="+mn-ea"/>
              </a:rPr>
              <a:t> in the world.</a:t>
            </a:r>
            <a:endParaRPr lang="en-US" altLang="zh-CN" sz="2800" dirty="0">
              <a:solidFill>
                <a:schemeClr val="tx1"/>
              </a:solidFill>
              <a:latin typeface="Arial" panose="020B0604020202020204" pitchFamily="34" charset="0"/>
              <a:cs typeface="Arial" panose="020B0604020202020204" pitchFamily="34" charset="0"/>
              <a:sym typeface="+mn-ea"/>
            </a:endParaRPr>
          </a:p>
          <a:p>
            <a:pPr algn="l">
              <a:lnSpc>
                <a:spcPct val="150000"/>
              </a:lnSpc>
            </a:pPr>
            <a:r>
              <a:rPr lang="en-US" altLang="zh-CN" sz="2800" dirty="0">
                <a:solidFill>
                  <a:schemeClr val="tx1"/>
                </a:solidFill>
                <a:latin typeface="Arial" panose="020B0604020202020204" pitchFamily="34" charset="0"/>
                <a:cs typeface="Arial" panose="020B0604020202020204" pitchFamily="34" charset="0"/>
                <a:sym typeface="+mn-ea"/>
              </a:rPr>
              <a:t>          This is </a:t>
            </a:r>
            <a:r>
              <a:rPr lang="en-US" altLang="zh-CN" sz="2800" u="sng" dirty="0">
                <a:solidFill>
                  <a:schemeClr val="tx1"/>
                </a:solidFill>
                <a:latin typeface="Arial" panose="020B0604020202020204" pitchFamily="34" charset="0"/>
                <a:cs typeface="Arial" panose="020B0604020202020204" pitchFamily="34" charset="0"/>
                <a:sym typeface="+mn-ea"/>
              </a:rPr>
              <a:t>one of </a:t>
            </a:r>
            <a:r>
              <a:rPr lang="en-US" altLang="zh-CN" sz="2800" u="sng" dirty="0">
                <a:solidFill>
                  <a:srgbClr val="051DCD"/>
                </a:solidFill>
                <a:latin typeface="Arial" panose="020B0604020202020204" pitchFamily="34" charset="0"/>
                <a:cs typeface="Arial" panose="020B0604020202020204" pitchFamily="34" charset="0"/>
                <a:sym typeface="+mn-ea"/>
              </a:rPr>
              <a:t>the most interesting </a:t>
            </a:r>
            <a:r>
              <a:rPr lang="en-US" altLang="zh-CN" sz="2800" u="sng" dirty="0">
                <a:solidFill>
                  <a:srgbClr val="FF0000"/>
                </a:solidFill>
                <a:latin typeface="Arial" panose="020B0604020202020204" pitchFamily="34" charset="0"/>
                <a:cs typeface="Arial" panose="020B0604020202020204" pitchFamily="34" charset="0"/>
                <a:sym typeface="+mn-ea"/>
              </a:rPr>
              <a:t>stories</a:t>
            </a:r>
            <a:r>
              <a:rPr lang="en-US" altLang="zh-CN" sz="2800" dirty="0">
                <a:solidFill>
                  <a:schemeClr val="tx1"/>
                </a:solidFill>
                <a:latin typeface="Arial" panose="020B0604020202020204" pitchFamily="34" charset="0"/>
                <a:cs typeface="Arial" panose="020B0604020202020204" pitchFamily="34" charset="0"/>
                <a:sym typeface="+mn-ea"/>
              </a:rPr>
              <a:t> I have ever heard.</a:t>
            </a:r>
            <a:endParaRPr lang="en-US" altLang="zh-CN" sz="2800" dirty="0">
              <a:solidFill>
                <a:schemeClr val="tx1"/>
              </a:solidFill>
              <a:latin typeface="Arial" panose="020B0604020202020204" pitchFamily="34" charset="0"/>
              <a:cs typeface="Arial" panose="020B0604020202020204" pitchFamily="34" charset="0"/>
              <a:sym typeface="+mn-ea"/>
            </a:endParaRPr>
          </a:p>
        </p:txBody>
      </p:sp>
      <p:sp>
        <p:nvSpPr>
          <p:cNvPr id="5" name="文本框 4"/>
          <p:cNvSpPr txBox="1"/>
          <p:nvPr/>
        </p:nvSpPr>
        <p:spPr>
          <a:xfrm>
            <a:off x="963295" y="3001151"/>
            <a:ext cx="11116945" cy="1951496"/>
          </a:xfrm>
          <a:prstGeom prst="rect">
            <a:avLst/>
          </a:prstGeom>
          <a:noFill/>
        </p:spPr>
        <p:txBody>
          <a:bodyPr wrap="square" rtlCol="0">
            <a:spAutoFit/>
          </a:bodyPr>
          <a:lstStyle/>
          <a:p>
            <a:pPr>
              <a:lnSpc>
                <a:spcPct val="150000"/>
              </a:lnSpc>
            </a:pPr>
            <a:r>
              <a:rPr lang="en-US" altLang="zh-CN" sz="2800" dirty="0">
                <a:latin typeface="Arial" panose="020B0604020202020204" pitchFamily="34" charset="0"/>
                <a:cs typeface="Arial" panose="020B0604020202020204" pitchFamily="34" charset="0"/>
              </a:rPr>
              <a:t>Exercises:</a:t>
            </a:r>
            <a:endParaRPr lang="en-US" altLang="zh-CN" sz="2800"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1.Tom is one of _______________(careful) students in our class.</a:t>
            </a:r>
            <a:endParaRPr lang="en-US" altLang="zh-CN" sz="2800"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2.The Yellow River is one of ___________(long) rivers in China.</a:t>
            </a:r>
            <a:endParaRPr lang="en-US" altLang="zh-CN" sz="2800" dirty="0">
              <a:latin typeface="Arial" panose="020B0604020202020204" pitchFamily="34" charset="0"/>
              <a:cs typeface="Arial" panose="020B0604020202020204" pitchFamily="34" charset="0"/>
            </a:endParaRPr>
          </a:p>
        </p:txBody>
      </p:sp>
      <p:sp>
        <p:nvSpPr>
          <p:cNvPr id="6" name="矩形 5"/>
          <p:cNvSpPr/>
          <p:nvPr/>
        </p:nvSpPr>
        <p:spPr>
          <a:xfrm>
            <a:off x="3507422" y="3775992"/>
            <a:ext cx="343725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rPr>
              <a:t>the most careful</a:t>
            </a:r>
            <a:endPar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7" name="矩形 6"/>
          <p:cNvSpPr/>
          <p:nvPr/>
        </p:nvSpPr>
        <p:spPr>
          <a:xfrm>
            <a:off x="5560694" y="4378571"/>
            <a:ext cx="276796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rPr>
              <a:t>the longest</a:t>
            </a:r>
            <a:endPar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8" name="文本框 7"/>
          <p:cNvSpPr txBox="1"/>
          <p:nvPr/>
        </p:nvSpPr>
        <p:spPr>
          <a:xfrm>
            <a:off x="1001395" y="5391785"/>
            <a:ext cx="10588625" cy="737235"/>
          </a:xfrm>
          <a:prstGeom prst="rect">
            <a:avLst/>
          </a:prstGeom>
          <a:noFill/>
        </p:spPr>
        <p:txBody>
          <a:bodyPr wrap="square" rtlCol="0" anchor="t">
            <a:spAutoFit/>
          </a:bodyPr>
          <a:lstStyle/>
          <a:p>
            <a:pPr algn="l">
              <a:lnSpc>
                <a:spcPct val="150000"/>
              </a:lnSpc>
            </a:pPr>
            <a:r>
              <a:rPr lang="en-US" altLang="zh-CN" sz="2800" dirty="0" err="1">
                <a:solidFill>
                  <a:schemeClr val="tx1"/>
                </a:solidFill>
                <a:latin typeface="Arial" panose="020B0604020202020204" pitchFamily="34" charset="0"/>
                <a:cs typeface="Arial" panose="020B0604020202020204" pitchFamily="34" charset="0"/>
                <a:sym typeface="+mn-ea"/>
              </a:rPr>
              <a:t>eg.The</a:t>
            </a:r>
            <a:r>
              <a:rPr lang="en-US" altLang="zh-CN" sz="2800" dirty="0">
                <a:solidFill>
                  <a:schemeClr val="tx1"/>
                </a:solidFill>
                <a:latin typeface="Arial" panose="020B0604020202020204" pitchFamily="34" charset="0"/>
                <a:cs typeface="Arial" panose="020B0604020202020204" pitchFamily="34" charset="0"/>
                <a:sym typeface="+mn-ea"/>
              </a:rPr>
              <a:t> Yellow River is</a:t>
            </a:r>
            <a:r>
              <a:rPr lang="en-US" altLang="zh-CN" sz="2800" u="sng" dirty="0">
                <a:solidFill>
                  <a:srgbClr val="FF0000"/>
                </a:solidFill>
                <a:latin typeface="Arial" panose="020B0604020202020204" pitchFamily="34" charset="0"/>
                <a:cs typeface="Arial" panose="020B0604020202020204" pitchFamily="34" charset="0"/>
                <a:sym typeface="+mn-ea"/>
              </a:rPr>
              <a:t> the second longest river</a:t>
            </a:r>
            <a:r>
              <a:rPr lang="en-US" altLang="zh-CN" sz="2800" dirty="0">
                <a:solidFill>
                  <a:schemeClr val="tx1"/>
                </a:solidFill>
                <a:latin typeface="Arial" panose="020B0604020202020204" pitchFamily="34" charset="0"/>
                <a:cs typeface="Arial" panose="020B0604020202020204" pitchFamily="34" charset="0"/>
                <a:sym typeface="+mn-ea"/>
              </a:rPr>
              <a:t> in China.</a:t>
            </a:r>
            <a:endParaRPr lang="en-US" altLang="zh-CN" sz="2800" dirty="0">
              <a:solidFill>
                <a:schemeClr val="tx1"/>
              </a:solidFill>
              <a:latin typeface="Arial" panose="020B0604020202020204" pitchFamily="34" charset="0"/>
              <a:cs typeface="Arial" panose="020B0604020202020204" pitchFamily="34" charset="0"/>
              <a:sym typeface="+mn-ea"/>
            </a:endParaRPr>
          </a:p>
        </p:txBody>
      </p:sp>
      <p:sp>
        <p:nvSpPr>
          <p:cNvPr id="9" name="文本框 8"/>
          <p:cNvSpPr txBox="1"/>
          <p:nvPr/>
        </p:nvSpPr>
        <p:spPr>
          <a:xfrm>
            <a:off x="5176360" y="6047128"/>
            <a:ext cx="2238693" cy="461665"/>
          </a:xfrm>
          <a:prstGeom prst="rect">
            <a:avLst/>
          </a:prstGeom>
          <a:solidFill>
            <a:schemeClr val="accent4">
              <a:lumMod val="20000"/>
              <a:lumOff val="80000"/>
            </a:schemeClr>
          </a:solidFill>
        </p:spPr>
        <p:txBody>
          <a:bodyPr wrap="square" rtlCol="0">
            <a:spAutoFit/>
          </a:bodyPr>
          <a:lstStyle/>
          <a:p>
            <a:r>
              <a:rPr lang="zh-CN" altLang="en-US" sz="2400" b="1" dirty="0">
                <a:solidFill>
                  <a:srgbClr val="FF0000"/>
                </a:solidFill>
                <a:latin typeface="Arial" panose="020B0604020202020204" pitchFamily="34" charset="0"/>
                <a:cs typeface="Arial" panose="020B0604020202020204" pitchFamily="34" charset="0"/>
              </a:rPr>
              <a:t>第二长的河流</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0" name="文本框 9"/>
          <p:cNvSpPr txBox="1"/>
          <p:nvPr/>
        </p:nvSpPr>
        <p:spPr>
          <a:xfrm>
            <a:off x="617220" y="4829175"/>
            <a:ext cx="8679180" cy="669927"/>
          </a:xfrm>
          <a:prstGeom prst="rect">
            <a:avLst/>
          </a:prstGeom>
          <a:noFill/>
        </p:spPr>
        <p:txBody>
          <a:bodyPr wrap="square" rtlCol="0">
            <a:spAutoFit/>
          </a:bodyPr>
          <a:lstStyle/>
          <a:p>
            <a:pPr algn="l">
              <a:lnSpc>
                <a:spcPct val="150000"/>
              </a:lnSpc>
            </a:pPr>
            <a:r>
              <a:rPr lang="en-US" altLang="zh-CN" sz="2800" dirty="0">
                <a:solidFill>
                  <a:srgbClr val="FF0000"/>
                </a:solidFill>
                <a:latin typeface="Arial" panose="020B0604020202020204" pitchFamily="34" charset="0"/>
                <a:cs typeface="Arial" panose="020B0604020202020204" pitchFamily="34" charset="0"/>
                <a:sym typeface="+mn-ea"/>
              </a:rPr>
              <a:t>4. the + </a:t>
            </a:r>
            <a:r>
              <a:rPr lang="zh-CN" altLang="en-US" sz="2800" dirty="0">
                <a:solidFill>
                  <a:srgbClr val="FF0000"/>
                </a:solidFill>
                <a:latin typeface="Arial" panose="020B0604020202020204" pitchFamily="34" charset="0"/>
                <a:cs typeface="Arial" panose="020B0604020202020204" pitchFamily="34" charset="0"/>
                <a:sym typeface="+mn-ea"/>
              </a:rPr>
              <a:t>序数词 </a:t>
            </a:r>
            <a:r>
              <a:rPr lang="en-US" altLang="zh-CN" sz="2800" dirty="0">
                <a:solidFill>
                  <a:srgbClr val="FF0000"/>
                </a:solidFill>
                <a:latin typeface="Arial" panose="020B0604020202020204" pitchFamily="34" charset="0"/>
                <a:cs typeface="Arial" panose="020B0604020202020204" pitchFamily="34" charset="0"/>
                <a:sym typeface="+mn-ea"/>
              </a:rPr>
              <a:t>+ </a:t>
            </a:r>
            <a:r>
              <a:rPr lang="zh-CN" altLang="en-US" sz="2800" dirty="0">
                <a:solidFill>
                  <a:srgbClr val="FF0000"/>
                </a:solidFill>
                <a:latin typeface="Arial" panose="020B0604020202020204" pitchFamily="34" charset="0"/>
                <a:cs typeface="Arial" panose="020B0604020202020204" pitchFamily="34" charset="0"/>
                <a:sym typeface="+mn-ea"/>
              </a:rPr>
              <a:t>最高级，表示</a:t>
            </a:r>
            <a:r>
              <a:rPr lang="en-US" altLang="zh-CN" sz="2800" dirty="0">
                <a:solidFill>
                  <a:srgbClr val="FF0000"/>
                </a:solidFill>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第几最</a:t>
            </a:r>
            <a:r>
              <a:rPr lang="en-US" altLang="zh-CN" sz="2800" dirty="0">
                <a:solidFill>
                  <a:srgbClr val="FF0000"/>
                </a:solidFill>
                <a:latin typeface="Arial" panose="020B0604020202020204" pitchFamily="34" charset="0"/>
                <a:cs typeface="Arial" panose="020B0604020202020204" pitchFamily="34" charset="0"/>
                <a:sym typeface="+mn-ea"/>
              </a:rPr>
              <a:t>.....”</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50" fill="hold"/>
                                        <p:tgtEl>
                                          <p:spTgt spid="6"/>
                                        </p:tgtEl>
                                        <p:attrNameLst>
                                          <p:attrName>ppt_x</p:attrName>
                                        </p:attrNameLst>
                                      </p:cBhvr>
                                      <p:tavLst>
                                        <p:tav tm="0">
                                          <p:val>
                                            <p:strVal val="#ppt_x"/>
                                          </p:val>
                                        </p:tav>
                                        <p:tav tm="100000">
                                          <p:val>
                                            <p:strVal val="#ppt_x"/>
                                          </p:val>
                                        </p:tav>
                                      </p:tavLst>
                                    </p:anim>
                                    <p:anim calcmode="lin" valueType="num">
                                      <p:cBhvr additive="base">
                                        <p:cTn id="32"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50" fill="hold"/>
                                        <p:tgtEl>
                                          <p:spTgt spid="7"/>
                                        </p:tgtEl>
                                        <p:attrNameLst>
                                          <p:attrName>ppt_x</p:attrName>
                                        </p:attrNameLst>
                                      </p:cBhvr>
                                      <p:tavLst>
                                        <p:tav tm="0">
                                          <p:val>
                                            <p:strVal val="#ppt_x"/>
                                          </p:val>
                                        </p:tav>
                                        <p:tav tm="100000">
                                          <p:val>
                                            <p:strVal val="#ppt_x"/>
                                          </p:val>
                                        </p:tav>
                                      </p:tavLst>
                                    </p:anim>
                                    <p:anim calcmode="lin" valueType="num">
                                      <p:cBhvr additive="base">
                                        <p:cTn id="38"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ldLvl="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62273" y="301321"/>
            <a:ext cx="58991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rgbClr val="0070C0"/>
                </a:solidFill>
                <a:latin typeface="Arial" panose="020B0604020202020204" pitchFamily="34" charset="0"/>
              </a:rPr>
              <a:t>五、比较级和最高级之间的转换</a:t>
            </a:r>
            <a:endParaRPr lang="zh-CN" altLang="en-US" b="1" dirty="0">
              <a:solidFill>
                <a:srgbClr val="0070C0"/>
              </a:solidFill>
              <a:latin typeface="Arial" panose="020B0604020202020204" pitchFamily="34" charset="0"/>
            </a:endParaRPr>
          </a:p>
        </p:txBody>
      </p:sp>
      <p:sp>
        <p:nvSpPr>
          <p:cNvPr id="4" name="文本框 3"/>
          <p:cNvSpPr txBox="1"/>
          <p:nvPr/>
        </p:nvSpPr>
        <p:spPr>
          <a:xfrm>
            <a:off x="1389380" y="1268730"/>
            <a:ext cx="4450080" cy="737235"/>
          </a:xfrm>
          <a:prstGeom prst="rect">
            <a:avLst/>
          </a:prstGeom>
          <a:noFill/>
        </p:spPr>
        <p:txBody>
          <a:bodyPr wrap="none" rtlCol="0" anchor="t">
            <a:spAutoFit/>
          </a:bodyPr>
          <a:lstStyle/>
          <a:p>
            <a:pPr algn="l">
              <a:lnSpc>
                <a:spcPct val="150000"/>
              </a:lnSpc>
            </a:pPr>
            <a:r>
              <a:rPr lang="zh-CN" altLang="en-US" sz="2800">
                <a:latin typeface="Arial" panose="020B0604020202020204" pitchFamily="34" charset="0"/>
              </a:rPr>
              <a:t>李雷是班级里最高的学生。</a:t>
            </a:r>
            <a:endParaRPr lang="zh-CN" altLang="en-US" sz="2800">
              <a:latin typeface="Arial" panose="020B0604020202020204" pitchFamily="34" charset="0"/>
            </a:endParaRPr>
          </a:p>
        </p:txBody>
      </p:sp>
      <p:sp>
        <p:nvSpPr>
          <p:cNvPr id="6" name="文本框 5"/>
          <p:cNvSpPr txBox="1"/>
          <p:nvPr/>
        </p:nvSpPr>
        <p:spPr>
          <a:xfrm>
            <a:off x="1389380" y="2005965"/>
            <a:ext cx="9283065" cy="3969385"/>
          </a:xfrm>
          <a:prstGeom prst="rect">
            <a:avLst/>
          </a:prstGeom>
          <a:noFill/>
        </p:spPr>
        <p:txBody>
          <a:bodyPr wrap="square" rtlCol="0" anchor="t">
            <a:spAutoFit/>
          </a:bodyPr>
          <a:lstStyle/>
          <a:p>
            <a:pPr algn="l">
              <a:lnSpc>
                <a:spcPct val="150000"/>
              </a:lnSpc>
            </a:pPr>
            <a:r>
              <a:rPr lang="en-US" sz="2800">
                <a:latin typeface="Arial" panose="020B0604020202020204" pitchFamily="34" charset="0"/>
                <a:cs typeface="Arial" panose="020B0604020202020204" pitchFamily="34" charset="0"/>
                <a:sym typeface="+mn-ea"/>
              </a:rPr>
              <a:t>Li Lei is </a:t>
            </a:r>
            <a:r>
              <a:rPr lang="en-US" sz="2800">
                <a:solidFill>
                  <a:srgbClr val="FF0000"/>
                </a:solidFill>
                <a:latin typeface="Arial" panose="020B0604020202020204" pitchFamily="34" charset="0"/>
                <a:cs typeface="Arial" panose="020B0604020202020204" pitchFamily="34" charset="0"/>
                <a:sym typeface="+mn-ea"/>
              </a:rPr>
              <a:t>the tallest student</a:t>
            </a:r>
            <a:r>
              <a:rPr lang="en-US" sz="2800">
                <a:latin typeface="Arial" panose="020B0604020202020204" pitchFamily="34" charset="0"/>
                <a:cs typeface="Arial" panose="020B0604020202020204" pitchFamily="34" charset="0"/>
                <a:sym typeface="+mn-ea"/>
              </a:rPr>
              <a:t> in his class.</a:t>
            </a:r>
            <a:endParaRPr lang="en-US" sz="2800">
              <a:latin typeface="Arial" panose="020B0604020202020204" pitchFamily="34" charset="0"/>
              <a:cs typeface="Arial" panose="020B0604020202020204" pitchFamily="34" charset="0"/>
              <a:sym typeface="+mn-ea"/>
            </a:endParaRPr>
          </a:p>
          <a:p>
            <a:pPr algn="l">
              <a:lnSpc>
                <a:spcPct val="150000"/>
              </a:lnSpc>
            </a:pPr>
            <a:r>
              <a:rPr lang="en-US" sz="2800">
                <a:latin typeface="Arial" panose="020B0604020202020204" pitchFamily="34" charset="0"/>
                <a:cs typeface="Arial" panose="020B0604020202020204" pitchFamily="34" charset="0"/>
              </a:rPr>
              <a:t>Li Lei is </a:t>
            </a:r>
            <a:r>
              <a:rPr lang="en-US" sz="2800">
                <a:solidFill>
                  <a:srgbClr val="FF0000"/>
                </a:solidFill>
                <a:latin typeface="Arial" panose="020B0604020202020204" pitchFamily="34" charset="0"/>
                <a:cs typeface="Arial" panose="020B0604020202020204" pitchFamily="34" charset="0"/>
              </a:rPr>
              <a:t>taller than</a:t>
            </a:r>
            <a:r>
              <a:rPr lang="en-US" sz="2800" u="sng">
                <a:solidFill>
                  <a:srgbClr val="FF0000"/>
                </a:solidFill>
                <a:latin typeface="Arial" panose="020B0604020202020204" pitchFamily="34" charset="0"/>
                <a:cs typeface="Arial" panose="020B0604020202020204" pitchFamily="34" charset="0"/>
              </a:rPr>
              <a:t> any other student</a:t>
            </a:r>
            <a:r>
              <a:rPr lang="en-US" sz="2800">
                <a:latin typeface="Arial" panose="020B0604020202020204" pitchFamily="34" charset="0"/>
                <a:cs typeface="Arial" panose="020B0604020202020204" pitchFamily="34" charset="0"/>
              </a:rPr>
              <a:t> in his class.</a:t>
            </a:r>
            <a:endParaRPr lang="en-US" sz="2800">
              <a:latin typeface="Arial" panose="020B0604020202020204" pitchFamily="34" charset="0"/>
              <a:cs typeface="Arial" panose="020B0604020202020204" pitchFamily="34" charset="0"/>
            </a:endParaRPr>
          </a:p>
          <a:p>
            <a:pPr algn="l">
              <a:lnSpc>
                <a:spcPct val="150000"/>
              </a:lnSpc>
            </a:pPr>
            <a:endParaRPr lang="en-US" sz="2800">
              <a:latin typeface="Arial" panose="020B0604020202020204" pitchFamily="34" charset="0"/>
              <a:cs typeface="Arial" panose="020B0604020202020204" pitchFamily="34" charset="0"/>
            </a:endParaRPr>
          </a:p>
          <a:p>
            <a:pPr algn="l">
              <a:lnSpc>
                <a:spcPct val="150000"/>
              </a:lnSpc>
            </a:pPr>
            <a:r>
              <a:rPr lang="zh-CN" altLang="en-US" sz="2800">
                <a:latin typeface="Arial" panose="020B0604020202020204" pitchFamily="34" charset="0"/>
                <a:cs typeface="Arial" panose="020B0604020202020204" pitchFamily="34" charset="0"/>
              </a:rPr>
              <a:t>这部电影是我看过最好笑的。</a:t>
            </a:r>
            <a:endParaRPr lang="en-US" sz="2800">
              <a:latin typeface="Arial" panose="020B0604020202020204" pitchFamily="34" charset="0"/>
              <a:cs typeface="Arial" panose="020B0604020202020204" pitchFamily="34" charset="0"/>
            </a:endParaRPr>
          </a:p>
          <a:p>
            <a:pPr algn="l">
              <a:lnSpc>
                <a:spcPct val="150000"/>
              </a:lnSpc>
            </a:pPr>
            <a:r>
              <a:rPr lang="en-US" sz="2800">
                <a:latin typeface="Arial" panose="020B0604020202020204" pitchFamily="34" charset="0"/>
                <a:cs typeface="Arial" panose="020B0604020202020204" pitchFamily="34" charset="0"/>
              </a:rPr>
              <a:t>This is </a:t>
            </a:r>
            <a:r>
              <a:rPr lang="en-US" sz="2800">
                <a:solidFill>
                  <a:srgbClr val="FF0000"/>
                </a:solidFill>
                <a:latin typeface="Arial" panose="020B0604020202020204" pitchFamily="34" charset="0"/>
                <a:cs typeface="Arial" panose="020B0604020202020204" pitchFamily="34" charset="0"/>
              </a:rPr>
              <a:t>the most amusing</a:t>
            </a:r>
            <a:r>
              <a:rPr lang="en-US" sz="2800">
                <a:latin typeface="Arial" panose="020B0604020202020204" pitchFamily="34" charset="0"/>
                <a:cs typeface="Arial" panose="020B0604020202020204" pitchFamily="34" charset="0"/>
              </a:rPr>
              <a:t> film that I have ever seen.</a:t>
            </a:r>
            <a:endParaRPr lang="en-US" sz="2800">
              <a:latin typeface="Arial" panose="020B0604020202020204" pitchFamily="34" charset="0"/>
              <a:cs typeface="Arial" panose="020B0604020202020204" pitchFamily="34" charset="0"/>
            </a:endParaRPr>
          </a:p>
          <a:p>
            <a:pPr algn="l">
              <a:lnSpc>
                <a:spcPct val="150000"/>
              </a:lnSpc>
            </a:pPr>
            <a:r>
              <a:rPr lang="en-US" sz="2800">
                <a:latin typeface="Arial" panose="020B0604020202020204" pitchFamily="34" charset="0"/>
                <a:cs typeface="Arial" panose="020B0604020202020204" pitchFamily="34" charset="0"/>
              </a:rPr>
              <a:t>I have never seen</a:t>
            </a:r>
            <a:r>
              <a:rPr lang="en-US" sz="2800">
                <a:solidFill>
                  <a:srgbClr val="FF0000"/>
                </a:solidFill>
                <a:latin typeface="Arial" panose="020B0604020202020204" pitchFamily="34" charset="0"/>
                <a:cs typeface="Arial" panose="020B0604020202020204" pitchFamily="34" charset="0"/>
              </a:rPr>
              <a:t> a more amusing</a:t>
            </a:r>
            <a:r>
              <a:rPr lang="en-US" sz="2800">
                <a:latin typeface="Arial" panose="020B0604020202020204" pitchFamily="34" charset="0"/>
                <a:cs typeface="Arial" panose="020B0604020202020204" pitchFamily="34" charset="0"/>
              </a:rPr>
              <a:t> film.</a:t>
            </a:r>
            <a:endParaRPr 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1310" y="213065"/>
            <a:ext cx="2377574" cy="661848"/>
          </a:xfrm>
          <a:prstGeom prst="rect">
            <a:avLst/>
          </a:prstGeom>
          <a:noFill/>
        </p:spPr>
        <p:txBody>
          <a:bodyPr wrap="none" rtlCol="0">
            <a:spAutoFit/>
          </a:bodyPr>
          <a:lstStyle/>
          <a:p>
            <a:pPr>
              <a:lnSpc>
                <a:spcPct val="150000"/>
              </a:lnSpc>
            </a:pPr>
            <a:r>
              <a:rPr lang="en-US" altLang="zh-CN" sz="2800" dirty="0">
                <a:latin typeface="Arial" panose="020B0604020202020204" pitchFamily="34" charset="0"/>
                <a:cs typeface="Arial" panose="020B0604020202020204" pitchFamily="34" charset="0"/>
              </a:rPr>
              <a:t>II. </a:t>
            </a:r>
            <a:r>
              <a:rPr lang="zh-CN" altLang="en-US" sz="2800" dirty="0">
                <a:latin typeface="Arial" panose="020B0604020202020204" pitchFamily="34" charset="0"/>
                <a:cs typeface="Arial" panose="020B0604020202020204" pitchFamily="34" charset="0"/>
              </a:rPr>
              <a:t>单项选择。</a:t>
            </a:r>
            <a:endParaRPr lang="zh-CN" altLang="en-US" sz="2800" dirty="0">
              <a:latin typeface="Arial" panose="020B0604020202020204" pitchFamily="34" charset="0"/>
              <a:cs typeface="Arial" panose="020B0604020202020204" pitchFamily="34" charset="0"/>
            </a:endParaRPr>
          </a:p>
        </p:txBody>
      </p:sp>
      <p:sp>
        <p:nvSpPr>
          <p:cNvPr id="100" name="文本框 99"/>
          <p:cNvSpPr txBox="1"/>
          <p:nvPr/>
        </p:nvSpPr>
        <p:spPr>
          <a:xfrm>
            <a:off x="871855" y="874913"/>
            <a:ext cx="11405870" cy="5829481"/>
          </a:xfrm>
          <a:prstGeom prst="rect">
            <a:avLst/>
          </a:prstGeom>
          <a:noFill/>
          <a:ln w="9525">
            <a:noFill/>
          </a:ln>
        </p:spPr>
        <p:txBody>
          <a:bodyPr wrap="square">
            <a:spAutoFit/>
          </a:bodyPr>
          <a:lstStyle/>
          <a:p>
            <a:pPr indent="0">
              <a:lnSpc>
                <a:spcPct val="150000"/>
              </a:lnSpc>
            </a:pPr>
            <a:r>
              <a:rPr lang="en-US" sz="2800" b="0" dirty="0">
                <a:latin typeface="Arial" panose="020B0604020202020204" pitchFamily="34" charset="0"/>
                <a:ea typeface="宋体" panose="02010600030101010101" pitchFamily="2" charset="-122"/>
                <a:cs typeface="Arial" panose="020B0604020202020204" pitchFamily="34" charset="0"/>
              </a:rPr>
              <a:t>1. Of the two cups, he bought ________ one.</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ct val="150000"/>
              </a:lnSpc>
            </a:pPr>
            <a:r>
              <a:rPr lang="en-US" sz="2800" b="0" dirty="0">
                <a:latin typeface="Arial" panose="020B0604020202020204" pitchFamily="34" charset="0"/>
                <a:ea typeface="宋体" panose="02010600030101010101" pitchFamily="2" charset="-122"/>
                <a:cs typeface="Arial" panose="020B0604020202020204" pitchFamily="34" charset="0"/>
              </a:rPr>
              <a:t>     A. the smaller		B. the smallest         C. small         D. smaller</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ct val="150000"/>
              </a:lnSpc>
            </a:pPr>
            <a:r>
              <a:rPr lang="en-US" sz="2800" b="0" dirty="0">
                <a:latin typeface="Arial" panose="020B0604020202020204" pitchFamily="34" charset="0"/>
                <a:ea typeface="宋体" panose="02010600030101010101" pitchFamily="2" charset="-122"/>
                <a:cs typeface="Arial" panose="020B0604020202020204" pitchFamily="34" charset="0"/>
              </a:rPr>
              <a:t>2. My ________ brother is three years _____ than l.</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ct val="150000"/>
              </a:lnSpc>
            </a:pPr>
            <a:r>
              <a:rPr lang="en-US" sz="2800" b="0" dirty="0">
                <a:latin typeface="Arial" panose="020B0604020202020204" pitchFamily="34" charset="0"/>
                <a:ea typeface="宋体" panose="02010600030101010101" pitchFamily="2" charset="-122"/>
                <a:cs typeface="Arial" panose="020B0604020202020204" pitchFamily="34" charset="0"/>
              </a:rPr>
              <a:t>    A. elder; elder           B. older; oldest</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ct val="150000"/>
              </a:lnSpc>
            </a:pPr>
            <a:r>
              <a:rPr lang="en-US" sz="2800" b="0" dirty="0">
                <a:latin typeface="Arial" panose="020B0604020202020204" pitchFamily="34" charset="0"/>
                <a:ea typeface="宋体" panose="02010600030101010101" pitchFamily="2" charset="-122"/>
                <a:cs typeface="Arial" panose="020B0604020202020204" pitchFamily="34" charset="0"/>
              </a:rPr>
              <a:t>    C. elder; older           D. older; elder</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ct val="150000"/>
              </a:lnSpc>
            </a:pPr>
            <a:r>
              <a:rPr lang="en-US" sz="2800" dirty="0">
                <a:latin typeface="Arial" panose="020B0604020202020204" pitchFamily="34" charset="0"/>
                <a:ea typeface="宋体" panose="02010600030101010101" pitchFamily="2" charset="-122"/>
                <a:cs typeface="Arial" panose="020B0604020202020204" pitchFamily="34" charset="0"/>
              </a:rPr>
              <a:t>3. To live a green life, we should try to save ____ energy and produce  </a:t>
            </a:r>
            <a:endParaRPr lang="en-US" sz="2800" dirty="0">
              <a:latin typeface="Arial" panose="020B0604020202020204" pitchFamily="34" charset="0"/>
              <a:ea typeface="宋体" panose="02010600030101010101" pitchFamily="2" charset="-122"/>
              <a:cs typeface="Arial" panose="020B0604020202020204" pitchFamily="34" charset="0"/>
            </a:endParaRPr>
          </a:p>
          <a:p>
            <a:pPr indent="0">
              <a:lnSpc>
                <a:spcPct val="150000"/>
              </a:lnSpc>
            </a:pPr>
            <a:r>
              <a:rPr lang="en-US" sz="2800" dirty="0">
                <a:latin typeface="Arial" panose="020B0604020202020204" pitchFamily="34" charset="0"/>
                <a:ea typeface="宋体" panose="02010600030101010101" pitchFamily="2" charset="-122"/>
                <a:cs typeface="Arial" panose="020B0604020202020204" pitchFamily="34" charset="0"/>
              </a:rPr>
              <a:t>    ________ pollution.</a:t>
            </a:r>
            <a:endParaRPr lang="en-US" sz="2800" dirty="0">
              <a:latin typeface="Arial" panose="020B0604020202020204" pitchFamily="34" charset="0"/>
              <a:ea typeface="宋体" panose="02010600030101010101" pitchFamily="2" charset="-122"/>
              <a:cs typeface="Arial" panose="020B0604020202020204" pitchFamily="34" charset="0"/>
            </a:endParaRPr>
          </a:p>
          <a:p>
            <a:pPr indent="0">
              <a:lnSpc>
                <a:spcPct val="150000"/>
              </a:lnSpc>
            </a:pPr>
            <a:r>
              <a:rPr lang="en-US" sz="2800" dirty="0">
                <a:latin typeface="Arial" panose="020B0604020202020204" pitchFamily="34" charset="0"/>
                <a:ea typeface="宋体" panose="02010600030101010101" pitchFamily="2" charset="-122"/>
                <a:cs typeface="Arial" panose="020B0604020202020204" pitchFamily="34" charset="0"/>
              </a:rPr>
              <a:t>     A. more; less            B. less; more</a:t>
            </a:r>
            <a:endParaRPr lang="en-US" sz="2800" dirty="0">
              <a:latin typeface="Arial" panose="020B0604020202020204" pitchFamily="34" charset="0"/>
              <a:ea typeface="宋体" panose="02010600030101010101" pitchFamily="2" charset="-122"/>
              <a:cs typeface="Arial" panose="020B0604020202020204" pitchFamily="34" charset="0"/>
            </a:endParaRPr>
          </a:p>
          <a:p>
            <a:pPr indent="0">
              <a:lnSpc>
                <a:spcPct val="150000"/>
              </a:lnSpc>
            </a:pPr>
            <a:r>
              <a:rPr lang="en-US" sz="2800" dirty="0">
                <a:latin typeface="Arial" panose="020B0604020202020204" pitchFamily="34" charset="0"/>
                <a:ea typeface="宋体" panose="02010600030101010101" pitchFamily="2" charset="-122"/>
                <a:cs typeface="Arial" panose="020B0604020202020204" pitchFamily="34" charset="0"/>
              </a:rPr>
              <a:t>     C. more; fewer         D. most; least</a:t>
            </a:r>
            <a:endParaRPr lang="en-US" sz="2800" dirty="0">
              <a:latin typeface="Arial" panose="020B0604020202020204" pitchFamily="34" charset="0"/>
              <a:ea typeface="宋体" panose="02010600030101010101" pitchFamily="2" charset="-122"/>
              <a:cs typeface="Arial" panose="020B0604020202020204" pitchFamily="34" charset="0"/>
            </a:endParaRPr>
          </a:p>
        </p:txBody>
      </p:sp>
      <p:sp>
        <p:nvSpPr>
          <p:cNvPr id="6" name="文本框 5"/>
          <p:cNvSpPr txBox="1"/>
          <p:nvPr/>
        </p:nvSpPr>
        <p:spPr>
          <a:xfrm>
            <a:off x="426375" y="874913"/>
            <a:ext cx="444352" cy="658835"/>
          </a:xfrm>
          <a:prstGeom prst="rect">
            <a:avLst/>
          </a:prstGeom>
          <a:noFill/>
        </p:spPr>
        <p:txBody>
          <a:bodyPr wrap="none" rtlCol="0" anchor="t">
            <a:spAutoFit/>
          </a:bodyPr>
          <a:lstStyle/>
          <a:p>
            <a:pPr>
              <a:lnSpc>
                <a:spcPct val="150000"/>
              </a:lnSpc>
            </a:pPr>
            <a:r>
              <a:rPr 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rPr>
              <a:t>A</a:t>
            </a:r>
            <a:endParaRPr lang="en-US" alt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3" name="文本框 2"/>
          <p:cNvSpPr txBox="1"/>
          <p:nvPr/>
        </p:nvSpPr>
        <p:spPr>
          <a:xfrm>
            <a:off x="427503" y="2195596"/>
            <a:ext cx="444352" cy="658835"/>
          </a:xfrm>
          <a:prstGeom prst="rect">
            <a:avLst/>
          </a:prstGeom>
          <a:noFill/>
        </p:spPr>
        <p:txBody>
          <a:bodyPr wrap="none" rtlCol="0" anchor="t">
            <a:spAutoFit/>
          </a:bodyPr>
          <a:lstStyle/>
          <a:p>
            <a:pPr>
              <a:lnSpc>
                <a:spcPct val="150000"/>
              </a:lnSpc>
            </a:pPr>
            <a:r>
              <a:rPr 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rPr>
              <a:t>C</a:t>
            </a:r>
            <a:endParaRPr lang="en-US" alt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4" name="文本框 3"/>
          <p:cNvSpPr txBox="1"/>
          <p:nvPr/>
        </p:nvSpPr>
        <p:spPr>
          <a:xfrm>
            <a:off x="443175" y="4120577"/>
            <a:ext cx="444352" cy="658835"/>
          </a:xfrm>
          <a:prstGeom prst="rect">
            <a:avLst/>
          </a:prstGeom>
          <a:noFill/>
        </p:spPr>
        <p:txBody>
          <a:bodyPr wrap="none" rtlCol="0" anchor="t">
            <a:spAutoFit/>
          </a:bodyPr>
          <a:lstStyle/>
          <a:p>
            <a:pPr>
              <a:lnSpc>
                <a:spcPct val="150000"/>
              </a:lnSpc>
            </a:pPr>
            <a:r>
              <a:rPr 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rPr>
              <a:t>A</a:t>
            </a:r>
            <a:endParaRPr lang="en-US" alt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06450" y="615704"/>
            <a:ext cx="11623675" cy="5412700"/>
          </a:xfrm>
          <a:prstGeom prst="rect">
            <a:avLst/>
          </a:prstGeom>
          <a:noFill/>
          <a:ln w="9525">
            <a:noFill/>
          </a:ln>
        </p:spPr>
        <p:txBody>
          <a:bodyPr wrap="square">
            <a:spAutoFit/>
          </a:bodyPr>
          <a:lstStyle/>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4.The experiment was ____ easier than we had expected.</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    A. more		B. much more        C. much        D. more much</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dirty="0">
                <a:latin typeface="Arial" panose="020B0604020202020204" pitchFamily="34" charset="0"/>
                <a:ea typeface="宋体" panose="02010600030101010101" pitchFamily="2" charset="-122"/>
                <a:cs typeface="Arial" panose="020B0604020202020204" pitchFamily="34" charset="0"/>
              </a:rPr>
              <a:t>5.The weather in London is worse than ______. </a:t>
            </a:r>
            <a:endParaRPr lang="en-US" sz="280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dirty="0">
                <a:latin typeface="Arial" panose="020B0604020202020204" pitchFamily="34" charset="0"/>
                <a:ea typeface="宋体" panose="02010600030101010101" pitchFamily="2" charset="-122"/>
                <a:cs typeface="Arial" panose="020B0604020202020204" pitchFamily="34" charset="0"/>
              </a:rPr>
              <a:t>    A. Paris            B. in Paris		   C. that in Paris          D. it in Paris</a:t>
            </a:r>
            <a:endParaRPr lang="en-US" sz="280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dirty="0">
                <a:latin typeface="Arial" panose="020B0604020202020204" pitchFamily="34" charset="0"/>
                <a:ea typeface="宋体" panose="02010600030101010101" pitchFamily="2" charset="-122"/>
                <a:cs typeface="Arial" panose="020B0604020202020204" pitchFamily="34" charset="0"/>
              </a:rPr>
              <a:t>6. Beijing is one of ________ in China.</a:t>
            </a:r>
            <a:endParaRPr lang="en-US" sz="280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dirty="0">
                <a:latin typeface="Arial" panose="020B0604020202020204" pitchFamily="34" charset="0"/>
                <a:ea typeface="宋体" panose="02010600030101010101" pitchFamily="2" charset="-122"/>
                <a:cs typeface="Arial" panose="020B0604020202020204" pitchFamily="34" charset="0"/>
              </a:rPr>
              <a:t>    A. the largest city                             B. the large cities </a:t>
            </a:r>
            <a:endParaRPr lang="en-US" sz="280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dirty="0">
                <a:latin typeface="Arial" panose="020B0604020202020204" pitchFamily="34" charset="0"/>
                <a:ea typeface="宋体" panose="02010600030101010101" pitchFamily="2" charset="-122"/>
                <a:cs typeface="Arial" panose="020B0604020202020204" pitchFamily="34" charset="0"/>
              </a:rPr>
              <a:t>    C. the larger cities                           D. the largest cities</a:t>
            </a:r>
            <a:endParaRPr lang="en-US" sz="280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dirty="0">
                <a:latin typeface="Arial" panose="020B0604020202020204" pitchFamily="34" charset="0"/>
                <a:ea typeface="宋体" panose="02010600030101010101" pitchFamily="2" charset="-122"/>
                <a:cs typeface="Arial" panose="020B0604020202020204" pitchFamily="34" charset="0"/>
              </a:rPr>
              <a:t>7. Dear students, please read every sentence carefully. ____ you are,</a:t>
            </a:r>
            <a:endParaRPr lang="en-US" sz="280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dirty="0">
                <a:latin typeface="Arial" panose="020B0604020202020204" pitchFamily="34" charset="0"/>
                <a:ea typeface="宋体" panose="02010600030101010101" pitchFamily="2" charset="-122"/>
                <a:cs typeface="Arial" panose="020B0604020202020204" pitchFamily="34" charset="0"/>
              </a:rPr>
              <a:t>    ______ mistakes you'll make.</a:t>
            </a:r>
            <a:endParaRPr lang="en-US" sz="280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dirty="0">
                <a:latin typeface="Arial" panose="020B0604020202020204" pitchFamily="34" charset="0"/>
                <a:ea typeface="宋体" panose="02010600030101010101" pitchFamily="2" charset="-122"/>
                <a:cs typeface="Arial" panose="020B0604020202020204" pitchFamily="34" charset="0"/>
              </a:rPr>
              <a:t>    A. The more carefully; the fewer      B. The more careful; the less</a:t>
            </a:r>
            <a:endParaRPr lang="en-US" sz="280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dirty="0">
                <a:latin typeface="Arial" panose="020B0604020202020204" pitchFamily="34" charset="0"/>
                <a:ea typeface="宋体" panose="02010600030101010101" pitchFamily="2" charset="-122"/>
                <a:cs typeface="Arial" panose="020B0604020202020204" pitchFamily="34" charset="0"/>
              </a:rPr>
              <a:t>    C. The more carefully; the less        D. The more careful; the fewer</a:t>
            </a:r>
            <a:endParaRPr lang="en-US" sz="2800" dirty="0">
              <a:latin typeface="Arial" panose="020B0604020202020204" pitchFamily="34" charset="0"/>
              <a:ea typeface="宋体" panose="02010600030101010101" pitchFamily="2" charset="-122"/>
              <a:cs typeface="Arial" panose="020B0604020202020204" pitchFamily="34" charset="0"/>
            </a:endParaRPr>
          </a:p>
        </p:txBody>
      </p:sp>
      <p:sp>
        <p:nvSpPr>
          <p:cNvPr id="6" name="文本框 5"/>
          <p:cNvSpPr txBox="1"/>
          <p:nvPr/>
        </p:nvSpPr>
        <p:spPr>
          <a:xfrm>
            <a:off x="402172" y="615704"/>
            <a:ext cx="404278" cy="584775"/>
          </a:xfrm>
          <a:prstGeom prst="rect">
            <a:avLst/>
          </a:prstGeom>
          <a:noFill/>
        </p:spPr>
        <p:txBody>
          <a:bodyPr wrap="none" rtlCol="0" anchor="t">
            <a:spAutoFit/>
          </a:bodyPr>
          <a:lstStyle/>
          <a:p>
            <a:r>
              <a:rPr lang="en-US" sz="3200" b="1" dirty="0">
                <a:solidFill>
                  <a:srgbClr val="051DCD"/>
                </a:solidFill>
                <a:latin typeface="Calibri" panose="020F0502020204030204" charset="0"/>
                <a:ea typeface="宋体" panose="02010600030101010101" pitchFamily="2" charset="-122"/>
                <a:cs typeface="Times New Roman" panose="02020603050405020304" charset="0"/>
                <a:sym typeface="+mn-ea"/>
              </a:rPr>
              <a:t>C</a:t>
            </a:r>
            <a:endParaRPr lang="en-US" altLang="en-US" sz="3200" b="1" dirty="0">
              <a:solidFill>
                <a:srgbClr val="051DCD"/>
              </a:solidFill>
              <a:latin typeface="Calibri" panose="020F0502020204030204" charset="0"/>
              <a:ea typeface="宋体" panose="02010600030101010101" pitchFamily="2" charset="-122"/>
              <a:cs typeface="Times New Roman" panose="02020603050405020304" charset="0"/>
              <a:sym typeface="+mn-ea"/>
            </a:endParaRPr>
          </a:p>
        </p:txBody>
      </p:sp>
      <p:sp>
        <p:nvSpPr>
          <p:cNvPr id="2" name="文本框 1"/>
          <p:cNvSpPr txBox="1"/>
          <p:nvPr/>
        </p:nvSpPr>
        <p:spPr>
          <a:xfrm>
            <a:off x="402172" y="1573726"/>
            <a:ext cx="404278" cy="584775"/>
          </a:xfrm>
          <a:prstGeom prst="rect">
            <a:avLst/>
          </a:prstGeom>
          <a:noFill/>
        </p:spPr>
        <p:txBody>
          <a:bodyPr wrap="none" rtlCol="0" anchor="t">
            <a:spAutoFit/>
          </a:bodyPr>
          <a:lstStyle/>
          <a:p>
            <a:r>
              <a:rPr lang="en-US" sz="3200" b="1" dirty="0">
                <a:solidFill>
                  <a:srgbClr val="051DCD"/>
                </a:solidFill>
                <a:latin typeface="Calibri" panose="020F0502020204030204" charset="0"/>
                <a:ea typeface="宋体" panose="02010600030101010101" pitchFamily="2" charset="-122"/>
                <a:cs typeface="Times New Roman" panose="02020603050405020304" charset="0"/>
                <a:sym typeface="+mn-ea"/>
              </a:rPr>
              <a:t>C</a:t>
            </a:r>
            <a:endParaRPr lang="en-US" altLang="en-US" sz="3200" b="1" dirty="0">
              <a:solidFill>
                <a:srgbClr val="051DCD"/>
              </a:solidFill>
              <a:latin typeface="Calibri" panose="020F0502020204030204" charset="0"/>
              <a:ea typeface="宋体" panose="02010600030101010101" pitchFamily="2" charset="-122"/>
              <a:cs typeface="Times New Roman" panose="02020603050405020304" charset="0"/>
              <a:sym typeface="+mn-ea"/>
            </a:endParaRPr>
          </a:p>
        </p:txBody>
      </p:sp>
      <p:sp>
        <p:nvSpPr>
          <p:cNvPr id="3" name="文本框 2"/>
          <p:cNvSpPr txBox="1"/>
          <p:nvPr/>
        </p:nvSpPr>
        <p:spPr>
          <a:xfrm>
            <a:off x="391901" y="2550655"/>
            <a:ext cx="442750" cy="584775"/>
          </a:xfrm>
          <a:prstGeom prst="rect">
            <a:avLst/>
          </a:prstGeom>
          <a:noFill/>
        </p:spPr>
        <p:txBody>
          <a:bodyPr wrap="none" rtlCol="0" anchor="t">
            <a:spAutoFit/>
          </a:bodyPr>
          <a:lstStyle/>
          <a:p>
            <a:r>
              <a:rPr lang="en-US" sz="3200" b="1" dirty="0">
                <a:solidFill>
                  <a:srgbClr val="051DCD"/>
                </a:solidFill>
                <a:latin typeface="Calibri" panose="020F0502020204030204" charset="0"/>
                <a:ea typeface="宋体" panose="02010600030101010101" pitchFamily="2" charset="-122"/>
                <a:cs typeface="Times New Roman" panose="02020603050405020304" charset="0"/>
                <a:sym typeface="+mn-ea"/>
              </a:rPr>
              <a:t>D</a:t>
            </a:r>
            <a:endParaRPr lang="en-US" altLang="en-US" sz="3200" b="1" dirty="0">
              <a:solidFill>
                <a:srgbClr val="051DCD"/>
              </a:solidFill>
              <a:latin typeface="Calibri" panose="020F0502020204030204" charset="0"/>
              <a:ea typeface="宋体" panose="02010600030101010101" pitchFamily="2" charset="-122"/>
              <a:cs typeface="Times New Roman" panose="02020603050405020304" charset="0"/>
              <a:sym typeface="+mn-ea"/>
            </a:endParaRPr>
          </a:p>
        </p:txBody>
      </p:sp>
      <p:sp>
        <p:nvSpPr>
          <p:cNvPr id="4" name="文本框 3"/>
          <p:cNvSpPr txBox="1"/>
          <p:nvPr/>
        </p:nvSpPr>
        <p:spPr>
          <a:xfrm>
            <a:off x="420428" y="3963583"/>
            <a:ext cx="442750" cy="584775"/>
          </a:xfrm>
          <a:prstGeom prst="rect">
            <a:avLst/>
          </a:prstGeom>
          <a:noFill/>
        </p:spPr>
        <p:txBody>
          <a:bodyPr wrap="none" rtlCol="0" anchor="t">
            <a:spAutoFit/>
          </a:bodyPr>
          <a:lstStyle/>
          <a:p>
            <a:r>
              <a:rPr lang="en-US" sz="3200" b="1" dirty="0">
                <a:solidFill>
                  <a:srgbClr val="051DCD"/>
                </a:solidFill>
                <a:latin typeface="Calibri" panose="020F0502020204030204" charset="0"/>
                <a:ea typeface="宋体" panose="02010600030101010101" pitchFamily="2" charset="-122"/>
                <a:cs typeface="Times New Roman" panose="02020603050405020304" charset="0"/>
                <a:sym typeface="+mn-ea"/>
              </a:rPr>
              <a:t>D</a:t>
            </a:r>
            <a:endParaRPr lang="en-US" altLang="en-US" sz="3200" b="1" dirty="0">
              <a:solidFill>
                <a:srgbClr val="051DCD"/>
              </a:solidFill>
              <a:latin typeface="Calibri" panose="020F0502020204030204" charset="0"/>
              <a:ea typeface="宋体" panose="02010600030101010101" pitchFamily="2" charset="-122"/>
              <a:cs typeface="Times New Roman" panose="02020603050405020304" charset="0"/>
              <a:sym typeface="+mn-ea"/>
            </a:endParaRPr>
          </a:p>
        </p:txBody>
      </p:sp>
      <p:sp>
        <p:nvSpPr>
          <p:cNvPr id="5" name="文本框 4"/>
          <p:cNvSpPr txBox="1"/>
          <p:nvPr/>
        </p:nvSpPr>
        <p:spPr>
          <a:xfrm>
            <a:off x="7000875" y="1507747"/>
            <a:ext cx="5038725" cy="829945"/>
          </a:xfrm>
          <a:prstGeom prst="rect">
            <a:avLst/>
          </a:prstGeom>
          <a:noFill/>
        </p:spPr>
        <p:txBody>
          <a:bodyPr wrap="square" rtlCol="0">
            <a:spAutoFit/>
          </a:bodyPr>
          <a:lstStyle/>
          <a:p>
            <a:r>
              <a:rPr lang="zh-CN" altLang="en-US" sz="2400" b="1" dirty="0">
                <a:solidFill>
                  <a:srgbClr val="FF0000"/>
                </a:solidFill>
                <a:latin typeface="Arial" panose="020B0604020202020204" pitchFamily="34" charset="0"/>
                <a:cs typeface="Arial" panose="020B0604020202020204" pitchFamily="34" charset="0"/>
              </a:rPr>
              <a:t>在比较结构中，</a:t>
            </a:r>
            <a:r>
              <a:rPr lang="en-US" altLang="zh-CN" sz="2400" b="1" u="sng" dirty="0">
                <a:solidFill>
                  <a:srgbClr val="FF0000"/>
                </a:solidFill>
                <a:latin typeface="Arial" panose="020B0604020202020204" pitchFamily="34" charset="0"/>
                <a:cs typeface="Arial" panose="020B0604020202020204" pitchFamily="34" charset="0"/>
              </a:rPr>
              <a:t>that </a:t>
            </a:r>
            <a:r>
              <a:rPr lang="zh-CN" altLang="en-US" sz="2400" b="1" dirty="0">
                <a:solidFill>
                  <a:srgbClr val="FF0000"/>
                </a:solidFill>
                <a:latin typeface="Arial" panose="020B0604020202020204" pitchFamily="34" charset="0"/>
                <a:cs typeface="Arial" panose="020B0604020202020204" pitchFamily="34" charset="0"/>
              </a:rPr>
              <a:t>代指前面提到的名词单数或不可数名词</a:t>
            </a:r>
            <a:r>
              <a:rPr lang="zh-CN" altLang="en-US" b="1" dirty="0"/>
              <a:t>。</a:t>
            </a:r>
            <a:endParaRPr lang="zh-CN" altLang="en-US"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down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downLef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2012" y="759500"/>
            <a:ext cx="11198860" cy="5412700"/>
          </a:xfrm>
          <a:prstGeom prst="rect">
            <a:avLst/>
          </a:prstGeom>
          <a:noFill/>
          <a:ln w="9525">
            <a:noFill/>
          </a:ln>
        </p:spPr>
        <p:txBody>
          <a:bodyPr wrap="square">
            <a:spAutoFit/>
          </a:bodyPr>
          <a:lstStyle/>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8. The earlier kids learn to be independent, the ____it is     </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dirty="0">
                <a:latin typeface="Arial" panose="020B0604020202020204" pitchFamily="34" charset="0"/>
                <a:ea typeface="宋体" panose="02010600030101010101" pitchFamily="2" charset="-122"/>
                <a:cs typeface="Arial" panose="020B0604020202020204" pitchFamily="34" charset="0"/>
              </a:rPr>
              <a:t>    </a:t>
            </a:r>
            <a:r>
              <a:rPr lang="en-US" sz="2800" b="0" dirty="0">
                <a:latin typeface="Arial" panose="020B0604020202020204" pitchFamily="34" charset="0"/>
                <a:ea typeface="宋体" panose="02010600030101010101" pitchFamily="2" charset="-122"/>
                <a:cs typeface="Arial" panose="020B0604020202020204" pitchFamily="34" charset="0"/>
              </a:rPr>
              <a:t>for their future.</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    A. good		B. best	    	C. better		D. well</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9. I work hard this term, but Peter works much_______.</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    A. hard     	B. harder		C. hardest         	D. the hardest</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10. We have a lovely room. It's one of _____ in the hotel.</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      A. nice     	B. nicer        	C. nicest           	D. the nicest</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11. --The picture is, I have to say, </a:t>
            </a:r>
            <a:r>
              <a:rPr lang="en-US" sz="2800" b="0" dirty="0">
                <a:solidFill>
                  <a:srgbClr val="FF0000"/>
                </a:solidFill>
                <a:latin typeface="Arial" panose="020B0604020202020204" pitchFamily="34" charset="0"/>
                <a:ea typeface="宋体" panose="02010600030101010101" pitchFamily="2" charset="-122"/>
                <a:cs typeface="Arial" panose="020B0604020202020204" pitchFamily="34" charset="0"/>
              </a:rPr>
              <a:t>not a bit </a:t>
            </a:r>
            <a:r>
              <a:rPr lang="en-US" sz="2800" b="0" dirty="0">
                <a:latin typeface="Arial" panose="020B0604020202020204" pitchFamily="34" charset="0"/>
                <a:ea typeface="宋体" panose="02010600030101010101" pitchFamily="2" charset="-122"/>
                <a:cs typeface="Arial" panose="020B0604020202020204" pitchFamily="34" charset="0"/>
              </a:rPr>
              <a:t>beautiful.</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      --Why? It’s _______ than any picture I have ever seen. </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      A. far more beautiful    		B. much less beautiful</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800"/>
              </a:lnSpc>
            </a:pPr>
            <a:r>
              <a:rPr lang="en-US" sz="2800" b="0" dirty="0">
                <a:latin typeface="Arial" panose="020B0604020202020204" pitchFamily="34" charset="0"/>
                <a:ea typeface="宋体" panose="02010600030101010101" pitchFamily="2" charset="-122"/>
                <a:cs typeface="Arial" panose="020B0604020202020204" pitchFamily="34" charset="0"/>
              </a:rPr>
              <a:t>      C. no more beautiful     		D. any less beautiful</a:t>
            </a:r>
            <a:endParaRPr lang="en-US" sz="2800" dirty="0">
              <a:latin typeface="Arial" panose="020B0604020202020204" pitchFamily="34" charset="0"/>
              <a:ea typeface="宋体" panose="02010600030101010101" pitchFamily="2" charset="-122"/>
              <a:cs typeface="Arial" panose="020B0604020202020204" pitchFamily="34" charset="0"/>
            </a:endParaRPr>
          </a:p>
        </p:txBody>
      </p:sp>
      <p:sp>
        <p:nvSpPr>
          <p:cNvPr id="6" name="文本框 5"/>
          <p:cNvSpPr txBox="1"/>
          <p:nvPr/>
        </p:nvSpPr>
        <p:spPr>
          <a:xfrm>
            <a:off x="337185" y="759500"/>
            <a:ext cx="444352" cy="539571"/>
          </a:xfrm>
          <a:prstGeom prst="rect">
            <a:avLst/>
          </a:prstGeom>
          <a:noFill/>
        </p:spPr>
        <p:txBody>
          <a:bodyPr wrap="none" rtlCol="0" anchor="t">
            <a:spAutoFit/>
          </a:bodyPr>
          <a:lstStyle/>
          <a:p>
            <a:pPr>
              <a:lnSpc>
                <a:spcPts val="3800"/>
              </a:lnSpc>
            </a:pPr>
            <a:r>
              <a:rPr 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rPr>
              <a:t>C</a:t>
            </a:r>
            <a:endParaRPr lang="en-US" alt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2" name="文本框 1"/>
          <p:cNvSpPr txBox="1"/>
          <p:nvPr/>
        </p:nvSpPr>
        <p:spPr>
          <a:xfrm>
            <a:off x="337185" y="2270125"/>
            <a:ext cx="444352" cy="539571"/>
          </a:xfrm>
          <a:prstGeom prst="rect">
            <a:avLst/>
          </a:prstGeom>
          <a:noFill/>
        </p:spPr>
        <p:txBody>
          <a:bodyPr wrap="none" rtlCol="0" anchor="t">
            <a:spAutoFit/>
          </a:bodyPr>
          <a:lstStyle/>
          <a:p>
            <a:pPr>
              <a:lnSpc>
                <a:spcPts val="3800"/>
              </a:lnSpc>
            </a:pPr>
            <a:r>
              <a:rPr 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rPr>
              <a:t>B</a:t>
            </a:r>
            <a:endParaRPr lang="en-US" alt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3" name="文本框 2"/>
          <p:cNvSpPr txBox="1"/>
          <p:nvPr/>
        </p:nvSpPr>
        <p:spPr>
          <a:xfrm>
            <a:off x="337185" y="3196064"/>
            <a:ext cx="444352" cy="539571"/>
          </a:xfrm>
          <a:prstGeom prst="rect">
            <a:avLst/>
          </a:prstGeom>
          <a:noFill/>
        </p:spPr>
        <p:txBody>
          <a:bodyPr wrap="none" rtlCol="0" anchor="t">
            <a:spAutoFit/>
          </a:bodyPr>
          <a:lstStyle/>
          <a:p>
            <a:pPr>
              <a:lnSpc>
                <a:spcPts val="3800"/>
              </a:lnSpc>
            </a:pPr>
            <a:r>
              <a:rPr 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rPr>
              <a:t>D</a:t>
            </a:r>
            <a:endParaRPr lang="en-US" altLang="en-US" sz="2800" b="1" dirty="0">
              <a:solidFill>
                <a:srgbClr val="051DCD"/>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4" name="文本框 3"/>
          <p:cNvSpPr txBox="1"/>
          <p:nvPr/>
        </p:nvSpPr>
        <p:spPr>
          <a:xfrm>
            <a:off x="337185" y="4144561"/>
            <a:ext cx="444352" cy="539571"/>
          </a:xfrm>
          <a:prstGeom prst="rect">
            <a:avLst/>
          </a:prstGeom>
          <a:noFill/>
        </p:spPr>
        <p:txBody>
          <a:bodyPr wrap="none" rtlCol="0" anchor="t">
            <a:spAutoFit/>
          </a:bodyPr>
          <a:lstStyle/>
          <a:p>
            <a:pPr>
              <a:lnSpc>
                <a:spcPts val="3800"/>
              </a:lnSpc>
            </a:pPr>
            <a:r>
              <a:rPr lang="en-US" sz="2800" b="1">
                <a:solidFill>
                  <a:srgbClr val="051DCD"/>
                </a:solidFill>
                <a:latin typeface="Arial" panose="020B0604020202020204" pitchFamily="34" charset="0"/>
                <a:ea typeface="宋体" panose="02010600030101010101" pitchFamily="2" charset="-122"/>
                <a:cs typeface="Arial" panose="020B0604020202020204" pitchFamily="34" charset="0"/>
                <a:sym typeface="+mn-ea"/>
              </a:rPr>
              <a:t>A</a:t>
            </a:r>
            <a:endParaRPr lang="en-US" altLang="en-US" sz="2800" b="1">
              <a:solidFill>
                <a:srgbClr val="051DCD"/>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5" name="文本框 4"/>
          <p:cNvSpPr txBox="1"/>
          <p:nvPr/>
        </p:nvSpPr>
        <p:spPr>
          <a:xfrm>
            <a:off x="9048115" y="4170680"/>
            <a:ext cx="1699895" cy="542584"/>
          </a:xfrm>
          <a:prstGeom prst="rect">
            <a:avLst/>
          </a:prstGeom>
          <a:noFill/>
        </p:spPr>
        <p:txBody>
          <a:bodyPr wrap="square" rtlCol="0">
            <a:spAutoFit/>
          </a:bodyPr>
          <a:lstStyle/>
          <a:p>
            <a:pPr>
              <a:lnSpc>
                <a:spcPts val="3800"/>
              </a:lnSpc>
            </a:pPr>
            <a:r>
              <a:rPr lang="zh-CN" sz="2800" b="1" dirty="0">
                <a:solidFill>
                  <a:srgbClr val="FF0000"/>
                </a:solidFill>
                <a:latin typeface="Arial" panose="020B0604020202020204" pitchFamily="34" charset="0"/>
                <a:cs typeface="Arial" panose="020B0604020202020204" pitchFamily="34" charset="0"/>
              </a:rPr>
              <a:t>一点也不</a:t>
            </a:r>
            <a:endParaRPr lang="zh-CN" altLang="en-US" sz="2800" b="1"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59790" y="553085"/>
            <a:ext cx="11494135" cy="6092825"/>
          </a:xfrm>
          <a:prstGeom prst="rect">
            <a:avLst/>
          </a:prstGeom>
          <a:noFill/>
          <a:ln w="9525">
            <a:noFill/>
          </a:ln>
        </p:spPr>
        <p:txBody>
          <a:bodyPr wrap="square">
            <a:spAutoFit/>
          </a:bodyPr>
          <a:lstStyle/>
          <a:p>
            <a:pPr indent="0">
              <a:lnSpc>
                <a:spcPts val="3900"/>
              </a:lnSpc>
            </a:pPr>
            <a:r>
              <a:rPr lang="en-US" sz="2800" b="0" dirty="0">
                <a:latin typeface="Arial" panose="020B0604020202020204" pitchFamily="34" charset="0"/>
                <a:ea typeface="宋体" panose="02010600030101010101" pitchFamily="2" charset="-122"/>
                <a:cs typeface="Arial" panose="020B0604020202020204" pitchFamily="34" charset="0"/>
              </a:rPr>
              <a:t>12. --Many boy students think </a:t>
            </a:r>
            <a:r>
              <a:rPr lang="en-US" sz="2800" b="0" dirty="0" err="1">
                <a:latin typeface="Arial" panose="020B0604020202020204" pitchFamily="34" charset="0"/>
                <a:ea typeface="宋体" panose="02010600030101010101" pitchFamily="2" charset="-122"/>
                <a:cs typeface="Arial" panose="020B0604020202020204" pitchFamily="34" charset="0"/>
              </a:rPr>
              <a:t>maths</a:t>
            </a:r>
            <a:r>
              <a:rPr lang="en-US" sz="2800" b="0" dirty="0">
                <a:latin typeface="Arial" panose="020B0604020202020204" pitchFamily="34" charset="0"/>
                <a:ea typeface="宋体" panose="02010600030101010101" pitchFamily="2" charset="-122"/>
                <a:cs typeface="Arial" panose="020B0604020202020204" pitchFamily="34" charset="0"/>
              </a:rPr>
              <a:t> is _______ English.</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900"/>
              </a:lnSpc>
            </a:pPr>
            <a:r>
              <a:rPr lang="en-US" sz="2800" b="0" dirty="0">
                <a:latin typeface="Arial" panose="020B0604020202020204" pitchFamily="34" charset="0"/>
                <a:ea typeface="宋体" panose="02010600030101010101" pitchFamily="2" charset="-122"/>
                <a:cs typeface="Arial" panose="020B0604020202020204" pitchFamily="34" charset="0"/>
              </a:rPr>
              <a:t>      --l agree. I'm weak in English.</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900"/>
              </a:lnSpc>
            </a:pPr>
            <a:r>
              <a:rPr lang="en-US" sz="2800" b="0" dirty="0">
                <a:latin typeface="Arial" panose="020B0604020202020204" pitchFamily="34" charset="0"/>
                <a:ea typeface="宋体" panose="02010600030101010101" pitchFamily="2" charset="-122"/>
                <a:cs typeface="Arial" panose="020B0604020202020204" pitchFamily="34" charset="0"/>
              </a:rPr>
              <a:t>      A. so difficult as		</a:t>
            </a:r>
            <a:r>
              <a:rPr lang="en-US" sz="2800" dirty="0">
                <a:latin typeface="Arial" panose="020B0604020202020204" pitchFamily="34" charset="0"/>
                <a:ea typeface="宋体" panose="02010600030101010101" pitchFamily="2" charset="-122"/>
                <a:cs typeface="Arial" panose="020B0604020202020204" pitchFamily="34" charset="0"/>
                <a:sym typeface="+mn-ea"/>
              </a:rPr>
              <a:t>B. much difficult than</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900"/>
              </a:lnSpc>
            </a:pPr>
            <a:r>
              <a:rPr lang="en-US" sz="2800" b="0" dirty="0">
                <a:latin typeface="Arial" panose="020B0604020202020204" pitchFamily="34" charset="0"/>
                <a:ea typeface="宋体" panose="02010600030101010101" pitchFamily="2" charset="-122"/>
                <a:cs typeface="Arial" panose="020B0604020202020204" pitchFamily="34" charset="0"/>
              </a:rPr>
              <a:t>      C. less difficult than    	</a:t>
            </a:r>
            <a:r>
              <a:rPr lang="en-US" sz="2800" dirty="0">
                <a:latin typeface="Arial" panose="020B0604020202020204" pitchFamily="34" charset="0"/>
                <a:ea typeface="宋体" panose="02010600030101010101" pitchFamily="2" charset="-122"/>
                <a:cs typeface="Arial" panose="020B0604020202020204" pitchFamily="34" charset="0"/>
                <a:sym typeface="+mn-ea"/>
              </a:rPr>
              <a:t>D. more difficult than</a:t>
            </a:r>
            <a:endParaRPr lang="en-US" sz="2800" dirty="0">
              <a:latin typeface="Arial" panose="020B0604020202020204" pitchFamily="34" charset="0"/>
              <a:ea typeface="宋体" panose="02010600030101010101" pitchFamily="2" charset="-122"/>
              <a:cs typeface="Arial" panose="020B0604020202020204" pitchFamily="34" charset="0"/>
              <a:sym typeface="+mn-ea"/>
            </a:endParaRPr>
          </a:p>
          <a:p>
            <a:pPr indent="0">
              <a:lnSpc>
                <a:spcPts val="3900"/>
              </a:lnSpc>
            </a:pPr>
            <a:r>
              <a:rPr lang="en-US" sz="2800" b="0" dirty="0">
                <a:latin typeface="Arial" panose="020B0604020202020204" pitchFamily="34" charset="0"/>
                <a:ea typeface="宋体" panose="02010600030101010101" pitchFamily="2" charset="-122"/>
                <a:cs typeface="Arial" panose="020B0604020202020204" pitchFamily="34" charset="0"/>
              </a:rPr>
              <a:t>13. Bob jumps farther than _______ in his class.</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900"/>
              </a:lnSpc>
            </a:pPr>
            <a:r>
              <a:rPr lang="en-US" sz="2800" dirty="0">
                <a:latin typeface="Arial" panose="020B0604020202020204" pitchFamily="34" charset="0"/>
                <a:ea typeface="宋体" panose="02010600030101010101" pitchFamily="2" charset="-122"/>
                <a:cs typeface="Arial" panose="020B0604020202020204" pitchFamily="34" charset="0"/>
                <a:sym typeface="+mn-ea"/>
              </a:rPr>
              <a:t>      A. the other             	</a:t>
            </a:r>
            <a:r>
              <a:rPr lang="en-US" sz="2800" b="0" dirty="0">
                <a:latin typeface="Arial" panose="020B0604020202020204" pitchFamily="34" charset="0"/>
                <a:ea typeface="宋体" panose="02010600030101010101" pitchFamily="2" charset="-122"/>
                <a:cs typeface="Arial" panose="020B0604020202020204" pitchFamily="34" charset="0"/>
              </a:rPr>
              <a:t>B. any other boys </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900"/>
              </a:lnSpc>
            </a:pPr>
            <a:r>
              <a:rPr lang="en-US" sz="2800" b="0" dirty="0">
                <a:latin typeface="Arial" panose="020B0604020202020204" pitchFamily="34" charset="0"/>
                <a:ea typeface="宋体" panose="02010600030101010101" pitchFamily="2" charset="-122"/>
                <a:cs typeface="Arial" panose="020B0604020202020204" pitchFamily="34" charset="0"/>
              </a:rPr>
              <a:t>      C. any other boy     	D. another boy</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900"/>
              </a:lnSpc>
            </a:pPr>
            <a:r>
              <a:rPr lang="en-US" sz="2800" b="0" dirty="0">
                <a:latin typeface="Arial" panose="020B0604020202020204" pitchFamily="34" charset="0"/>
                <a:ea typeface="宋体" panose="02010600030101010101" pitchFamily="2" charset="-122"/>
                <a:cs typeface="Arial" panose="020B0604020202020204" pitchFamily="34" charset="0"/>
              </a:rPr>
              <a:t>14. You have to study a little _____ </a:t>
            </a:r>
            <a:r>
              <a:rPr lang="en-US" sz="2800" dirty="0">
                <a:latin typeface="Arial" panose="020B0604020202020204" pitchFamily="34" charset="0"/>
                <a:ea typeface="宋体" panose="02010600030101010101" pitchFamily="2" charset="-122"/>
                <a:cs typeface="Arial" panose="020B0604020202020204" pitchFamily="34" charset="0"/>
                <a:sym typeface="+mn-ea"/>
              </a:rPr>
              <a:t>if you are not as ____ as others.</a:t>
            </a:r>
            <a:endParaRPr lang="en-US" sz="2800" dirty="0">
              <a:latin typeface="Arial" panose="020B0604020202020204" pitchFamily="34" charset="0"/>
              <a:ea typeface="宋体" panose="02010600030101010101" pitchFamily="2" charset="-122"/>
              <a:cs typeface="Arial" panose="020B0604020202020204" pitchFamily="34" charset="0"/>
              <a:sym typeface="+mn-ea"/>
            </a:endParaRPr>
          </a:p>
          <a:p>
            <a:pPr indent="0">
              <a:lnSpc>
                <a:spcPts val="3900"/>
              </a:lnSpc>
            </a:pPr>
            <a:r>
              <a:rPr lang="en-US" sz="2800" dirty="0">
                <a:latin typeface="Arial" panose="020B0604020202020204" pitchFamily="34" charset="0"/>
                <a:ea typeface="宋体" panose="02010600030101010101" pitchFamily="2" charset="-122"/>
                <a:cs typeface="Arial" panose="020B0604020202020204" pitchFamily="34" charset="0"/>
                <a:sym typeface="+mn-ea"/>
              </a:rPr>
              <a:t>      A. hard; clever         	</a:t>
            </a:r>
            <a:r>
              <a:rPr lang="en-US" sz="2800" b="0" dirty="0">
                <a:latin typeface="Arial" panose="020B0604020202020204" pitchFamily="34" charset="0"/>
                <a:ea typeface="宋体" panose="02010600030101010101" pitchFamily="2" charset="-122"/>
                <a:cs typeface="Arial" panose="020B0604020202020204" pitchFamily="34" charset="0"/>
              </a:rPr>
              <a:t>B. harder; cleverer         </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900"/>
              </a:lnSpc>
            </a:pPr>
            <a:r>
              <a:rPr lang="en-US" sz="2800" b="0" dirty="0">
                <a:latin typeface="Arial" panose="020B0604020202020204" pitchFamily="34" charset="0"/>
                <a:ea typeface="宋体" panose="02010600030101010101" pitchFamily="2" charset="-122"/>
                <a:cs typeface="Arial" panose="020B0604020202020204" pitchFamily="34" charset="0"/>
              </a:rPr>
              <a:t>      C. hard; cleverer   		D. harder; clever</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900"/>
              </a:lnSpc>
            </a:pPr>
            <a:r>
              <a:rPr lang="en-US" sz="2800" b="0" dirty="0">
                <a:latin typeface="Arial" panose="020B0604020202020204" pitchFamily="34" charset="0"/>
                <a:ea typeface="宋体" panose="02010600030101010101" pitchFamily="2" charset="-122"/>
                <a:cs typeface="Arial" panose="020B0604020202020204" pitchFamily="34" charset="0"/>
              </a:rPr>
              <a:t>15. This is ______ idea I can think of. I can’t see any better one.</a:t>
            </a:r>
            <a:endParaRPr lang="en-US" sz="2800" b="0" dirty="0">
              <a:latin typeface="Arial" panose="020B0604020202020204" pitchFamily="34" charset="0"/>
              <a:ea typeface="宋体" panose="02010600030101010101" pitchFamily="2" charset="-122"/>
              <a:cs typeface="Arial" panose="020B0604020202020204" pitchFamily="34" charset="0"/>
            </a:endParaRPr>
          </a:p>
          <a:p>
            <a:pPr indent="0">
              <a:lnSpc>
                <a:spcPts val="3900"/>
              </a:lnSpc>
            </a:pPr>
            <a:r>
              <a:rPr lang="en-US" sz="2800" b="0" dirty="0">
                <a:latin typeface="Arial" panose="020B0604020202020204" pitchFamily="34" charset="0"/>
                <a:ea typeface="宋体" panose="02010600030101010101" pitchFamily="2" charset="-122"/>
                <a:cs typeface="Arial" panose="020B0604020202020204" pitchFamily="34" charset="0"/>
              </a:rPr>
              <a:t>      A. good            B. the best           C. better           D. well</a:t>
            </a:r>
            <a:endParaRPr lang="en-US" sz="2800" b="0" dirty="0">
              <a:latin typeface="Arial" panose="020B0604020202020204" pitchFamily="34" charset="0"/>
              <a:ea typeface="宋体" panose="02010600030101010101" pitchFamily="2" charset="-122"/>
              <a:cs typeface="Arial" panose="020B0604020202020204" pitchFamily="34" charset="0"/>
            </a:endParaRPr>
          </a:p>
        </p:txBody>
      </p:sp>
      <p:sp>
        <p:nvSpPr>
          <p:cNvPr id="6" name="文本框 5"/>
          <p:cNvSpPr txBox="1"/>
          <p:nvPr/>
        </p:nvSpPr>
        <p:spPr>
          <a:xfrm>
            <a:off x="417040" y="553085"/>
            <a:ext cx="481222" cy="584775"/>
          </a:xfrm>
          <a:prstGeom prst="rect">
            <a:avLst/>
          </a:prstGeom>
          <a:noFill/>
        </p:spPr>
        <p:txBody>
          <a:bodyPr wrap="none" rtlCol="0" anchor="t">
            <a:spAutoFit/>
          </a:bodyPr>
          <a:lstStyle/>
          <a:p>
            <a:r>
              <a:rPr lang="en-US" sz="3200" b="1" dirty="0">
                <a:solidFill>
                  <a:srgbClr val="051DCD"/>
                </a:solidFill>
                <a:ea typeface="宋体" panose="02010600030101010101" pitchFamily="2" charset="-122"/>
                <a:cs typeface="Times New Roman" panose="02020603050405020304" charset="0"/>
                <a:sym typeface="+mn-ea"/>
              </a:rPr>
              <a:t>C</a:t>
            </a:r>
            <a:endParaRPr lang="en-US" altLang="en-US" sz="3200" b="1" dirty="0">
              <a:solidFill>
                <a:srgbClr val="051DCD"/>
              </a:solidFill>
              <a:ea typeface="宋体" panose="02010600030101010101" pitchFamily="2" charset="-122"/>
              <a:cs typeface="Times New Roman" panose="02020603050405020304" charset="0"/>
              <a:sym typeface="+mn-ea"/>
            </a:endParaRPr>
          </a:p>
        </p:txBody>
      </p:sp>
      <p:sp>
        <p:nvSpPr>
          <p:cNvPr id="2" name="文本框 1"/>
          <p:cNvSpPr txBox="1"/>
          <p:nvPr/>
        </p:nvSpPr>
        <p:spPr>
          <a:xfrm>
            <a:off x="432280" y="2530475"/>
            <a:ext cx="302105" cy="584775"/>
          </a:xfrm>
          <a:prstGeom prst="rect">
            <a:avLst/>
          </a:prstGeom>
          <a:noFill/>
        </p:spPr>
        <p:txBody>
          <a:bodyPr wrap="square" rtlCol="0" anchor="t">
            <a:spAutoFit/>
          </a:bodyPr>
          <a:lstStyle/>
          <a:p>
            <a:r>
              <a:rPr lang="en-US" sz="3200" b="1" dirty="0">
                <a:solidFill>
                  <a:srgbClr val="051DCD"/>
                </a:solidFill>
                <a:ea typeface="宋体" panose="02010600030101010101" pitchFamily="2" charset="-122"/>
                <a:cs typeface="Times New Roman" panose="02020603050405020304" charset="0"/>
                <a:sym typeface="+mn-ea"/>
              </a:rPr>
              <a:t>C</a:t>
            </a:r>
            <a:endParaRPr lang="en-US" altLang="en-US" sz="3200" b="1" dirty="0">
              <a:solidFill>
                <a:srgbClr val="051DCD"/>
              </a:solidFill>
              <a:ea typeface="宋体" panose="02010600030101010101" pitchFamily="2" charset="-122"/>
              <a:cs typeface="Times New Roman" panose="02020603050405020304" charset="0"/>
              <a:sym typeface="+mn-ea"/>
            </a:endParaRPr>
          </a:p>
        </p:txBody>
      </p:sp>
      <p:sp>
        <p:nvSpPr>
          <p:cNvPr id="3" name="文本框 2"/>
          <p:cNvSpPr txBox="1"/>
          <p:nvPr/>
        </p:nvSpPr>
        <p:spPr>
          <a:xfrm>
            <a:off x="417040" y="3968750"/>
            <a:ext cx="481222" cy="584775"/>
          </a:xfrm>
          <a:prstGeom prst="rect">
            <a:avLst/>
          </a:prstGeom>
          <a:noFill/>
        </p:spPr>
        <p:txBody>
          <a:bodyPr wrap="none" rtlCol="0" anchor="t">
            <a:spAutoFit/>
          </a:bodyPr>
          <a:lstStyle/>
          <a:p>
            <a:r>
              <a:rPr lang="en-US" sz="3200" b="1">
                <a:solidFill>
                  <a:srgbClr val="051DCD"/>
                </a:solidFill>
                <a:ea typeface="宋体" panose="02010600030101010101" pitchFamily="2" charset="-122"/>
                <a:cs typeface="Times New Roman" panose="02020603050405020304" charset="0"/>
                <a:sym typeface="+mn-ea"/>
              </a:rPr>
              <a:t>D</a:t>
            </a:r>
            <a:endParaRPr lang="en-US" altLang="en-US" sz="3200" b="1">
              <a:solidFill>
                <a:srgbClr val="051DCD"/>
              </a:solidFill>
              <a:ea typeface="宋体" panose="02010600030101010101" pitchFamily="2" charset="-122"/>
              <a:cs typeface="Times New Roman" panose="02020603050405020304" charset="0"/>
              <a:sym typeface="+mn-ea"/>
            </a:endParaRPr>
          </a:p>
        </p:txBody>
      </p:sp>
      <p:sp>
        <p:nvSpPr>
          <p:cNvPr id="4" name="文本框 3"/>
          <p:cNvSpPr txBox="1"/>
          <p:nvPr/>
        </p:nvSpPr>
        <p:spPr>
          <a:xfrm>
            <a:off x="430666" y="5521325"/>
            <a:ext cx="481222" cy="584775"/>
          </a:xfrm>
          <a:prstGeom prst="rect">
            <a:avLst/>
          </a:prstGeom>
          <a:noFill/>
        </p:spPr>
        <p:txBody>
          <a:bodyPr wrap="none" rtlCol="0" anchor="t">
            <a:spAutoFit/>
          </a:bodyPr>
          <a:lstStyle/>
          <a:p>
            <a:r>
              <a:rPr lang="en-US" sz="3200" b="1" dirty="0">
                <a:solidFill>
                  <a:srgbClr val="051DCD"/>
                </a:solidFill>
                <a:ea typeface="宋体" panose="02010600030101010101" pitchFamily="2" charset="-122"/>
                <a:cs typeface="Times New Roman" panose="02020603050405020304" charset="0"/>
                <a:sym typeface="+mn-ea"/>
              </a:rPr>
              <a:t>B</a:t>
            </a:r>
            <a:endParaRPr lang="en-US" altLang="en-US" sz="3200" b="1" dirty="0">
              <a:solidFill>
                <a:srgbClr val="051DCD"/>
              </a:solidFill>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1365" cy="685863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06315" y="138430"/>
            <a:ext cx="2578735" cy="5219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zh-CN" sz="2800">
                <a:latin typeface="Arial" panose="020B0604020202020204" pitchFamily="34" charset="0"/>
                <a:cs typeface="Arial" panose="020B0604020202020204" pitchFamily="34" charset="0"/>
              </a:rPr>
              <a:t>Time to speak</a:t>
            </a:r>
            <a:endParaRPr lang="en-US" altLang="zh-CN" sz="2800">
              <a:latin typeface="Arial" panose="020B0604020202020204" pitchFamily="34" charset="0"/>
              <a:cs typeface="Arial" panose="020B0604020202020204" pitchFamily="34" charset="0"/>
            </a:endParaRPr>
          </a:p>
        </p:txBody>
      </p:sp>
      <p:sp>
        <p:nvSpPr>
          <p:cNvPr id="5" name="文本框 4"/>
          <p:cNvSpPr txBox="1"/>
          <p:nvPr/>
        </p:nvSpPr>
        <p:spPr>
          <a:xfrm>
            <a:off x="127000" y="660400"/>
            <a:ext cx="9405620" cy="953135"/>
          </a:xfrm>
          <a:prstGeom prst="rect">
            <a:avLst/>
          </a:prstGeom>
          <a:noFill/>
        </p:spPr>
        <p:txBody>
          <a:bodyPr wrap="square" rtlCol="0" anchor="t">
            <a:spAutoFit/>
          </a:bodyPr>
          <a:lstStyle/>
          <a:p>
            <a:r>
              <a:rPr lang="en-US" altLang="zh-CN" sz="2800">
                <a:latin typeface="Arial" panose="020B0604020202020204" pitchFamily="34" charset="0"/>
                <a:cs typeface="Arial" panose="020B0604020202020204" pitchFamily="34" charset="0"/>
                <a:sym typeface="+mn-ea"/>
              </a:rPr>
              <a:t>Complete the conversation with your parter. The phrases in the box can help you.</a:t>
            </a:r>
            <a:endParaRPr lang="zh-CN" altLang="en-US" sz="2800">
              <a:latin typeface="Arial" panose="020B0604020202020204" pitchFamily="34" charset="0"/>
              <a:cs typeface="Arial" panose="020B0604020202020204" pitchFamily="34" charset="0"/>
            </a:endParaRPr>
          </a:p>
        </p:txBody>
      </p:sp>
      <p:sp>
        <p:nvSpPr>
          <p:cNvPr id="6" name="对角圆角矩形 5"/>
          <p:cNvSpPr/>
          <p:nvPr/>
        </p:nvSpPr>
        <p:spPr>
          <a:xfrm>
            <a:off x="7150329" y="1869897"/>
            <a:ext cx="4566920" cy="4216230"/>
          </a:xfrm>
          <a:prstGeom prst="round2Diag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r>
              <a:rPr lang="en-US" altLang="zh-CN" sz="2400" dirty="0">
                <a:solidFill>
                  <a:schemeClr val="tx1">
                    <a:lumMod val="95000"/>
                    <a:lumOff val="5000"/>
                  </a:schemeClr>
                </a:solidFill>
                <a:latin typeface="Arial" panose="020B0604020202020204" pitchFamily="34" charset="0"/>
                <a:ea typeface="宋体" panose="02010600030101010101" pitchFamily="2" charset="-122"/>
                <a:sym typeface="+mn-ea"/>
              </a:rPr>
              <a:t>cinema</a:t>
            </a:r>
            <a:endParaRPr lang="en-US" altLang="zh-CN" sz="2400" dirty="0">
              <a:solidFill>
                <a:schemeClr val="tx1">
                  <a:lumMod val="95000"/>
                  <a:lumOff val="5000"/>
                </a:schemeClr>
              </a:solidFill>
              <a:latin typeface="Arial" panose="020B0604020202020204" pitchFamily="34" charset="0"/>
              <a:ea typeface="宋体" panose="02010600030101010101" pitchFamily="2" charset="-122"/>
              <a:sym typeface="+mn-ea"/>
            </a:endParaRPr>
          </a:p>
          <a:p>
            <a:pPr algn="l"/>
            <a:r>
              <a:rPr lang="en-US" altLang="zh-CN" sz="2400" dirty="0">
                <a:solidFill>
                  <a:schemeClr val="tx1">
                    <a:lumMod val="95000"/>
                    <a:lumOff val="5000"/>
                  </a:schemeClr>
                </a:solidFill>
                <a:latin typeface="Arial" panose="020B0604020202020204" pitchFamily="34" charset="0"/>
                <a:ea typeface="宋体" panose="02010600030101010101" pitchFamily="2" charset="-122"/>
                <a:sym typeface="+mn-ea"/>
              </a:rPr>
              <a:t>restaurant</a:t>
            </a:r>
            <a:endParaRPr lang="en-US" altLang="zh-CN" sz="2400" dirty="0">
              <a:solidFill>
                <a:schemeClr val="tx1">
                  <a:lumMod val="95000"/>
                  <a:lumOff val="5000"/>
                </a:schemeClr>
              </a:solidFill>
              <a:latin typeface="Arial" panose="020B0604020202020204" pitchFamily="34" charset="0"/>
              <a:ea typeface="宋体" panose="02010600030101010101" pitchFamily="2" charset="-122"/>
              <a:sym typeface="+mn-ea"/>
            </a:endParaRPr>
          </a:p>
          <a:p>
            <a:pPr algn="l"/>
            <a:r>
              <a:rPr lang="en-US" altLang="zh-CN" sz="2400" dirty="0">
                <a:solidFill>
                  <a:schemeClr val="tx1">
                    <a:lumMod val="95000"/>
                    <a:lumOff val="5000"/>
                  </a:schemeClr>
                </a:solidFill>
                <a:latin typeface="Arial" panose="020B0604020202020204" pitchFamily="34" charset="0"/>
                <a:ea typeface="宋体" panose="02010600030101010101" pitchFamily="2" charset="-122"/>
                <a:sym typeface="+mn-ea"/>
              </a:rPr>
              <a:t>supermarket</a:t>
            </a:r>
            <a:endParaRPr lang="en-US" altLang="zh-CN" sz="2400" dirty="0">
              <a:solidFill>
                <a:schemeClr val="tx1">
                  <a:lumMod val="95000"/>
                  <a:lumOff val="5000"/>
                </a:schemeClr>
              </a:solidFill>
              <a:latin typeface="Arial" panose="020B0604020202020204" pitchFamily="34" charset="0"/>
              <a:ea typeface="宋体" panose="02010600030101010101" pitchFamily="2" charset="-122"/>
              <a:sym typeface="+mn-ea"/>
            </a:endParaRPr>
          </a:p>
          <a:p>
            <a:pPr algn="l"/>
            <a:r>
              <a:rPr lang="en-US" altLang="zh-CN" sz="2400" dirty="0">
                <a:solidFill>
                  <a:schemeClr val="tx1">
                    <a:lumMod val="95000"/>
                    <a:lumOff val="5000"/>
                  </a:schemeClr>
                </a:solidFill>
                <a:latin typeface="Arial" panose="020B0604020202020204" pitchFamily="34" charset="0"/>
                <a:ea typeface="宋体" panose="02010600030101010101" pitchFamily="2" charset="-122"/>
                <a:sym typeface="+mn-ea"/>
              </a:rPr>
              <a:t>clothes store</a:t>
            </a:r>
            <a:endParaRPr lang="en-US" altLang="zh-CN" sz="2400" dirty="0">
              <a:solidFill>
                <a:schemeClr val="tx1">
                  <a:lumMod val="95000"/>
                  <a:lumOff val="5000"/>
                </a:schemeClr>
              </a:solidFill>
              <a:latin typeface="Arial" panose="020B0604020202020204" pitchFamily="34" charset="0"/>
              <a:ea typeface="宋体" panose="02010600030101010101" pitchFamily="2" charset="-122"/>
              <a:sym typeface="+mn-ea"/>
            </a:endParaRPr>
          </a:p>
          <a:p>
            <a:pPr algn="l"/>
            <a:r>
              <a:rPr lang="en-US" altLang="zh-CN" sz="2400" dirty="0">
                <a:solidFill>
                  <a:schemeClr val="tx1">
                    <a:lumMod val="95000"/>
                    <a:lumOff val="5000"/>
                  </a:schemeClr>
                </a:solidFill>
                <a:latin typeface="Arial" panose="020B0604020202020204" pitchFamily="34" charset="0"/>
                <a:ea typeface="宋体" panose="02010600030101010101" pitchFamily="2" charset="-122"/>
                <a:sym typeface="+mn-ea"/>
              </a:rPr>
              <a:t>......</a:t>
            </a:r>
            <a:endParaRPr lang="en-US" altLang="zh-CN" sz="2400" dirty="0">
              <a:solidFill>
                <a:schemeClr val="tx1">
                  <a:lumMod val="95000"/>
                  <a:lumOff val="5000"/>
                </a:schemeClr>
              </a:solidFill>
              <a:latin typeface="Arial" panose="020B0604020202020204" pitchFamily="34" charset="0"/>
              <a:ea typeface="宋体" panose="02010600030101010101" pitchFamily="2" charset="-122"/>
              <a:sym typeface="+mn-ea"/>
            </a:endParaRPr>
          </a:p>
          <a:p>
            <a:pPr algn="l"/>
            <a:r>
              <a:rPr lang="en-US" altLang="zh-CN" sz="2400" dirty="0">
                <a:solidFill>
                  <a:srgbClr val="9900FF"/>
                </a:solidFill>
                <a:latin typeface="Arial" panose="020B0604020202020204" pitchFamily="34" charset="0"/>
                <a:ea typeface="宋体" panose="02010600030101010101" pitchFamily="2" charset="-122"/>
                <a:sym typeface="+mn-ea"/>
              </a:rPr>
              <a:t>sit the most comfortably</a:t>
            </a:r>
            <a:endParaRPr lang="en-US" altLang="zh-CN" sz="2400" dirty="0">
              <a:solidFill>
                <a:srgbClr val="9900FF"/>
              </a:solidFill>
              <a:latin typeface="Arial" panose="020B0604020202020204" pitchFamily="34" charset="0"/>
              <a:ea typeface="宋体" panose="02010600030101010101" pitchFamily="2" charset="-122"/>
              <a:sym typeface="+mn-ea"/>
            </a:endParaRPr>
          </a:p>
          <a:p>
            <a:pPr algn="l"/>
            <a:r>
              <a:rPr lang="en-US" altLang="zh-CN" sz="2400" dirty="0">
                <a:solidFill>
                  <a:srgbClr val="9900FF"/>
                </a:solidFill>
                <a:latin typeface="Arial" panose="020B0604020202020204" pitchFamily="34" charset="0"/>
                <a:ea typeface="宋体" panose="02010600030101010101" pitchFamily="2" charset="-122"/>
                <a:sym typeface="+mn-ea"/>
              </a:rPr>
              <a:t>buy the freshest food </a:t>
            </a:r>
            <a:endParaRPr lang="en-US" altLang="zh-CN" sz="2400" dirty="0">
              <a:solidFill>
                <a:srgbClr val="9900FF"/>
              </a:solidFill>
              <a:latin typeface="Arial" panose="020B0604020202020204" pitchFamily="34" charset="0"/>
              <a:ea typeface="宋体" panose="02010600030101010101" pitchFamily="2" charset="-122"/>
              <a:sym typeface="+mn-ea"/>
            </a:endParaRPr>
          </a:p>
          <a:p>
            <a:pPr algn="l"/>
            <a:r>
              <a:rPr lang="en-US" altLang="zh-CN" sz="2400" dirty="0">
                <a:solidFill>
                  <a:srgbClr val="9900FF"/>
                </a:solidFill>
                <a:latin typeface="Arial" panose="020B0604020202020204" pitchFamily="34" charset="0"/>
                <a:ea typeface="宋体" panose="02010600030101010101" pitchFamily="2" charset="-122"/>
                <a:sym typeface="+mn-ea"/>
              </a:rPr>
              <a:t>buy clothes the most cheaply</a:t>
            </a:r>
            <a:endParaRPr lang="en-US" altLang="zh-CN" sz="2400" dirty="0">
              <a:solidFill>
                <a:srgbClr val="9900FF"/>
              </a:solidFill>
              <a:latin typeface="Arial" panose="020B0604020202020204" pitchFamily="34" charset="0"/>
              <a:ea typeface="宋体" panose="02010600030101010101" pitchFamily="2" charset="-122"/>
              <a:sym typeface="+mn-ea"/>
            </a:endParaRPr>
          </a:p>
          <a:p>
            <a:pPr algn="l"/>
            <a:r>
              <a:rPr lang="en-US" altLang="zh-CN" sz="2400" dirty="0">
                <a:solidFill>
                  <a:srgbClr val="9900FF"/>
                </a:solidFill>
                <a:latin typeface="Arial" panose="020B0604020202020204" pitchFamily="34" charset="0"/>
                <a:ea typeface="宋体" panose="02010600030101010101" pitchFamily="2" charset="-122"/>
                <a:sym typeface="+mn-ea"/>
              </a:rPr>
              <a:t>enjoy the most delicious food</a:t>
            </a:r>
            <a:endParaRPr lang="zh-CN" altLang="en-US" sz="2400" dirty="0">
              <a:solidFill>
                <a:srgbClr val="9900FF"/>
              </a:solidFill>
            </a:endParaRPr>
          </a:p>
        </p:txBody>
      </p:sp>
      <p:sp>
        <p:nvSpPr>
          <p:cNvPr id="3075" name="文本框 5"/>
          <p:cNvSpPr txBox="1"/>
          <p:nvPr/>
        </p:nvSpPr>
        <p:spPr>
          <a:xfrm>
            <a:off x="607931" y="1613535"/>
            <a:ext cx="6518910" cy="4524315"/>
          </a:xfrm>
          <a:prstGeom prst="rect">
            <a:avLst/>
          </a:prstGeom>
          <a:noFill/>
          <a:ln w="9525">
            <a:noFill/>
          </a:ln>
        </p:spPr>
        <p:txBody>
          <a:bodyPr wrap="square" anchor="t">
            <a:spAutoFit/>
          </a:bodyPr>
          <a:lstStyle/>
          <a:p>
            <a:r>
              <a:rPr lang="en-US" altLang="zh-CN" sz="2400" dirty="0">
                <a:solidFill>
                  <a:srgbClr val="0A3BF0"/>
                </a:solidFill>
                <a:latin typeface="Arial" panose="020B0604020202020204" pitchFamily="34" charset="0"/>
                <a:ea typeface="宋体" panose="02010600030101010101" pitchFamily="2" charset="-122"/>
              </a:rPr>
              <a:t>A: Hi, I am...I am new in town.</a:t>
            </a:r>
            <a:endParaRPr lang="en-US" altLang="zh-CN" sz="2400" dirty="0">
              <a:solidFill>
                <a:srgbClr val="0A3BF0"/>
              </a:solidFill>
              <a:latin typeface="Arial" panose="020B0604020202020204" pitchFamily="34" charset="0"/>
              <a:ea typeface="宋体" panose="02010600030101010101" pitchFamily="2" charset="-122"/>
            </a:endParaRPr>
          </a:p>
          <a:p>
            <a:r>
              <a:rPr lang="en-US" altLang="zh-CN" sz="2400" dirty="0">
                <a:solidFill>
                  <a:schemeClr val="tx1">
                    <a:lumMod val="95000"/>
                    <a:lumOff val="5000"/>
                  </a:schemeClr>
                </a:solidFill>
                <a:latin typeface="Arial" panose="020B0604020202020204" pitchFamily="34" charset="0"/>
                <a:ea typeface="宋体" panose="02010600030101010101" pitchFamily="2" charset="-122"/>
              </a:rPr>
              <a:t>B: Hi, I am...Welcome to the neighborhood.   </a:t>
            </a:r>
            <a:endParaRPr lang="en-US" altLang="zh-CN" sz="2400" dirty="0">
              <a:solidFill>
                <a:schemeClr val="tx1">
                  <a:lumMod val="95000"/>
                  <a:lumOff val="5000"/>
                </a:schemeClr>
              </a:solidFill>
              <a:latin typeface="Arial" panose="020B0604020202020204" pitchFamily="34" charset="0"/>
              <a:ea typeface="宋体" panose="02010600030101010101" pitchFamily="2" charset="-122"/>
            </a:endParaRPr>
          </a:p>
          <a:p>
            <a:r>
              <a:rPr lang="en-US" altLang="zh-CN" sz="2400" dirty="0">
                <a:solidFill>
                  <a:schemeClr val="tx1">
                    <a:lumMod val="95000"/>
                    <a:lumOff val="5000"/>
                  </a:schemeClr>
                </a:solidFill>
                <a:latin typeface="Arial" panose="020B0604020202020204" pitchFamily="34" charset="0"/>
                <a:ea typeface="宋体" panose="02010600030101010101" pitchFamily="2" charset="-122"/>
              </a:rPr>
              <a:t>    How do you like it so far?</a:t>
            </a:r>
            <a:endParaRPr lang="en-US" altLang="zh-CN" sz="2400" dirty="0">
              <a:solidFill>
                <a:schemeClr val="tx1">
                  <a:lumMod val="95000"/>
                  <a:lumOff val="5000"/>
                </a:schemeClr>
              </a:solidFill>
              <a:latin typeface="Arial" panose="020B0604020202020204" pitchFamily="34" charset="0"/>
              <a:ea typeface="宋体" panose="02010600030101010101" pitchFamily="2" charset="-122"/>
            </a:endParaRPr>
          </a:p>
          <a:p>
            <a:r>
              <a:rPr lang="en-US" altLang="zh-CN" sz="2400" dirty="0">
                <a:solidFill>
                  <a:srgbClr val="0A3BF0"/>
                </a:solidFill>
                <a:latin typeface="Arial" panose="020B0604020202020204" pitchFamily="34" charset="0"/>
                <a:ea typeface="宋体" panose="02010600030101010101" pitchFamily="2" charset="-122"/>
              </a:rPr>
              <a:t>A: It's fantastic, but I still don't really know my     </a:t>
            </a:r>
            <a:endParaRPr lang="en-US" altLang="zh-CN" sz="2400" dirty="0">
              <a:solidFill>
                <a:srgbClr val="0A3BF0"/>
              </a:solidFill>
              <a:latin typeface="Arial" panose="020B0604020202020204" pitchFamily="34" charset="0"/>
              <a:ea typeface="宋体" panose="02010600030101010101" pitchFamily="2" charset="-122"/>
            </a:endParaRPr>
          </a:p>
          <a:p>
            <a:r>
              <a:rPr lang="en-US" altLang="zh-CN" sz="2400" dirty="0">
                <a:solidFill>
                  <a:srgbClr val="0A3BF0"/>
                </a:solidFill>
                <a:latin typeface="Arial" panose="020B0604020202020204" pitchFamily="34" charset="0"/>
                <a:ea typeface="宋体" panose="02010600030101010101" pitchFamily="2" charset="-122"/>
              </a:rPr>
              <a:t>    way around.</a:t>
            </a:r>
            <a:endParaRPr lang="en-US" altLang="zh-CN" sz="2400" dirty="0">
              <a:solidFill>
                <a:srgbClr val="0A3BF0"/>
              </a:solidFill>
              <a:latin typeface="Arial" panose="020B0604020202020204" pitchFamily="34" charset="0"/>
              <a:ea typeface="宋体" panose="02010600030101010101" pitchFamily="2" charset="-122"/>
            </a:endParaRPr>
          </a:p>
          <a:p>
            <a:r>
              <a:rPr lang="en-US" altLang="zh-CN" sz="2400" dirty="0">
                <a:solidFill>
                  <a:schemeClr val="tx1">
                    <a:lumMod val="95000"/>
                    <a:lumOff val="5000"/>
                  </a:schemeClr>
                </a:solidFill>
                <a:latin typeface="Arial" panose="020B0604020202020204" pitchFamily="34" charset="0"/>
                <a:ea typeface="宋体" panose="02010600030101010101" pitchFamily="2" charset="-122"/>
              </a:rPr>
              <a:t>B: Well, maybe I can help you!</a:t>
            </a:r>
            <a:endParaRPr lang="en-US" altLang="zh-CN" sz="2400" dirty="0">
              <a:solidFill>
                <a:schemeClr val="tx1">
                  <a:lumMod val="95000"/>
                  <a:lumOff val="5000"/>
                </a:schemeClr>
              </a:solidFill>
              <a:latin typeface="Arial" panose="020B0604020202020204" pitchFamily="34" charset="0"/>
              <a:ea typeface="宋体" panose="02010600030101010101" pitchFamily="2" charset="-122"/>
            </a:endParaRPr>
          </a:p>
          <a:p>
            <a:r>
              <a:rPr lang="en-US" altLang="zh-CN" sz="2400" dirty="0">
                <a:solidFill>
                  <a:srgbClr val="0A3BF0"/>
                </a:solidFill>
                <a:latin typeface="Arial" panose="020B0604020202020204" pitchFamily="34" charset="0"/>
                <a:ea typeface="宋体" panose="02010600030101010101" pitchFamily="2" charset="-122"/>
              </a:rPr>
              <a:t>A: Wow ! It's kind of you. I want to know    </a:t>
            </a:r>
            <a:endParaRPr lang="en-US" altLang="zh-CN" sz="2400" dirty="0">
              <a:solidFill>
                <a:srgbClr val="0A3BF0"/>
              </a:solidFill>
              <a:latin typeface="Arial" panose="020B0604020202020204" pitchFamily="34" charset="0"/>
              <a:ea typeface="宋体" panose="02010600030101010101" pitchFamily="2" charset="-122"/>
            </a:endParaRPr>
          </a:p>
          <a:p>
            <a:r>
              <a:rPr lang="en-US" altLang="zh-CN" sz="2400" dirty="0">
                <a:solidFill>
                  <a:srgbClr val="0A3BF0"/>
                </a:solidFill>
                <a:latin typeface="Arial" panose="020B0604020202020204" pitchFamily="34" charset="0"/>
                <a:ea typeface="宋体" panose="02010600030101010101" pitchFamily="2" charset="-122"/>
              </a:rPr>
              <a:t>     which...is best?</a:t>
            </a:r>
            <a:endParaRPr lang="en-US" altLang="zh-CN" sz="2400" dirty="0">
              <a:solidFill>
                <a:srgbClr val="0A3BF0"/>
              </a:solidFill>
              <a:latin typeface="Arial" panose="020B0604020202020204" pitchFamily="34" charset="0"/>
              <a:ea typeface="宋体" panose="02010600030101010101" pitchFamily="2" charset="-122"/>
            </a:endParaRPr>
          </a:p>
          <a:p>
            <a:r>
              <a:rPr lang="en-US" altLang="zh-CN" sz="2400" dirty="0">
                <a:solidFill>
                  <a:schemeClr val="tx1">
                    <a:lumMod val="95000"/>
                    <a:lumOff val="5000"/>
                  </a:schemeClr>
                </a:solidFill>
                <a:latin typeface="Arial" panose="020B0604020202020204" pitchFamily="34" charset="0"/>
                <a:ea typeface="宋体" panose="02010600030101010101" pitchFamily="2" charset="-122"/>
              </a:rPr>
              <a:t>B: The one on Center Street is the best. </a:t>
            </a:r>
            <a:endParaRPr lang="en-US" altLang="zh-CN" sz="2400" dirty="0">
              <a:solidFill>
                <a:schemeClr val="tx1">
                  <a:lumMod val="95000"/>
                  <a:lumOff val="5000"/>
                </a:schemeClr>
              </a:solidFill>
              <a:latin typeface="Arial" panose="020B0604020202020204" pitchFamily="34" charset="0"/>
              <a:ea typeface="宋体" panose="02010600030101010101" pitchFamily="2" charset="-122"/>
            </a:endParaRPr>
          </a:p>
          <a:p>
            <a:r>
              <a:rPr lang="en-US" altLang="zh-CN" sz="2400" dirty="0">
                <a:solidFill>
                  <a:schemeClr val="tx1">
                    <a:lumMod val="95000"/>
                    <a:lumOff val="5000"/>
                  </a:schemeClr>
                </a:solidFill>
                <a:latin typeface="Arial" panose="020B0604020202020204" pitchFamily="34" charset="0"/>
                <a:ea typeface="宋体" panose="02010600030101010101" pitchFamily="2" charset="-122"/>
              </a:rPr>
              <a:t>     You can...there.</a:t>
            </a:r>
            <a:endParaRPr lang="en-US" altLang="zh-CN" sz="2400" dirty="0">
              <a:solidFill>
                <a:schemeClr val="tx1">
                  <a:lumMod val="95000"/>
                  <a:lumOff val="5000"/>
                </a:schemeClr>
              </a:solidFill>
              <a:latin typeface="Arial" panose="020B0604020202020204" pitchFamily="34" charset="0"/>
              <a:ea typeface="宋体" panose="02010600030101010101" pitchFamily="2" charset="-122"/>
            </a:endParaRPr>
          </a:p>
          <a:p>
            <a:r>
              <a:rPr lang="en-US" altLang="zh-CN" sz="2400" dirty="0">
                <a:solidFill>
                  <a:srgbClr val="0A3BF0"/>
                </a:solidFill>
                <a:latin typeface="Arial" panose="020B0604020202020204" pitchFamily="34" charset="0"/>
                <a:ea typeface="宋体" panose="02010600030101010101" pitchFamily="2" charset="-122"/>
              </a:rPr>
              <a:t>A: Thanks for telling me .</a:t>
            </a:r>
            <a:endParaRPr lang="en-US" altLang="zh-CN" sz="2400" dirty="0">
              <a:solidFill>
                <a:srgbClr val="0A3BF0"/>
              </a:solidFill>
              <a:latin typeface="Arial" panose="020B0604020202020204" pitchFamily="34" charset="0"/>
              <a:ea typeface="宋体" panose="02010600030101010101" pitchFamily="2" charset="-122"/>
            </a:endParaRPr>
          </a:p>
          <a:p>
            <a:r>
              <a:rPr lang="en-US" altLang="zh-CN" sz="2400" dirty="0">
                <a:solidFill>
                  <a:schemeClr val="tx1">
                    <a:lumMod val="95000"/>
                    <a:lumOff val="5000"/>
                  </a:schemeClr>
                </a:solidFill>
                <a:latin typeface="Arial" panose="020B0604020202020204" pitchFamily="34" charset="0"/>
                <a:ea typeface="宋体" panose="02010600030101010101" pitchFamily="2" charset="-122"/>
              </a:rPr>
              <a:t>B: No problem.</a:t>
            </a:r>
            <a:endParaRPr lang="en-US" altLang="zh-CN" sz="2400" dirty="0">
              <a:solidFill>
                <a:schemeClr val="tx1">
                  <a:lumMod val="95000"/>
                  <a:lumOff val="5000"/>
                </a:schemeClr>
              </a:solidFill>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0" y="0"/>
            <a:ext cx="12191365"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62500" y="123825"/>
            <a:ext cx="1728470" cy="5219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800">
                <a:latin typeface="Arial" panose="020B0604020202020204" pitchFamily="34" charset="0"/>
                <a:cs typeface="Arial" panose="020B0604020202020204" pitchFamily="34" charset="0"/>
              </a:rPr>
              <a:t>写作练习</a:t>
            </a:r>
            <a:endParaRPr lang="zh-CN" altLang="en-US" sz="2800">
              <a:latin typeface="Arial" panose="020B0604020202020204" pitchFamily="34" charset="0"/>
              <a:cs typeface="Arial" panose="020B0604020202020204" pitchFamily="34" charset="0"/>
            </a:endParaRPr>
          </a:p>
        </p:txBody>
      </p:sp>
      <p:sp>
        <p:nvSpPr>
          <p:cNvPr id="3" name="横卷形 2"/>
          <p:cNvSpPr/>
          <p:nvPr/>
        </p:nvSpPr>
        <p:spPr>
          <a:xfrm>
            <a:off x="659765" y="154305"/>
            <a:ext cx="10871835" cy="6550025"/>
          </a:xfrm>
          <a:prstGeom prst="horizontalScroll">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50000"/>
              </a:lnSpc>
            </a:pPr>
            <a:r>
              <a:rPr lang="en-US" altLang="zh-CN" sz="2400" dirty="0">
                <a:latin typeface="Arial" panose="020B0604020202020204" pitchFamily="34" charset="0"/>
                <a:cs typeface="Arial" panose="020B0604020202020204" pitchFamily="34" charset="0"/>
                <a:sym typeface="+mn-ea"/>
              </a:rPr>
              <a:t> </a:t>
            </a:r>
            <a:r>
              <a:rPr lang="en-US" altLang="zh-CN" sz="4000" dirty="0">
                <a:latin typeface="Arial" panose="020B0604020202020204" pitchFamily="34" charset="0"/>
                <a:cs typeface="Arial" panose="020B0604020202020204" pitchFamily="34" charset="0"/>
                <a:sym typeface="+mn-ea"/>
              </a:rPr>
              <a:t>  </a:t>
            </a:r>
            <a:r>
              <a:rPr lang="en-US" sz="4000" dirty="0">
                <a:latin typeface="Arial" panose="020B0604020202020204" pitchFamily="34" charset="0"/>
                <a:cs typeface="Arial" panose="020B0604020202020204" pitchFamily="34" charset="0"/>
                <a:sym typeface="+mn-ea"/>
              </a:rPr>
              <a:t>1. </a:t>
            </a:r>
            <a:r>
              <a:rPr lang="zh-CN" altLang="en-US" sz="4000" dirty="0">
                <a:latin typeface="Arial" panose="020B0604020202020204" pitchFamily="34" charset="0"/>
                <a:cs typeface="Arial" panose="020B0604020202020204" pitchFamily="34" charset="0"/>
                <a:sym typeface="+mn-ea"/>
              </a:rPr>
              <a:t>审题</a:t>
            </a:r>
            <a:endParaRPr lang="zh-CN" altLang="en-US" sz="4000" dirty="0">
              <a:latin typeface="Arial" panose="020B0604020202020204" pitchFamily="34" charset="0"/>
              <a:cs typeface="Arial" panose="020B0604020202020204" pitchFamily="34" charset="0"/>
              <a:sym typeface="+mn-ea"/>
            </a:endParaRPr>
          </a:p>
          <a:p>
            <a:pPr algn="just">
              <a:lnSpc>
                <a:spcPct val="150000"/>
              </a:lnSpc>
            </a:pPr>
            <a:r>
              <a:rPr lang="en-US" altLang="zh-CN" sz="4000" dirty="0">
                <a:latin typeface="Arial" panose="020B0604020202020204" pitchFamily="34" charset="0"/>
                <a:cs typeface="Arial" panose="020B0604020202020204" pitchFamily="34" charset="0"/>
                <a:sym typeface="+mn-ea"/>
              </a:rPr>
              <a:t>   2. </a:t>
            </a:r>
            <a:r>
              <a:rPr lang="zh-CN" altLang="en-US" sz="4000" dirty="0">
                <a:latin typeface="Arial" panose="020B0604020202020204" pitchFamily="34" charset="0"/>
                <a:cs typeface="Arial" panose="020B0604020202020204" pitchFamily="34" charset="0"/>
                <a:sym typeface="+mn-ea"/>
              </a:rPr>
              <a:t>列提纲（三段式：总分总）</a:t>
            </a:r>
            <a:endParaRPr lang="zh-CN" altLang="en-US" sz="4000" dirty="0">
              <a:latin typeface="Arial" panose="020B0604020202020204" pitchFamily="34" charset="0"/>
              <a:cs typeface="Arial" panose="020B0604020202020204" pitchFamily="34" charset="0"/>
              <a:sym typeface="+mn-ea"/>
            </a:endParaRPr>
          </a:p>
          <a:p>
            <a:pPr algn="just">
              <a:lnSpc>
                <a:spcPct val="150000"/>
              </a:lnSpc>
            </a:pPr>
            <a:r>
              <a:rPr lang="zh-CN" altLang="en-US" sz="4000" dirty="0">
                <a:latin typeface="Arial" panose="020B0604020202020204" pitchFamily="34" charset="0"/>
                <a:cs typeface="Arial" panose="020B0604020202020204" pitchFamily="34" charset="0"/>
                <a:sym typeface="+mn-ea"/>
              </a:rPr>
              <a:t>   </a:t>
            </a:r>
            <a:r>
              <a:rPr lang="en-US" altLang="zh-CN" sz="4000" dirty="0">
                <a:latin typeface="Arial" panose="020B0604020202020204" pitchFamily="34" charset="0"/>
                <a:cs typeface="Arial" panose="020B0604020202020204" pitchFamily="34" charset="0"/>
                <a:sym typeface="+mn-ea"/>
              </a:rPr>
              <a:t>3. </a:t>
            </a:r>
            <a:r>
              <a:rPr lang="zh-CN" altLang="en-US" sz="4000" dirty="0">
                <a:latin typeface="Arial" panose="020B0604020202020204" pitchFamily="34" charset="0"/>
                <a:cs typeface="Arial" panose="020B0604020202020204" pitchFamily="34" charset="0"/>
                <a:sym typeface="+mn-ea"/>
              </a:rPr>
              <a:t>扩写</a:t>
            </a:r>
            <a:endParaRPr lang="zh-CN" altLang="en-US" sz="4000" dirty="0">
              <a:latin typeface="Arial" panose="020B0604020202020204" pitchFamily="34" charset="0"/>
              <a:cs typeface="Arial" panose="020B0604020202020204" pitchFamily="34" charset="0"/>
              <a:sym typeface="+mn-ea"/>
            </a:endParaRPr>
          </a:p>
          <a:p>
            <a:pPr algn="just">
              <a:lnSpc>
                <a:spcPct val="150000"/>
              </a:lnSpc>
            </a:pPr>
            <a:r>
              <a:rPr lang="zh-CN" altLang="en-US" sz="4000" dirty="0">
                <a:latin typeface="Arial" panose="020B0604020202020204" pitchFamily="34" charset="0"/>
                <a:cs typeface="Arial" panose="020B0604020202020204" pitchFamily="34" charset="0"/>
                <a:sym typeface="+mn-ea"/>
              </a:rPr>
              <a:t>   </a:t>
            </a:r>
            <a:r>
              <a:rPr lang="en-US" altLang="zh-CN" sz="4000" dirty="0">
                <a:latin typeface="Arial" panose="020B0604020202020204" pitchFamily="34" charset="0"/>
                <a:cs typeface="Arial" panose="020B0604020202020204" pitchFamily="34" charset="0"/>
                <a:sym typeface="+mn-ea"/>
              </a:rPr>
              <a:t>4. </a:t>
            </a:r>
            <a:r>
              <a:rPr lang="zh-CN" altLang="en-US" sz="4000" dirty="0">
                <a:latin typeface="Arial" panose="020B0604020202020204" pitchFamily="34" charset="0"/>
                <a:cs typeface="Arial" panose="020B0604020202020204" pitchFamily="34" charset="0"/>
                <a:sym typeface="+mn-ea"/>
              </a:rPr>
              <a:t>检查：</a:t>
            </a:r>
            <a:endParaRPr lang="zh-CN" altLang="en-US" sz="4000" dirty="0">
              <a:latin typeface="Arial" panose="020B0604020202020204" pitchFamily="34" charset="0"/>
              <a:cs typeface="Arial" panose="020B0604020202020204" pitchFamily="34" charset="0"/>
              <a:sym typeface="+mn-ea"/>
            </a:endParaRPr>
          </a:p>
        </p:txBody>
      </p:sp>
      <p:sp>
        <p:nvSpPr>
          <p:cNvPr id="4" name="TextBox 17"/>
          <p:cNvSpPr txBox="1"/>
          <p:nvPr/>
        </p:nvSpPr>
        <p:spPr>
          <a:xfrm rot="-10800000" flipV="1">
            <a:off x="3948836" y="1894014"/>
            <a:ext cx="4466590" cy="523220"/>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时态，人称，要求</a:t>
            </a: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要点</a:t>
            </a:r>
            <a:endPar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TextBox 17"/>
          <p:cNvSpPr txBox="1"/>
          <p:nvPr/>
        </p:nvSpPr>
        <p:spPr>
          <a:xfrm rot="-10800000" flipV="1">
            <a:off x="3862705" y="4709398"/>
            <a:ext cx="6196330" cy="521970"/>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大小写，名词的数，动词形式</a:t>
            </a:r>
            <a:endPar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58800" y="358612"/>
            <a:ext cx="11318126" cy="6185535"/>
          </a:xfrm>
          <a:prstGeom prst="rect">
            <a:avLst/>
          </a:prstGeom>
          <a:noFill/>
        </p:spPr>
        <p:txBody>
          <a:bodyPr wrap="square" rtlCol="0" anchor="t">
            <a:spAutoFit/>
          </a:bodyPr>
          <a:lstStyle/>
          <a:p>
            <a:pPr fontAlgn="auto">
              <a:lnSpc>
                <a:spcPts val="3960"/>
              </a:lnSpc>
            </a:pPr>
            <a:r>
              <a:rPr lang="en-US" sz="2800" dirty="0">
                <a:latin typeface="Arial" panose="020B0604020202020204" pitchFamily="34" charset="0"/>
                <a:cs typeface="Arial" panose="020B0604020202020204" pitchFamily="34" charset="0"/>
                <a:sym typeface="+mn-ea"/>
              </a:rPr>
              <a:t>creative				</a:t>
            </a:r>
            <a:r>
              <a:rPr lang="en-US" sz="2800" i="1" dirty="0">
                <a:latin typeface="Arial" panose="020B0604020202020204" pitchFamily="34" charset="0"/>
                <a:cs typeface="Arial" panose="020B0604020202020204" pitchFamily="34" charset="0"/>
                <a:sym typeface="+mn-ea"/>
              </a:rPr>
              <a:t>adj.</a:t>
            </a:r>
            <a:r>
              <a:rPr lang="en-US"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有创造力的；创造性的</a:t>
            </a:r>
            <a:endParaRPr lang="zh-CN" altLang="en-US" sz="2800" dirty="0">
              <a:latin typeface="Arial" panose="020B0604020202020204" pitchFamily="34" charset="0"/>
              <a:cs typeface="Arial" panose="020B0604020202020204" pitchFamily="34" charset="0"/>
              <a:sym typeface="+mn-ea"/>
            </a:endParaRPr>
          </a:p>
          <a:p>
            <a:pPr fontAlgn="auto">
              <a:lnSpc>
                <a:spcPts val="3960"/>
              </a:lnSpc>
            </a:pPr>
            <a:r>
              <a:rPr lang="en-US" sz="2800" dirty="0">
                <a:latin typeface="Arial" panose="020B0604020202020204" pitchFamily="34" charset="0"/>
                <a:cs typeface="Arial" panose="020B0604020202020204" pitchFamily="34" charset="0"/>
                <a:sym typeface="+mn-ea"/>
              </a:rPr>
              <a:t>perform</a:t>
            </a:r>
            <a:r>
              <a:rPr lang="en-US" sz="2800" dirty="0">
                <a:solidFill>
                  <a:srgbClr val="051DCD"/>
                </a:solidFill>
                <a:latin typeface="Arial" panose="020B0604020202020204" pitchFamily="34" charset="0"/>
                <a:cs typeface="Arial" panose="020B0604020202020204" pitchFamily="34" charset="0"/>
                <a:sym typeface="+mn-ea"/>
              </a:rPr>
              <a:t>er</a:t>
            </a:r>
            <a:r>
              <a:rPr lang="en-US" sz="2800" dirty="0">
                <a:latin typeface="Arial" panose="020B0604020202020204" pitchFamily="34" charset="0"/>
                <a:cs typeface="Arial" panose="020B0604020202020204" pitchFamily="34" charset="0"/>
                <a:sym typeface="+mn-ea"/>
              </a:rPr>
              <a:t> </a:t>
            </a:r>
            <a:r>
              <a:rPr lang="en-US" sz="2800" dirty="0">
                <a:solidFill>
                  <a:srgbClr val="333333"/>
                </a:solidFill>
                <a:latin typeface="Arial" panose="020B0604020202020204" pitchFamily="34" charset="0"/>
                <a:cs typeface="Arial" panose="020B0604020202020204" pitchFamily="34" charset="0"/>
                <a:sym typeface="+mn-ea"/>
              </a:rPr>
              <a:t>                          	</a:t>
            </a:r>
            <a:r>
              <a:rPr lang="en-US" sz="2800" i="1" dirty="0">
                <a:latin typeface="Arial" panose="020B0604020202020204" pitchFamily="34" charset="0"/>
                <a:cs typeface="Arial" panose="020B0604020202020204" pitchFamily="34" charset="0"/>
                <a:sym typeface="+mn-ea"/>
              </a:rPr>
              <a:t>n</a:t>
            </a:r>
            <a:r>
              <a:rPr lang="en-US"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表演者；演员</a:t>
            </a:r>
            <a:endParaRPr lang="en-US" altLang="zh-CN" sz="2800" dirty="0">
              <a:latin typeface="Arial" panose="020B0604020202020204" pitchFamily="34" charset="0"/>
              <a:cs typeface="Arial" panose="020B0604020202020204" pitchFamily="34" charset="0"/>
              <a:sym typeface="+mn-ea"/>
            </a:endParaRPr>
          </a:p>
          <a:p>
            <a:pPr fontAlgn="auto">
              <a:lnSpc>
                <a:spcPts val="3960"/>
              </a:lnSpc>
            </a:pPr>
            <a:r>
              <a:rPr lang="en-US" altLang="zh-CN" sz="2800" dirty="0">
                <a:latin typeface="Arial" panose="020B0604020202020204" pitchFamily="34" charset="0"/>
                <a:cs typeface="Arial" panose="020B0604020202020204" pitchFamily="34" charset="0"/>
                <a:sym typeface="+mn-ea"/>
              </a:rPr>
              <a:t>talent </a:t>
            </a:r>
            <a:r>
              <a:rPr lang="en-US" altLang="zh-CN" sz="2800" dirty="0">
                <a:solidFill>
                  <a:srgbClr val="333333"/>
                </a:solidFill>
                <a:latin typeface="Arial" panose="020B0604020202020204" pitchFamily="34" charset="0"/>
                <a:cs typeface="Arial" panose="020B0604020202020204" pitchFamily="34" charset="0"/>
                <a:sym typeface="+mn-ea"/>
              </a:rPr>
              <a:t>                      		</a:t>
            </a:r>
            <a:r>
              <a:rPr lang="en-US" altLang="zh-CN" sz="2800" i="1" dirty="0">
                <a:latin typeface="Arial" panose="020B0604020202020204" pitchFamily="34" charset="0"/>
                <a:cs typeface="Arial" panose="020B0604020202020204" pitchFamily="34" charset="0"/>
                <a:sym typeface="+mn-ea"/>
              </a:rPr>
              <a:t>n</a:t>
            </a:r>
            <a:r>
              <a:rPr lang="en-US" altLang="zh-CN"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天赋；天资</a:t>
            </a:r>
            <a:endParaRPr lang="en-US" altLang="zh-CN" sz="2800" dirty="0">
              <a:latin typeface="Arial" panose="020B0604020202020204" pitchFamily="34" charset="0"/>
              <a:cs typeface="Arial" panose="020B0604020202020204" pitchFamily="34" charset="0"/>
              <a:sym typeface="+mn-ea"/>
            </a:endParaRPr>
          </a:p>
          <a:p>
            <a:pPr fontAlgn="auto">
              <a:lnSpc>
                <a:spcPts val="3960"/>
              </a:lnSpc>
            </a:pPr>
            <a:r>
              <a:rPr lang="en-US" altLang="zh-CN" sz="2800" dirty="0">
                <a:solidFill>
                  <a:srgbClr val="FF0000"/>
                </a:solidFill>
                <a:latin typeface="Arial" panose="020B0604020202020204" pitchFamily="34" charset="0"/>
                <a:cs typeface="Arial" panose="020B0604020202020204" pitchFamily="34" charset="0"/>
                <a:sym typeface="+mn-ea"/>
              </a:rPr>
              <a:t>have…in common                </a:t>
            </a:r>
            <a:r>
              <a:rPr lang="en-US" altLang="zh-CN"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有相同特征；（想法、兴趣等方面）相同</a:t>
            </a:r>
            <a:endParaRPr lang="en-US" altLang="zh-CN" sz="2800" dirty="0">
              <a:latin typeface="Arial" panose="020B0604020202020204" pitchFamily="34" charset="0"/>
              <a:cs typeface="Arial" panose="020B0604020202020204" pitchFamily="34" charset="0"/>
              <a:sym typeface="+mn-ea"/>
            </a:endParaRPr>
          </a:p>
          <a:p>
            <a:pPr fontAlgn="auto">
              <a:lnSpc>
                <a:spcPts val="3960"/>
              </a:lnSpc>
            </a:pPr>
            <a:r>
              <a:rPr lang="en-US" altLang="zh-CN" sz="2800" dirty="0">
                <a:latin typeface="Arial" panose="020B0604020202020204" pitchFamily="34" charset="0"/>
                <a:cs typeface="Arial" panose="020B0604020202020204" pitchFamily="34" charset="0"/>
                <a:sym typeface="+mn-ea"/>
              </a:rPr>
              <a:t>magic</a:t>
            </a:r>
            <a:r>
              <a:rPr lang="en-US" altLang="zh-CN" sz="2800" dirty="0">
                <a:solidFill>
                  <a:srgbClr val="051DCD"/>
                </a:solidFill>
                <a:latin typeface="Arial" panose="020B0604020202020204" pitchFamily="34" charset="0"/>
                <a:cs typeface="Arial" panose="020B0604020202020204" pitchFamily="34" charset="0"/>
                <a:sym typeface="+mn-ea"/>
              </a:rPr>
              <a:t>ian</a:t>
            </a:r>
            <a:r>
              <a:rPr lang="en-US" altLang="zh-CN" sz="2800" dirty="0">
                <a:latin typeface="Arial" panose="020B0604020202020204" pitchFamily="34" charset="0"/>
                <a:cs typeface="Arial" panose="020B0604020202020204" pitchFamily="34" charset="0"/>
                <a:sym typeface="+mn-ea"/>
              </a:rPr>
              <a:t>                               </a:t>
            </a:r>
            <a:r>
              <a:rPr lang="en-US" altLang="zh-CN" sz="2800" i="1" dirty="0">
                <a:latin typeface="Arial" panose="020B0604020202020204" pitchFamily="34" charset="0"/>
                <a:cs typeface="Arial" panose="020B0604020202020204" pitchFamily="34" charset="0"/>
                <a:sym typeface="+mn-ea"/>
              </a:rPr>
              <a:t>	n. </a:t>
            </a:r>
            <a:r>
              <a:rPr lang="zh-CN" altLang="en-US" sz="2800" dirty="0">
                <a:latin typeface="Arial" panose="020B0604020202020204" pitchFamily="34" charset="0"/>
                <a:cs typeface="Arial" panose="020B0604020202020204" pitchFamily="34" charset="0"/>
                <a:sym typeface="+mn-ea"/>
              </a:rPr>
              <a:t>魔术师</a:t>
            </a:r>
            <a:endParaRPr lang="en-US" altLang="zh-CN" sz="2800" dirty="0">
              <a:latin typeface="Arial" panose="020B0604020202020204" pitchFamily="34" charset="0"/>
              <a:cs typeface="Arial" panose="020B0604020202020204" pitchFamily="34" charset="0"/>
              <a:sym typeface="+mn-ea"/>
            </a:endParaRPr>
          </a:p>
          <a:p>
            <a:pPr>
              <a:lnSpc>
                <a:spcPts val="3960"/>
              </a:lnSpc>
            </a:pPr>
            <a:r>
              <a:rPr lang="en-US" altLang="zh-CN" sz="2800" dirty="0">
                <a:solidFill>
                  <a:srgbClr val="FF0000"/>
                </a:solidFill>
                <a:latin typeface="Arial" panose="020B0604020202020204" pitchFamily="34" charset="0"/>
                <a:cs typeface="Arial" panose="020B0604020202020204" pitchFamily="34" charset="0"/>
                <a:sym typeface="+mn-ea"/>
              </a:rPr>
              <a:t>all kinds of                            	</a:t>
            </a:r>
            <a:r>
              <a:rPr lang="zh-CN" altLang="en-US" sz="2800" dirty="0">
                <a:solidFill>
                  <a:schemeClr val="tx1"/>
                </a:solidFill>
                <a:latin typeface="Arial" panose="020B0604020202020204" pitchFamily="34" charset="0"/>
                <a:cs typeface="Arial" panose="020B0604020202020204" pitchFamily="34" charset="0"/>
                <a:sym typeface="+mn-ea"/>
              </a:rPr>
              <a:t>各种类型的；各种各样的</a:t>
            </a:r>
            <a:endParaRPr lang="zh-CN" altLang="en-US" sz="2800" dirty="0">
              <a:solidFill>
                <a:schemeClr val="tx1"/>
              </a:solidFill>
              <a:latin typeface="Arial" panose="020B0604020202020204" pitchFamily="34" charset="0"/>
              <a:cs typeface="Arial" panose="020B0604020202020204" pitchFamily="34" charset="0"/>
              <a:sym typeface="+mn-ea"/>
            </a:endParaRPr>
          </a:p>
          <a:p>
            <a:pPr>
              <a:lnSpc>
                <a:spcPts val="3960"/>
              </a:lnSpc>
            </a:pPr>
            <a:r>
              <a:rPr lang="en-US" altLang="zh-CN" sz="2800" dirty="0">
                <a:latin typeface="Arial" panose="020B0604020202020204" pitchFamily="34" charset="0"/>
                <a:cs typeface="Arial" panose="020B0604020202020204" pitchFamily="34" charset="0"/>
                <a:sym typeface="+mn-ea"/>
              </a:rPr>
              <a:t>beautiful</a:t>
            </a:r>
            <a:r>
              <a:rPr lang="en-US" altLang="zh-CN" sz="2800" dirty="0">
                <a:solidFill>
                  <a:srgbClr val="051DCD"/>
                </a:solidFill>
                <a:latin typeface="Arial" panose="020B0604020202020204" pitchFamily="34" charset="0"/>
                <a:cs typeface="Arial" panose="020B0604020202020204" pitchFamily="34" charset="0"/>
                <a:sym typeface="+mn-ea"/>
              </a:rPr>
              <a:t>ly</a:t>
            </a:r>
            <a:r>
              <a:rPr lang="en-US" altLang="zh-CN" sz="2800" dirty="0">
                <a:latin typeface="Arial" panose="020B0604020202020204" pitchFamily="34" charset="0"/>
                <a:cs typeface="Arial" panose="020B0604020202020204" pitchFamily="34" charset="0"/>
                <a:sym typeface="+mn-ea"/>
              </a:rPr>
              <a:t>                             	</a:t>
            </a:r>
            <a:r>
              <a:rPr lang="en-US" altLang="zh-CN" sz="2800" i="1" dirty="0">
                <a:latin typeface="Arial" panose="020B0604020202020204" pitchFamily="34" charset="0"/>
                <a:cs typeface="Arial" panose="020B0604020202020204" pitchFamily="34" charset="0"/>
                <a:sym typeface="+mn-ea"/>
              </a:rPr>
              <a:t>adv.</a:t>
            </a:r>
            <a:r>
              <a:rPr lang="zh-CN" altLang="en-US" sz="2800" dirty="0">
                <a:latin typeface="Arial" panose="020B0604020202020204" pitchFamily="34" charset="0"/>
                <a:cs typeface="Arial" panose="020B0604020202020204" pitchFamily="34" charset="0"/>
                <a:sym typeface="+mn-ea"/>
              </a:rPr>
              <a:t>美好地；漂亮地</a:t>
            </a:r>
            <a:r>
              <a:rPr lang="en-US" altLang="zh-CN" sz="2800" dirty="0">
                <a:latin typeface="Arial" panose="020B0604020202020204" pitchFamily="34" charset="0"/>
                <a:cs typeface="Arial" panose="020B0604020202020204" pitchFamily="34" charset="0"/>
                <a:sym typeface="+mn-ea"/>
              </a:rPr>
              <a:t> </a:t>
            </a:r>
            <a:endParaRPr lang="en-US" altLang="zh-CN" sz="2800" dirty="0">
              <a:latin typeface="Arial" panose="020B0604020202020204" pitchFamily="34" charset="0"/>
              <a:cs typeface="Arial" panose="020B0604020202020204" pitchFamily="34" charset="0"/>
              <a:sym typeface="+mn-ea"/>
            </a:endParaRPr>
          </a:p>
          <a:p>
            <a:pPr>
              <a:lnSpc>
                <a:spcPts val="3960"/>
              </a:lnSpc>
            </a:pPr>
            <a:r>
              <a:rPr lang="en-US" altLang="zh-CN" sz="2800" dirty="0">
                <a:solidFill>
                  <a:srgbClr val="FF0000"/>
                </a:solidFill>
                <a:latin typeface="Arial" panose="020B0604020202020204" pitchFamily="34" charset="0"/>
                <a:cs typeface="Arial" panose="020B0604020202020204" pitchFamily="34" charset="0"/>
                <a:sym typeface="+mn-ea"/>
              </a:rPr>
              <a:t>be up to sb.                           	</a:t>
            </a:r>
            <a:r>
              <a:rPr lang="zh-CN" altLang="en-US" sz="2800" dirty="0">
                <a:solidFill>
                  <a:schemeClr val="tx1">
                    <a:lumMod val="95000"/>
                    <a:lumOff val="5000"/>
                  </a:schemeClr>
                </a:solidFill>
                <a:latin typeface="Arial" panose="020B0604020202020204" pitchFamily="34" charset="0"/>
                <a:cs typeface="Arial" panose="020B0604020202020204" pitchFamily="34" charset="0"/>
                <a:sym typeface="+mn-ea"/>
              </a:rPr>
              <a:t>是</a:t>
            </a:r>
            <a:r>
              <a:rPr lang="en-US" altLang="zh-CN" sz="2800" dirty="0">
                <a:solidFill>
                  <a:schemeClr val="tx1">
                    <a:lumMod val="95000"/>
                    <a:lumOff val="5000"/>
                  </a:schemeClr>
                </a:solidFill>
                <a:latin typeface="Arial" panose="020B0604020202020204" pitchFamily="34" charset="0"/>
                <a:cs typeface="Arial" panose="020B0604020202020204" pitchFamily="34" charset="0"/>
                <a:sym typeface="+mn-ea"/>
              </a:rPr>
              <a:t>……</a:t>
            </a:r>
            <a:r>
              <a:rPr lang="zh-CN" altLang="en-US" sz="2800" dirty="0">
                <a:solidFill>
                  <a:schemeClr val="tx1">
                    <a:lumMod val="95000"/>
                    <a:lumOff val="5000"/>
                  </a:schemeClr>
                </a:solidFill>
                <a:latin typeface="Arial" panose="020B0604020202020204" pitchFamily="34" charset="0"/>
                <a:cs typeface="Arial" panose="020B0604020202020204" pitchFamily="34" charset="0"/>
                <a:sym typeface="+mn-ea"/>
              </a:rPr>
              <a:t>的职责；</a:t>
            </a:r>
            <a:r>
              <a:rPr lang="zh-CN" altLang="en-US" sz="2800" dirty="0">
                <a:solidFill>
                  <a:schemeClr val="tx1"/>
                </a:solidFill>
                <a:latin typeface="Arial" panose="020B0604020202020204" pitchFamily="34" charset="0"/>
                <a:cs typeface="Arial" panose="020B0604020202020204" pitchFamily="34" charset="0"/>
                <a:sym typeface="+mn-ea"/>
              </a:rPr>
              <a:t>由</a:t>
            </a:r>
            <a:r>
              <a:rPr lang="en-US" altLang="zh-CN" sz="2800" dirty="0">
                <a:solidFill>
                  <a:schemeClr val="tx1"/>
                </a:solidFill>
                <a:latin typeface="Arial" panose="020B0604020202020204" pitchFamily="34" charset="0"/>
                <a:cs typeface="Arial" panose="020B0604020202020204" pitchFamily="34" charset="0"/>
                <a:sym typeface="+mn-ea"/>
              </a:rPr>
              <a:t>……</a:t>
            </a:r>
            <a:r>
              <a:rPr lang="zh-CN" altLang="en-US" sz="2800" dirty="0">
                <a:solidFill>
                  <a:schemeClr val="tx1"/>
                </a:solidFill>
                <a:latin typeface="Arial" panose="020B0604020202020204" pitchFamily="34" charset="0"/>
                <a:cs typeface="Arial" panose="020B0604020202020204" pitchFamily="34" charset="0"/>
                <a:sym typeface="+mn-ea"/>
              </a:rPr>
              <a:t>决定</a:t>
            </a:r>
            <a:endParaRPr lang="zh-CN" altLang="en-US" sz="2800" dirty="0">
              <a:solidFill>
                <a:schemeClr val="tx1"/>
              </a:solidFill>
              <a:latin typeface="Arial" panose="020B0604020202020204" pitchFamily="34" charset="0"/>
              <a:cs typeface="Arial" panose="020B0604020202020204" pitchFamily="34" charset="0"/>
              <a:sym typeface="+mn-ea"/>
            </a:endParaRPr>
          </a:p>
          <a:p>
            <a:pPr>
              <a:lnSpc>
                <a:spcPts val="3960"/>
              </a:lnSpc>
            </a:pPr>
            <a:r>
              <a:rPr lang="en-US" altLang="zh-CN" sz="2800" dirty="0">
                <a:latin typeface="Arial" panose="020B0604020202020204" pitchFamily="34" charset="0"/>
                <a:cs typeface="Arial" panose="020B0604020202020204" pitchFamily="34" charset="0"/>
                <a:sym typeface="+mn-ea"/>
              </a:rPr>
              <a:t>role</a:t>
            </a:r>
            <a:r>
              <a:rPr lang="en-US" altLang="zh-CN" sz="2800" dirty="0">
                <a:solidFill>
                  <a:srgbClr val="333333"/>
                </a:solidFill>
                <a:latin typeface="Arial" panose="020B0604020202020204" pitchFamily="34" charset="0"/>
                <a:cs typeface="Arial" panose="020B0604020202020204" pitchFamily="34" charset="0"/>
                <a:sym typeface="+mn-ea"/>
              </a:rPr>
              <a:t>                    			</a:t>
            </a:r>
            <a:r>
              <a:rPr lang="en-US" altLang="zh-CN" sz="2800" b="0" i="1" dirty="0">
                <a:solidFill>
                  <a:srgbClr val="333333"/>
                </a:solidFill>
                <a:latin typeface="Arial" panose="020B0604020202020204" pitchFamily="34" charset="0"/>
                <a:cs typeface="Arial" panose="020B0604020202020204" pitchFamily="34" charset="0"/>
              </a:rPr>
              <a:t>n. </a:t>
            </a:r>
            <a:r>
              <a:rPr lang="zh-CN" altLang="en-US" sz="2800" b="0" i="0" dirty="0">
                <a:solidFill>
                  <a:srgbClr val="333333"/>
                </a:solidFill>
                <a:latin typeface="Arial" panose="020B0604020202020204" pitchFamily="34" charset="0"/>
                <a:cs typeface="Arial" panose="020B0604020202020204" pitchFamily="34" charset="0"/>
              </a:rPr>
              <a:t>作用；职能；角色</a:t>
            </a:r>
            <a:endParaRPr lang="en-US" altLang="zh-CN" sz="2800" dirty="0">
              <a:latin typeface="Arial" panose="020B0604020202020204" pitchFamily="34" charset="0"/>
              <a:cs typeface="Arial" panose="020B0604020202020204" pitchFamily="34" charset="0"/>
              <a:sym typeface="+mn-ea"/>
            </a:endParaRPr>
          </a:p>
          <a:p>
            <a:pPr>
              <a:lnSpc>
                <a:spcPts val="3960"/>
              </a:lnSpc>
            </a:pPr>
            <a:r>
              <a:rPr lang="en-US" altLang="zh-CN" sz="2800" dirty="0">
                <a:latin typeface="Arial" panose="020B0604020202020204" pitchFamily="34" charset="0"/>
                <a:cs typeface="Arial" panose="020B0604020202020204" pitchFamily="34" charset="0"/>
                <a:sym typeface="+mn-ea"/>
              </a:rPr>
              <a:t>play a role  				</a:t>
            </a:r>
            <a:r>
              <a:rPr lang="zh-CN" altLang="en-US" sz="2800" dirty="0">
                <a:latin typeface="Arial" panose="020B0604020202020204" pitchFamily="34" charset="0"/>
                <a:cs typeface="Arial" panose="020B0604020202020204" pitchFamily="34" charset="0"/>
                <a:sym typeface="+mn-ea"/>
              </a:rPr>
              <a:t>发挥作用；有影响</a:t>
            </a:r>
            <a:endParaRPr lang="en-US" altLang="zh-CN" sz="2800" dirty="0">
              <a:latin typeface="Arial" panose="020B0604020202020204" pitchFamily="34" charset="0"/>
              <a:cs typeface="Arial" panose="020B0604020202020204" pitchFamily="34" charset="0"/>
              <a:sym typeface="+mn-ea"/>
            </a:endParaRPr>
          </a:p>
          <a:p>
            <a:pPr>
              <a:lnSpc>
                <a:spcPts val="396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sym typeface="+mn-ea"/>
              </a:rPr>
              <a:t>win</a:t>
            </a:r>
            <a:r>
              <a:rPr lang="en-US" altLang="zh-CN" sz="2800" dirty="0">
                <a:solidFill>
                  <a:srgbClr val="051DCD"/>
                </a:solidFill>
                <a:latin typeface="Arial" panose="020B0604020202020204" pitchFamily="34" charset="0"/>
                <a:cs typeface="Arial" panose="020B0604020202020204" pitchFamily="34" charset="0"/>
                <a:sym typeface="+mn-ea"/>
              </a:rPr>
              <a:t>ner                                	</a:t>
            </a:r>
            <a:r>
              <a:rPr lang="en-US" altLang="zh-CN" sz="2800" i="1" dirty="0">
                <a:latin typeface="Arial" panose="020B0604020202020204" pitchFamily="34" charset="0"/>
                <a:cs typeface="Arial" panose="020B0604020202020204" pitchFamily="34" charset="0"/>
                <a:sym typeface="+mn-ea"/>
              </a:rPr>
              <a:t>n</a:t>
            </a:r>
            <a:r>
              <a:rPr lang="en-US" altLang="zh-CN"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获胜者；优胜者</a:t>
            </a:r>
            <a:endParaRPr lang="en-US" altLang="zh-CN" sz="2800" dirty="0">
              <a:solidFill>
                <a:srgbClr val="051DCD"/>
              </a:solidFill>
              <a:latin typeface="Arial" panose="020B0604020202020204" pitchFamily="34" charset="0"/>
              <a:cs typeface="Arial" panose="020B0604020202020204" pitchFamily="34" charset="0"/>
              <a:sym typeface="+mn-ea"/>
            </a:endParaRPr>
          </a:p>
          <a:p>
            <a:pPr>
              <a:lnSpc>
                <a:spcPts val="3960"/>
              </a:lnSpc>
            </a:pPr>
            <a:r>
              <a:rPr lang="en-US" altLang="zh-CN" sz="2800" dirty="0">
                <a:latin typeface="Arial" panose="020B0604020202020204" pitchFamily="34" charset="0"/>
                <a:cs typeface="Arial" panose="020B0604020202020204" pitchFamily="34" charset="0"/>
                <a:sym typeface="+mn-ea"/>
              </a:rPr>
              <a:t>prize                                      	</a:t>
            </a:r>
            <a:r>
              <a:rPr lang="en-US" altLang="zh-CN" sz="2800" i="1" dirty="0">
                <a:latin typeface="Arial" panose="020B0604020202020204" pitchFamily="34" charset="0"/>
                <a:cs typeface="Arial" panose="020B0604020202020204" pitchFamily="34" charset="0"/>
                <a:sym typeface="+mn-ea"/>
              </a:rPr>
              <a:t>n</a:t>
            </a:r>
            <a:r>
              <a:rPr lang="en-US" altLang="zh-CN"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奖；奖品；奖金</a:t>
            </a:r>
            <a:endParaRPr lang="en-US" altLang="zh-CN" sz="2800" dirty="0">
              <a:latin typeface="Arial" panose="020B0604020202020204" pitchFamily="34" charset="0"/>
              <a:cs typeface="Arial" panose="020B0604020202020204" pitchFamily="34" charset="0"/>
              <a:sym typeface="+mn-ea"/>
            </a:endParaRPr>
          </a:p>
        </p:txBody>
      </p:sp>
      <p:sp>
        <p:nvSpPr>
          <p:cNvPr id="8" name="文本框 7"/>
          <p:cNvSpPr txBox="1"/>
          <p:nvPr/>
        </p:nvSpPr>
        <p:spPr>
          <a:xfrm>
            <a:off x="7967508" y="968793"/>
            <a:ext cx="3950970" cy="954107"/>
          </a:xfrm>
          <a:prstGeom prst="rect">
            <a:avLst/>
          </a:prstGeom>
          <a:noFill/>
        </p:spPr>
        <p:txBody>
          <a:bodyPr wrap="square" rtlCol="0">
            <a:spAutoFit/>
          </a:bodyPr>
          <a:lstStyle/>
          <a:p>
            <a:r>
              <a:rPr lang="en-US" sz="2800" dirty="0">
                <a:solidFill>
                  <a:srgbClr val="051DCD"/>
                </a:solidFill>
                <a:latin typeface="Arial" panose="020B0604020202020204" pitchFamily="34" charset="0"/>
                <a:cs typeface="Arial" panose="020B0604020202020204" pitchFamily="34" charset="0"/>
                <a:sym typeface="+mn-ea"/>
              </a:rPr>
              <a:t>talented  (adj.)</a:t>
            </a:r>
            <a:endParaRPr lang="en-US" sz="2800" dirty="0">
              <a:solidFill>
                <a:srgbClr val="051DCD"/>
              </a:solidFill>
              <a:latin typeface="Arial" panose="020B0604020202020204" pitchFamily="34" charset="0"/>
              <a:cs typeface="Arial" panose="020B0604020202020204" pitchFamily="34" charset="0"/>
              <a:sym typeface="+mn-ea"/>
            </a:endParaRPr>
          </a:p>
          <a:p>
            <a:r>
              <a:rPr lang="zh-CN" altLang="en-US" sz="2800" dirty="0">
                <a:solidFill>
                  <a:srgbClr val="051DCD"/>
                </a:solidFill>
                <a:latin typeface="Arial" panose="020B0604020202020204" pitchFamily="34" charset="0"/>
                <a:cs typeface="Arial" panose="020B0604020202020204" pitchFamily="34" charset="0"/>
                <a:sym typeface="+mn-ea"/>
              </a:rPr>
              <a:t>有天赋的</a:t>
            </a:r>
            <a:endParaRPr lang="zh-CN" altLang="en-US" sz="2800" dirty="0">
              <a:solidFill>
                <a:srgbClr val="051DCD"/>
              </a:solidFill>
              <a:latin typeface="Arial" panose="020B0604020202020204" pitchFamily="34" charset="0"/>
              <a:cs typeface="Arial" panose="020B0604020202020204" pitchFamily="34" charset="0"/>
              <a:sym typeface="+mn-ea"/>
            </a:endParaRPr>
          </a:p>
        </p:txBody>
      </p:sp>
      <p:sp>
        <p:nvSpPr>
          <p:cNvPr id="10" name="文本框 9"/>
          <p:cNvSpPr txBox="1"/>
          <p:nvPr/>
        </p:nvSpPr>
        <p:spPr>
          <a:xfrm>
            <a:off x="6774180" y="2439670"/>
            <a:ext cx="5516880" cy="1383665"/>
          </a:xfrm>
          <a:prstGeom prst="rect">
            <a:avLst/>
          </a:prstGeom>
          <a:noFill/>
        </p:spPr>
        <p:txBody>
          <a:bodyPr wrap="square" rtlCol="0">
            <a:spAutoFit/>
          </a:bodyPr>
          <a:lstStyle/>
          <a:p>
            <a:r>
              <a:rPr lang="en-US" sz="2800" dirty="0">
                <a:solidFill>
                  <a:srgbClr val="051DCD"/>
                </a:solidFill>
                <a:latin typeface="Arial" panose="020B0604020202020204" pitchFamily="34" charset="0"/>
                <a:cs typeface="Arial" panose="020B0604020202020204" pitchFamily="34" charset="0"/>
                <a:sym typeface="+mn-ea"/>
              </a:rPr>
              <a:t>magic  </a:t>
            </a:r>
            <a:r>
              <a:rPr lang="en-US" altLang="zh-CN" sz="2800" dirty="0">
                <a:solidFill>
                  <a:srgbClr val="051DCD"/>
                </a:solidFill>
                <a:latin typeface="Arial" panose="020B0604020202020204" pitchFamily="34" charset="0"/>
                <a:cs typeface="Arial" panose="020B0604020202020204" pitchFamily="34" charset="0"/>
                <a:sym typeface="+mn-ea"/>
              </a:rPr>
              <a:t>n.</a:t>
            </a:r>
            <a:r>
              <a:rPr lang="zh-CN" altLang="en-US" sz="2800" dirty="0">
                <a:solidFill>
                  <a:srgbClr val="051DCD"/>
                </a:solidFill>
                <a:latin typeface="Arial" panose="020B0604020202020204" pitchFamily="34" charset="0"/>
                <a:cs typeface="Arial" panose="020B0604020202020204" pitchFamily="34" charset="0"/>
                <a:sym typeface="+mn-ea"/>
              </a:rPr>
              <a:t>魔法</a:t>
            </a:r>
            <a:r>
              <a:rPr lang="en-US" altLang="zh-CN" sz="2800" dirty="0">
                <a:solidFill>
                  <a:srgbClr val="051DCD"/>
                </a:solidFill>
                <a:latin typeface="Arial" panose="020B0604020202020204" pitchFamily="34" charset="0"/>
                <a:cs typeface="Arial" panose="020B0604020202020204" pitchFamily="34" charset="0"/>
                <a:sym typeface="+mn-ea"/>
              </a:rPr>
              <a:t>/</a:t>
            </a:r>
            <a:r>
              <a:rPr lang="en-US" sz="2800" dirty="0">
                <a:solidFill>
                  <a:srgbClr val="051DCD"/>
                </a:solidFill>
                <a:latin typeface="Arial" panose="020B0604020202020204" pitchFamily="34" charset="0"/>
                <a:cs typeface="Arial" panose="020B0604020202020204" pitchFamily="34" charset="0"/>
                <a:sym typeface="+mn-ea"/>
              </a:rPr>
              <a:t>adj.</a:t>
            </a:r>
            <a:r>
              <a:rPr lang="zh-CN" altLang="en-US" sz="2800" dirty="0">
                <a:solidFill>
                  <a:srgbClr val="051DCD"/>
                </a:solidFill>
                <a:latin typeface="Arial" panose="020B0604020202020204" pitchFamily="34" charset="0"/>
                <a:cs typeface="Arial" panose="020B0604020202020204" pitchFamily="34" charset="0"/>
                <a:sym typeface="+mn-ea"/>
              </a:rPr>
              <a:t>有魔法的</a:t>
            </a:r>
            <a:endParaRPr lang="zh-CN" altLang="en-US" sz="2800" dirty="0">
              <a:solidFill>
                <a:srgbClr val="051DCD"/>
              </a:solidFill>
              <a:latin typeface="Arial" panose="020B0604020202020204" pitchFamily="34" charset="0"/>
              <a:cs typeface="Arial" panose="020B0604020202020204" pitchFamily="34" charset="0"/>
              <a:sym typeface="+mn-ea"/>
            </a:endParaRPr>
          </a:p>
          <a:p>
            <a:r>
              <a:rPr lang="zh-CN" altLang="en-US" sz="2800" dirty="0">
                <a:solidFill>
                  <a:srgbClr val="051DCD"/>
                </a:solidFill>
                <a:latin typeface="Arial" panose="020B0604020202020204" pitchFamily="34" charset="0"/>
                <a:cs typeface="Arial" panose="020B0604020202020204" pitchFamily="34" charset="0"/>
                <a:sym typeface="+mn-ea"/>
              </a:rPr>
              <a:t>                             有魔力的</a:t>
            </a:r>
            <a:endParaRPr lang="zh-CN" altLang="en-US" sz="2800" dirty="0">
              <a:solidFill>
                <a:srgbClr val="051DCD"/>
              </a:solidFill>
              <a:latin typeface="Arial" panose="020B0604020202020204" pitchFamily="34" charset="0"/>
              <a:cs typeface="Arial" panose="020B0604020202020204" pitchFamily="34" charset="0"/>
              <a:sym typeface="+mn-ea"/>
            </a:endParaRPr>
          </a:p>
          <a:p>
            <a:r>
              <a:rPr lang="zh-CN" altLang="en-US" sz="2800" dirty="0">
                <a:solidFill>
                  <a:srgbClr val="051DCD"/>
                </a:solidFill>
                <a:latin typeface="Arial" panose="020B0604020202020204" pitchFamily="34" charset="0"/>
                <a:cs typeface="Arial" panose="020B0604020202020204" pitchFamily="34" charset="0"/>
                <a:sym typeface="+mn-ea"/>
              </a:rPr>
              <a:t>                        神奇的、棒极了</a:t>
            </a:r>
            <a:r>
              <a:rPr lang="en-US" altLang="zh-CN" sz="2800" dirty="0">
                <a:solidFill>
                  <a:srgbClr val="051DCD"/>
                </a:solidFill>
                <a:latin typeface="Arial" panose="020B0604020202020204" pitchFamily="34" charset="0"/>
                <a:cs typeface="Arial" panose="020B0604020202020204" pitchFamily="34" charset="0"/>
                <a:sym typeface="+mn-ea"/>
              </a:rPr>
              <a:t> </a:t>
            </a:r>
            <a:endParaRPr lang="zh-CN" altLang="en-US" sz="2800" dirty="0">
              <a:solidFill>
                <a:srgbClr val="051DCD"/>
              </a:solidFill>
              <a:latin typeface="Arial" panose="020B0604020202020204" pitchFamily="34" charset="0"/>
              <a:cs typeface="Arial" panose="020B0604020202020204" pitchFamily="34" charset="0"/>
              <a:sym typeface="+mn-ea"/>
            </a:endParaRPr>
          </a:p>
        </p:txBody>
      </p:sp>
      <p:pic>
        <p:nvPicPr>
          <p:cNvPr id="2" name="图片 1"/>
          <p:cNvPicPr>
            <a:picLocks noChangeAspect="1"/>
          </p:cNvPicPr>
          <p:nvPr/>
        </p:nvPicPr>
        <p:blipFill>
          <a:blip r:embed="rId1"/>
          <a:stretch>
            <a:fillRect/>
          </a:stretch>
        </p:blipFill>
        <p:spPr>
          <a:xfrm>
            <a:off x="2141578" y="2521383"/>
            <a:ext cx="1729740" cy="440055"/>
          </a:xfrm>
          <a:prstGeom prst="rect">
            <a:avLst/>
          </a:prstGeom>
        </p:spPr>
      </p:pic>
      <p:pic>
        <p:nvPicPr>
          <p:cNvPr id="3" name="图片 2"/>
          <p:cNvPicPr>
            <a:picLocks noChangeAspect="1"/>
          </p:cNvPicPr>
          <p:nvPr/>
        </p:nvPicPr>
        <p:blipFill>
          <a:blip r:embed="rId2"/>
          <a:stretch>
            <a:fillRect/>
          </a:stretch>
        </p:blipFill>
        <p:spPr>
          <a:xfrm>
            <a:off x="2391410" y="3460807"/>
            <a:ext cx="1562100" cy="523875"/>
          </a:xfrm>
          <a:prstGeom prst="rect">
            <a:avLst/>
          </a:prstGeom>
        </p:spPr>
      </p:pic>
      <p:pic>
        <p:nvPicPr>
          <p:cNvPr id="4" name="图片 3"/>
          <p:cNvPicPr>
            <a:picLocks noChangeAspect="1"/>
          </p:cNvPicPr>
          <p:nvPr/>
        </p:nvPicPr>
        <p:blipFill>
          <a:blip r:embed="rId3"/>
          <a:stretch>
            <a:fillRect/>
          </a:stretch>
        </p:blipFill>
        <p:spPr>
          <a:xfrm>
            <a:off x="1813880" y="5526929"/>
            <a:ext cx="1790700" cy="523875"/>
          </a:xfrm>
          <a:prstGeom prst="rect">
            <a:avLst/>
          </a:prstGeom>
        </p:spPr>
      </p:pic>
      <p:pic>
        <p:nvPicPr>
          <p:cNvPr id="6" name="图片 5"/>
          <p:cNvPicPr>
            <a:picLocks noChangeAspect="1"/>
          </p:cNvPicPr>
          <p:nvPr/>
        </p:nvPicPr>
        <p:blipFill>
          <a:blip r:embed="rId4"/>
          <a:stretch>
            <a:fillRect/>
          </a:stretch>
        </p:blipFill>
        <p:spPr>
          <a:xfrm>
            <a:off x="1813880" y="6038500"/>
            <a:ext cx="1390650" cy="52387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650" y="442434"/>
            <a:ext cx="1837058" cy="523876"/>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8459" y="966310"/>
            <a:ext cx="2754508" cy="523875"/>
          </a:xfrm>
          <a:prstGeom prst="rect">
            <a:avLst/>
          </a:prstGeom>
        </p:spPr>
      </p:pic>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918" y="1478406"/>
            <a:ext cx="1542984" cy="479310"/>
          </a:xfrm>
          <a:prstGeom prst="rect">
            <a:avLst/>
          </a:prstGeom>
        </p:spPr>
      </p:pic>
      <p:pic>
        <p:nvPicPr>
          <p:cNvPr id="22" name="图片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0745" y="4534507"/>
            <a:ext cx="1073810" cy="450307"/>
          </a:xfrm>
          <a:prstGeom prst="rect">
            <a:avLst/>
          </a:prstGeom>
        </p:spPr>
      </p:pic>
      <p:pic>
        <p:nvPicPr>
          <p:cNvPr id="5" name="大纲词汇 Lesson 10">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a:stretch>
            <a:fillRect/>
          </a:stretch>
        </p:blipFill>
        <p:spPr>
          <a:xfrm>
            <a:off x="315074" y="239234"/>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13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3560" y="281305"/>
            <a:ext cx="10515600" cy="4351338"/>
          </a:xfrm>
        </p:spPr>
        <p:txBody>
          <a:bodyPr>
            <a:normAutofit/>
          </a:bodyPr>
          <a:lstStyle/>
          <a:p>
            <a:pPr>
              <a:lnSpc>
                <a:spcPct val="150000"/>
              </a:lnSpc>
            </a:pPr>
            <a:r>
              <a:rPr lang="en-US" altLang="zh-CN" dirty="0">
                <a:solidFill>
                  <a:srgbClr val="9900FF"/>
                </a:solidFill>
                <a:latin typeface="Arial" panose="020B0604020202020204" pitchFamily="34" charset="0"/>
                <a:cs typeface="Arial" panose="020B0604020202020204" pitchFamily="34" charset="0"/>
              </a:rPr>
              <a:t>Time to write</a:t>
            </a:r>
            <a:endParaRPr lang="en-US" altLang="zh-CN" dirty="0">
              <a:solidFill>
                <a:srgbClr val="9900FF"/>
              </a:solidFill>
              <a:latin typeface="Arial" panose="020B0604020202020204" pitchFamily="34" charset="0"/>
              <a:cs typeface="Arial" panose="020B0604020202020204" pitchFamily="34" charset="0"/>
            </a:endParaRPr>
          </a:p>
          <a:p>
            <a:pPr marL="0" indent="0">
              <a:lnSpc>
                <a:spcPct val="150000"/>
              </a:lnSpc>
              <a:buNone/>
            </a:pPr>
            <a:r>
              <a:rPr lang="zh-CN" altLang="en-US" dirty="0">
                <a:latin typeface="Arial" panose="020B0604020202020204" pitchFamily="34" charset="0"/>
                <a:cs typeface="Arial" panose="020B0604020202020204" pitchFamily="34" charset="0"/>
              </a:rPr>
              <a:t>       假如你的好朋友刚刚搬到你所在的镇上。他非常爱吃蛋糕，向你询问镇上蛋糕店的情况。请按照表格内所给信息，参考作文本上的有用句式，写一篇不少于</a:t>
            </a:r>
            <a:r>
              <a:rPr lang="en-US" altLang="zh-CN" dirty="0">
                <a:latin typeface="Arial" panose="020B0604020202020204" pitchFamily="34" charset="0"/>
                <a:cs typeface="Arial" panose="020B0604020202020204" pitchFamily="34" charset="0"/>
              </a:rPr>
              <a:t>60</a:t>
            </a:r>
            <a:r>
              <a:rPr lang="zh-CN" altLang="en-US" dirty="0">
                <a:latin typeface="Arial" panose="020B0604020202020204" pitchFamily="34" charset="0"/>
                <a:cs typeface="Arial" panose="020B0604020202020204" pitchFamily="34" charset="0"/>
              </a:rPr>
              <a:t>词的文章。</a:t>
            </a:r>
            <a:endParaRPr lang="en-US" altLang="zh-CN" dirty="0">
              <a:latin typeface="Arial" panose="020B0604020202020204" pitchFamily="34" charset="0"/>
              <a:cs typeface="Arial" panose="020B0604020202020204" pitchFamily="34" charset="0"/>
            </a:endParaRPr>
          </a:p>
          <a:p>
            <a:pPr marL="0" indent="0">
              <a:lnSpc>
                <a:spcPct val="150000"/>
              </a:lnSpc>
              <a:buNone/>
            </a:pPr>
            <a:endParaRPr lang="en-US" altLang="zh-CN" dirty="0">
              <a:latin typeface="Arial" panose="020B0604020202020204" pitchFamily="34" charset="0"/>
              <a:cs typeface="Arial" panose="020B0604020202020204" pitchFamily="34" charset="0"/>
            </a:endParaRPr>
          </a:p>
        </p:txBody>
      </p:sp>
      <p:graphicFrame>
        <p:nvGraphicFramePr>
          <p:cNvPr id="4" name="表格 4"/>
          <p:cNvGraphicFramePr>
            <a:graphicFrameLocks noGrp="1"/>
          </p:cNvGraphicFramePr>
          <p:nvPr/>
        </p:nvGraphicFramePr>
        <p:xfrm>
          <a:off x="543560" y="3576003"/>
          <a:ext cx="10774680" cy="1900237"/>
        </p:xfrm>
        <a:graphic>
          <a:graphicData uri="http://schemas.openxmlformats.org/drawingml/2006/table">
            <a:tbl>
              <a:tblPr firstRow="1" bandRow="1">
                <a:tableStyleId>{5C22544A-7EE6-4342-B048-85BDC9FD1C3A}</a:tableStyleId>
              </a:tblPr>
              <a:tblGrid>
                <a:gridCol w="2693670"/>
                <a:gridCol w="2693670"/>
                <a:gridCol w="2693670"/>
                <a:gridCol w="2693670"/>
              </a:tblGrid>
              <a:tr h="528637">
                <a:tc>
                  <a:txBody>
                    <a:bodyPr/>
                    <a:lstStyle/>
                    <a:p>
                      <a:r>
                        <a:rPr lang="en-US" altLang="zh-CN" sz="2400" dirty="0">
                          <a:latin typeface="Arial" panose="020B0604020202020204" pitchFamily="34" charset="0"/>
                          <a:cs typeface="Arial" panose="020B0604020202020204" pitchFamily="34" charset="0"/>
                        </a:rPr>
                        <a:t>Names</a:t>
                      </a:r>
                      <a:endParaRPr lang="zh-CN" altLang="en-US" sz="2400" dirty="0"/>
                    </a:p>
                  </a:txBody>
                  <a:tcPr/>
                </a:tc>
                <a:tc>
                  <a:txBody>
                    <a:bodyPr/>
                    <a:lstStyle/>
                    <a:p>
                      <a:r>
                        <a:rPr lang="en-US" altLang="zh-CN" sz="2400" dirty="0">
                          <a:latin typeface="Arial" panose="020B0604020202020204" pitchFamily="34" charset="0"/>
                          <a:cs typeface="Arial" panose="020B0604020202020204" pitchFamily="34" charset="0"/>
                        </a:rPr>
                        <a:t>Quality(</a:t>
                      </a:r>
                      <a:r>
                        <a:rPr lang="zh-CN" altLang="en-US" sz="2400" dirty="0">
                          <a:latin typeface="Arial" panose="020B0604020202020204" pitchFamily="34" charset="0"/>
                          <a:cs typeface="Arial" panose="020B0604020202020204" pitchFamily="34" charset="0"/>
                        </a:rPr>
                        <a:t>质量） </a:t>
                      </a:r>
                      <a:endParaRPr lang="zh-CN" altLang="en-US" sz="2400" dirty="0"/>
                    </a:p>
                  </a:txBody>
                  <a:tcPr/>
                </a:tc>
                <a:tc>
                  <a:txBody>
                    <a:bodyPr/>
                    <a:lstStyle/>
                    <a:p>
                      <a:r>
                        <a:rPr lang="en-US" altLang="zh-CN" sz="2400" dirty="0">
                          <a:latin typeface="Arial" panose="020B0604020202020204" pitchFamily="34" charset="0"/>
                          <a:cs typeface="Arial" panose="020B0604020202020204" pitchFamily="34" charset="0"/>
                        </a:rPr>
                        <a:t>Service</a:t>
                      </a:r>
                      <a:endParaRPr lang="zh-CN" altLang="en-US" sz="2400" dirty="0"/>
                    </a:p>
                  </a:txBody>
                  <a:tcPr/>
                </a:tc>
                <a:tc>
                  <a:txBody>
                    <a:bodyPr/>
                    <a:lstStyle/>
                    <a:p>
                      <a:r>
                        <a:rPr lang="en-US" altLang="zh-CN" sz="2400" dirty="0">
                          <a:latin typeface="Arial" panose="020B0604020202020204" pitchFamily="34" charset="0"/>
                          <a:cs typeface="Arial" panose="020B0604020202020204" pitchFamily="34" charset="0"/>
                        </a:rPr>
                        <a:t>Prices</a:t>
                      </a:r>
                      <a:endParaRPr lang="zh-CN" altLang="en-US" sz="2400" dirty="0"/>
                    </a:p>
                  </a:txBody>
                  <a:tcPr/>
                </a:tc>
              </a:tr>
              <a:tr h="447040">
                <a:tc>
                  <a:txBody>
                    <a:bodyPr/>
                    <a:lstStyle/>
                    <a:p>
                      <a:r>
                        <a:rPr lang="en-US" altLang="zh-CN" sz="2400" dirty="0">
                          <a:latin typeface="Arial" panose="020B0604020202020204" pitchFamily="34" charset="0"/>
                          <a:cs typeface="Arial" panose="020B0604020202020204" pitchFamily="34" charset="0"/>
                        </a:rPr>
                        <a:t>Sweet Cake Store </a:t>
                      </a:r>
                      <a:endParaRPr lang="zh-CN" altLang="en-US" sz="2400" dirty="0"/>
                    </a:p>
                  </a:txBody>
                  <a:tcPr/>
                </a:tc>
                <a:tc>
                  <a:txBody>
                    <a:bodyPr/>
                    <a:lstStyle/>
                    <a:p>
                      <a:r>
                        <a:rPr lang="en-US" altLang="zh-CN" sz="2400" dirty="0">
                          <a:latin typeface="Arial" panose="020B0604020202020204" pitchFamily="34" charset="0"/>
                          <a:cs typeface="Arial" panose="020B0604020202020204" pitchFamily="34" charset="0"/>
                        </a:rPr>
                        <a:t>best</a:t>
                      </a:r>
                      <a:endParaRPr lang="zh-CN" altLang="en-US" sz="2400" dirty="0"/>
                    </a:p>
                  </a:txBody>
                  <a:tcPr/>
                </a:tc>
                <a:tc>
                  <a:txBody>
                    <a:bodyPr/>
                    <a:lstStyle/>
                    <a:p>
                      <a:r>
                        <a:rPr lang="en-US" altLang="zh-CN" sz="2400" dirty="0"/>
                        <a:t>friendly</a:t>
                      </a:r>
                      <a:endParaRPr lang="zh-CN" altLang="en-US" sz="2400" dirty="0"/>
                    </a:p>
                  </a:txBody>
                  <a:tcPr/>
                </a:tc>
                <a:tc>
                  <a:txBody>
                    <a:bodyPr/>
                    <a:lstStyle/>
                    <a:p>
                      <a:r>
                        <a:rPr lang="en-US" altLang="zh-CN" sz="2400" dirty="0">
                          <a:latin typeface="Arial" panose="020B0604020202020204" pitchFamily="34" charset="0"/>
                          <a:cs typeface="Arial" panose="020B0604020202020204" pitchFamily="34" charset="0"/>
                        </a:rPr>
                        <a:t>most expensive</a:t>
                      </a:r>
                      <a:endParaRPr lang="zh-CN" altLang="en-US" sz="2400" dirty="0"/>
                    </a:p>
                  </a:txBody>
                  <a:tcPr/>
                </a:tc>
              </a:tr>
              <a:tr h="370840">
                <a:tc>
                  <a:txBody>
                    <a:bodyPr/>
                    <a:lstStyle/>
                    <a:p>
                      <a:r>
                        <a:rPr lang="en-US" altLang="zh-CN" sz="2400" dirty="0">
                          <a:latin typeface="Arial" panose="020B0604020202020204" pitchFamily="34" charset="0"/>
                          <a:cs typeface="Arial" panose="020B0604020202020204" pitchFamily="34" charset="0"/>
                        </a:rPr>
                        <a:t>Hope Cake Store </a:t>
                      </a:r>
                      <a:endParaRPr lang="zh-CN" altLang="en-US" sz="2400" dirty="0"/>
                    </a:p>
                  </a:txBody>
                  <a:tcPr/>
                </a:tc>
                <a:tc>
                  <a:txBody>
                    <a:bodyPr/>
                    <a:lstStyle/>
                    <a:p>
                      <a:r>
                        <a:rPr lang="en-US" altLang="zh-CN" sz="2400" dirty="0">
                          <a:latin typeface="Arial" panose="020B0604020202020204" pitchFamily="34" charset="0"/>
                          <a:cs typeface="Arial" panose="020B0604020202020204" pitchFamily="34" charset="0"/>
                        </a:rPr>
                        <a:t>good</a:t>
                      </a:r>
                      <a:endParaRPr lang="zh-CN" altLang="en-US" sz="2400" dirty="0"/>
                    </a:p>
                  </a:txBody>
                  <a:tcPr/>
                </a:tc>
                <a:tc>
                  <a:txBody>
                    <a:bodyPr/>
                    <a:lstStyle/>
                    <a:p>
                      <a:r>
                        <a:rPr lang="en-US" altLang="zh-CN" sz="2400" dirty="0">
                          <a:latin typeface="Arial" panose="020B0604020202020204" pitchFamily="34" charset="0"/>
                          <a:cs typeface="Arial" panose="020B0604020202020204" pitchFamily="34" charset="0"/>
                        </a:rPr>
                        <a:t>friendliest</a:t>
                      </a:r>
                      <a:endParaRPr lang="zh-CN" altLang="en-US" sz="2400" dirty="0"/>
                    </a:p>
                  </a:txBody>
                  <a:tcPr/>
                </a:tc>
                <a:tc>
                  <a:txBody>
                    <a:bodyPr/>
                    <a:lstStyle/>
                    <a:p>
                      <a:r>
                        <a:rPr lang="en-US" altLang="zh-CN" sz="2400" dirty="0">
                          <a:latin typeface="Arial" panose="020B0604020202020204" pitchFamily="34" charset="0"/>
                          <a:cs typeface="Arial" panose="020B0604020202020204" pitchFamily="34" charset="0"/>
                        </a:rPr>
                        <a:t>cheaper</a:t>
                      </a:r>
                      <a:endParaRPr lang="zh-CN" altLang="en-US" sz="2400" dirty="0"/>
                    </a:p>
                  </a:txBody>
                  <a:tcPr/>
                </a:tc>
              </a:tr>
              <a:tr h="370840">
                <a:tc>
                  <a:txBody>
                    <a:bodyPr/>
                    <a:lstStyle/>
                    <a:p>
                      <a:r>
                        <a:rPr lang="en-US" altLang="zh-CN" sz="2400" dirty="0">
                          <a:latin typeface="Arial" panose="020B0604020202020204" pitchFamily="34" charset="0"/>
                          <a:cs typeface="Arial" panose="020B0604020202020204" pitchFamily="34" charset="0"/>
                        </a:rPr>
                        <a:t>Love Cake  Store</a:t>
                      </a:r>
                      <a:endParaRPr lang="zh-CN" altLang="en-US" sz="2400" dirty="0"/>
                    </a:p>
                  </a:txBody>
                  <a:tcPr/>
                </a:tc>
                <a:tc>
                  <a:txBody>
                    <a:bodyPr/>
                    <a:lstStyle/>
                    <a:p>
                      <a:r>
                        <a:rPr lang="en-US" altLang="zh-CN" sz="2400" dirty="0">
                          <a:latin typeface="Arial" panose="020B0604020202020204" pitchFamily="34" charset="0"/>
                          <a:cs typeface="Arial" panose="020B0604020202020204" pitchFamily="34" charset="0"/>
                        </a:rPr>
                        <a:t>worst</a:t>
                      </a:r>
                      <a:endParaRPr lang="zh-CN" altLang="en-US" sz="2400" dirty="0"/>
                    </a:p>
                  </a:txBody>
                  <a:tcPr/>
                </a:tc>
                <a:tc>
                  <a:txBody>
                    <a:bodyPr/>
                    <a:lstStyle/>
                    <a:p>
                      <a:r>
                        <a:rPr lang="en-US" altLang="zh-CN" sz="2400" dirty="0">
                          <a:latin typeface="Arial" panose="020B0604020202020204" pitchFamily="34" charset="0"/>
                          <a:cs typeface="Arial" panose="020B0604020202020204" pitchFamily="34" charset="0"/>
                        </a:rPr>
                        <a:t>worst</a:t>
                      </a:r>
                      <a:endParaRPr lang="zh-CN" altLang="en-US" sz="2400" dirty="0"/>
                    </a:p>
                  </a:txBody>
                  <a:tcPr/>
                </a:tc>
                <a:tc>
                  <a:txBody>
                    <a:bodyPr/>
                    <a:lstStyle/>
                    <a:p>
                      <a:r>
                        <a:rPr lang="en-US" altLang="zh-CN" sz="2400" dirty="0">
                          <a:latin typeface="Arial" panose="020B0604020202020204" pitchFamily="34" charset="0"/>
                          <a:cs typeface="Arial" panose="020B0604020202020204" pitchFamily="34" charset="0"/>
                        </a:rPr>
                        <a:t>cheapest</a:t>
                      </a:r>
                      <a:endParaRPr lang="zh-CN" altLang="en-US" sz="2400" dirty="0"/>
                    </a:p>
                  </a:txBody>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1640" y="-41275"/>
            <a:ext cx="10515600" cy="1325563"/>
          </a:xfrm>
        </p:spPr>
        <p:txBody>
          <a:bodyPr>
            <a:normAutofit/>
          </a:bodyPr>
          <a:lstStyle/>
          <a:p>
            <a:r>
              <a:rPr lang="en-US" altLang="zh-CN" sz="2800" dirty="0">
                <a:solidFill>
                  <a:srgbClr val="9900FF"/>
                </a:solidFill>
                <a:latin typeface="Arial" panose="020B0604020202020204" pitchFamily="34" charset="0"/>
                <a:cs typeface="Arial" panose="020B0604020202020204" pitchFamily="34" charset="0"/>
              </a:rPr>
              <a:t>Brain storm</a:t>
            </a:r>
            <a:br>
              <a:rPr lang="en-US" altLang="zh-CN" sz="2800" dirty="0">
                <a:solidFill>
                  <a:srgbClr val="9900FF"/>
                </a:solidFill>
                <a:latin typeface="Arial" panose="020B0604020202020204" pitchFamily="34" charset="0"/>
                <a:cs typeface="Arial" panose="020B0604020202020204" pitchFamily="34" charset="0"/>
              </a:rPr>
            </a:br>
            <a:endParaRPr lang="zh-CN" altLang="en-US" sz="2800" dirty="0"/>
          </a:p>
        </p:txBody>
      </p:sp>
      <p:graphicFrame>
        <p:nvGraphicFramePr>
          <p:cNvPr id="4" name="表格 4"/>
          <p:cNvGraphicFramePr>
            <a:graphicFrameLocks noGrp="1"/>
          </p:cNvGraphicFramePr>
          <p:nvPr>
            <p:custDataLst>
              <p:tags r:id="rId1"/>
            </p:custDataLst>
          </p:nvPr>
        </p:nvGraphicFramePr>
        <p:xfrm>
          <a:off x="827405" y="1062990"/>
          <a:ext cx="10412730" cy="5182235"/>
        </p:xfrm>
        <a:graphic>
          <a:graphicData uri="http://schemas.openxmlformats.org/drawingml/2006/table">
            <a:tbl>
              <a:tblPr firstRow="1" bandRow="1">
                <a:tableStyleId>{5C22544A-7EE6-4342-B048-85BDC9FD1C3A}</a:tableStyleId>
              </a:tblPr>
              <a:tblGrid>
                <a:gridCol w="1469390"/>
                <a:gridCol w="2459355"/>
                <a:gridCol w="6483985"/>
              </a:tblGrid>
              <a:tr h="1029970">
                <a:tc>
                  <a:txBody>
                    <a:bodyPr/>
                    <a:lstStyle/>
                    <a:p>
                      <a:r>
                        <a:rPr lang="en-US" altLang="zh-CN" sz="2800" dirty="0"/>
                        <a:t>step</a:t>
                      </a:r>
                      <a:endParaRPr lang="zh-CN" altLang="en-US" sz="2800" dirty="0"/>
                    </a:p>
                  </a:txBody>
                  <a:tcPr/>
                </a:tc>
                <a:tc>
                  <a:txBody>
                    <a:bodyPr/>
                    <a:lstStyle/>
                    <a:p>
                      <a:r>
                        <a:rPr lang="en-US" altLang="zh-CN" sz="2800" dirty="0"/>
                        <a:t>plot</a:t>
                      </a:r>
                      <a:endParaRPr lang="zh-CN" altLang="en-US" sz="2800" dirty="0"/>
                    </a:p>
                  </a:txBody>
                  <a:tcPr/>
                </a:tc>
                <a:tc>
                  <a:txBody>
                    <a:bodyPr/>
                    <a:lstStyle/>
                    <a:p>
                      <a:r>
                        <a:rPr lang="en-US" altLang="zh-CN" sz="2800" dirty="0"/>
                        <a:t>Expressions</a:t>
                      </a:r>
                      <a:endParaRPr lang="zh-CN" altLang="en-US" sz="2800" dirty="0"/>
                    </a:p>
                  </a:txBody>
                  <a:tcPr/>
                </a:tc>
              </a:tr>
              <a:tr h="1040130">
                <a:tc>
                  <a:txBody>
                    <a:bodyPr/>
                    <a:lstStyle/>
                    <a:p>
                      <a:r>
                        <a:rPr lang="en-US" altLang="zh-CN" sz="2800" dirty="0"/>
                        <a:t>1</a:t>
                      </a:r>
                      <a:endParaRPr lang="zh-CN" altLang="en-US" sz="2800" dirty="0"/>
                    </a:p>
                  </a:txBody>
                  <a:tcPr/>
                </a:tc>
                <a:tc>
                  <a:txBody>
                    <a:bodyPr/>
                    <a:lstStyle/>
                    <a:p>
                      <a:r>
                        <a:rPr lang="zh-CN" altLang="en-US" sz="2800" dirty="0"/>
                        <a:t>开门见山</a:t>
                      </a:r>
                      <a:endParaRPr lang="en-US" altLang="zh-CN" sz="2800" dirty="0"/>
                    </a:p>
                    <a:p>
                      <a:r>
                        <a:rPr lang="zh-CN" altLang="en-US" sz="2800" dirty="0"/>
                        <a:t>引出话题</a:t>
                      </a:r>
                      <a:endParaRPr lang="zh-CN" altLang="en-US" sz="2800" dirty="0"/>
                    </a:p>
                  </a:txBody>
                  <a:tcPr/>
                </a:tc>
                <a:tc>
                  <a:txBody>
                    <a:bodyPr/>
                    <a:lstStyle/>
                    <a:p>
                      <a:endParaRPr lang="zh-CN" altLang="en-US" sz="2800" dirty="0"/>
                    </a:p>
                  </a:txBody>
                  <a:tcPr/>
                </a:tc>
              </a:tr>
              <a:tr h="2524125">
                <a:tc>
                  <a:txBody>
                    <a:bodyPr/>
                    <a:lstStyle/>
                    <a:p>
                      <a:r>
                        <a:rPr lang="en-US" altLang="zh-CN" sz="2800" dirty="0"/>
                        <a:t>2</a:t>
                      </a:r>
                      <a:endParaRPr lang="zh-CN" altLang="en-US" sz="2800" dirty="0"/>
                    </a:p>
                  </a:txBody>
                  <a:tcPr/>
                </a:tc>
                <a:tc>
                  <a:txBody>
                    <a:bodyPr/>
                    <a:lstStyle/>
                    <a:p>
                      <a:r>
                        <a:rPr lang="zh-CN" altLang="en-US" sz="2800" dirty="0"/>
                        <a:t>蛋糕店对比</a:t>
                      </a:r>
                      <a:endParaRPr lang="zh-CN" altLang="en-US" sz="2800" dirty="0"/>
                    </a:p>
                  </a:txBody>
                  <a:tcPr/>
                </a:tc>
                <a:tc>
                  <a:txBody>
                    <a:bodyPr/>
                    <a:lstStyle/>
                    <a:p>
                      <a:endParaRPr lang="zh-CN" altLang="en-US" sz="2800"/>
                    </a:p>
                  </a:txBody>
                  <a:tcPr/>
                </a:tc>
              </a:tr>
              <a:tr h="588010">
                <a:tc>
                  <a:txBody>
                    <a:bodyPr/>
                    <a:lstStyle/>
                    <a:p>
                      <a:r>
                        <a:rPr lang="en-US" altLang="zh-CN" sz="2800" dirty="0"/>
                        <a:t>3</a:t>
                      </a:r>
                      <a:endParaRPr lang="zh-CN" altLang="en-US" sz="2800" dirty="0"/>
                    </a:p>
                  </a:txBody>
                  <a:tcPr/>
                </a:tc>
                <a:tc>
                  <a:txBody>
                    <a:bodyPr/>
                    <a:lstStyle/>
                    <a:p>
                      <a:r>
                        <a:rPr lang="zh-CN" altLang="en-US" sz="2800" dirty="0"/>
                        <a:t>总结推荐</a:t>
                      </a:r>
                      <a:endParaRPr lang="zh-CN" altLang="en-US" sz="2800" dirty="0"/>
                    </a:p>
                  </a:txBody>
                  <a:tcPr/>
                </a:tc>
                <a:tc>
                  <a:txBody>
                    <a:bodyPr/>
                    <a:lstStyle/>
                    <a:p>
                      <a:endParaRPr lang="zh-CN" altLang="en-US" sz="2800" dirty="0"/>
                    </a:p>
                  </a:txBody>
                  <a:tcPr/>
                </a:tc>
              </a:tr>
            </a:tbl>
          </a:graphicData>
        </a:graphic>
      </p:graphicFrame>
      <p:sp>
        <p:nvSpPr>
          <p:cNvPr id="5" name="文本框 4"/>
          <p:cNvSpPr txBox="1"/>
          <p:nvPr/>
        </p:nvSpPr>
        <p:spPr>
          <a:xfrm>
            <a:off x="4835020" y="2196306"/>
            <a:ext cx="6465570" cy="953135"/>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There are three cake stores </a:t>
            </a:r>
            <a:endParaRPr lang="en-US" altLang="zh-CN" sz="2800" dirty="0">
              <a:solidFill>
                <a:srgbClr val="FF0000"/>
              </a:solidFill>
              <a:latin typeface="Arial" panose="020B0604020202020204" pitchFamily="34" charset="0"/>
              <a:cs typeface="Arial" panose="020B0604020202020204" pitchFamily="34" charset="0"/>
              <a:sym typeface="+mn-ea"/>
            </a:endParaRPr>
          </a:p>
          <a:p>
            <a:r>
              <a:rPr lang="en-US" altLang="zh-CN" sz="2800" dirty="0">
                <a:solidFill>
                  <a:srgbClr val="FF0000"/>
                </a:solidFill>
                <a:latin typeface="Arial" panose="020B0604020202020204" pitchFamily="34" charset="0"/>
                <a:cs typeface="Arial" panose="020B0604020202020204" pitchFamily="34" charset="0"/>
                <a:sym typeface="+mn-ea"/>
              </a:rPr>
              <a:t>in the town. They are...</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6" name="文本框 5"/>
          <p:cNvSpPr txBox="1"/>
          <p:nvPr/>
        </p:nvSpPr>
        <p:spPr>
          <a:xfrm>
            <a:off x="4835020" y="3149739"/>
            <a:ext cx="6465570" cy="224536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...has the best cakes; the cakes are most expensive there;...friendlier service than...; As for the price,... is </a:t>
            </a:r>
            <a:endParaRPr lang="en-US" altLang="zh-CN" sz="2800" dirty="0">
              <a:solidFill>
                <a:srgbClr val="FF0000"/>
              </a:solidFill>
              <a:latin typeface="Arial" panose="020B0604020202020204" pitchFamily="34" charset="0"/>
              <a:cs typeface="Arial" panose="020B0604020202020204" pitchFamily="34" charset="0"/>
              <a:sym typeface="+mn-ea"/>
            </a:endParaRPr>
          </a:p>
          <a:p>
            <a:r>
              <a:rPr lang="en-US" altLang="zh-CN" sz="2800" dirty="0">
                <a:solidFill>
                  <a:srgbClr val="FF0000"/>
                </a:solidFill>
                <a:latin typeface="Arial" panose="020B0604020202020204" pitchFamily="34" charset="0"/>
                <a:cs typeface="Arial" panose="020B0604020202020204" pitchFamily="34" charset="0"/>
                <a:sym typeface="+mn-ea"/>
              </a:rPr>
              <a:t>the most expensive among </a:t>
            </a:r>
            <a:endParaRPr lang="en-US" altLang="zh-CN" sz="2800" dirty="0">
              <a:solidFill>
                <a:srgbClr val="FF0000"/>
              </a:solidFill>
              <a:latin typeface="Arial" panose="020B0604020202020204" pitchFamily="34" charset="0"/>
              <a:cs typeface="Arial" panose="020B0604020202020204" pitchFamily="34" charset="0"/>
              <a:sym typeface="+mn-ea"/>
            </a:endParaRPr>
          </a:p>
          <a:p>
            <a:r>
              <a:rPr lang="en-US" altLang="zh-CN" sz="2800" dirty="0">
                <a:solidFill>
                  <a:srgbClr val="FF0000"/>
                </a:solidFill>
                <a:latin typeface="Arial" panose="020B0604020202020204" pitchFamily="34" charset="0"/>
                <a:cs typeface="Arial" panose="020B0604020202020204" pitchFamily="34" charset="0"/>
                <a:sym typeface="+mn-ea"/>
              </a:rPr>
              <a:t>the three...</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4915665" y="5723269"/>
            <a:ext cx="646557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I like...best because...</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080" y="0"/>
            <a:ext cx="10515600" cy="1325563"/>
          </a:xfrm>
        </p:spPr>
        <p:txBody>
          <a:bodyPr>
            <a:normAutofit/>
          </a:bodyPr>
          <a:lstStyle/>
          <a:p>
            <a:r>
              <a:rPr lang="en-US" altLang="zh-CN" sz="2800" b="1" dirty="0">
                <a:solidFill>
                  <a:srgbClr val="9900FF"/>
                </a:solidFill>
                <a:latin typeface="Arial" panose="020B0604020202020204" pitchFamily="34" charset="0"/>
                <a:cs typeface="Arial" panose="020B0604020202020204" pitchFamily="34" charset="0"/>
              </a:rPr>
              <a:t>I. </a:t>
            </a:r>
            <a:r>
              <a:rPr lang="zh-CN" altLang="en-US" sz="2800" b="1" dirty="0">
                <a:solidFill>
                  <a:srgbClr val="9900FF"/>
                </a:solidFill>
                <a:latin typeface="Arial" panose="020B0604020202020204" pitchFamily="34" charset="0"/>
                <a:cs typeface="Arial" panose="020B0604020202020204" pitchFamily="34" charset="0"/>
              </a:rPr>
              <a:t>参考句式</a:t>
            </a:r>
            <a:endParaRPr lang="zh-CN" altLang="en-US" sz="2800" b="1" dirty="0">
              <a:solidFill>
                <a:srgbClr val="9900FF"/>
              </a:solidFill>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320040" y="1028462"/>
            <a:ext cx="12156440" cy="4351338"/>
          </a:xfrm>
        </p:spPr>
        <p:txBody>
          <a:bodyPr>
            <a:noAutofit/>
          </a:bodyPr>
          <a:lstStyle/>
          <a:p>
            <a:pPr marL="0" indent="0">
              <a:lnSpc>
                <a:spcPct val="100000"/>
              </a:lnSpc>
              <a:buNone/>
            </a:pPr>
            <a:r>
              <a:rPr lang="en-US" altLang="zh-CN" dirty="0">
                <a:latin typeface="Arial" panose="020B0604020202020204" pitchFamily="34" charset="0"/>
                <a:cs typeface="Arial" panose="020B0604020202020204" pitchFamily="34" charset="0"/>
              </a:rPr>
              <a:t>1. </a:t>
            </a:r>
            <a:r>
              <a:rPr lang="zh-CN" altLang="en-US" dirty="0">
                <a:latin typeface="Arial" panose="020B0604020202020204" pitchFamily="34" charset="0"/>
                <a:cs typeface="Arial" panose="020B0604020202020204" pitchFamily="34" charset="0"/>
              </a:rPr>
              <a:t>镇上</a:t>
            </a:r>
            <a:r>
              <a:rPr lang="zh-CN" altLang="en-US" dirty="0">
                <a:solidFill>
                  <a:srgbClr val="051DCD"/>
                </a:solidFill>
                <a:latin typeface="Arial" panose="020B0604020202020204" pitchFamily="34" charset="0"/>
                <a:cs typeface="Arial" panose="020B0604020202020204" pitchFamily="34" charset="0"/>
              </a:rPr>
              <a:t>总共</a:t>
            </a:r>
            <a:r>
              <a:rPr lang="zh-CN" altLang="en-US" dirty="0">
                <a:latin typeface="Arial" panose="020B0604020202020204" pitchFamily="34" charset="0"/>
                <a:cs typeface="Arial" panose="020B0604020202020204" pitchFamily="34" charset="0"/>
              </a:rPr>
              <a:t>有三家蛋糕店。</a:t>
            </a:r>
            <a:endParaRPr lang="en-US" altLang="zh-CN" dirty="0">
              <a:latin typeface="Arial" panose="020B0604020202020204" pitchFamily="34" charset="0"/>
              <a:cs typeface="Arial" panose="020B0604020202020204" pitchFamily="34" charset="0"/>
            </a:endParaRPr>
          </a:p>
          <a:p>
            <a:pPr marL="0" indent="0">
              <a:lnSpc>
                <a:spcPct val="100000"/>
              </a:lnSpc>
              <a:buNone/>
            </a:pPr>
            <a:r>
              <a:rPr lang="en-US" altLang="zh-CN" dirty="0">
                <a:latin typeface="Arial" panose="020B0604020202020204" pitchFamily="34" charset="0"/>
                <a:cs typeface="Arial" panose="020B0604020202020204" pitchFamily="34" charset="0"/>
              </a:rPr>
              <a:t>    There are three cake stores in the town __________.</a:t>
            </a:r>
            <a:endParaRPr lang="en-US" altLang="zh-CN" dirty="0">
              <a:latin typeface="Arial" panose="020B0604020202020204" pitchFamily="34" charset="0"/>
              <a:cs typeface="Arial" panose="020B0604020202020204" pitchFamily="34" charset="0"/>
            </a:endParaRPr>
          </a:p>
          <a:p>
            <a:pPr marL="0" indent="0">
              <a:lnSpc>
                <a:spcPct val="100000"/>
              </a:lnSpc>
              <a:buNone/>
            </a:pPr>
            <a:r>
              <a:rPr lang="en-US" altLang="zh-CN" dirty="0">
                <a:latin typeface="Arial" panose="020B0604020202020204" pitchFamily="34" charset="0"/>
                <a:cs typeface="Arial" panose="020B0604020202020204" pitchFamily="34" charset="0"/>
              </a:rPr>
              <a:t>2. Sweet Cake Store</a:t>
            </a:r>
            <a:r>
              <a:rPr lang="zh-CN" altLang="en-US" dirty="0">
                <a:latin typeface="Arial" panose="020B0604020202020204" pitchFamily="34" charset="0"/>
                <a:cs typeface="Arial" panose="020B0604020202020204" pitchFamily="34" charset="0"/>
              </a:rPr>
              <a:t>的蛋糕是三家店</a:t>
            </a:r>
            <a:r>
              <a:rPr lang="zh-CN" altLang="en-US" dirty="0">
                <a:solidFill>
                  <a:srgbClr val="051DCD"/>
                </a:solidFill>
                <a:latin typeface="Arial" panose="020B0604020202020204" pitchFamily="34" charset="0"/>
                <a:cs typeface="Arial" panose="020B0604020202020204" pitchFamily="34" charset="0"/>
              </a:rPr>
              <a:t>里面</a:t>
            </a:r>
            <a:r>
              <a:rPr lang="zh-CN" altLang="en-US" dirty="0">
                <a:latin typeface="Arial" panose="020B0604020202020204" pitchFamily="34" charset="0"/>
                <a:cs typeface="Arial" panose="020B0604020202020204" pitchFamily="34" charset="0"/>
              </a:rPr>
              <a:t>最好的。</a:t>
            </a:r>
            <a:endParaRPr lang="en-US" altLang="zh-CN" dirty="0">
              <a:latin typeface="Arial" panose="020B0604020202020204" pitchFamily="34" charset="0"/>
              <a:cs typeface="Arial" panose="020B0604020202020204" pitchFamily="34" charset="0"/>
            </a:endParaRPr>
          </a:p>
          <a:p>
            <a:pPr marL="0" indent="0">
              <a:lnSpc>
                <a:spcPct val="100000"/>
              </a:lnSpc>
              <a:buNone/>
            </a:pPr>
            <a:r>
              <a:rPr lang="en-US" altLang="zh-CN" dirty="0">
                <a:latin typeface="Arial" panose="020B0604020202020204" pitchFamily="34" charset="0"/>
                <a:cs typeface="Arial" panose="020B0604020202020204" pitchFamily="34" charset="0"/>
              </a:rPr>
              <a:t>    Sweet Cake Store has the best cakes ________ the three stores.</a:t>
            </a:r>
            <a:endParaRPr lang="en-US" altLang="zh-CN" dirty="0">
              <a:latin typeface="Arial" panose="020B0604020202020204" pitchFamily="34" charset="0"/>
              <a:cs typeface="Arial" panose="020B0604020202020204" pitchFamily="34" charset="0"/>
            </a:endParaRPr>
          </a:p>
          <a:p>
            <a:pPr marL="0" indent="0">
              <a:lnSpc>
                <a:spcPct val="100000"/>
              </a:lnSpc>
              <a:buNone/>
            </a:pPr>
            <a:r>
              <a:rPr lang="en-US" altLang="zh-CN" dirty="0">
                <a:latin typeface="Arial" panose="020B0604020202020204" pitchFamily="34" charset="0"/>
                <a:cs typeface="Arial" panose="020B0604020202020204" pitchFamily="34" charset="0"/>
              </a:rPr>
              <a:t>3. Hope Cake Store</a:t>
            </a:r>
            <a:r>
              <a:rPr lang="zh-CN" altLang="en-US" dirty="0">
                <a:latin typeface="Arial" panose="020B0604020202020204" pitchFamily="34" charset="0"/>
                <a:cs typeface="Arial" panose="020B0604020202020204" pitchFamily="34" charset="0"/>
              </a:rPr>
              <a:t>的蛋糕</a:t>
            </a:r>
            <a:r>
              <a:rPr lang="zh-CN" altLang="en-US" dirty="0">
                <a:solidFill>
                  <a:srgbClr val="051DCD"/>
                </a:solidFill>
                <a:latin typeface="Arial" panose="020B0604020202020204" pitchFamily="34" charset="0"/>
                <a:cs typeface="Arial" panose="020B0604020202020204" pitchFamily="34" charset="0"/>
              </a:rPr>
              <a:t>比</a:t>
            </a:r>
            <a:r>
              <a:rPr lang="en-US" altLang="zh-CN" dirty="0">
                <a:latin typeface="Arial" panose="020B0604020202020204" pitchFamily="34" charset="0"/>
                <a:cs typeface="Arial" panose="020B0604020202020204" pitchFamily="34" charset="0"/>
              </a:rPr>
              <a:t>Love Cake Store</a:t>
            </a:r>
            <a:r>
              <a:rPr lang="zh-CN" altLang="en-US" dirty="0">
                <a:latin typeface="Arial" panose="020B0604020202020204" pitchFamily="34" charset="0"/>
                <a:cs typeface="Arial" panose="020B0604020202020204" pitchFamily="34" charset="0"/>
              </a:rPr>
              <a:t>的</a:t>
            </a:r>
            <a:r>
              <a:rPr lang="zh-CN" altLang="en-US" dirty="0">
                <a:solidFill>
                  <a:srgbClr val="051DCD"/>
                </a:solidFill>
                <a:latin typeface="Arial" panose="020B0604020202020204" pitchFamily="34" charset="0"/>
                <a:cs typeface="Arial" panose="020B0604020202020204" pitchFamily="34" charset="0"/>
              </a:rPr>
              <a:t>要好</a:t>
            </a:r>
            <a:r>
              <a:rPr lang="zh-CN" altLang="en-US" dirty="0">
                <a:latin typeface="Arial" panose="020B0604020202020204" pitchFamily="34" charset="0"/>
                <a:cs typeface="Arial" panose="020B0604020202020204" pitchFamily="34" charset="0"/>
              </a:rPr>
              <a:t>。</a:t>
            </a:r>
            <a:endParaRPr lang="en-US" altLang="zh-CN" dirty="0">
              <a:latin typeface="Arial" panose="020B0604020202020204" pitchFamily="34" charset="0"/>
              <a:cs typeface="Arial" panose="020B0604020202020204" pitchFamily="34" charset="0"/>
            </a:endParaRPr>
          </a:p>
          <a:p>
            <a:pPr marL="0" indent="0">
              <a:lnSpc>
                <a:spcPct val="100000"/>
              </a:lnSpc>
              <a:buNone/>
            </a:pPr>
            <a:r>
              <a:rPr lang="en-US" altLang="zh-CN" dirty="0">
                <a:latin typeface="Arial" panose="020B0604020202020204" pitchFamily="34" charset="0"/>
                <a:cs typeface="Arial" panose="020B0604020202020204" pitchFamily="34" charset="0"/>
              </a:rPr>
              <a:t>    Cakes in Hope Cake Store _____________those in Love Cake Store.</a:t>
            </a:r>
            <a:endParaRPr lang="en-US" altLang="zh-CN" dirty="0">
              <a:latin typeface="Arial" panose="020B0604020202020204" pitchFamily="34" charset="0"/>
              <a:cs typeface="Arial" panose="020B0604020202020204" pitchFamily="34" charset="0"/>
            </a:endParaRPr>
          </a:p>
          <a:p>
            <a:pPr marL="0" indent="0">
              <a:lnSpc>
                <a:spcPct val="100000"/>
              </a:lnSpc>
              <a:buNone/>
            </a:pPr>
            <a:r>
              <a:rPr lang="en-US" altLang="zh-CN" dirty="0">
                <a:latin typeface="Arial" panose="020B0604020202020204" pitchFamily="34" charset="0"/>
                <a:cs typeface="Arial" panose="020B0604020202020204" pitchFamily="34" charset="0"/>
              </a:rPr>
              <a:t>4. Hope Cake Store</a:t>
            </a:r>
            <a:r>
              <a:rPr lang="zh-CN" altLang="en-US" dirty="0">
                <a:latin typeface="Arial" panose="020B0604020202020204" pitchFamily="34" charset="0"/>
                <a:cs typeface="Arial" panose="020B0604020202020204" pitchFamily="34" charset="0"/>
              </a:rPr>
              <a:t>提供</a:t>
            </a:r>
            <a:r>
              <a:rPr lang="zh-CN" altLang="en-US" dirty="0">
                <a:solidFill>
                  <a:srgbClr val="051DCD"/>
                </a:solidFill>
                <a:latin typeface="Arial" panose="020B0604020202020204" pitchFamily="34" charset="0"/>
                <a:cs typeface="Arial" panose="020B0604020202020204" pitchFamily="34" charset="0"/>
              </a:rPr>
              <a:t>最友好的服务</a:t>
            </a:r>
            <a:r>
              <a:rPr lang="zh-CN" altLang="en-US" dirty="0">
                <a:latin typeface="Arial" panose="020B0604020202020204" pitchFamily="34" charset="0"/>
                <a:cs typeface="Arial" panose="020B0604020202020204" pitchFamily="34" charset="0"/>
              </a:rPr>
              <a:t>。</a:t>
            </a:r>
            <a:endParaRPr lang="en-US" altLang="zh-CN" dirty="0">
              <a:latin typeface="Arial" panose="020B0604020202020204" pitchFamily="34" charset="0"/>
              <a:cs typeface="Arial" panose="020B0604020202020204" pitchFamily="34" charset="0"/>
            </a:endParaRPr>
          </a:p>
          <a:p>
            <a:pPr marL="0" indent="0">
              <a:lnSpc>
                <a:spcPct val="100000"/>
              </a:lnSpc>
              <a:buNone/>
            </a:pPr>
            <a:r>
              <a:rPr lang="en-US" altLang="zh-CN" dirty="0">
                <a:latin typeface="Arial" panose="020B0604020202020204" pitchFamily="34" charset="0"/>
                <a:cs typeface="Arial" panose="020B0604020202020204" pitchFamily="34" charset="0"/>
              </a:rPr>
              <a:t>    Hope Cake Store has ___________________.</a:t>
            </a:r>
            <a:endParaRPr lang="zh-CN" altLang="en-US" dirty="0">
              <a:latin typeface="Arial" panose="020B0604020202020204" pitchFamily="34" charset="0"/>
              <a:cs typeface="Arial" panose="020B0604020202020204" pitchFamily="34" charset="0"/>
            </a:endParaRPr>
          </a:p>
        </p:txBody>
      </p:sp>
      <p:sp>
        <p:nvSpPr>
          <p:cNvPr id="4" name="文本框 3"/>
          <p:cNvSpPr txBox="1"/>
          <p:nvPr/>
        </p:nvSpPr>
        <p:spPr>
          <a:xfrm>
            <a:off x="7168832" y="1606074"/>
            <a:ext cx="1452245"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in total</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5" name="文本框 4"/>
          <p:cNvSpPr txBox="1"/>
          <p:nvPr/>
        </p:nvSpPr>
        <p:spPr>
          <a:xfrm>
            <a:off x="7019290" y="2682161"/>
            <a:ext cx="1452245"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among</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6" name="文本框 5"/>
          <p:cNvSpPr txBox="1"/>
          <p:nvPr/>
        </p:nvSpPr>
        <p:spPr>
          <a:xfrm>
            <a:off x="5210810" y="3758248"/>
            <a:ext cx="2983865"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are better than</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4463415" y="4844972"/>
            <a:ext cx="472948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the friendliest service</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3720" y="1253331"/>
            <a:ext cx="11638280" cy="4351338"/>
          </a:xfrm>
        </p:spPr>
        <p:txBody>
          <a:bodyPr>
            <a:noAutofit/>
          </a:bodyPr>
          <a:lstStyle/>
          <a:p>
            <a:pPr marL="0" indent="0">
              <a:buNone/>
            </a:pPr>
            <a:r>
              <a:rPr lang="en-US" altLang="zh-CN" dirty="0">
                <a:latin typeface="Arial" panose="020B0604020202020204" pitchFamily="34" charset="0"/>
                <a:cs typeface="Arial" panose="020B0604020202020204" pitchFamily="34" charset="0"/>
              </a:rPr>
              <a:t>5. Love Cake Store</a:t>
            </a:r>
            <a:r>
              <a:rPr lang="zh-CN" altLang="en-US" dirty="0">
                <a:latin typeface="Arial" panose="020B0604020202020204" pitchFamily="34" charset="0"/>
                <a:cs typeface="Arial" panose="020B0604020202020204" pitchFamily="34" charset="0"/>
              </a:rPr>
              <a:t>的服务是</a:t>
            </a:r>
            <a:r>
              <a:rPr lang="zh-CN" altLang="en-US" dirty="0">
                <a:solidFill>
                  <a:srgbClr val="051DCD"/>
                </a:solidFill>
                <a:latin typeface="Arial" panose="020B0604020202020204" pitchFamily="34" charset="0"/>
                <a:cs typeface="Arial" panose="020B0604020202020204" pitchFamily="34" charset="0"/>
              </a:rPr>
              <a:t>最糟糕的</a:t>
            </a:r>
            <a:r>
              <a:rPr lang="zh-CN" altLang="en-US" dirty="0">
                <a:latin typeface="Arial" panose="020B0604020202020204" pitchFamily="34" charset="0"/>
                <a:cs typeface="Arial" panose="020B0604020202020204" pitchFamily="34" charset="0"/>
              </a:rPr>
              <a:t>。</a:t>
            </a:r>
            <a:endParaRPr lang="en-US" altLang="zh-CN" dirty="0">
              <a:latin typeface="Arial" panose="020B0604020202020204" pitchFamily="34" charset="0"/>
              <a:cs typeface="Arial" panose="020B0604020202020204" pitchFamily="34" charset="0"/>
            </a:endParaRPr>
          </a:p>
          <a:p>
            <a:pPr marL="0" indent="0">
              <a:buNone/>
            </a:pPr>
            <a:r>
              <a:rPr lang="en-US" altLang="zh-CN" dirty="0">
                <a:latin typeface="Arial" panose="020B0604020202020204" pitchFamily="34" charset="0"/>
                <a:cs typeface="Arial" panose="020B0604020202020204" pitchFamily="34" charset="0"/>
              </a:rPr>
              <a:t>    Service in Love Cake Store is ___________.</a:t>
            </a:r>
            <a:endParaRPr lang="en-US" altLang="zh-CN" dirty="0">
              <a:latin typeface="Arial" panose="020B0604020202020204" pitchFamily="34" charset="0"/>
              <a:cs typeface="Arial" panose="020B0604020202020204" pitchFamily="34" charset="0"/>
            </a:endParaRPr>
          </a:p>
          <a:p>
            <a:pPr marL="0" indent="0">
              <a:buNone/>
            </a:pPr>
            <a:r>
              <a:rPr lang="en-US" altLang="zh-CN" dirty="0">
                <a:latin typeface="Arial" panose="020B0604020202020204" pitchFamily="34" charset="0"/>
                <a:cs typeface="Arial" panose="020B0604020202020204" pitchFamily="34" charset="0"/>
              </a:rPr>
              <a:t>6. </a:t>
            </a:r>
            <a:r>
              <a:rPr lang="zh-CN" altLang="en-US" dirty="0">
                <a:solidFill>
                  <a:srgbClr val="051DCD"/>
                </a:solidFill>
                <a:latin typeface="Arial" panose="020B0604020202020204" pitchFamily="34" charset="0"/>
                <a:cs typeface="Arial" panose="020B0604020202020204" pitchFamily="34" charset="0"/>
              </a:rPr>
              <a:t>至于</a:t>
            </a:r>
            <a:r>
              <a:rPr lang="zh-CN" altLang="en-US" dirty="0">
                <a:latin typeface="Arial" panose="020B0604020202020204" pitchFamily="34" charset="0"/>
                <a:cs typeface="Arial" panose="020B0604020202020204" pitchFamily="34" charset="0"/>
              </a:rPr>
              <a:t>价格，</a:t>
            </a:r>
            <a:r>
              <a:rPr lang="en-US" altLang="zh-CN" dirty="0">
                <a:latin typeface="Arial" panose="020B0604020202020204" pitchFamily="34" charset="0"/>
                <a:cs typeface="Arial" panose="020B0604020202020204" pitchFamily="34" charset="0"/>
              </a:rPr>
              <a:t>Sweet Cake Store</a:t>
            </a:r>
            <a:r>
              <a:rPr lang="zh-CN" altLang="en-US" dirty="0">
                <a:latin typeface="Arial" panose="020B0604020202020204" pitchFamily="34" charset="0"/>
                <a:cs typeface="Arial" panose="020B0604020202020204" pitchFamily="34" charset="0"/>
              </a:rPr>
              <a:t>是最责的。</a:t>
            </a:r>
            <a:endParaRPr lang="en-US" altLang="zh-CN" dirty="0">
              <a:latin typeface="Arial" panose="020B0604020202020204" pitchFamily="34" charset="0"/>
              <a:cs typeface="Arial" panose="020B0604020202020204" pitchFamily="34" charset="0"/>
            </a:endParaRPr>
          </a:p>
          <a:p>
            <a:pPr marL="0" indent="0">
              <a:buNone/>
            </a:pPr>
            <a:r>
              <a:rPr lang="en-US" altLang="zh-CN" dirty="0">
                <a:latin typeface="Arial" panose="020B0604020202020204" pitchFamily="34" charset="0"/>
                <a:cs typeface="Arial" panose="020B0604020202020204" pitchFamily="34" charset="0"/>
              </a:rPr>
              <a:t>    ______the prices, cakes in Sweet Cake Store are the most expensive.</a:t>
            </a:r>
            <a:endParaRPr lang="en-US" altLang="zh-CN" dirty="0">
              <a:latin typeface="Arial" panose="020B0604020202020204" pitchFamily="34" charset="0"/>
              <a:cs typeface="Arial" panose="020B0604020202020204" pitchFamily="34" charset="0"/>
            </a:endParaRPr>
          </a:p>
          <a:p>
            <a:pPr marL="0" indent="0">
              <a:buNone/>
            </a:pPr>
            <a:r>
              <a:rPr lang="en-US" altLang="zh-CN" dirty="0">
                <a:latin typeface="Arial" panose="020B0604020202020204" pitchFamily="34" charset="0"/>
                <a:cs typeface="Arial" panose="020B0604020202020204" pitchFamily="34" charset="0"/>
              </a:rPr>
              <a:t>7. </a:t>
            </a:r>
            <a:r>
              <a:rPr lang="zh-CN" altLang="en-US" dirty="0">
                <a:solidFill>
                  <a:srgbClr val="051DCD"/>
                </a:solidFill>
                <a:latin typeface="Arial" panose="020B0604020202020204" pitchFamily="34" charset="0"/>
                <a:cs typeface="Arial" panose="020B0604020202020204" pitchFamily="34" charset="0"/>
              </a:rPr>
              <a:t>尽管</a:t>
            </a:r>
            <a:r>
              <a:rPr lang="en-US" altLang="zh-CN" dirty="0">
                <a:latin typeface="Arial" panose="020B0604020202020204" pitchFamily="34" charset="0"/>
                <a:cs typeface="Arial" panose="020B0604020202020204" pitchFamily="34" charset="0"/>
              </a:rPr>
              <a:t>Love Cake Store</a:t>
            </a:r>
            <a:r>
              <a:rPr lang="zh-CN" altLang="en-US" dirty="0">
                <a:latin typeface="Arial" panose="020B0604020202020204" pitchFamily="34" charset="0"/>
                <a:cs typeface="Arial" panose="020B0604020202020204" pitchFamily="34" charset="0"/>
              </a:rPr>
              <a:t>的价格最便宜，但是质量也是最差的。    </a:t>
            </a:r>
            <a:endParaRPr lang="en-US" altLang="zh-CN" dirty="0">
              <a:latin typeface="Arial" panose="020B0604020202020204" pitchFamily="34" charset="0"/>
              <a:cs typeface="Arial" panose="020B0604020202020204" pitchFamily="34" charset="0"/>
            </a:endParaRPr>
          </a:p>
          <a:p>
            <a:pPr marL="0" indent="0">
              <a:buNone/>
            </a:pPr>
            <a:r>
              <a:rPr lang="en-US" altLang="zh-CN" dirty="0">
                <a:latin typeface="Arial" panose="020B0604020202020204" pitchFamily="34" charset="0"/>
                <a:cs typeface="Arial" panose="020B0604020202020204" pitchFamily="34" charset="0"/>
              </a:rPr>
              <a:t>    _______________cakes in Love Cake Store are the cheapest, the </a:t>
            </a:r>
            <a:endParaRPr lang="en-US" altLang="zh-CN" dirty="0">
              <a:latin typeface="Arial" panose="020B0604020202020204" pitchFamily="34" charset="0"/>
              <a:cs typeface="Arial" panose="020B0604020202020204" pitchFamily="34" charset="0"/>
            </a:endParaRPr>
          </a:p>
          <a:p>
            <a:pPr marL="0" indent="0">
              <a:buNone/>
            </a:pPr>
            <a:r>
              <a:rPr lang="en-US" altLang="zh-CN" dirty="0">
                <a:latin typeface="Arial" panose="020B0604020202020204" pitchFamily="34" charset="0"/>
                <a:cs typeface="Arial" panose="020B0604020202020204" pitchFamily="34" charset="0"/>
              </a:rPr>
              <a:t>    quality is the worst.</a:t>
            </a:r>
            <a:endParaRPr lang="en-US" altLang="zh-CN" dirty="0">
              <a:latin typeface="Arial" panose="020B0604020202020204" pitchFamily="34" charset="0"/>
              <a:cs typeface="Arial" panose="020B0604020202020204" pitchFamily="34" charset="0"/>
            </a:endParaRPr>
          </a:p>
          <a:p>
            <a:pPr marL="0" indent="0">
              <a:buNone/>
            </a:pPr>
            <a:r>
              <a:rPr lang="en-US" altLang="zh-CN" dirty="0">
                <a:latin typeface="Arial" panose="020B0604020202020204" pitchFamily="34" charset="0"/>
                <a:cs typeface="Arial" panose="020B0604020202020204" pitchFamily="34" charset="0"/>
              </a:rPr>
              <a:t>8. </a:t>
            </a:r>
            <a:r>
              <a:rPr lang="zh-CN" altLang="en-US" dirty="0">
                <a:latin typeface="Arial" panose="020B0604020202020204" pitchFamily="34" charset="0"/>
                <a:cs typeface="Arial" panose="020B0604020202020204" pitchFamily="34" charset="0"/>
              </a:rPr>
              <a:t>我</a:t>
            </a:r>
            <a:r>
              <a:rPr lang="zh-CN" altLang="en-US" dirty="0">
                <a:solidFill>
                  <a:srgbClr val="051DCD"/>
                </a:solidFill>
                <a:latin typeface="Arial" panose="020B0604020202020204" pitchFamily="34" charset="0"/>
                <a:cs typeface="Arial" panose="020B0604020202020204" pitchFamily="34" charset="0"/>
              </a:rPr>
              <a:t>最</a:t>
            </a:r>
            <a:r>
              <a:rPr lang="zh-CN" altLang="en-US" dirty="0">
                <a:latin typeface="Arial" panose="020B0604020202020204" pitchFamily="34" charset="0"/>
                <a:cs typeface="Arial" panose="020B0604020202020204" pitchFamily="34" charset="0"/>
              </a:rPr>
              <a:t>喜欢</a:t>
            </a:r>
            <a:r>
              <a:rPr lang="en-US" altLang="zh-CN" dirty="0">
                <a:latin typeface="Arial" panose="020B0604020202020204" pitchFamily="34" charset="0"/>
                <a:cs typeface="Arial" panose="020B0604020202020204" pitchFamily="34" charset="0"/>
              </a:rPr>
              <a:t>Sweet Cake Store</a:t>
            </a:r>
            <a:r>
              <a:rPr lang="zh-CN" altLang="en-US" dirty="0">
                <a:latin typeface="Arial" panose="020B0604020202020204" pitchFamily="34" charset="0"/>
                <a:cs typeface="Arial" panose="020B0604020202020204" pitchFamily="34" charset="0"/>
              </a:rPr>
              <a:t>。</a:t>
            </a:r>
            <a:endParaRPr lang="en-US" altLang="zh-CN" dirty="0">
              <a:latin typeface="Arial" panose="020B0604020202020204" pitchFamily="34" charset="0"/>
              <a:cs typeface="Arial" panose="020B0604020202020204" pitchFamily="34" charset="0"/>
            </a:endParaRPr>
          </a:p>
          <a:p>
            <a:pPr marL="0" indent="0">
              <a:buNone/>
            </a:pPr>
            <a:r>
              <a:rPr lang="en-US" altLang="zh-CN" dirty="0">
                <a:latin typeface="Arial" panose="020B0604020202020204" pitchFamily="34" charset="0"/>
                <a:cs typeface="Arial" panose="020B0604020202020204" pitchFamily="34" charset="0"/>
              </a:rPr>
              <a:t>     I like Sweet Cake Store __________.</a:t>
            </a:r>
            <a:endParaRPr lang="zh-CN" altLang="en-US" dirty="0">
              <a:latin typeface="Arial" panose="020B0604020202020204" pitchFamily="34" charset="0"/>
              <a:cs typeface="Arial" panose="020B0604020202020204" pitchFamily="34" charset="0"/>
            </a:endParaRPr>
          </a:p>
        </p:txBody>
      </p:sp>
      <p:sp>
        <p:nvSpPr>
          <p:cNvPr id="4" name="标题 1"/>
          <p:cNvSpPr>
            <a:spLocks noGrp="1"/>
          </p:cNvSpPr>
          <p:nvPr>
            <p:ph type="title"/>
          </p:nvPr>
        </p:nvSpPr>
        <p:spPr>
          <a:xfrm>
            <a:off x="259080" y="0"/>
            <a:ext cx="10515600" cy="1325563"/>
          </a:xfrm>
        </p:spPr>
        <p:txBody>
          <a:bodyPr>
            <a:normAutofit/>
          </a:bodyPr>
          <a:lstStyle/>
          <a:p>
            <a:r>
              <a:rPr lang="en-US" altLang="zh-CN" sz="2800" b="1" dirty="0">
                <a:solidFill>
                  <a:srgbClr val="9900FF"/>
                </a:solidFill>
                <a:latin typeface="Arial" panose="020B0604020202020204" pitchFamily="34" charset="0"/>
                <a:cs typeface="Arial" panose="020B0604020202020204" pitchFamily="34" charset="0"/>
              </a:rPr>
              <a:t>I. </a:t>
            </a:r>
            <a:r>
              <a:rPr lang="zh-CN" altLang="en-US" sz="2800" b="1" dirty="0">
                <a:solidFill>
                  <a:srgbClr val="9900FF"/>
                </a:solidFill>
                <a:latin typeface="Arial" panose="020B0604020202020204" pitchFamily="34" charset="0"/>
                <a:cs typeface="Arial" panose="020B0604020202020204" pitchFamily="34" charset="0"/>
              </a:rPr>
              <a:t>参考句式</a:t>
            </a:r>
            <a:endParaRPr lang="zh-CN" altLang="en-US" sz="2800" b="1" dirty="0">
              <a:solidFill>
                <a:srgbClr val="9900FF"/>
              </a:solidFill>
              <a:latin typeface="Arial" panose="020B0604020202020204" pitchFamily="34" charset="0"/>
              <a:cs typeface="Arial" panose="020B0604020202020204" pitchFamily="34" charset="0"/>
            </a:endParaRPr>
          </a:p>
        </p:txBody>
      </p:sp>
      <p:sp>
        <p:nvSpPr>
          <p:cNvPr id="5" name="文本框 4"/>
          <p:cNvSpPr txBox="1"/>
          <p:nvPr/>
        </p:nvSpPr>
        <p:spPr>
          <a:xfrm>
            <a:off x="5868670" y="1655445"/>
            <a:ext cx="185166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the worst</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6" name="文本框 5"/>
          <p:cNvSpPr txBox="1"/>
          <p:nvPr/>
        </p:nvSpPr>
        <p:spPr>
          <a:xfrm>
            <a:off x="1026795" y="2682161"/>
            <a:ext cx="165227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As for</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1026795" y="3733165"/>
            <a:ext cx="3100705"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Although/Though</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
        <p:nvSpPr>
          <p:cNvPr id="8" name="文本框 7"/>
          <p:cNvSpPr txBox="1"/>
          <p:nvPr/>
        </p:nvSpPr>
        <p:spPr>
          <a:xfrm>
            <a:off x="5026025" y="5202555"/>
            <a:ext cx="1768475"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(the) best</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6353" y="503554"/>
            <a:ext cx="1848878"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sz="2800" b="1" u="none" strike="noStrike" kern="1200" cap="none" spc="0" normalizeH="0" baseline="0" noProof="0" dirty="0">
                <a:ln>
                  <a:noFill/>
                </a:ln>
                <a:solidFill>
                  <a:srgbClr val="051DCD"/>
                </a:solidFill>
                <a:effectLst/>
                <a:uLnTx/>
                <a:uFillTx/>
                <a:latin typeface="Arial" panose="020B0604020202020204" pitchFamily="34" charset="0"/>
                <a:ea typeface="微软雅黑" panose="020B0503020204020204" charset="-122"/>
                <a:cs typeface="Arial" panose="020B0604020202020204" pitchFamily="34" charset="0"/>
                <a:sym typeface="+mn-ea"/>
              </a:rPr>
              <a:t>短语</a:t>
            </a:r>
            <a:endParaRPr kumimoji="1" lang="zh-CN" sz="2800" b="1" u="none" strike="noStrike" kern="1200" cap="none" spc="0" normalizeH="0" baseline="0" noProof="0" dirty="0">
              <a:ln>
                <a:noFill/>
              </a:ln>
              <a:solidFill>
                <a:srgbClr val="051DCD"/>
              </a:solidFill>
              <a:effectLst/>
              <a:uLnTx/>
              <a:uFillTx/>
              <a:latin typeface="Arial" panose="020B0604020202020204" pitchFamily="34" charset="0"/>
              <a:ea typeface="微软雅黑" panose="020B0503020204020204" charset="-122"/>
              <a:cs typeface="Arial" panose="020B0604020202020204" pitchFamily="34" charset="0"/>
              <a:sym typeface="+mn-ea"/>
            </a:endParaRPr>
          </a:p>
        </p:txBody>
      </p:sp>
      <p:sp>
        <p:nvSpPr>
          <p:cNvPr id="8" name="文本框 7"/>
          <p:cNvSpPr txBox="1"/>
          <p:nvPr/>
        </p:nvSpPr>
        <p:spPr>
          <a:xfrm>
            <a:off x="1671063" y="1066137"/>
            <a:ext cx="8662670" cy="7175500"/>
          </a:xfrm>
          <a:prstGeom prst="rect">
            <a:avLst/>
          </a:prstGeom>
          <a:noFill/>
        </p:spPr>
        <p:txBody>
          <a:bodyPr wrap="square" rtlCol="0">
            <a:spAutoFit/>
          </a:bodyPr>
          <a:lstStyle/>
          <a:p>
            <a:pPr fontAlgn="auto">
              <a:lnSpc>
                <a:spcPts val="4180"/>
              </a:lnSpc>
            </a:pPr>
            <a:r>
              <a:rPr lang="en-US" altLang="zh-CN"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have...in common</a:t>
            </a:r>
            <a:r>
              <a:rPr lang="en-US" altLang="zh-CN"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有相同特征</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fontAlgn="auto">
              <a:lnSpc>
                <a:spcPts val="4180"/>
              </a:lnSpc>
            </a:pPr>
            <a:r>
              <a:rPr lang="en-US" altLang="zh-CN"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all kinds of                          </a:t>
            </a:r>
            <a:r>
              <a:rPr lang="en-US" altLang="zh-CN"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各种类型的；各种各样的</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4180"/>
              </a:lnSpc>
            </a:pPr>
            <a:r>
              <a:rPr lang="en-US" altLang="zh-CN"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for example                     </a:t>
            </a:r>
            <a:r>
              <a:rPr lang="en-US" altLang="zh-CN"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例如</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4180"/>
              </a:lnSpc>
            </a:pPr>
            <a:r>
              <a:rPr lang="en-US" altLang="zh-CN"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make up                             </a:t>
            </a:r>
            <a:r>
              <a:rPr lang="en-US" altLang="zh-CN"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编造（故事，谎言等）</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4180"/>
              </a:lnSpc>
            </a:pPr>
            <a:r>
              <a:rPr lang="en-US"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play a role (in)                    </a:t>
            </a:r>
            <a:r>
              <a:rPr lang="en-US" sz="2400" dirty="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发挥作用； 有影响</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4180"/>
              </a:lnSpc>
            </a:pPr>
            <a:r>
              <a:rPr lang="en-US" altLang="zh-CN"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take </a:t>
            </a:r>
            <a:r>
              <a:rPr lang="en-US" altLang="zh-CN" sz="2400" dirty="0" err="1">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sth</a:t>
            </a:r>
            <a:r>
              <a:rPr lang="en-US" altLang="zh-CN"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en-US" altLang="zh-CN" sz="2400" dirty="0" err="1">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sb.seriously</a:t>
            </a:r>
            <a:r>
              <a:rPr lang="en-US" altLang="zh-CN"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en-US" altLang="zh-CN"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认真对待某事或者某人</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4180"/>
              </a:lnSpc>
            </a:pPr>
            <a:r>
              <a:rPr lang="en-US"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in the crowd                       </a:t>
            </a:r>
            <a:r>
              <a:rPr 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在人群中</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4180"/>
              </a:lnSpc>
            </a:pPr>
            <a:r>
              <a:rPr lang="en-US" altLang="zh-CN"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be up to                        </a:t>
            </a:r>
            <a:r>
              <a:rPr lang="en-US" altLang="zh-CN"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由</a:t>
            </a:r>
            <a:r>
              <a:rPr lang="en-US" altLang="zh-CN"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决定；是</a:t>
            </a:r>
            <a:r>
              <a:rPr lang="en-US" altLang="zh-CN"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的职责</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4180"/>
              </a:lnSpc>
            </a:pPr>
            <a:r>
              <a:rPr lang="en-US" altLang="zh-CN"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not  a bit                        </a:t>
            </a:r>
            <a:r>
              <a:rPr lang="en-US" altLang="zh-CN"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一点也不</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4180"/>
              </a:lnSpc>
            </a:pPr>
            <a:r>
              <a:rPr lang="en-US" altLang="zh-CN" sz="24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as ....as possible             </a:t>
            </a:r>
            <a:r>
              <a:rPr lang="en-US" altLang="zh-CN" sz="2400" dirty="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尽可能</a:t>
            </a:r>
            <a:r>
              <a:rPr lang="en-US" altLang="zh-CN"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fontAlgn="auto">
              <a:lnSpc>
                <a:spcPts val="4560"/>
              </a:lnSpc>
            </a:pPr>
            <a:endParaRPr lang="zh-CN" altLang="en-US" sz="2400" b="1" dirty="0">
              <a:solidFill>
                <a:srgbClr val="FF0000"/>
              </a:solidFill>
              <a:latin typeface="Arial" panose="020B0604020202020204" pitchFamily="34" charset="0"/>
              <a:cs typeface="Arial" panose="020B0604020202020204" pitchFamily="34" charset="0"/>
            </a:endParaRPr>
          </a:p>
          <a:p>
            <a:pPr fontAlgn="auto">
              <a:lnSpc>
                <a:spcPts val="4560"/>
              </a:lnSpc>
            </a:pPr>
            <a:endParaRPr lang="zh-CN" altLang="en-US" sz="2400" b="1" dirty="0">
              <a:solidFill>
                <a:srgbClr val="0070C0"/>
              </a:solidFill>
              <a:latin typeface="Georgia" panose="02040502050405020303" pitchFamily="18" charset="0"/>
              <a:cs typeface="Georgia" panose="02040502050405020303" pitchFamily="18" charset="0"/>
            </a:endParaRPr>
          </a:p>
          <a:p>
            <a:pPr fontAlgn="auto">
              <a:lnSpc>
                <a:spcPct val="150000"/>
              </a:lnSpc>
            </a:pPr>
            <a:endParaRPr lang="zh-CN" altLang="en-US" sz="2400" b="1" dirty="0">
              <a:solidFill>
                <a:srgbClr val="0070C0"/>
              </a:solidFill>
              <a:latin typeface="Georgia" panose="02040502050405020303" pitchFamily="18" charset="0"/>
              <a:cs typeface="Georgia" panose="02040502050405020303" pitchFamily="18" charset="0"/>
            </a:endParaRPr>
          </a:p>
        </p:txBody>
      </p:sp>
      <p:sp>
        <p:nvSpPr>
          <p:cNvPr id="7" name="圆角矩形 6"/>
          <p:cNvSpPr/>
          <p:nvPr/>
        </p:nvSpPr>
        <p:spPr>
          <a:xfrm>
            <a:off x="1096328" y="994217"/>
            <a:ext cx="8452486" cy="5524500"/>
          </a:xfrm>
          <a:prstGeom prst="roundRect">
            <a:avLst/>
          </a:prstGeom>
          <a:noFill/>
          <a:ln w="28575">
            <a:solidFill>
              <a:srgbClr val="00B05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90142" y="185008"/>
            <a:ext cx="6111054" cy="583565"/>
          </a:xfrm>
          <a:prstGeom prst="rect">
            <a:avLst/>
          </a:prstGeom>
          <a:noFill/>
        </p:spPr>
        <p:txBody>
          <a:bodyPr wrap="square" rtlCol="0">
            <a:spAutoFit/>
          </a:bodyPr>
          <a:lstStyle/>
          <a:p>
            <a:pPr algn="ctr"/>
            <a:r>
              <a:rPr kumimoji="1" lang="en-US" altLang="zh-CN" sz="3200" dirty="0">
                <a:solidFill>
                  <a:schemeClr val="tx1">
                    <a:lumMod val="95000"/>
                    <a:lumOff val="5000"/>
                  </a:schemeClr>
                </a:solidFill>
                <a:latin typeface="Arial" panose="020B0604020202020204" pitchFamily="34" charset="0"/>
                <a:cs typeface="Arial" panose="020B0604020202020204" pitchFamily="34" charset="0"/>
                <a:sym typeface="+mn-ea"/>
              </a:rPr>
              <a:t>L10  </a:t>
            </a:r>
            <a:r>
              <a:rPr kumimoji="1" lang="zh-CN" altLang="en-US" sz="3200" dirty="0">
                <a:solidFill>
                  <a:schemeClr val="tx1">
                    <a:lumMod val="95000"/>
                    <a:lumOff val="5000"/>
                  </a:schemeClr>
                </a:solidFill>
                <a:latin typeface="Arial" panose="020B0604020202020204" pitchFamily="34" charset="0"/>
                <a:cs typeface="Arial" panose="020B0604020202020204" pitchFamily="34" charset="0"/>
                <a:sym typeface="+mn-ea"/>
              </a:rPr>
              <a:t>授课重点</a:t>
            </a:r>
            <a:endParaRPr kumimoji="1" lang="zh-CN" altLang="en-US" sz="3200" dirty="0">
              <a:solidFill>
                <a:schemeClr val="tx1">
                  <a:lumMod val="95000"/>
                  <a:lumOff val="5000"/>
                </a:schemeClr>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A-表格 1"/>
          <p:cNvGraphicFramePr/>
          <p:nvPr>
            <p:custDataLst>
              <p:tags r:id="rId1"/>
            </p:custDataLst>
          </p:nvPr>
        </p:nvGraphicFramePr>
        <p:xfrm>
          <a:off x="752312" y="1118473"/>
          <a:ext cx="10782935" cy="3732835"/>
        </p:xfrm>
        <a:graphic>
          <a:graphicData uri="http://schemas.openxmlformats.org/drawingml/2006/table">
            <a:tbl>
              <a:tblPr firstRow="1" bandRow="1">
                <a:tableStyleId>{9D7B26C5-4107-4FEC-AEDC-1716B250A1EF}</a:tableStyleId>
              </a:tblPr>
              <a:tblGrid>
                <a:gridCol w="1768475"/>
                <a:gridCol w="1769745"/>
                <a:gridCol w="1769745"/>
                <a:gridCol w="1768475"/>
                <a:gridCol w="3706495"/>
              </a:tblGrid>
              <a:tr h="590082">
                <a:tc gridSpan="5">
                  <a:txBody>
                    <a:bodyPr/>
                    <a:lstStyle/>
                    <a:p>
                      <a:pPr indent="0" algn="ctr">
                        <a:lnSpc>
                          <a:spcPct val="120000"/>
                        </a:lnSpc>
                        <a:spcBef>
                          <a:spcPts val="0"/>
                        </a:spcBef>
                        <a:spcAft>
                          <a:spcPts val="0"/>
                        </a:spcAft>
                        <a:buNone/>
                      </a:pPr>
                      <a:endParaRPr lang="zh-CN" altLang="en-US" sz="2800" spc="130" baseline="0" dirty="0">
                        <a:latin typeface="Arial" panose="020B0604020202020204" pitchFamily="34" charset="0"/>
                        <a:ea typeface="微软雅黑" panose="020B0503020204020204" charset="-122"/>
                      </a:endParaRPr>
                    </a:p>
                  </a:txBody>
                  <a:tcPr marL="88900" marR="88900" marT="47625" marB="47625" anchor="ctr" anchorCtr="1">
                    <a:solidFill>
                      <a:schemeClr val="bg1"/>
                    </a:solidFill>
                  </a:tcPr>
                </a:tc>
                <a:tc hMerge="1">
                  <a:tcPr marL="45720" marR="45720"/>
                </a:tc>
                <a:tc hMerge="1">
                  <a:tcPr marL="45720" marR="45720"/>
                </a:tc>
                <a:tc hMerge="1">
                  <a:tcPr marL="45720" marR="45720"/>
                </a:tc>
                <a:tc hMerge="1">
                  <a:tcPr marL="45720" marR="45720"/>
                </a:tc>
              </a:tr>
              <a:tr h="310256">
                <a:tc>
                  <a:txBody>
                    <a:bodyPr/>
                    <a:lstStyle/>
                    <a:p>
                      <a:pPr indent="0" algn="ctr" fontAlgn="auto">
                        <a:lnSpc>
                          <a:spcPct val="120000"/>
                        </a:lnSpc>
                        <a:spcBef>
                          <a:spcPts val="0"/>
                        </a:spcBef>
                        <a:spcAft>
                          <a:spcPts val="0"/>
                        </a:spcAft>
                        <a:buNone/>
                      </a:pPr>
                      <a:endParaRPr lang="zh-CN" altLang="en-US" sz="1200" b="0" spc="120" baseline="0" dirty="0">
                        <a:latin typeface="Arial" panose="020B0604020202020204" pitchFamily="34" charset="0"/>
                        <a:ea typeface="微软雅黑" panose="020B0503020204020204" charset="-122"/>
                      </a:endParaRPr>
                    </a:p>
                  </a:txBody>
                  <a:tcPr marL="88900" marR="88900" marT="47625" marB="47625" anchor="ctr">
                    <a:lnB w="3175">
                      <a:solidFill>
                        <a:schemeClr val="tx1"/>
                      </a:solidFill>
                      <a:prstDash val="solid"/>
                    </a:lnB>
                    <a:solidFill>
                      <a:schemeClr val="bg1"/>
                    </a:solidFill>
                  </a:tcPr>
                </a:tc>
                <a:tc>
                  <a:txBody>
                    <a:bodyPr/>
                    <a:lstStyle/>
                    <a:p>
                      <a:pPr indent="0" algn="ctr" fontAlgn="auto">
                        <a:lnSpc>
                          <a:spcPct val="120000"/>
                        </a:lnSpc>
                        <a:spcBef>
                          <a:spcPts val="0"/>
                        </a:spcBef>
                        <a:spcAft>
                          <a:spcPts val="0"/>
                        </a:spcAft>
                        <a:buNone/>
                      </a:pPr>
                      <a:endParaRPr lang="zh-CN" altLang="en-US" sz="1200" b="0" spc="120" baseline="0" dirty="0">
                        <a:latin typeface="Arial" panose="020B0604020202020204" pitchFamily="34" charset="0"/>
                        <a:ea typeface="微软雅黑" panose="020B0503020204020204" charset="-122"/>
                      </a:endParaRPr>
                    </a:p>
                  </a:txBody>
                  <a:tcPr marL="88900" marR="88900" marT="47625" marB="47625" anchor="ctr">
                    <a:lnB w="3175">
                      <a:solidFill>
                        <a:schemeClr val="tx1"/>
                      </a:solidFill>
                      <a:prstDash val="solid"/>
                    </a:lnB>
                    <a:solidFill>
                      <a:schemeClr val="bg1"/>
                    </a:solidFill>
                  </a:tcPr>
                </a:tc>
                <a:tc>
                  <a:txBody>
                    <a:bodyPr/>
                    <a:lstStyle/>
                    <a:p>
                      <a:pPr indent="0" algn="ctr" fontAlgn="auto">
                        <a:lnSpc>
                          <a:spcPct val="120000"/>
                        </a:lnSpc>
                        <a:spcBef>
                          <a:spcPts val="0"/>
                        </a:spcBef>
                        <a:spcAft>
                          <a:spcPts val="0"/>
                        </a:spcAft>
                        <a:buNone/>
                      </a:pPr>
                      <a:endParaRPr lang="zh-CN" altLang="en-US" sz="1200" b="0" spc="120" baseline="0" dirty="0">
                        <a:latin typeface="Arial" panose="020B0604020202020204" pitchFamily="34" charset="0"/>
                        <a:ea typeface="微软雅黑" panose="020B0503020204020204" charset="-122"/>
                      </a:endParaRPr>
                    </a:p>
                  </a:txBody>
                  <a:tcPr marL="88900" marR="88900" marT="47625" marB="47625" anchor="ctr">
                    <a:lnB w="3175">
                      <a:solidFill>
                        <a:schemeClr val="tx1"/>
                      </a:solidFill>
                      <a:prstDash val="solid"/>
                    </a:lnB>
                    <a:solidFill>
                      <a:schemeClr val="bg1"/>
                    </a:solidFill>
                  </a:tcPr>
                </a:tc>
                <a:tc>
                  <a:txBody>
                    <a:bodyPr/>
                    <a:lstStyle/>
                    <a:p>
                      <a:pPr indent="0" algn="ctr" fontAlgn="auto">
                        <a:lnSpc>
                          <a:spcPct val="120000"/>
                        </a:lnSpc>
                        <a:spcBef>
                          <a:spcPts val="0"/>
                        </a:spcBef>
                        <a:spcAft>
                          <a:spcPts val="0"/>
                        </a:spcAft>
                        <a:buNone/>
                      </a:pPr>
                      <a:endParaRPr lang="zh-CN" altLang="en-US" sz="1200" b="0" spc="120" baseline="0" dirty="0">
                        <a:latin typeface="Arial" panose="020B0604020202020204" pitchFamily="34" charset="0"/>
                        <a:ea typeface="微软雅黑" panose="020B0503020204020204" charset="-122"/>
                      </a:endParaRPr>
                    </a:p>
                  </a:txBody>
                  <a:tcPr marL="88900" marR="88900" marT="47625" marB="47625" anchor="ctr">
                    <a:lnB w="3175">
                      <a:solidFill>
                        <a:schemeClr val="tx1"/>
                      </a:solidFill>
                      <a:prstDash val="solid"/>
                    </a:lnB>
                    <a:solidFill>
                      <a:schemeClr val="bg1"/>
                    </a:solidFill>
                  </a:tcPr>
                </a:tc>
                <a:tc>
                  <a:txBody>
                    <a:bodyPr/>
                    <a:lstStyle/>
                    <a:p>
                      <a:pPr indent="0" algn="ctr" fontAlgn="auto">
                        <a:lnSpc>
                          <a:spcPct val="120000"/>
                        </a:lnSpc>
                        <a:spcBef>
                          <a:spcPts val="0"/>
                        </a:spcBef>
                        <a:spcAft>
                          <a:spcPts val="0"/>
                        </a:spcAft>
                        <a:buNone/>
                      </a:pPr>
                      <a:endParaRPr lang="zh-CN" altLang="en-US" sz="1200" b="0" spc="120" baseline="0" dirty="0">
                        <a:latin typeface="Arial" panose="020B0604020202020204" pitchFamily="34" charset="0"/>
                        <a:ea typeface="微软雅黑" panose="020B0503020204020204" charset="-122"/>
                      </a:endParaRPr>
                    </a:p>
                  </a:txBody>
                  <a:tcPr marL="88900" marR="88900" marT="47625" marB="47625" anchor="ctr">
                    <a:lnB w="3175">
                      <a:solidFill>
                        <a:schemeClr val="tx1"/>
                      </a:solidFill>
                      <a:prstDash val="solid"/>
                    </a:lnB>
                    <a:solidFill>
                      <a:schemeClr val="bg1"/>
                    </a:solidFill>
                  </a:tcPr>
                </a:tc>
              </a:tr>
              <a:tr h="738889">
                <a:tc gridSpan="2">
                  <a:txBody>
                    <a:bodyPr/>
                    <a:lstStyle/>
                    <a:p>
                      <a:pPr indent="0" algn="ctr">
                        <a:lnSpc>
                          <a:spcPct val="120000"/>
                        </a:lnSpc>
                        <a:spcBef>
                          <a:spcPts val="0"/>
                        </a:spcBef>
                        <a:spcAft>
                          <a:spcPts val="0"/>
                        </a:spcAft>
                        <a:buNone/>
                      </a:pPr>
                      <a:r>
                        <a:rPr lang="zh-CN" altLang="en-US" sz="2400" spc="120" baseline="0" dirty="0">
                          <a:latin typeface="微软雅黑" panose="020B0503020204020204" charset="-122"/>
                          <a:ea typeface="微软雅黑" panose="020B0503020204020204" charset="-122"/>
                        </a:rPr>
                        <a:t>原级</a:t>
                      </a:r>
                      <a:endParaRPr lang="zh-CN" altLang="en-US" sz="2400" spc="120" baseline="0" dirty="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tx1"/>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tx1"/>
                      </a:solidFill>
                      <a:prstDash val="solid"/>
                    </a:lnT>
                    <a:lnB w="3175">
                      <a:solidFill>
                        <a:schemeClr val="bg1">
                          <a:lumMod val="75000"/>
                        </a:schemeClr>
                      </a:solidFill>
                      <a:prstDash val="solid"/>
                    </a:lnB>
                    <a:solidFill>
                      <a:schemeClr val="bg1"/>
                    </a:solidFill>
                  </a:tcPr>
                </a:tc>
                <a:tc gridSpan="2">
                  <a:txBody>
                    <a:bodyPr/>
                    <a:lstStyle/>
                    <a:p>
                      <a:pPr indent="0" algn="ctr">
                        <a:lnSpc>
                          <a:spcPct val="120000"/>
                        </a:lnSpc>
                        <a:spcBef>
                          <a:spcPts val="0"/>
                        </a:spcBef>
                        <a:spcAft>
                          <a:spcPts val="0"/>
                        </a:spcAft>
                        <a:buNone/>
                      </a:pPr>
                      <a:r>
                        <a:rPr lang="zh-CN" altLang="en-US" sz="2400" spc="120" dirty="0">
                          <a:latin typeface="微软雅黑" panose="020B0503020204020204" charset="-122"/>
                          <a:ea typeface="微软雅黑" panose="020B0503020204020204" charset="-122"/>
                          <a:sym typeface="+mn-ea"/>
                        </a:rPr>
                        <a:t>比较级</a:t>
                      </a:r>
                      <a:endParaRPr lang="zh-CN" altLang="en-US" sz="1000" spc="120" baseline="0" dirty="0">
                        <a:latin typeface="微软雅黑" panose="020B0503020204020204" charset="-122"/>
                        <a:ea typeface="微软雅黑" panose="020B0503020204020204" charset="-122"/>
                      </a:endParaRPr>
                    </a:p>
                    <a:p>
                      <a:pPr indent="0" algn="ctr">
                        <a:lnSpc>
                          <a:spcPct val="120000"/>
                        </a:lnSpc>
                        <a:spcBef>
                          <a:spcPts val="0"/>
                        </a:spcBef>
                        <a:spcAft>
                          <a:spcPts val="0"/>
                        </a:spcAft>
                        <a:buNone/>
                      </a:pPr>
                      <a:endParaRPr lang="en-US" altLang="zh-CN" sz="1000" spc="120" baseline="0" dirty="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tx1"/>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tx1"/>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zh-CN" altLang="en-US" sz="2400" spc="120" baseline="0" dirty="0">
                          <a:latin typeface="微软雅黑" panose="020B0503020204020204" charset="-122"/>
                          <a:ea typeface="微软雅黑" panose="020B0503020204020204" charset="-122"/>
                        </a:rPr>
                        <a:t>最高级</a:t>
                      </a:r>
                      <a:endParaRPr lang="zh-CN" altLang="en-US" sz="2400" spc="120" baseline="0" dirty="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tx1"/>
                      </a:solidFill>
                      <a:prstDash val="solid"/>
                    </a:lnT>
                    <a:lnB w="3175">
                      <a:solidFill>
                        <a:schemeClr val="bg1">
                          <a:lumMod val="75000"/>
                        </a:schemeClr>
                      </a:solidFill>
                      <a:prstDash val="solid"/>
                    </a:lnB>
                    <a:solidFill>
                      <a:schemeClr val="bg1"/>
                    </a:solidFill>
                  </a:tcPr>
                </a:tc>
              </a:tr>
              <a:tr h="523402">
                <a:tc gridSpan="2">
                  <a:txBody>
                    <a:bodyPr/>
                    <a:lstStyle/>
                    <a:p>
                      <a:pPr indent="0" algn="ctr">
                        <a:lnSpc>
                          <a:spcPct val="120000"/>
                        </a:lnSpc>
                        <a:spcBef>
                          <a:spcPts val="0"/>
                        </a:spcBef>
                        <a:spcAft>
                          <a:spcPts val="0"/>
                        </a:spcAft>
                        <a:buNone/>
                      </a:pPr>
                      <a:r>
                        <a:rPr lang="en-US" altLang="zh-CN" sz="2400" spc="120" baseline="0">
                          <a:latin typeface="微软雅黑" panose="020B0503020204020204" charset="-122"/>
                          <a:ea typeface="微软雅黑" panose="020B0503020204020204" charset="-122"/>
                        </a:rPr>
                        <a:t>good/well</a:t>
                      </a:r>
                      <a:endParaRPr lang="en-US" altLang="zh-CN" sz="2400" spc="120" baseline="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gridSpan="2">
                  <a:txBody>
                    <a:bodyPr/>
                    <a:lstStyle/>
                    <a:p>
                      <a:pPr indent="0" algn="ctr">
                        <a:lnSpc>
                          <a:spcPct val="120000"/>
                        </a:lnSpc>
                        <a:spcBef>
                          <a:spcPts val="0"/>
                        </a:spcBef>
                        <a:spcAft>
                          <a:spcPts val="0"/>
                        </a:spcAft>
                        <a:buNone/>
                      </a:pPr>
                      <a:r>
                        <a:rPr lang="en-US" altLang="zh-CN" sz="2400" spc="120" baseline="0">
                          <a:solidFill>
                            <a:srgbClr val="FF0000"/>
                          </a:solidFill>
                          <a:latin typeface="微软雅黑" panose="020B0503020204020204" charset="-122"/>
                          <a:ea typeface="微软雅黑" panose="020B0503020204020204" charset="-122"/>
                        </a:rPr>
                        <a:t>better</a:t>
                      </a:r>
                      <a:endParaRPr lang="en-US" altLang="zh-CN" sz="2400" spc="120" baseline="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spc="120" baseline="0" dirty="0">
                          <a:solidFill>
                            <a:srgbClr val="FF0000"/>
                          </a:solidFill>
                          <a:latin typeface="微软雅黑" panose="020B0503020204020204" charset="-122"/>
                          <a:ea typeface="微软雅黑" panose="020B0503020204020204" charset="-122"/>
                        </a:rPr>
                        <a:t>best</a:t>
                      </a:r>
                      <a:endParaRPr lang="en-US" altLang="zh-CN" sz="2400"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r h="523402">
                <a:tc gridSpan="2">
                  <a:txBody>
                    <a:bodyPr/>
                    <a:lstStyle/>
                    <a:p>
                      <a:pPr indent="0" algn="ctr">
                        <a:lnSpc>
                          <a:spcPct val="120000"/>
                        </a:lnSpc>
                        <a:spcBef>
                          <a:spcPts val="0"/>
                        </a:spcBef>
                        <a:spcAft>
                          <a:spcPts val="0"/>
                        </a:spcAft>
                        <a:buNone/>
                      </a:pPr>
                      <a:r>
                        <a:rPr lang="en-US" altLang="zh-CN" sz="2400" spc="120" baseline="0">
                          <a:latin typeface="微软雅黑" panose="020B0503020204020204" charset="-122"/>
                          <a:ea typeface="微软雅黑" panose="020B0503020204020204" charset="-122"/>
                        </a:rPr>
                        <a:t>bad/ill/badly</a:t>
                      </a:r>
                      <a:endParaRPr lang="en-US" altLang="zh-CN" sz="2400" spc="120" baseline="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gridSpan="2">
                  <a:txBody>
                    <a:bodyPr/>
                    <a:lstStyle/>
                    <a:p>
                      <a:pPr indent="0" algn="ctr">
                        <a:lnSpc>
                          <a:spcPct val="120000"/>
                        </a:lnSpc>
                        <a:spcBef>
                          <a:spcPts val="0"/>
                        </a:spcBef>
                        <a:spcAft>
                          <a:spcPts val="0"/>
                        </a:spcAft>
                        <a:buNone/>
                      </a:pPr>
                      <a:r>
                        <a:rPr lang="en-US" altLang="zh-CN" sz="2400" spc="120" baseline="0">
                          <a:solidFill>
                            <a:srgbClr val="FF0000"/>
                          </a:solidFill>
                          <a:latin typeface="微软雅黑" panose="020B0503020204020204" charset="-122"/>
                          <a:ea typeface="微软雅黑" panose="020B0503020204020204" charset="-122"/>
                        </a:rPr>
                        <a:t>worse</a:t>
                      </a:r>
                      <a:endParaRPr lang="en-US" altLang="zh-CN" sz="2400" spc="120" baseline="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spc="120" baseline="0" dirty="0">
                          <a:solidFill>
                            <a:srgbClr val="FF0000"/>
                          </a:solidFill>
                          <a:latin typeface="微软雅黑" panose="020B0503020204020204" charset="-122"/>
                          <a:ea typeface="微软雅黑" panose="020B0503020204020204" charset="-122"/>
                        </a:rPr>
                        <a:t>worst</a:t>
                      </a:r>
                      <a:endParaRPr lang="en-US" altLang="zh-CN" sz="2400"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r h="523402">
                <a:tc gridSpan="2">
                  <a:txBody>
                    <a:bodyPr/>
                    <a:lstStyle/>
                    <a:p>
                      <a:pPr indent="0" algn="ctr">
                        <a:lnSpc>
                          <a:spcPct val="120000"/>
                        </a:lnSpc>
                        <a:spcBef>
                          <a:spcPts val="0"/>
                        </a:spcBef>
                        <a:spcAft>
                          <a:spcPts val="0"/>
                        </a:spcAft>
                        <a:buNone/>
                      </a:pPr>
                      <a:r>
                        <a:rPr lang="en-US" altLang="zh-CN" sz="2400" spc="120" baseline="0">
                          <a:latin typeface="微软雅黑" panose="020B0503020204020204" charset="-122"/>
                          <a:ea typeface="微软雅黑" panose="020B0503020204020204" charset="-122"/>
                        </a:rPr>
                        <a:t>many/much</a:t>
                      </a:r>
                      <a:endParaRPr lang="en-US" altLang="zh-CN" sz="2400" spc="120" baseline="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gridSpan="2">
                  <a:txBody>
                    <a:bodyPr/>
                    <a:lstStyle/>
                    <a:p>
                      <a:pPr indent="0" algn="ctr">
                        <a:lnSpc>
                          <a:spcPct val="120000"/>
                        </a:lnSpc>
                        <a:spcBef>
                          <a:spcPts val="0"/>
                        </a:spcBef>
                        <a:spcAft>
                          <a:spcPts val="0"/>
                        </a:spcAft>
                        <a:buNone/>
                      </a:pPr>
                      <a:r>
                        <a:rPr lang="en-US" altLang="zh-CN" sz="2400" u="sng" spc="120" baseline="0">
                          <a:solidFill>
                            <a:srgbClr val="FF0000"/>
                          </a:solidFill>
                          <a:latin typeface="微软雅黑" panose="020B0503020204020204" charset="-122"/>
                          <a:ea typeface="微软雅黑" panose="020B0503020204020204" charset="-122"/>
                        </a:rPr>
                        <a:t>more</a:t>
                      </a:r>
                      <a:endParaRPr lang="en-US" altLang="zh-CN" sz="2400" u="sng" spc="120" baseline="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u="sng" spc="120" baseline="0" dirty="0">
                          <a:solidFill>
                            <a:srgbClr val="FF0000"/>
                          </a:solidFill>
                          <a:latin typeface="微软雅黑" panose="020B0503020204020204" charset="-122"/>
                          <a:ea typeface="微软雅黑" panose="020B0503020204020204" charset="-122"/>
                        </a:rPr>
                        <a:t>most</a:t>
                      </a:r>
                      <a:endParaRPr lang="en-US" altLang="zh-CN" sz="2400" u="sng"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r h="523402">
                <a:tc gridSpan="2">
                  <a:txBody>
                    <a:bodyPr/>
                    <a:lstStyle/>
                    <a:p>
                      <a:pPr indent="0" algn="ctr">
                        <a:lnSpc>
                          <a:spcPct val="120000"/>
                        </a:lnSpc>
                        <a:spcBef>
                          <a:spcPts val="0"/>
                        </a:spcBef>
                        <a:spcAft>
                          <a:spcPts val="0"/>
                        </a:spcAft>
                        <a:buNone/>
                      </a:pPr>
                      <a:r>
                        <a:rPr lang="en-US" altLang="zh-CN" sz="2400" spc="120" baseline="0">
                          <a:latin typeface="微软雅黑" panose="020B0503020204020204" charset="-122"/>
                          <a:ea typeface="微软雅黑" panose="020B0503020204020204" charset="-122"/>
                        </a:rPr>
                        <a:t>little</a:t>
                      </a:r>
                      <a:endParaRPr lang="en-US" altLang="zh-CN" sz="2400" spc="120" baseline="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gridSpan="2">
                  <a:txBody>
                    <a:bodyPr/>
                    <a:lstStyle/>
                    <a:p>
                      <a:pPr indent="0" algn="ctr">
                        <a:lnSpc>
                          <a:spcPct val="120000"/>
                        </a:lnSpc>
                        <a:spcBef>
                          <a:spcPts val="0"/>
                        </a:spcBef>
                        <a:spcAft>
                          <a:spcPts val="0"/>
                        </a:spcAft>
                        <a:buNone/>
                      </a:pPr>
                      <a:r>
                        <a:rPr lang="en-US" altLang="zh-CN" sz="2400" u="sng" spc="120" baseline="0" dirty="0">
                          <a:solidFill>
                            <a:srgbClr val="FF0000"/>
                          </a:solidFill>
                          <a:latin typeface="微软雅黑" panose="020B0503020204020204" charset="-122"/>
                          <a:ea typeface="微软雅黑" panose="020B0503020204020204" charset="-122"/>
                        </a:rPr>
                        <a:t>less</a:t>
                      </a:r>
                      <a:endParaRPr lang="en-US" altLang="zh-CN" sz="2400" u="sng"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hMerge="1">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u="sng" spc="120" baseline="0" dirty="0">
                          <a:solidFill>
                            <a:srgbClr val="FF0000"/>
                          </a:solidFill>
                          <a:latin typeface="微软雅黑" panose="020B0503020204020204" charset="-122"/>
                          <a:ea typeface="微软雅黑" panose="020B0503020204020204" charset="-122"/>
                        </a:rPr>
                        <a:t>least</a:t>
                      </a:r>
                      <a:endParaRPr lang="en-US" altLang="zh-CN" sz="2400" u="sng"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bl>
          </a:graphicData>
        </a:graphic>
      </p:graphicFrame>
      <p:sp>
        <p:nvSpPr>
          <p:cNvPr id="93186" name="Rectangle 2"/>
          <p:cNvSpPr>
            <a:spLocks noChangeArrowheads="1"/>
          </p:cNvSpPr>
          <p:nvPr/>
        </p:nvSpPr>
        <p:spPr bwMode="auto">
          <a:xfrm>
            <a:off x="1969270" y="1118473"/>
            <a:ext cx="85379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b="1" dirty="0">
                <a:solidFill>
                  <a:srgbClr val="051DCD"/>
                </a:solidFill>
                <a:latin typeface="Arial" panose="020B0604020202020204" pitchFamily="34" charset="0"/>
              </a:rPr>
              <a:t>一、形容词、副词比较级，最高级 不规则变化</a:t>
            </a:r>
            <a:endParaRPr lang="zh-CN" altLang="en-US" b="1" dirty="0">
              <a:solidFill>
                <a:srgbClr val="051DCD"/>
              </a:solidFill>
              <a:latin typeface="Arial" panose="020B0604020202020204" pitchFamily="34" charset="0"/>
            </a:endParaRPr>
          </a:p>
        </p:txBody>
      </p:sp>
      <p:graphicFrame>
        <p:nvGraphicFramePr>
          <p:cNvPr id="8" name="PA-表格 1"/>
          <p:cNvGraphicFramePr/>
          <p:nvPr/>
        </p:nvGraphicFramePr>
        <p:xfrm>
          <a:off x="752312" y="4851307"/>
          <a:ext cx="10782935" cy="935863"/>
        </p:xfrm>
        <a:graphic>
          <a:graphicData uri="http://schemas.openxmlformats.org/drawingml/2006/table">
            <a:tbl>
              <a:tblPr firstRow="1" bandRow="1">
                <a:tableStyleId>{9D7B26C5-4107-4FEC-AEDC-1716B250A1EF}</a:tableStyleId>
              </a:tblPr>
              <a:tblGrid>
                <a:gridCol w="3538220"/>
                <a:gridCol w="3538220"/>
                <a:gridCol w="3706495"/>
              </a:tblGrid>
              <a:tr h="401955">
                <a:tc>
                  <a:txBody>
                    <a:bodyPr/>
                    <a:lstStyle/>
                    <a:p>
                      <a:pPr indent="0" algn="ctr">
                        <a:lnSpc>
                          <a:spcPct val="120000"/>
                        </a:lnSpc>
                        <a:spcBef>
                          <a:spcPts val="0"/>
                        </a:spcBef>
                        <a:spcAft>
                          <a:spcPts val="0"/>
                        </a:spcAft>
                        <a:buNone/>
                      </a:pPr>
                      <a:r>
                        <a:rPr lang="en-US" altLang="zh-CN" sz="2400" b="0" spc="120" baseline="0" dirty="0">
                          <a:latin typeface="微软雅黑" panose="020B0503020204020204" charset="-122"/>
                          <a:ea typeface="微软雅黑" panose="020B0503020204020204" charset="-122"/>
                        </a:rPr>
                        <a:t>far</a:t>
                      </a:r>
                      <a:endParaRPr lang="en-US" altLang="zh-CN" sz="2400" b="0" spc="120" baseline="0" dirty="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b="0" spc="120" baseline="0" dirty="0">
                          <a:solidFill>
                            <a:srgbClr val="FF0000"/>
                          </a:solidFill>
                          <a:latin typeface="微软雅黑" panose="020B0503020204020204" charset="-122"/>
                          <a:ea typeface="微软雅黑" panose="020B0503020204020204" charset="-122"/>
                        </a:rPr>
                        <a:t>farther</a:t>
                      </a:r>
                      <a:endParaRPr lang="en-US" altLang="zh-CN" sz="2400" b="0" spc="120" baseline="0" dirty="0">
                        <a:solidFill>
                          <a:srgbClr val="FF0000"/>
                        </a:solidFill>
                        <a:latin typeface="微软雅黑" panose="020B0503020204020204" charset="-122"/>
                        <a:ea typeface="微软雅黑" panose="020B0503020204020204" charset="-122"/>
                      </a:endParaRPr>
                    </a:p>
                    <a:p>
                      <a:pPr indent="0" algn="ctr">
                        <a:lnSpc>
                          <a:spcPct val="120000"/>
                        </a:lnSpc>
                        <a:spcBef>
                          <a:spcPts val="0"/>
                        </a:spcBef>
                        <a:spcAft>
                          <a:spcPts val="0"/>
                        </a:spcAft>
                        <a:buNone/>
                      </a:pPr>
                      <a:r>
                        <a:rPr lang="en-US" altLang="zh-CN" sz="2400" b="0" spc="120" baseline="0" dirty="0">
                          <a:solidFill>
                            <a:srgbClr val="FF0000"/>
                          </a:solidFill>
                          <a:latin typeface="微软雅黑" panose="020B0503020204020204" charset="-122"/>
                          <a:ea typeface="微软雅黑" panose="020B0503020204020204" charset="-122"/>
                        </a:rPr>
                        <a:t>further</a:t>
                      </a:r>
                      <a:endParaRPr lang="en-US" altLang="zh-CN" sz="2400" b="0"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b="0" spc="120" baseline="0" dirty="0">
                          <a:solidFill>
                            <a:srgbClr val="FF0000"/>
                          </a:solidFill>
                          <a:latin typeface="微软雅黑" panose="020B0503020204020204" charset="-122"/>
                          <a:ea typeface="微软雅黑" panose="020B0503020204020204" charset="-122"/>
                        </a:rPr>
                        <a:t>farthest</a:t>
                      </a:r>
                      <a:endParaRPr lang="en-US" altLang="zh-CN" sz="2400" b="0" spc="120" baseline="0" dirty="0">
                        <a:solidFill>
                          <a:srgbClr val="FF0000"/>
                        </a:solidFill>
                        <a:latin typeface="微软雅黑" panose="020B0503020204020204" charset="-122"/>
                        <a:ea typeface="微软雅黑" panose="020B0503020204020204" charset="-122"/>
                      </a:endParaRPr>
                    </a:p>
                    <a:p>
                      <a:pPr indent="0" algn="ctr">
                        <a:lnSpc>
                          <a:spcPct val="120000"/>
                        </a:lnSpc>
                        <a:spcBef>
                          <a:spcPts val="0"/>
                        </a:spcBef>
                        <a:spcAft>
                          <a:spcPts val="0"/>
                        </a:spcAft>
                        <a:buNone/>
                      </a:pPr>
                      <a:r>
                        <a:rPr lang="en-US" altLang="zh-CN" sz="2400" b="0" spc="120" baseline="0" dirty="0">
                          <a:solidFill>
                            <a:srgbClr val="FF0000"/>
                          </a:solidFill>
                          <a:latin typeface="微软雅黑" panose="020B0503020204020204" charset="-122"/>
                          <a:ea typeface="微软雅黑" panose="020B0503020204020204" charset="-122"/>
                        </a:rPr>
                        <a:t>furthest</a:t>
                      </a:r>
                      <a:endParaRPr lang="en-US" altLang="zh-CN" sz="2400" b="0"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bl>
          </a:graphicData>
        </a:graphic>
      </p:graphicFrame>
      <p:graphicFrame>
        <p:nvGraphicFramePr>
          <p:cNvPr id="9" name="PA-表格 1"/>
          <p:cNvGraphicFramePr/>
          <p:nvPr/>
        </p:nvGraphicFramePr>
        <p:xfrm>
          <a:off x="752312" y="5824127"/>
          <a:ext cx="10782935" cy="972820"/>
        </p:xfrm>
        <a:graphic>
          <a:graphicData uri="http://schemas.openxmlformats.org/drawingml/2006/table">
            <a:tbl>
              <a:tblPr firstRow="1" bandRow="1">
                <a:tableStyleId>{9D7B26C5-4107-4FEC-AEDC-1716B250A1EF}</a:tableStyleId>
              </a:tblPr>
              <a:tblGrid>
                <a:gridCol w="3538220"/>
                <a:gridCol w="3538220"/>
                <a:gridCol w="3706495"/>
              </a:tblGrid>
              <a:tr h="972820">
                <a:tc>
                  <a:txBody>
                    <a:bodyPr/>
                    <a:lstStyle/>
                    <a:p>
                      <a:pPr indent="0" algn="ctr">
                        <a:lnSpc>
                          <a:spcPct val="120000"/>
                        </a:lnSpc>
                        <a:spcBef>
                          <a:spcPts val="0"/>
                        </a:spcBef>
                        <a:spcAft>
                          <a:spcPts val="0"/>
                        </a:spcAft>
                        <a:buNone/>
                      </a:pPr>
                      <a:r>
                        <a:rPr lang="en-US" altLang="zh-CN" sz="2400" b="0" spc="120" baseline="0">
                          <a:latin typeface="微软雅黑" panose="020B0503020204020204" charset="-122"/>
                          <a:ea typeface="微软雅黑" panose="020B0503020204020204" charset="-122"/>
                        </a:rPr>
                        <a:t>old</a:t>
                      </a:r>
                      <a:endParaRPr lang="en-US" altLang="zh-CN" sz="2400" b="0" spc="120" baseline="0">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b="0" spc="120" baseline="0" dirty="0">
                          <a:solidFill>
                            <a:srgbClr val="FF0000"/>
                          </a:solidFill>
                          <a:latin typeface="微软雅黑" panose="020B0503020204020204" charset="-122"/>
                          <a:ea typeface="微软雅黑" panose="020B0503020204020204" charset="-122"/>
                        </a:rPr>
                        <a:t>older</a:t>
                      </a:r>
                      <a:endParaRPr lang="en-US" altLang="zh-CN" sz="2400" b="0" spc="120" baseline="0" dirty="0">
                        <a:solidFill>
                          <a:srgbClr val="FF0000"/>
                        </a:solidFill>
                        <a:latin typeface="微软雅黑" panose="020B0503020204020204" charset="-122"/>
                        <a:ea typeface="微软雅黑" panose="020B0503020204020204" charset="-122"/>
                      </a:endParaRPr>
                    </a:p>
                    <a:p>
                      <a:pPr indent="0" algn="ctr">
                        <a:lnSpc>
                          <a:spcPct val="120000"/>
                        </a:lnSpc>
                        <a:spcBef>
                          <a:spcPts val="0"/>
                        </a:spcBef>
                        <a:spcAft>
                          <a:spcPts val="0"/>
                        </a:spcAft>
                        <a:buNone/>
                      </a:pPr>
                      <a:r>
                        <a:rPr lang="en-US" altLang="zh-CN" sz="2400" b="0" spc="120" baseline="0" dirty="0">
                          <a:solidFill>
                            <a:srgbClr val="FF0000"/>
                          </a:solidFill>
                          <a:latin typeface="微软雅黑" panose="020B0503020204020204" charset="-122"/>
                          <a:ea typeface="微软雅黑" panose="020B0503020204020204" charset="-122"/>
                        </a:rPr>
                        <a:t>elder</a:t>
                      </a:r>
                      <a:endParaRPr lang="en-US" altLang="zh-CN" sz="2400" b="0"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c>
                  <a:txBody>
                    <a:bodyPr/>
                    <a:lstStyle/>
                    <a:p>
                      <a:pPr indent="0" algn="ctr">
                        <a:lnSpc>
                          <a:spcPct val="120000"/>
                        </a:lnSpc>
                        <a:spcBef>
                          <a:spcPts val="0"/>
                        </a:spcBef>
                        <a:spcAft>
                          <a:spcPts val="0"/>
                        </a:spcAft>
                        <a:buNone/>
                      </a:pPr>
                      <a:r>
                        <a:rPr lang="en-US" altLang="zh-CN" sz="2400" b="0" spc="120" baseline="0" dirty="0">
                          <a:solidFill>
                            <a:srgbClr val="FF0000"/>
                          </a:solidFill>
                          <a:latin typeface="微软雅黑" panose="020B0503020204020204" charset="-122"/>
                          <a:ea typeface="微软雅黑" panose="020B0503020204020204" charset="-122"/>
                        </a:rPr>
                        <a:t>oldest</a:t>
                      </a:r>
                      <a:endParaRPr lang="en-US" altLang="zh-CN" sz="2400" b="0" spc="120" baseline="0" dirty="0">
                        <a:solidFill>
                          <a:srgbClr val="FF0000"/>
                        </a:solidFill>
                        <a:latin typeface="微软雅黑" panose="020B0503020204020204" charset="-122"/>
                        <a:ea typeface="微软雅黑" panose="020B0503020204020204" charset="-122"/>
                      </a:endParaRPr>
                    </a:p>
                    <a:p>
                      <a:pPr indent="0" algn="ctr">
                        <a:lnSpc>
                          <a:spcPct val="120000"/>
                        </a:lnSpc>
                        <a:spcBef>
                          <a:spcPts val="0"/>
                        </a:spcBef>
                        <a:spcAft>
                          <a:spcPts val="0"/>
                        </a:spcAft>
                        <a:buNone/>
                      </a:pPr>
                      <a:r>
                        <a:rPr lang="en-US" altLang="zh-CN" sz="2400" b="0" spc="120" baseline="0" dirty="0">
                          <a:solidFill>
                            <a:srgbClr val="FF0000"/>
                          </a:solidFill>
                          <a:latin typeface="微软雅黑" panose="020B0503020204020204" charset="-122"/>
                          <a:ea typeface="微软雅黑" panose="020B0503020204020204" charset="-122"/>
                        </a:rPr>
                        <a:t>eldest</a:t>
                      </a:r>
                      <a:endParaRPr lang="en-US" altLang="zh-CN" sz="2400" b="0" spc="120" baseline="0" dirty="0">
                        <a:solidFill>
                          <a:srgbClr val="FF0000"/>
                        </a:solidFill>
                        <a:latin typeface="微软雅黑" panose="020B0503020204020204" charset="-122"/>
                        <a:ea typeface="微软雅黑" panose="020B0503020204020204" charset="-122"/>
                      </a:endParaRPr>
                    </a:p>
                  </a:txBody>
                  <a:tcPr marL="88900" marR="88900" marT="47625" marB="47625" anchor="ctr">
                    <a:lnL w="3175">
                      <a:solidFill>
                        <a:schemeClr val="bg1">
                          <a:lumMod val="75000"/>
                        </a:schemeClr>
                      </a:solidFill>
                      <a:prstDash val="solid"/>
                    </a:lnL>
                    <a:lnR w="3175">
                      <a:solidFill>
                        <a:schemeClr val="bg1">
                          <a:lumMod val="75000"/>
                        </a:schemeClr>
                      </a:solidFill>
                      <a:prstDash val="solid"/>
                    </a:lnR>
                    <a:lnT w="3175">
                      <a:solidFill>
                        <a:schemeClr val="bg1">
                          <a:lumMod val="75000"/>
                        </a:schemeClr>
                      </a:solidFill>
                      <a:prstDash val="solid"/>
                    </a:lnT>
                    <a:lnB w="3175">
                      <a:solidFill>
                        <a:schemeClr val="bg1">
                          <a:lumMod val="75000"/>
                        </a:schemeClr>
                      </a:solidFill>
                      <a:prstDash val="solid"/>
                    </a:lnB>
                    <a:solidFill>
                      <a:schemeClr val="bg1"/>
                    </a:solidFill>
                  </a:tcPr>
                </a:tc>
              </a:tr>
            </a:tbl>
          </a:graphicData>
        </a:graphic>
      </p:graphicFrame>
      <p:sp>
        <p:nvSpPr>
          <p:cNvPr id="2" name="文本框 1"/>
          <p:cNvSpPr txBox="1"/>
          <p:nvPr/>
        </p:nvSpPr>
        <p:spPr>
          <a:xfrm>
            <a:off x="752312" y="362766"/>
            <a:ext cx="9258300" cy="583565"/>
          </a:xfrm>
          <a:prstGeom prst="rect">
            <a:avLst/>
          </a:prstGeom>
          <a:noFill/>
        </p:spPr>
        <p:txBody>
          <a:bodyPr wrap="square" rtlCol="0">
            <a:spAutoFit/>
          </a:bodyPr>
          <a:lstStyle/>
          <a:p>
            <a:r>
              <a:rPr lang="en-US" altLang="zh-CN" sz="3200" b="1" dirty="0">
                <a:solidFill>
                  <a:schemeClr val="tx1">
                    <a:lumMod val="95000"/>
                    <a:lumOff val="5000"/>
                  </a:schemeClr>
                </a:solidFill>
              </a:rPr>
              <a:t>L10  </a:t>
            </a:r>
            <a:r>
              <a:rPr lang="zh-CN" altLang="en-US" sz="3200" b="1" dirty="0">
                <a:solidFill>
                  <a:schemeClr val="tx1">
                    <a:lumMod val="95000"/>
                    <a:lumOff val="5000"/>
                  </a:schemeClr>
                </a:solidFill>
                <a:sym typeface="+mn-ea"/>
              </a:rPr>
              <a:t>语法：</a:t>
            </a:r>
            <a:r>
              <a:rPr lang="en-US" altLang="zh-CN" sz="3200" b="1" dirty="0" err="1">
                <a:solidFill>
                  <a:schemeClr val="tx1">
                    <a:lumMod val="95000"/>
                    <a:lumOff val="5000"/>
                  </a:schemeClr>
                </a:solidFill>
                <a:sym typeface="+mn-ea"/>
              </a:rPr>
              <a:t>形容词、副词</a:t>
            </a:r>
            <a:r>
              <a:rPr lang="zh-CN" altLang="en-US" sz="3200" b="1" dirty="0">
                <a:solidFill>
                  <a:schemeClr val="tx1">
                    <a:lumMod val="95000"/>
                    <a:lumOff val="5000"/>
                  </a:schemeClr>
                </a:solidFill>
                <a:sym typeface="+mn-ea"/>
              </a:rPr>
              <a:t>的比较级、最高级（二）</a:t>
            </a:r>
            <a:endParaRPr lang="zh-CN" altLang="en-US" sz="3200" b="1" dirty="0">
              <a:solidFill>
                <a:schemeClr val="tx1">
                  <a:lumMod val="95000"/>
                  <a:lumOff val="5000"/>
                </a:schemeClr>
              </a:solidFill>
              <a:sym typeface="+mn-ea"/>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1836" y="1153205"/>
            <a:ext cx="11355705" cy="5262245"/>
          </a:xfrm>
          <a:prstGeom prst="rect">
            <a:avLst/>
          </a:prstGeom>
        </p:spPr>
        <p:txBody>
          <a:bodyPr wrap="square">
            <a:spAutoFit/>
          </a:bodyPr>
          <a:lstStyle/>
          <a:p>
            <a:pPr>
              <a:lnSpc>
                <a:spcPct val="150000"/>
              </a:lnSpc>
            </a:pPr>
            <a:r>
              <a:rPr lang="en-US" altLang="zh-CN" sz="2800" dirty="0">
                <a:latin typeface="Arial" panose="020B0604020202020204" pitchFamily="34" charset="0"/>
                <a:cs typeface="Arial" panose="020B0604020202020204" pitchFamily="34" charset="0"/>
              </a:rPr>
              <a:t>1.</a:t>
            </a:r>
            <a:r>
              <a:rPr lang="zh-CN" altLang="en-US" sz="2800" dirty="0">
                <a:latin typeface="Arial" panose="020B0604020202020204" pitchFamily="34" charset="0"/>
                <a:cs typeface="Arial" panose="020B0604020202020204" pitchFamily="34" charset="0"/>
              </a:rPr>
              <a:t>   </a:t>
            </a:r>
            <a:r>
              <a:rPr lang="zh-CN" altLang="en-US" sz="2800" dirty="0">
                <a:solidFill>
                  <a:schemeClr val="tx1">
                    <a:lumMod val="95000"/>
                    <a:lumOff val="5000"/>
                  </a:schemeClr>
                </a:solidFill>
                <a:latin typeface="Arial" panose="020B0604020202020204" pitchFamily="34" charset="0"/>
                <a:cs typeface="Arial" panose="020B0604020202020204" pitchFamily="34" charset="0"/>
              </a:rPr>
              <a:t>① </a:t>
            </a:r>
            <a:r>
              <a:rPr lang="en-US" altLang="zh-CN" sz="2800" dirty="0">
                <a:solidFill>
                  <a:schemeClr val="tx1">
                    <a:lumMod val="95000"/>
                    <a:lumOff val="5000"/>
                  </a:schemeClr>
                </a:solidFill>
                <a:latin typeface="Arial" panose="020B0604020202020204" pitchFamily="34" charset="0"/>
                <a:cs typeface="Arial" panose="020B0604020202020204" pitchFamily="34" charset="0"/>
              </a:rPr>
              <a:t>A+</a:t>
            </a:r>
            <a:r>
              <a:rPr lang="zh-CN" altLang="en-US" sz="2800" dirty="0">
                <a:solidFill>
                  <a:schemeClr val="tx1">
                    <a:lumMod val="95000"/>
                    <a:lumOff val="5000"/>
                  </a:schemeClr>
                </a:solidFill>
                <a:latin typeface="Arial" panose="020B0604020202020204" pitchFamily="34" charset="0"/>
                <a:cs typeface="Arial" panose="020B0604020202020204" pitchFamily="34" charset="0"/>
              </a:rPr>
              <a:t>谓语动词</a:t>
            </a:r>
            <a:r>
              <a:rPr lang="en-US" altLang="zh-CN" sz="2800" dirty="0">
                <a:solidFill>
                  <a:schemeClr val="tx1">
                    <a:lumMod val="95000"/>
                    <a:lumOff val="5000"/>
                  </a:schemeClr>
                </a:solidFill>
                <a:latin typeface="Arial" panose="020B0604020202020204" pitchFamily="34" charset="0"/>
                <a:cs typeface="Arial" panose="020B0604020202020204" pitchFamily="34" charset="0"/>
              </a:rPr>
              <a:t>+</a:t>
            </a:r>
            <a:r>
              <a:rPr lang="zh-CN" altLang="en-US" sz="2800" dirty="0">
                <a:solidFill>
                  <a:schemeClr val="tx1">
                    <a:lumMod val="95000"/>
                    <a:lumOff val="5000"/>
                  </a:schemeClr>
                </a:solidFill>
                <a:latin typeface="Arial" panose="020B0604020202020204" pitchFamily="34" charset="0"/>
                <a:cs typeface="Arial" panose="020B0604020202020204" pitchFamily="34" charset="0"/>
              </a:rPr>
              <a:t>形容词副词比较级</a:t>
            </a:r>
            <a:r>
              <a:rPr lang="en-US" altLang="zh-CN" sz="2800" dirty="0">
                <a:solidFill>
                  <a:schemeClr val="tx1">
                    <a:lumMod val="95000"/>
                    <a:lumOff val="5000"/>
                  </a:schemeClr>
                </a:solidFill>
                <a:latin typeface="Arial" panose="020B0604020202020204" pitchFamily="34" charset="0"/>
                <a:cs typeface="Arial" panose="020B0604020202020204" pitchFamily="34" charset="0"/>
              </a:rPr>
              <a:t>+</a:t>
            </a:r>
            <a:r>
              <a:rPr lang="en-US" altLang="zh-CN" sz="2800" dirty="0" err="1">
                <a:solidFill>
                  <a:schemeClr val="tx1">
                    <a:lumMod val="95000"/>
                    <a:lumOff val="5000"/>
                  </a:schemeClr>
                </a:solidFill>
                <a:latin typeface="Arial" panose="020B0604020202020204" pitchFamily="34" charset="0"/>
                <a:cs typeface="Arial" panose="020B0604020202020204" pitchFamily="34" charset="0"/>
              </a:rPr>
              <a:t>than+B   </a:t>
            </a:r>
            <a:endParaRPr lang="en-US" altLang="zh-CN" sz="2800" dirty="0" err="1">
              <a:solidFill>
                <a:schemeClr val="tx1">
                  <a:lumMod val="95000"/>
                  <a:lumOff val="5000"/>
                </a:schemeClr>
              </a:solidFill>
              <a:latin typeface="Arial" panose="020B0604020202020204" pitchFamily="34" charset="0"/>
              <a:cs typeface="Arial" panose="020B0604020202020204" pitchFamily="34" charset="0"/>
            </a:endParaRPr>
          </a:p>
          <a:p>
            <a:pPr>
              <a:lnSpc>
                <a:spcPct val="150000"/>
              </a:lnSpc>
            </a:pPr>
            <a:r>
              <a:rPr lang="en-US" altLang="zh-CN" sz="2800" dirty="0">
                <a:solidFill>
                  <a:schemeClr val="tx1">
                    <a:lumMod val="95000"/>
                    <a:lumOff val="5000"/>
                  </a:schemeClr>
                </a:solidFill>
                <a:latin typeface="Arial" panose="020B0604020202020204" pitchFamily="34" charset="0"/>
                <a:cs typeface="Arial" panose="020B0604020202020204" pitchFamily="34" charset="0"/>
              </a:rPr>
              <a:t>      ② A or B</a:t>
            </a:r>
            <a:endParaRPr lang="en-US" altLang="zh-CN" sz="2800" dirty="0">
              <a:solidFill>
                <a:schemeClr val="tx1">
                  <a:lumMod val="95000"/>
                  <a:lumOff val="5000"/>
                </a:schemeClr>
              </a:solidFill>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      ③ </a:t>
            </a:r>
            <a:r>
              <a:rPr lang="en-US" altLang="zh-CN" sz="2800" dirty="0">
                <a:solidFill>
                  <a:srgbClr val="FF0000"/>
                </a:solidFill>
                <a:latin typeface="Arial" panose="020B0604020202020204" pitchFamily="34" charset="0"/>
                <a:cs typeface="Arial" panose="020B0604020202020204" pitchFamily="34" charset="0"/>
                <a:sym typeface="+mn-ea"/>
              </a:rPr>
              <a:t>the +</a:t>
            </a:r>
            <a:r>
              <a:rPr lang="zh-CN" altLang="en-US" sz="2800" dirty="0">
                <a:solidFill>
                  <a:srgbClr val="FF0000"/>
                </a:solidFill>
                <a:latin typeface="Arial" panose="020B0604020202020204" pitchFamily="34" charset="0"/>
                <a:cs typeface="Arial" panose="020B0604020202020204" pitchFamily="34" charset="0"/>
                <a:sym typeface="+mn-ea"/>
              </a:rPr>
              <a:t>比较级</a:t>
            </a:r>
            <a:r>
              <a:rPr lang="en-US" altLang="zh-CN" sz="2800" dirty="0">
                <a:solidFill>
                  <a:srgbClr val="FF0000"/>
                </a:solidFill>
                <a:latin typeface="Arial" panose="020B0604020202020204" pitchFamily="34" charset="0"/>
                <a:cs typeface="Arial" panose="020B0604020202020204" pitchFamily="34" charset="0"/>
                <a:sym typeface="+mn-ea"/>
              </a:rPr>
              <a:t>+of the two   </a:t>
            </a:r>
            <a:r>
              <a:rPr lang="zh-CN" altLang="en-US" sz="2800" dirty="0">
                <a:solidFill>
                  <a:srgbClr val="FF0000"/>
                </a:solidFill>
                <a:latin typeface="Arial" panose="020B0604020202020204" pitchFamily="34" charset="0"/>
                <a:cs typeface="Arial" panose="020B0604020202020204" pitchFamily="34" charset="0"/>
                <a:sym typeface="+mn-ea"/>
              </a:rPr>
              <a:t>表示 </a:t>
            </a:r>
            <a:r>
              <a:rPr lang="en-US" altLang="zh-CN" sz="2800" dirty="0">
                <a:solidFill>
                  <a:srgbClr val="FF0000"/>
                </a:solidFill>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两个中比较</a:t>
            </a:r>
            <a:r>
              <a:rPr lang="en-US" altLang="zh-CN" sz="2800" dirty="0">
                <a:solidFill>
                  <a:srgbClr val="FF0000"/>
                </a:solidFill>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的</a:t>
            </a:r>
            <a:r>
              <a:rPr lang="en-US" altLang="zh-CN" sz="2800" dirty="0">
                <a:solidFill>
                  <a:srgbClr val="FF0000"/>
                </a:solidFill>
                <a:latin typeface="Arial" panose="020B0604020202020204" pitchFamily="34" charset="0"/>
                <a:cs typeface="Arial" panose="020B0604020202020204" pitchFamily="34" charset="0"/>
                <a:sym typeface="+mn-ea"/>
              </a:rPr>
              <a:t>”</a:t>
            </a:r>
            <a:endParaRPr lang="en-US" altLang="zh-CN" sz="2800" dirty="0">
              <a:solidFill>
                <a:srgbClr val="FF0000"/>
              </a:solidFill>
              <a:latin typeface="Arial" panose="020B0604020202020204" pitchFamily="34" charset="0"/>
              <a:cs typeface="Arial" panose="020B0604020202020204" pitchFamily="34" charset="0"/>
            </a:endParaRPr>
          </a:p>
          <a:p>
            <a:pPr>
              <a:lnSpc>
                <a:spcPct val="150000"/>
              </a:lnSpc>
            </a:pPr>
            <a:r>
              <a:rPr lang="en-US" altLang="zh-CN" sz="2800" dirty="0">
                <a:solidFill>
                  <a:schemeClr val="tx1"/>
                </a:solidFill>
                <a:latin typeface="Arial" panose="020B0604020202020204" pitchFamily="34" charset="0"/>
                <a:cs typeface="Arial" panose="020B0604020202020204" pitchFamily="34" charset="0"/>
                <a:sym typeface="+mn-ea"/>
              </a:rPr>
              <a:t>2</a:t>
            </a:r>
            <a:r>
              <a:rPr lang="en-US" altLang="zh-CN"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“越来越</a:t>
            </a:r>
            <a:r>
              <a:rPr lang="en-US" altLang="zh-CN" sz="2800" dirty="0">
                <a:latin typeface="Arial" panose="020B0604020202020204" pitchFamily="34" charset="0"/>
                <a:cs typeface="Arial" panose="020B0604020202020204" pitchFamily="34" charset="0"/>
                <a:sym typeface="+mn-ea"/>
              </a:rPr>
              <a:t>......” </a:t>
            </a:r>
            <a:r>
              <a:rPr lang="en-US" altLang="zh-CN" sz="2800" dirty="0">
                <a:solidFill>
                  <a:schemeClr val="tx1"/>
                </a:solidFill>
                <a:latin typeface="Arial" panose="020B0604020202020204" pitchFamily="34" charset="0"/>
                <a:cs typeface="Arial" panose="020B0604020202020204" pitchFamily="34" charset="0"/>
                <a:sym typeface="+mn-ea"/>
              </a:rPr>
              <a:t>① </a:t>
            </a:r>
            <a:r>
              <a:rPr lang="zh-CN" altLang="en-US" sz="2800" dirty="0">
                <a:solidFill>
                  <a:srgbClr val="FF0000"/>
                </a:solidFill>
                <a:latin typeface="Arial" panose="020B0604020202020204" pitchFamily="34" charset="0"/>
                <a:cs typeface="Arial" panose="020B0604020202020204" pitchFamily="34" charset="0"/>
                <a:sym typeface="+mn-ea"/>
              </a:rPr>
              <a:t>比较级</a:t>
            </a:r>
            <a:r>
              <a:rPr lang="en-US" altLang="zh-CN" sz="2800" dirty="0">
                <a:solidFill>
                  <a:srgbClr val="FF0000"/>
                </a:solidFill>
                <a:latin typeface="Arial" panose="020B0604020202020204" pitchFamily="34" charset="0"/>
                <a:cs typeface="Arial" panose="020B0604020202020204" pitchFamily="34" charset="0"/>
                <a:sym typeface="+mn-ea"/>
              </a:rPr>
              <a:t>+ and +</a:t>
            </a:r>
            <a:r>
              <a:rPr lang="zh-CN" altLang="en-US" sz="2800" dirty="0">
                <a:solidFill>
                  <a:srgbClr val="FF0000"/>
                </a:solidFill>
                <a:latin typeface="Arial" panose="020B0604020202020204" pitchFamily="34" charset="0"/>
                <a:cs typeface="Arial" panose="020B0604020202020204" pitchFamily="34" charset="0"/>
                <a:sym typeface="+mn-ea"/>
              </a:rPr>
              <a:t>比较级 </a:t>
            </a:r>
            <a:endParaRPr lang="en-US" altLang="zh-CN" sz="2800" dirty="0">
              <a:latin typeface="Arial" panose="020B0604020202020204" pitchFamily="34" charset="0"/>
              <a:cs typeface="Arial" panose="020B0604020202020204" pitchFamily="34" charset="0"/>
              <a:sym typeface="+mn-ea"/>
            </a:endParaRPr>
          </a:p>
          <a:p>
            <a:pPr>
              <a:lnSpc>
                <a:spcPct val="150000"/>
              </a:lnSpc>
            </a:pPr>
            <a:r>
              <a:rPr lang="en-US" altLang="zh-CN" sz="2800" dirty="0">
                <a:latin typeface="Arial" panose="020B0604020202020204" pitchFamily="34" charset="0"/>
                <a:cs typeface="Arial" panose="020B0604020202020204" pitchFamily="34" charset="0"/>
                <a:sym typeface="+mn-ea"/>
              </a:rPr>
              <a:t>      		      ② </a:t>
            </a:r>
            <a:r>
              <a:rPr lang="en-US" altLang="zh-CN" sz="2800" dirty="0">
                <a:solidFill>
                  <a:srgbClr val="FF0000"/>
                </a:solidFill>
                <a:latin typeface="Arial" panose="020B0604020202020204" pitchFamily="34" charset="0"/>
                <a:cs typeface="Arial" panose="020B0604020202020204" pitchFamily="34" charset="0"/>
                <a:sym typeface="+mn-ea"/>
              </a:rPr>
              <a:t>more and more</a:t>
            </a:r>
            <a:r>
              <a:rPr lang="en-US" altLang="zh-CN" sz="2800" dirty="0">
                <a:latin typeface="Arial" panose="020B0604020202020204" pitchFamily="34" charset="0"/>
                <a:cs typeface="Arial" panose="020B0604020202020204" pitchFamily="34" charset="0"/>
                <a:sym typeface="+mn-ea"/>
              </a:rPr>
              <a:t>+</a:t>
            </a:r>
            <a:r>
              <a:rPr lang="zh-CN" altLang="en-US" sz="2800" dirty="0">
                <a:solidFill>
                  <a:srgbClr val="7030A0"/>
                </a:solidFill>
                <a:latin typeface="Arial" panose="020B0604020202020204" pitchFamily="34" charset="0"/>
                <a:cs typeface="Arial" panose="020B0604020202020204" pitchFamily="34" charset="0"/>
                <a:sym typeface="+mn-ea"/>
              </a:rPr>
              <a:t>多音节词</a:t>
            </a:r>
            <a:endParaRPr lang="zh-CN" altLang="en-US" sz="2800" dirty="0">
              <a:solidFill>
                <a:srgbClr val="7030A0"/>
              </a:solidFill>
              <a:latin typeface="Arial" panose="020B0604020202020204" pitchFamily="34" charset="0"/>
              <a:cs typeface="Arial" panose="020B0604020202020204" pitchFamily="34" charset="0"/>
              <a:sym typeface="+mn-ea"/>
            </a:endParaRPr>
          </a:p>
          <a:p>
            <a:pPr>
              <a:lnSpc>
                <a:spcPct val="150000"/>
              </a:lnSpc>
            </a:pPr>
            <a:r>
              <a:rPr lang="en-US" altLang="en-GB" sz="2800" dirty="0">
                <a:latin typeface="Arial" panose="020B0604020202020204" pitchFamily="34" charset="0"/>
                <a:cs typeface="Arial" panose="020B0604020202020204" pitchFamily="34" charset="0"/>
                <a:sym typeface="+mn-ea"/>
              </a:rPr>
              <a:t>3.   </a:t>
            </a:r>
            <a:r>
              <a:rPr lang="en-GB" altLang="zh-CN" sz="2800" dirty="0">
                <a:solidFill>
                  <a:srgbClr val="FF0000"/>
                </a:solidFill>
                <a:latin typeface="Arial" panose="020B0604020202020204" pitchFamily="34" charset="0"/>
                <a:cs typeface="Arial" panose="020B0604020202020204" pitchFamily="34" charset="0"/>
                <a:sym typeface="+mn-ea"/>
              </a:rPr>
              <a:t>the </a:t>
            </a:r>
            <a:r>
              <a:rPr lang="en-GB" altLang="zh-CN" sz="2800" dirty="0">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比较级</a:t>
            </a:r>
            <a:r>
              <a:rPr lang="en-US" altLang="zh-CN" sz="2800" dirty="0">
                <a:solidFill>
                  <a:srgbClr val="FF0000"/>
                </a:solidFill>
                <a:latin typeface="Arial" panose="020B0604020202020204" pitchFamily="34" charset="0"/>
                <a:cs typeface="Arial" panose="020B0604020202020204" pitchFamily="34" charset="0"/>
                <a:sym typeface="+mn-ea"/>
              </a:rPr>
              <a:t>.</a:t>
            </a:r>
            <a:r>
              <a:rPr lang="en-US" altLang="zh-CN" sz="2800" dirty="0">
                <a:latin typeface="Arial" panose="020B0604020202020204" pitchFamily="34" charset="0"/>
                <a:cs typeface="Arial" panose="020B0604020202020204" pitchFamily="34" charset="0"/>
                <a:sym typeface="+mn-ea"/>
              </a:rPr>
              <a:t>..,</a:t>
            </a:r>
            <a:r>
              <a:rPr lang="zh-CN" altLang="en-US" sz="2800" dirty="0">
                <a:latin typeface="Arial" panose="020B0604020202020204" pitchFamily="34" charset="0"/>
                <a:cs typeface="Arial" panose="020B0604020202020204" pitchFamily="34" charset="0"/>
                <a:sym typeface="+mn-ea"/>
              </a:rPr>
              <a:t> </a:t>
            </a:r>
            <a:r>
              <a:rPr lang="en-GB" altLang="zh-CN" sz="2800" dirty="0">
                <a:solidFill>
                  <a:srgbClr val="FF0000"/>
                </a:solidFill>
                <a:latin typeface="Arial" panose="020B0604020202020204" pitchFamily="34" charset="0"/>
                <a:cs typeface="Arial" panose="020B0604020202020204" pitchFamily="34" charset="0"/>
                <a:sym typeface="+mn-ea"/>
              </a:rPr>
              <a:t>the </a:t>
            </a:r>
            <a:r>
              <a:rPr lang="en-GB" altLang="zh-CN" sz="2800" dirty="0">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比较级</a:t>
            </a:r>
            <a:r>
              <a:rPr lang="en-US" altLang="zh-CN" sz="2800" dirty="0">
                <a:solidFill>
                  <a:srgbClr val="FF0000"/>
                </a:solidFill>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“越</a:t>
            </a:r>
            <a:r>
              <a:rPr lang="en-US" altLang="zh-CN"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就越</a:t>
            </a:r>
            <a:r>
              <a:rPr lang="en-US" altLang="zh-CN" sz="2800" dirty="0">
                <a:latin typeface="Arial" panose="020B0604020202020204" pitchFamily="34" charset="0"/>
                <a:cs typeface="Arial" panose="020B0604020202020204" pitchFamily="34" charset="0"/>
                <a:sym typeface="+mn-ea"/>
              </a:rPr>
              <a:t>...”</a:t>
            </a:r>
            <a:endParaRPr lang="en-US" altLang="zh-CN" sz="2800" dirty="0">
              <a:latin typeface="Arial" panose="020B0604020202020204" pitchFamily="34" charset="0"/>
              <a:cs typeface="Arial" panose="020B0604020202020204" pitchFamily="34" charset="0"/>
              <a:sym typeface="+mn-ea"/>
            </a:endParaRPr>
          </a:p>
          <a:p>
            <a:pPr>
              <a:lnSpc>
                <a:spcPct val="150000"/>
              </a:lnSpc>
            </a:pPr>
            <a:r>
              <a:rPr lang="en-US" altLang="en-GB" sz="2800" dirty="0">
                <a:latin typeface="Arial" panose="020B0604020202020204" pitchFamily="34" charset="0"/>
                <a:cs typeface="Arial" panose="020B0604020202020204" pitchFamily="34" charset="0"/>
                <a:sym typeface="+mn-ea"/>
              </a:rPr>
              <a:t>4.   </a:t>
            </a:r>
            <a:r>
              <a:rPr lang="zh-CN" altLang="en-US" sz="2800" dirty="0">
                <a:latin typeface="Arial" panose="020B0604020202020204" pitchFamily="34" charset="0"/>
                <a:cs typeface="Arial" panose="020B0604020202020204" pitchFamily="34" charset="0"/>
                <a:sym typeface="+mn-ea"/>
              </a:rPr>
              <a:t>修饰比较级的词：</a:t>
            </a:r>
            <a:endParaRPr lang="zh-CN" altLang="en-US" sz="2800" dirty="0">
              <a:latin typeface="Arial" panose="020B0604020202020204" pitchFamily="34" charset="0"/>
              <a:cs typeface="Arial" panose="020B0604020202020204" pitchFamily="34" charset="0"/>
            </a:endParaRPr>
          </a:p>
          <a:p>
            <a:pPr>
              <a:lnSpc>
                <a:spcPct val="150000"/>
              </a:lnSpc>
            </a:pPr>
            <a:r>
              <a:rPr lang="en-US" altLang="zh-CN" sz="2800" dirty="0">
                <a:solidFill>
                  <a:srgbClr val="160EAE"/>
                </a:solidFill>
                <a:latin typeface="Arial" panose="020B0604020202020204" pitchFamily="34" charset="0"/>
                <a:cs typeface="Arial" panose="020B0604020202020204" pitchFamily="34" charset="0"/>
                <a:sym typeface="+mn-ea"/>
              </a:rPr>
              <a:t>      much </a:t>
            </a:r>
            <a:r>
              <a:rPr lang="zh-CN" altLang="en-US" sz="2800" dirty="0">
                <a:solidFill>
                  <a:srgbClr val="000404"/>
                </a:solidFill>
                <a:latin typeface="Arial" panose="020B0604020202020204" pitchFamily="34" charset="0"/>
                <a:cs typeface="Arial" panose="020B0604020202020204" pitchFamily="34" charset="0"/>
                <a:sym typeface="+mn-ea"/>
              </a:rPr>
              <a:t>许多，</a:t>
            </a:r>
            <a:r>
              <a:rPr lang="en-US" altLang="zh-CN" sz="2800" dirty="0">
                <a:solidFill>
                  <a:srgbClr val="160EAE"/>
                </a:solidFill>
                <a:latin typeface="Arial" panose="020B0604020202020204" pitchFamily="34" charset="0"/>
                <a:cs typeface="Arial" panose="020B0604020202020204" pitchFamily="34" charset="0"/>
                <a:sym typeface="+mn-ea"/>
              </a:rPr>
              <a:t>even</a:t>
            </a:r>
            <a:r>
              <a:rPr lang="zh-CN" altLang="en-US" sz="2800" dirty="0">
                <a:solidFill>
                  <a:srgbClr val="000404"/>
                </a:solidFill>
                <a:latin typeface="Arial" panose="020B0604020202020204" pitchFamily="34" charset="0"/>
                <a:cs typeface="Arial" panose="020B0604020202020204" pitchFamily="34" charset="0"/>
                <a:sym typeface="+mn-ea"/>
              </a:rPr>
              <a:t>甚至，</a:t>
            </a:r>
            <a:r>
              <a:rPr lang="en-US" altLang="zh-CN" sz="2800" dirty="0">
                <a:solidFill>
                  <a:srgbClr val="160EAE"/>
                </a:solidFill>
                <a:latin typeface="Arial" panose="020B0604020202020204" pitchFamily="34" charset="0"/>
                <a:cs typeface="Arial" panose="020B0604020202020204" pitchFamily="34" charset="0"/>
                <a:sym typeface="+mn-ea"/>
              </a:rPr>
              <a:t>far </a:t>
            </a:r>
            <a:r>
              <a:rPr lang="zh-CN" altLang="en-US" sz="2800" dirty="0">
                <a:solidFill>
                  <a:srgbClr val="000404"/>
                </a:solidFill>
                <a:latin typeface="Arial" panose="020B0604020202020204" pitchFamily="34" charset="0"/>
                <a:cs typeface="Arial" panose="020B0604020202020204" pitchFamily="34" charset="0"/>
                <a:sym typeface="+mn-ea"/>
              </a:rPr>
              <a:t>远，</a:t>
            </a:r>
            <a:r>
              <a:rPr lang="en-US" altLang="zh-CN" sz="2800" dirty="0">
                <a:solidFill>
                  <a:srgbClr val="160EAE"/>
                </a:solidFill>
                <a:latin typeface="Arial" panose="020B0604020202020204" pitchFamily="34" charset="0"/>
                <a:cs typeface="Arial" panose="020B0604020202020204" pitchFamily="34" charset="0"/>
                <a:sym typeface="+mn-ea"/>
              </a:rPr>
              <a:t> a lot  </a:t>
            </a:r>
            <a:r>
              <a:rPr lang="zh-CN" altLang="en-US" sz="2800" dirty="0">
                <a:solidFill>
                  <a:srgbClr val="000404"/>
                </a:solidFill>
                <a:latin typeface="Arial" panose="020B0604020202020204" pitchFamily="34" charset="0"/>
                <a:cs typeface="Arial" panose="020B0604020202020204" pitchFamily="34" charset="0"/>
                <a:sym typeface="+mn-ea"/>
              </a:rPr>
              <a:t>许多，</a:t>
            </a:r>
            <a:r>
              <a:rPr lang="en-US" altLang="zh-CN" sz="2800" dirty="0">
                <a:solidFill>
                  <a:srgbClr val="160EAE"/>
                </a:solidFill>
                <a:latin typeface="Arial" panose="020B0604020202020204" pitchFamily="34" charset="0"/>
                <a:cs typeface="Arial" panose="020B0604020202020204" pitchFamily="34" charset="0"/>
                <a:sym typeface="+mn-ea"/>
              </a:rPr>
              <a:t>a little /a bit  </a:t>
            </a:r>
            <a:r>
              <a:rPr lang="zh-CN" altLang="en-US" sz="2800" dirty="0">
                <a:solidFill>
                  <a:srgbClr val="000404"/>
                </a:solidFill>
                <a:latin typeface="Arial" panose="020B0604020202020204" pitchFamily="34" charset="0"/>
                <a:cs typeface="Arial" panose="020B0604020202020204" pitchFamily="34" charset="0"/>
                <a:sym typeface="+mn-ea"/>
              </a:rPr>
              <a:t>一 点</a:t>
            </a:r>
            <a:endParaRPr lang="zh-CN" altLang="en-US" sz="2400" dirty="0">
              <a:latin typeface="Arial" panose="020B0604020202020204" pitchFamily="34" charset="0"/>
              <a:cs typeface="Arial" panose="020B0604020202020204" pitchFamily="34" charset="0"/>
            </a:endParaRPr>
          </a:p>
        </p:txBody>
      </p:sp>
      <p:sp>
        <p:nvSpPr>
          <p:cNvPr id="3" name="矩形 2"/>
          <p:cNvSpPr/>
          <p:nvPr/>
        </p:nvSpPr>
        <p:spPr>
          <a:xfrm>
            <a:off x="461836" y="431636"/>
            <a:ext cx="6323965" cy="831510"/>
          </a:xfrm>
          <a:prstGeom prst="rect">
            <a:avLst/>
          </a:prstGeom>
        </p:spPr>
        <p:txBody>
          <a:bodyPr wrap="square">
            <a:spAutoFit/>
          </a:bodyPr>
          <a:lstStyle/>
          <a:p>
            <a:pPr>
              <a:lnSpc>
                <a:spcPct val="200000"/>
              </a:lnSpc>
            </a:pPr>
            <a:r>
              <a:rPr lang="zh-CN" altLang="en-US" sz="2800" dirty="0">
                <a:solidFill>
                  <a:srgbClr val="051DCD"/>
                </a:solidFill>
                <a:latin typeface="Arial" panose="020B0604020202020204" pitchFamily="34" charset="0"/>
                <a:cs typeface="Arial" panose="020B0604020202020204" pitchFamily="34" charset="0"/>
              </a:rPr>
              <a:t>二、形容词，副词的比较级</a:t>
            </a:r>
            <a:r>
              <a:rPr lang="zh-CN" altLang="en-US" sz="2800" dirty="0">
                <a:solidFill>
                  <a:schemeClr val="tx1">
                    <a:lumMod val="95000"/>
                    <a:lumOff val="5000"/>
                  </a:schemeClr>
                </a:solidFill>
                <a:latin typeface="Arial" panose="020B0604020202020204" pitchFamily="34" charset="0"/>
                <a:cs typeface="Arial" panose="020B0604020202020204" pitchFamily="34" charset="0"/>
              </a:rPr>
              <a:t>总结 </a:t>
            </a:r>
            <a:endParaRPr lang="zh-CN" altLang="en-US"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文本框 4"/>
          <p:cNvSpPr txBox="1"/>
          <p:nvPr/>
        </p:nvSpPr>
        <p:spPr>
          <a:xfrm>
            <a:off x="2527444" y="129577"/>
            <a:ext cx="6111054" cy="583565"/>
          </a:xfrm>
          <a:prstGeom prst="rect">
            <a:avLst/>
          </a:prstGeom>
          <a:noFill/>
        </p:spPr>
        <p:txBody>
          <a:bodyPr wrap="square" rtlCol="0">
            <a:spAutoFit/>
          </a:bodyPr>
          <a:lstStyle/>
          <a:p>
            <a:pPr algn="ctr"/>
            <a:r>
              <a:rPr kumimoji="1" lang="en-US" altLang="zh-CN" sz="3200" dirty="0">
                <a:solidFill>
                  <a:schemeClr val="tx1">
                    <a:lumMod val="95000"/>
                    <a:lumOff val="5000"/>
                  </a:schemeClr>
                </a:solidFill>
                <a:latin typeface="Arial" panose="020B0604020202020204" pitchFamily="34" charset="0"/>
                <a:cs typeface="Arial" panose="020B0604020202020204" pitchFamily="34" charset="0"/>
                <a:sym typeface="+mn-ea"/>
              </a:rPr>
              <a:t>L10  </a:t>
            </a:r>
            <a:r>
              <a:rPr kumimoji="1" lang="zh-CN" altLang="en-US" sz="3200" dirty="0">
                <a:solidFill>
                  <a:schemeClr val="tx1">
                    <a:lumMod val="95000"/>
                    <a:lumOff val="5000"/>
                  </a:schemeClr>
                </a:solidFill>
                <a:latin typeface="Arial" panose="020B0604020202020204" pitchFamily="34" charset="0"/>
                <a:cs typeface="Arial" panose="020B0604020202020204" pitchFamily="34" charset="0"/>
                <a:sym typeface="+mn-ea"/>
              </a:rPr>
              <a:t>授课重点</a:t>
            </a:r>
            <a:endParaRPr kumimoji="1" lang="zh-CN" altLang="en-US" sz="3200" dirty="0">
              <a:solidFill>
                <a:schemeClr val="tx1">
                  <a:lumMod val="95000"/>
                  <a:lumOff val="5000"/>
                </a:schemeClr>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1547" y="1293736"/>
            <a:ext cx="12017375" cy="4270528"/>
          </a:xfrm>
          <a:prstGeom prst="rect">
            <a:avLst/>
          </a:prstGeom>
        </p:spPr>
        <p:txBody>
          <a:bodyPr wrap="square">
            <a:spAutoFit/>
          </a:bodyPr>
          <a:lstStyle/>
          <a:p>
            <a:pPr>
              <a:lnSpc>
                <a:spcPct val="200000"/>
              </a:lnSpc>
            </a:pPr>
            <a:r>
              <a:rPr lang="zh-CN" altLang="en-US" sz="2800" dirty="0">
                <a:solidFill>
                  <a:srgbClr val="051DCD"/>
                </a:solidFill>
                <a:latin typeface="Arial" panose="020B0604020202020204" pitchFamily="34" charset="0"/>
                <a:cs typeface="Arial" panose="020B0604020202020204" pitchFamily="34" charset="0"/>
              </a:rPr>
              <a:t>三、形容词，副词的最高级句型</a:t>
            </a:r>
            <a:endParaRPr lang="zh-CN" altLang="en-US" sz="2800" dirty="0">
              <a:solidFill>
                <a:srgbClr val="051DCD"/>
              </a:solidFill>
              <a:latin typeface="Arial" panose="020B0604020202020204" pitchFamily="34" charset="0"/>
              <a:cs typeface="Arial" panose="020B0604020202020204" pitchFamily="34" charset="0"/>
            </a:endParaRPr>
          </a:p>
          <a:p>
            <a:pPr>
              <a:lnSpc>
                <a:spcPct val="200000"/>
              </a:lnSpc>
            </a:pPr>
            <a:r>
              <a:rPr lang="en-US" altLang="zh-CN" sz="2800" dirty="0">
                <a:solidFill>
                  <a:srgbClr val="FF0000"/>
                </a:solidFill>
                <a:latin typeface="Arial" panose="020B0604020202020204" pitchFamily="34" charset="0"/>
                <a:cs typeface="Arial" panose="020B0604020202020204" pitchFamily="34" charset="0"/>
                <a:sym typeface="+mn-ea"/>
              </a:rPr>
              <a:t>1. A + be + </a:t>
            </a:r>
            <a:r>
              <a:rPr lang="zh-CN" altLang="en-US" sz="2800" dirty="0">
                <a:solidFill>
                  <a:srgbClr val="FF0000"/>
                </a:solidFill>
                <a:latin typeface="Arial" panose="020B0604020202020204" pitchFamily="34" charset="0"/>
                <a:cs typeface="Arial" panose="020B0604020202020204" pitchFamily="34" charset="0"/>
                <a:sym typeface="+mn-ea"/>
              </a:rPr>
              <a:t>最高级 </a:t>
            </a:r>
            <a:r>
              <a:rPr lang="en-US" altLang="zh-CN" sz="2800" dirty="0">
                <a:solidFill>
                  <a:srgbClr val="FF0000"/>
                </a:solidFill>
                <a:latin typeface="Arial" panose="020B0604020202020204" pitchFamily="34" charset="0"/>
                <a:cs typeface="Arial" panose="020B0604020202020204" pitchFamily="34" charset="0"/>
                <a:sym typeface="+mn-ea"/>
              </a:rPr>
              <a:t>+ </a:t>
            </a:r>
            <a:r>
              <a:rPr lang="zh-CN" altLang="en-US" sz="2800" dirty="0">
                <a:solidFill>
                  <a:srgbClr val="FF0000"/>
                </a:solidFill>
                <a:latin typeface="Arial" panose="020B0604020202020204" pitchFamily="34" charset="0"/>
                <a:cs typeface="Arial" panose="020B0604020202020204" pitchFamily="34" charset="0"/>
                <a:sym typeface="+mn-ea"/>
              </a:rPr>
              <a:t>比较范围 </a:t>
            </a:r>
            <a:r>
              <a:rPr lang="en-US" altLang="zh-CN" sz="2800" dirty="0">
                <a:solidFill>
                  <a:srgbClr val="FF0000"/>
                </a:solidFill>
                <a:latin typeface="Arial" panose="020B0604020202020204" pitchFamily="34" charset="0"/>
                <a:cs typeface="Arial" panose="020B0604020202020204" pitchFamily="34" charset="0"/>
                <a:sym typeface="+mn-ea"/>
              </a:rPr>
              <a:t>(in/of/among/I have ever seen...)</a:t>
            </a:r>
            <a:r>
              <a:rPr lang="zh-CN" altLang="en-US" sz="2800" dirty="0">
                <a:solidFill>
                  <a:srgbClr val="FF0000"/>
                </a:solidFill>
                <a:latin typeface="Arial" panose="020B0604020202020204" pitchFamily="34" charset="0"/>
                <a:cs typeface="Arial" panose="020B0604020202020204" pitchFamily="34" charset="0"/>
                <a:sym typeface="+mn-ea"/>
              </a:rPr>
              <a:t>。</a:t>
            </a:r>
            <a:endParaRPr lang="zh-CN" altLang="en-US" sz="2800" dirty="0">
              <a:solidFill>
                <a:srgbClr val="FF0000"/>
              </a:solidFill>
              <a:latin typeface="Arial" panose="020B0604020202020204" pitchFamily="34" charset="0"/>
              <a:cs typeface="Arial" panose="020B0604020202020204" pitchFamily="34" charset="0"/>
              <a:sym typeface="+mn-ea"/>
            </a:endParaRPr>
          </a:p>
          <a:p>
            <a:pPr>
              <a:lnSpc>
                <a:spcPct val="200000"/>
              </a:lnSpc>
            </a:pPr>
            <a:r>
              <a:rPr lang="en-US" altLang="zh-CN" sz="2800" dirty="0">
                <a:solidFill>
                  <a:srgbClr val="FF0000"/>
                </a:solidFill>
                <a:latin typeface="Arial" panose="020B0604020202020204" pitchFamily="34" charset="0"/>
                <a:cs typeface="Arial" panose="020B0604020202020204" pitchFamily="34" charset="0"/>
                <a:sym typeface="+mn-ea"/>
              </a:rPr>
              <a:t>2. Which is +</a:t>
            </a:r>
            <a:r>
              <a:rPr lang="zh-CN" altLang="en-US" sz="2800" dirty="0">
                <a:solidFill>
                  <a:srgbClr val="FF0000"/>
                </a:solidFill>
                <a:latin typeface="Arial" panose="020B0604020202020204" pitchFamily="34" charset="0"/>
                <a:cs typeface="Arial" panose="020B0604020202020204" pitchFamily="34" charset="0"/>
                <a:sym typeface="+mn-ea"/>
              </a:rPr>
              <a:t>最高级，</a:t>
            </a:r>
            <a:r>
              <a:rPr lang="en-US" altLang="zh-CN" sz="2800" dirty="0">
                <a:solidFill>
                  <a:srgbClr val="FF0000"/>
                </a:solidFill>
                <a:latin typeface="Arial" panose="020B0604020202020204" pitchFamily="34" charset="0"/>
                <a:cs typeface="Arial" panose="020B0604020202020204" pitchFamily="34" charset="0"/>
                <a:sym typeface="+mn-ea"/>
              </a:rPr>
              <a:t>A</a:t>
            </a:r>
            <a:r>
              <a:rPr lang="zh-CN" altLang="en-US" sz="2800" dirty="0">
                <a:solidFill>
                  <a:srgbClr val="FF0000"/>
                </a:solidFill>
                <a:latin typeface="Arial" panose="020B0604020202020204" pitchFamily="34" charset="0"/>
                <a:cs typeface="Arial" panose="020B0604020202020204" pitchFamily="34" charset="0"/>
                <a:sym typeface="+mn-ea"/>
              </a:rPr>
              <a:t>，</a:t>
            </a:r>
            <a:r>
              <a:rPr lang="en-US" altLang="zh-CN" sz="2800" dirty="0">
                <a:solidFill>
                  <a:srgbClr val="FF0000"/>
                </a:solidFill>
                <a:latin typeface="Arial" panose="020B0604020202020204" pitchFamily="34" charset="0"/>
                <a:cs typeface="Arial" panose="020B0604020202020204" pitchFamily="34" charset="0"/>
                <a:sym typeface="+mn-ea"/>
              </a:rPr>
              <a:t>B or C</a:t>
            </a:r>
            <a:r>
              <a:rPr lang="zh-CN" altLang="en-US" sz="2800" dirty="0">
                <a:solidFill>
                  <a:srgbClr val="FF0000"/>
                </a:solidFill>
                <a:latin typeface="Arial" panose="020B0604020202020204" pitchFamily="34" charset="0"/>
                <a:cs typeface="Arial" panose="020B0604020202020204" pitchFamily="34" charset="0"/>
                <a:sym typeface="+mn-ea"/>
              </a:rPr>
              <a:t>？</a:t>
            </a:r>
            <a:endParaRPr lang="zh-CN" altLang="en-US" sz="2800" dirty="0">
              <a:solidFill>
                <a:srgbClr val="FF0000"/>
              </a:solidFill>
              <a:latin typeface="Arial" panose="020B0604020202020204" pitchFamily="34" charset="0"/>
              <a:cs typeface="Arial" panose="020B0604020202020204" pitchFamily="34" charset="0"/>
              <a:sym typeface="+mn-ea"/>
            </a:endParaRPr>
          </a:p>
          <a:p>
            <a:pPr>
              <a:lnSpc>
                <a:spcPct val="200000"/>
              </a:lnSpc>
            </a:pPr>
            <a:r>
              <a:rPr lang="en-US" altLang="zh-CN" sz="2800" dirty="0">
                <a:solidFill>
                  <a:srgbClr val="FF0000"/>
                </a:solidFill>
                <a:latin typeface="Arial" panose="020B0604020202020204" pitchFamily="34" charset="0"/>
                <a:cs typeface="Arial" panose="020B0604020202020204" pitchFamily="34" charset="0"/>
                <a:sym typeface="+mn-ea"/>
              </a:rPr>
              <a:t>3. A + be + one of + </a:t>
            </a:r>
            <a:r>
              <a:rPr lang="zh-CN" altLang="en-US" sz="2800" dirty="0">
                <a:solidFill>
                  <a:srgbClr val="FF0000"/>
                </a:solidFill>
                <a:latin typeface="Arial" panose="020B0604020202020204" pitchFamily="34" charset="0"/>
                <a:cs typeface="Arial" panose="020B0604020202020204" pitchFamily="34" charset="0"/>
                <a:sym typeface="+mn-ea"/>
              </a:rPr>
              <a:t>最高级 </a:t>
            </a:r>
            <a:r>
              <a:rPr lang="en-US" altLang="zh-CN" sz="2800" dirty="0">
                <a:solidFill>
                  <a:srgbClr val="FF0000"/>
                </a:solidFill>
                <a:latin typeface="Arial" panose="020B0604020202020204" pitchFamily="34" charset="0"/>
                <a:cs typeface="Arial" panose="020B0604020202020204" pitchFamily="34" charset="0"/>
                <a:sym typeface="+mn-ea"/>
              </a:rPr>
              <a:t>+ </a:t>
            </a:r>
            <a:r>
              <a:rPr lang="zh-CN" altLang="en-US" sz="2800" dirty="0">
                <a:solidFill>
                  <a:srgbClr val="FF0000"/>
                </a:solidFill>
                <a:latin typeface="Arial" panose="020B0604020202020204" pitchFamily="34" charset="0"/>
                <a:cs typeface="Arial" panose="020B0604020202020204" pitchFamily="34" charset="0"/>
                <a:sym typeface="+mn-ea"/>
              </a:rPr>
              <a:t>名词复数 </a:t>
            </a:r>
            <a:r>
              <a:rPr lang="en-US" altLang="zh-CN" sz="2800" dirty="0">
                <a:solidFill>
                  <a:srgbClr val="FF0000"/>
                </a:solidFill>
                <a:latin typeface="Arial" panose="020B0604020202020204" pitchFamily="34" charset="0"/>
                <a:cs typeface="Arial" panose="020B0604020202020204" pitchFamily="34" charset="0"/>
                <a:sym typeface="+mn-ea"/>
              </a:rPr>
              <a:t>+ </a:t>
            </a:r>
            <a:r>
              <a:rPr lang="zh-CN" altLang="en-US" sz="2800" dirty="0">
                <a:solidFill>
                  <a:srgbClr val="FF0000"/>
                </a:solidFill>
                <a:latin typeface="Arial" panose="020B0604020202020204" pitchFamily="34" charset="0"/>
                <a:cs typeface="Arial" panose="020B0604020202020204" pitchFamily="34" charset="0"/>
                <a:sym typeface="+mn-ea"/>
              </a:rPr>
              <a:t>范围。</a:t>
            </a:r>
            <a:endParaRPr lang="zh-CN" altLang="en-US" sz="2800" dirty="0">
              <a:solidFill>
                <a:srgbClr val="FF0000"/>
              </a:solidFill>
              <a:latin typeface="Arial" panose="020B0604020202020204" pitchFamily="34" charset="0"/>
              <a:cs typeface="Arial" panose="020B0604020202020204" pitchFamily="34" charset="0"/>
              <a:sym typeface="+mn-ea"/>
            </a:endParaRPr>
          </a:p>
          <a:p>
            <a:pPr>
              <a:lnSpc>
                <a:spcPct val="200000"/>
              </a:lnSpc>
            </a:pPr>
            <a:r>
              <a:rPr lang="en-US" altLang="zh-CN" sz="2800" dirty="0">
                <a:solidFill>
                  <a:srgbClr val="FF0000"/>
                </a:solidFill>
                <a:latin typeface="Arial" panose="020B0604020202020204" pitchFamily="34" charset="0"/>
                <a:cs typeface="Arial" panose="020B0604020202020204" pitchFamily="34" charset="0"/>
                <a:sym typeface="+mn-ea"/>
              </a:rPr>
              <a:t>4. the + </a:t>
            </a:r>
            <a:r>
              <a:rPr lang="zh-CN" altLang="en-US" sz="2800" dirty="0">
                <a:solidFill>
                  <a:srgbClr val="FF0000"/>
                </a:solidFill>
                <a:latin typeface="Arial" panose="020B0604020202020204" pitchFamily="34" charset="0"/>
                <a:cs typeface="Arial" panose="020B0604020202020204" pitchFamily="34" charset="0"/>
                <a:sym typeface="+mn-ea"/>
              </a:rPr>
              <a:t>序数词 </a:t>
            </a:r>
            <a:r>
              <a:rPr lang="en-US" altLang="zh-CN" sz="2800" dirty="0">
                <a:solidFill>
                  <a:srgbClr val="FF0000"/>
                </a:solidFill>
                <a:latin typeface="Arial" panose="020B0604020202020204" pitchFamily="34" charset="0"/>
                <a:cs typeface="Arial" panose="020B0604020202020204" pitchFamily="34" charset="0"/>
                <a:sym typeface="+mn-ea"/>
              </a:rPr>
              <a:t>+ </a:t>
            </a:r>
            <a:r>
              <a:rPr lang="zh-CN" altLang="en-US" sz="2800" dirty="0">
                <a:solidFill>
                  <a:srgbClr val="FF0000"/>
                </a:solidFill>
                <a:latin typeface="Arial" panose="020B0604020202020204" pitchFamily="34" charset="0"/>
                <a:cs typeface="Arial" panose="020B0604020202020204" pitchFamily="34" charset="0"/>
                <a:sym typeface="+mn-ea"/>
              </a:rPr>
              <a:t>最高级，表示</a:t>
            </a:r>
            <a:r>
              <a:rPr lang="en-US" altLang="zh-CN" sz="2800" dirty="0">
                <a:solidFill>
                  <a:srgbClr val="FF0000"/>
                </a:solidFill>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第几最</a:t>
            </a:r>
            <a:r>
              <a:rPr lang="en-US" altLang="zh-CN" sz="2800" dirty="0">
                <a:solidFill>
                  <a:srgbClr val="FF0000"/>
                </a:solidFill>
                <a:latin typeface="Arial" panose="020B0604020202020204" pitchFamily="34" charset="0"/>
                <a:cs typeface="Arial" panose="020B0604020202020204" pitchFamily="34" charset="0"/>
                <a:sym typeface="+mn-ea"/>
              </a:rPr>
              <a:t>.....”</a:t>
            </a:r>
            <a:r>
              <a:rPr lang="zh-CN" altLang="en-US" sz="2800" dirty="0">
                <a:solidFill>
                  <a:srgbClr val="FF0000"/>
                </a:solidFill>
                <a:latin typeface="Arial" panose="020B0604020202020204" pitchFamily="34" charset="0"/>
                <a:cs typeface="Arial" panose="020B0604020202020204" pitchFamily="34" charset="0"/>
                <a:sym typeface="+mn-ea"/>
              </a:rPr>
              <a:t>。</a:t>
            </a:r>
            <a:endParaRPr lang="zh-CN" altLang="en-US" sz="2800" dirty="0">
              <a:solidFill>
                <a:srgbClr val="FF0000"/>
              </a:solidFill>
              <a:latin typeface="Arial" panose="020B0604020202020204" pitchFamily="34" charset="0"/>
              <a:cs typeface="Arial" panose="020B0604020202020204" pitchFamily="34" charset="0"/>
              <a:sym typeface="+mn-ea"/>
            </a:endParaRPr>
          </a:p>
        </p:txBody>
      </p:sp>
      <p:sp>
        <p:nvSpPr>
          <p:cNvPr id="2" name="文本框 1"/>
          <p:cNvSpPr txBox="1"/>
          <p:nvPr/>
        </p:nvSpPr>
        <p:spPr>
          <a:xfrm>
            <a:off x="2640459" y="335060"/>
            <a:ext cx="6111054" cy="583565"/>
          </a:xfrm>
          <a:prstGeom prst="rect">
            <a:avLst/>
          </a:prstGeom>
          <a:noFill/>
        </p:spPr>
        <p:txBody>
          <a:bodyPr wrap="square" rtlCol="0">
            <a:spAutoFit/>
          </a:bodyPr>
          <a:lstStyle/>
          <a:p>
            <a:pPr algn="ctr"/>
            <a:r>
              <a:rPr kumimoji="1" lang="en-US" altLang="zh-CN" sz="3200" dirty="0">
                <a:solidFill>
                  <a:schemeClr val="tx1">
                    <a:lumMod val="95000"/>
                    <a:lumOff val="5000"/>
                  </a:schemeClr>
                </a:solidFill>
                <a:latin typeface="Arial" panose="020B0604020202020204" pitchFamily="34" charset="0"/>
                <a:cs typeface="Arial" panose="020B0604020202020204" pitchFamily="34" charset="0"/>
                <a:sym typeface="+mn-ea"/>
              </a:rPr>
              <a:t>L10  </a:t>
            </a:r>
            <a:r>
              <a:rPr kumimoji="1" lang="zh-CN" altLang="en-US" sz="3200" dirty="0">
                <a:solidFill>
                  <a:schemeClr val="tx1">
                    <a:lumMod val="95000"/>
                    <a:lumOff val="5000"/>
                  </a:schemeClr>
                </a:solidFill>
                <a:latin typeface="Arial" panose="020B0604020202020204" pitchFamily="34" charset="0"/>
                <a:cs typeface="Arial" panose="020B0604020202020204" pitchFamily="34" charset="0"/>
                <a:sym typeface="+mn-ea"/>
              </a:rPr>
              <a:t>授课重点</a:t>
            </a:r>
            <a:endParaRPr kumimoji="1" lang="zh-CN" altLang="en-US" sz="3200" dirty="0">
              <a:solidFill>
                <a:schemeClr val="tx1">
                  <a:lumMod val="95000"/>
                  <a:lumOff val="5000"/>
                </a:schemeClr>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187960" y="-188437"/>
            <a:ext cx="10515600" cy="1325563"/>
          </a:xfrm>
        </p:spPr>
        <p:txBody>
          <a:bodyPr>
            <a:normAutofit/>
          </a:bodyPr>
          <a:lstStyle/>
          <a:p>
            <a:r>
              <a:rPr lang="zh-CN" altLang="en-US" sz="2800" dirty="0">
                <a:solidFill>
                  <a:srgbClr val="9900FF"/>
                </a:solidFill>
              </a:rPr>
              <a:t>范文</a:t>
            </a:r>
            <a:endParaRPr lang="zh-CN" altLang="en-US" sz="2800" dirty="0">
              <a:solidFill>
                <a:srgbClr val="9900FF"/>
              </a:solidFill>
            </a:endParaRPr>
          </a:p>
        </p:txBody>
      </p:sp>
      <p:sp>
        <p:nvSpPr>
          <p:cNvPr id="3" name="内容占位符 2"/>
          <p:cNvSpPr>
            <a:spLocks noGrp="1"/>
          </p:cNvSpPr>
          <p:nvPr>
            <p:ph idx="1"/>
          </p:nvPr>
        </p:nvSpPr>
        <p:spPr>
          <a:xfrm>
            <a:off x="187960" y="474345"/>
            <a:ext cx="12136120" cy="4351338"/>
          </a:xfrm>
        </p:spPr>
        <p:txBody>
          <a:bodyPr>
            <a:noAutofit/>
          </a:bodyPr>
          <a:lstStyle/>
          <a:p>
            <a:pPr marL="0" indent="0">
              <a:lnSpc>
                <a:spcPct val="150000"/>
              </a:lnSpc>
              <a:buNone/>
            </a:pPr>
            <a:r>
              <a:rPr lang="en-US" altLang="zh-CN" dirty="0">
                <a:latin typeface="Arial" panose="020B0604020202020204" pitchFamily="34" charset="0"/>
                <a:cs typeface="Arial" panose="020B0604020202020204" pitchFamily="34" charset="0"/>
              </a:rPr>
              <a:t>      There are three cake stores in the town in total, and they are Sweet Cake Store, Hope Cake Store and Love Cake Store. </a:t>
            </a:r>
            <a:endParaRPr lang="en-US" altLang="zh-CN" dirty="0">
              <a:latin typeface="Arial" panose="020B0604020202020204" pitchFamily="34" charset="0"/>
              <a:cs typeface="Arial" panose="020B0604020202020204" pitchFamily="34" charset="0"/>
            </a:endParaRPr>
          </a:p>
          <a:p>
            <a:pPr marL="0" indent="0">
              <a:lnSpc>
                <a:spcPct val="150000"/>
              </a:lnSpc>
              <a:buNone/>
            </a:pPr>
            <a:r>
              <a:rPr lang="en-US" altLang="zh-CN" dirty="0">
                <a:latin typeface="Arial" panose="020B0604020202020204" pitchFamily="34" charset="0"/>
                <a:cs typeface="Arial" panose="020B0604020202020204" pitchFamily="34" charset="0"/>
              </a:rPr>
              <a:t>      Sweet Cake Store has the best cakes among the three stores, so 1. it's no wonder that the cakes are also the most expensive. Hope Cake Store has the friendliest service, and cakes in it are cheaper than those in Sweet Cake Store. As for the prices, cakes in Love Cake Store are the cheapest. At the same time, the service in Love Cake Store is also the worst. Both Sweet Cake Store and Hope Cake Store offer better service than it.</a:t>
            </a:r>
            <a:endParaRPr lang="en-US" altLang="zh-CN" dirty="0">
              <a:latin typeface="Arial" panose="020B0604020202020204" pitchFamily="34" charset="0"/>
              <a:cs typeface="Arial" panose="020B0604020202020204" pitchFamily="34" charset="0"/>
            </a:endParaRPr>
          </a:p>
          <a:p>
            <a:pPr marL="0" indent="0">
              <a:lnSpc>
                <a:spcPct val="150000"/>
              </a:lnSpc>
              <a:buNone/>
            </a:pPr>
            <a:r>
              <a:rPr lang="en-US" altLang="zh-CN" dirty="0">
                <a:latin typeface="Arial" panose="020B0604020202020204" pitchFamily="34" charset="0"/>
                <a:cs typeface="Arial" panose="020B0604020202020204" pitchFamily="34" charset="0"/>
              </a:rPr>
              <a:t>       In general, I like cakes in Sweet Cake Store best.</a:t>
            </a:r>
            <a:endParaRPr lang="zh-CN"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136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69074" y="434080"/>
            <a:ext cx="9790430" cy="7124707"/>
          </a:xfrm>
          <a:prstGeom prst="rect">
            <a:avLst/>
          </a:prstGeom>
          <a:noFill/>
        </p:spPr>
        <p:txBody>
          <a:bodyPr wrap="square" rtlCol="0" anchor="t">
            <a:spAutoFit/>
          </a:bodyPr>
          <a:lstStyle/>
          <a:p>
            <a:pPr fontAlgn="auto">
              <a:lnSpc>
                <a:spcPts val="3960"/>
              </a:lnSpc>
            </a:pP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everybody				</a:t>
            </a:r>
            <a:r>
              <a:rPr lang="en-US" altLang="zh-CN" sz="2800" i="1"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pron</a:t>
            </a: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每人；人人；所有人</a:t>
            </a:r>
            <a:endPar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3960"/>
              </a:lnSpc>
            </a:pPr>
            <a:r>
              <a:rPr lang="en-US" altLang="zh-CN" sz="2800" dirty="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make up                                </a:t>
            </a: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编造（故事，谎言等） </a:t>
            </a:r>
            <a:endPar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3960"/>
              </a:lnSpc>
            </a:pP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example 			</a:t>
            </a:r>
            <a:r>
              <a:rPr lang="en-US" altLang="zh-CN" sz="2800"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zh-CN" sz="2800" i="1"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 </a:t>
            </a:r>
            <a:r>
              <a:rPr lang="zh-CN" altLang="en-US" sz="2800" i="0"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实例；范例</a:t>
            </a:r>
            <a:endParaRPr lang="en-US" altLang="zh-CN"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endParaRPr>
          </a:p>
          <a:p>
            <a:pPr>
              <a:lnSpc>
                <a:spcPts val="3960"/>
              </a:lnSpc>
            </a:pPr>
            <a:r>
              <a:rPr lang="en-US" altLang="zh-CN" sz="2800" dirty="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for example                           </a:t>
            </a: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例如</a:t>
            </a:r>
            <a:endPar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3960"/>
              </a:lnSpc>
            </a:pPr>
            <a:r>
              <a:rPr lang="en-US" altLang="zh-CN"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poor  </a:t>
            </a:r>
            <a:r>
              <a:rPr lang="en-US" altLang="zh-CN" sz="2800" i="1"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en-US" sz="2800" i="1"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adj</a:t>
            </a:r>
            <a:r>
              <a:rPr 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贫穷的；清贫的</a:t>
            </a:r>
            <a:endPar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3600"/>
              </a:lnSpc>
            </a:pP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seriously                        	</a:t>
            </a:r>
            <a:r>
              <a:rPr lang="en-US" altLang="zh-CN" sz="2800" i="1"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 </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严重地；严肃地；认真地</a:t>
            </a:r>
            <a:endPar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fontAlgn="auto">
              <a:lnSpc>
                <a:spcPts val="3600"/>
              </a:lnSpc>
            </a:pPr>
            <a:r>
              <a:rPr lang="en-US" altLang="zh-CN" sz="2800" dirty="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take...seriously              </a:t>
            </a: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认真对待</a:t>
            </a: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fontAlgn="auto">
              <a:lnSpc>
                <a:spcPts val="3960"/>
              </a:lnSpc>
            </a:pP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give                                      	</a:t>
            </a:r>
            <a:r>
              <a:rPr lang="en-US" altLang="zh-CN" sz="2800" i="1"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v</a:t>
            </a: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提供；给</a:t>
            </a:r>
            <a:endPar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3960"/>
              </a:lnSpc>
            </a:pP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crowd</a:t>
            </a:r>
            <a:r>
              <a:rPr lang="en-US" altLang="zh-CN" sz="2800" dirty="0">
                <a:solidFill>
                  <a:srgbClr val="051DC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ed 			</a:t>
            </a:r>
            <a:r>
              <a:rPr lang="en-US" altLang="zh-CN" sz="2800" dirty="0">
                <a:solidFill>
                  <a:schemeClr val="tx1">
                    <a:lumMod val="95000"/>
                    <a:lumOff val="5000"/>
                  </a:schemeClr>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sym typeface="+mn-ea"/>
              </a:rPr>
              <a:t>	</a:t>
            </a:r>
            <a:r>
              <a:rPr lang="en-US" altLang="zh-CN" sz="2800" i="1"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adj. </a:t>
            </a:r>
            <a:r>
              <a:rPr lang="zh-CN" altLang="en-US" sz="2800" i="1"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人多的</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；拥挤的；挤满的</a:t>
            </a: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endPar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3960"/>
              </a:lnSpc>
            </a:pP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American Idol </a:t>
            </a:r>
            <a:r>
              <a:rPr lang="en-US" altLang="zh-CN" sz="2800" b="0" i="0" dirty="0">
                <a:solidFill>
                  <a:srgbClr val="333333"/>
                </a:solidFill>
                <a:effectLst/>
                <a:latin typeface="Arial" panose="020B0604020202020204" pitchFamily="34" charset="0"/>
                <a:cs typeface="Arial" panose="020B0604020202020204" pitchFamily="34" charset="0"/>
              </a:rPr>
              <a:t> 	</a:t>
            </a:r>
            <a:r>
              <a:rPr lang="en-US" altLang="zh-CN" sz="2800" b="0" i="0"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zh-CN" altLang="en-US" sz="2800" b="0" i="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美国偶像（电视节目名称</a:t>
            </a:r>
            <a:r>
              <a:rPr lang="zh-CN" altLang="en-US" sz="2800" b="0" i="0" dirty="0">
                <a:solidFill>
                  <a:schemeClr val="tx1">
                    <a:lumMod val="95000"/>
                    <a:lumOff val="5000"/>
                  </a:schemeClr>
                </a:solidFill>
                <a:latin typeface="Arial" panose="020B0604020202020204" pitchFamily="34" charset="0"/>
                <a:cs typeface="Arial" panose="020B0604020202020204" pitchFamily="34" charset="0"/>
              </a:rPr>
              <a:t>）</a:t>
            </a:r>
            <a:endParaRPr lang="en-US" altLang="zh-CN" sz="2800" dirty="0">
              <a:solidFill>
                <a:schemeClr val="tx1">
                  <a:lumMod val="95000"/>
                  <a:lumOff val="5000"/>
                </a:schemeClr>
              </a:solidFill>
              <a:latin typeface="Arial" panose="020B0604020202020204" pitchFamily="34" charset="0"/>
              <a:cs typeface="Arial" panose="020B0604020202020204" pitchFamily="34" charset="0"/>
              <a:sym typeface="+mn-ea"/>
            </a:endParaRPr>
          </a:p>
          <a:p>
            <a:pPr>
              <a:lnSpc>
                <a:spcPts val="3960"/>
              </a:lnSpc>
            </a:pP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America’s</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Got</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Talent		</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美国达人秀（</a:t>
            </a:r>
            <a:r>
              <a:rPr lang="zh-CN" altLang="en-US" sz="2800" b="0" i="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电视节目名称）</a:t>
            </a:r>
            <a:endPar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a:lnSpc>
                <a:spcPts val="3960"/>
              </a:lnSpc>
            </a:pP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China’s</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Got</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Talent		</a:t>
            </a:r>
            <a:r>
              <a:rPr lang="zh-CN" altLang="en-US"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中国达人秀（</a:t>
            </a:r>
            <a:r>
              <a:rPr lang="zh-CN" altLang="en-US" sz="2800" b="0" i="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电视节目名称）</a:t>
            </a:r>
            <a:endPar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a:lnSpc>
                <a:spcPts val="3960"/>
              </a:lnSpc>
            </a:pPr>
            <a:endPar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fontAlgn="auto">
              <a:lnSpc>
                <a:spcPts val="3960"/>
              </a:lnSpc>
            </a:pPr>
            <a:endParaRPr lang="en-US" altLang="zh-CN" sz="2800" dirty="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p:txBody>
      </p:sp>
      <p:pic>
        <p:nvPicPr>
          <p:cNvPr id="17" name="图片 16"/>
          <p:cNvPicPr>
            <a:picLocks noChangeAspect="1"/>
          </p:cNvPicPr>
          <p:nvPr/>
        </p:nvPicPr>
        <p:blipFill>
          <a:blip r:embed="rId1"/>
          <a:srcRect r="51296" b="6303"/>
          <a:stretch>
            <a:fillRect/>
          </a:stretch>
        </p:blipFill>
        <p:spPr>
          <a:xfrm>
            <a:off x="2359345" y="470425"/>
            <a:ext cx="1782395" cy="523875"/>
          </a:xfrm>
          <a:prstGeom prst="rect">
            <a:avLst/>
          </a:prstGeom>
        </p:spPr>
      </p:pic>
      <p:pic>
        <p:nvPicPr>
          <p:cNvPr id="9" name="图片 8"/>
          <p:cNvPicPr>
            <a:picLocks noChangeAspect="1"/>
          </p:cNvPicPr>
          <p:nvPr/>
        </p:nvPicPr>
        <p:blipFill>
          <a:blip r:embed="rId2"/>
          <a:stretch>
            <a:fillRect/>
          </a:stretch>
        </p:blipFill>
        <p:spPr>
          <a:xfrm>
            <a:off x="1884475" y="2492986"/>
            <a:ext cx="2819400" cy="523875"/>
          </a:xfrm>
          <a:prstGeom prst="rect">
            <a:avLst/>
          </a:prstGeom>
        </p:spPr>
      </p:pic>
      <p:pic>
        <p:nvPicPr>
          <p:cNvPr id="11" name="图片 10"/>
          <p:cNvPicPr>
            <a:picLocks noChangeAspect="1"/>
          </p:cNvPicPr>
          <p:nvPr/>
        </p:nvPicPr>
        <p:blipFill>
          <a:blip r:embed="rId3"/>
          <a:stretch>
            <a:fillRect/>
          </a:stretch>
        </p:blipFill>
        <p:spPr>
          <a:xfrm>
            <a:off x="2359345" y="3894205"/>
            <a:ext cx="885825" cy="523875"/>
          </a:xfrm>
          <a:prstGeom prst="rect">
            <a:avLst/>
          </a:prstGeom>
        </p:spPr>
      </p:pic>
      <p:pic>
        <p:nvPicPr>
          <p:cNvPr id="2" name="图片 1"/>
          <p:cNvPicPr>
            <a:picLocks noChangeAspect="1"/>
          </p:cNvPicPr>
          <p:nvPr/>
        </p:nvPicPr>
        <p:blipFill>
          <a:blip r:embed="rId4"/>
          <a:stretch>
            <a:fillRect/>
          </a:stretch>
        </p:blipFill>
        <p:spPr>
          <a:xfrm>
            <a:off x="2359345" y="3070337"/>
            <a:ext cx="1683385" cy="455295"/>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4872" y="1558328"/>
            <a:ext cx="1998584" cy="489586"/>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2597" y="4472294"/>
            <a:ext cx="1836879" cy="523875"/>
          </a:xfrm>
          <a:prstGeom prst="rect">
            <a:avLst/>
          </a:prstGeom>
        </p:spPr>
      </p:pic>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8009" y="4981065"/>
            <a:ext cx="1193461" cy="469558"/>
          </a:xfrm>
          <a:prstGeom prst="rect">
            <a:avLst/>
          </a:prstGeom>
        </p:spPr>
      </p:pic>
      <p:pic>
        <p:nvPicPr>
          <p:cNvPr id="10" name="大纲词汇 Lesson 10">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315074" y="239234"/>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37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497124" y="3411938"/>
            <a:ext cx="4030345" cy="3067050"/>
          </a:xfrm>
          <a:prstGeom prst="rect">
            <a:avLst/>
          </a:prstGeom>
        </p:spPr>
      </p:pic>
      <p:sp>
        <p:nvSpPr>
          <p:cNvPr id="4" name="文本框 3"/>
          <p:cNvSpPr txBox="1"/>
          <p:nvPr/>
        </p:nvSpPr>
        <p:spPr>
          <a:xfrm>
            <a:off x="795199" y="618573"/>
            <a:ext cx="10230485" cy="521970"/>
          </a:xfrm>
          <a:prstGeom prst="rect">
            <a:avLst/>
          </a:prstGeom>
          <a:noFill/>
        </p:spPr>
        <p:txBody>
          <a:bodyPr wrap="square" rtlCol="0">
            <a:spAutoFit/>
          </a:bodyPr>
          <a:lstStyle/>
          <a:p>
            <a:r>
              <a:rPr lang="en-US" altLang="zh-CN" sz="2800" b="1" dirty="0">
                <a:solidFill>
                  <a:srgbClr val="7030A0"/>
                </a:solidFill>
                <a:latin typeface="Arial" panose="020B0604020202020204" pitchFamily="34" charset="0"/>
                <a:cs typeface="Arial" panose="020B0604020202020204" pitchFamily="34" charset="0"/>
              </a:rPr>
              <a:t>creative                      adj. </a:t>
            </a:r>
            <a:r>
              <a:rPr lang="zh-CN" altLang="en-US" sz="2800" b="1" dirty="0">
                <a:solidFill>
                  <a:srgbClr val="7030A0"/>
                </a:solidFill>
                <a:latin typeface="Arial" panose="020B0604020202020204" pitchFamily="34" charset="0"/>
                <a:cs typeface="Arial" panose="020B0604020202020204" pitchFamily="34" charset="0"/>
              </a:rPr>
              <a:t>有创造力的，创造性的</a:t>
            </a:r>
            <a:endParaRPr lang="zh-CN" altLang="en-US" sz="2800" b="1" dirty="0">
              <a:solidFill>
                <a:srgbClr val="7030A0"/>
              </a:solidFill>
              <a:latin typeface="Arial" panose="020B0604020202020204" pitchFamily="34" charset="0"/>
              <a:cs typeface="Arial" panose="020B0604020202020204" pitchFamily="34" charset="0"/>
            </a:endParaRPr>
          </a:p>
        </p:txBody>
      </p:sp>
      <p:sp>
        <p:nvSpPr>
          <p:cNvPr id="5" name="文本框 4"/>
          <p:cNvSpPr txBox="1"/>
          <p:nvPr/>
        </p:nvSpPr>
        <p:spPr>
          <a:xfrm>
            <a:off x="795199" y="1813008"/>
            <a:ext cx="10230485" cy="521970"/>
          </a:xfrm>
          <a:prstGeom prst="rect">
            <a:avLst/>
          </a:prstGeom>
          <a:noFill/>
        </p:spPr>
        <p:txBody>
          <a:bodyPr wrap="square" rtlCol="0">
            <a:spAutoFit/>
          </a:bodyPr>
          <a:lstStyle/>
          <a:p>
            <a:r>
              <a:rPr lang="en-US" altLang="zh-CN" sz="2800">
                <a:latin typeface="Arial" panose="020B0604020202020204" pitchFamily="34" charset="0"/>
                <a:cs typeface="Arial" panose="020B0604020202020204" pitchFamily="34" charset="0"/>
              </a:rPr>
              <a:t>Sometimes kids are more _________ than the adults. </a:t>
            </a:r>
            <a:r>
              <a:rPr lang="zh-CN" altLang="en-US" sz="2800">
                <a:latin typeface="Arial" panose="020B0604020202020204" pitchFamily="34" charset="0"/>
                <a:cs typeface="Arial" panose="020B0604020202020204" pitchFamily="34" charset="0"/>
              </a:rPr>
              <a:t>（成年人）</a:t>
            </a:r>
            <a:endParaRPr lang="zh-CN" altLang="en-US" sz="280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2"/>
          <a:srcRect l="34520" r="28803" b="60610"/>
          <a:stretch>
            <a:fillRect/>
          </a:stretch>
        </p:blipFill>
        <p:spPr>
          <a:xfrm>
            <a:off x="2390105" y="699218"/>
            <a:ext cx="1922780" cy="360680"/>
          </a:xfrm>
          <a:prstGeom prst="rect">
            <a:avLst/>
          </a:prstGeom>
        </p:spPr>
      </p:pic>
      <p:sp>
        <p:nvSpPr>
          <p:cNvPr id="7" name="文本框 6"/>
          <p:cNvSpPr txBox="1"/>
          <p:nvPr/>
        </p:nvSpPr>
        <p:spPr>
          <a:xfrm>
            <a:off x="795199" y="2612473"/>
            <a:ext cx="10230485" cy="521970"/>
          </a:xfrm>
          <a:prstGeom prst="rect">
            <a:avLst/>
          </a:prstGeom>
          <a:noFill/>
        </p:spPr>
        <p:txBody>
          <a:bodyPr wrap="square" rtlCol="0">
            <a:spAutoFit/>
          </a:bodyPr>
          <a:lstStyle/>
          <a:p>
            <a:r>
              <a:rPr lang="en-US" altLang="zh-CN" sz="2800" b="1" dirty="0">
                <a:solidFill>
                  <a:srgbClr val="051DCD"/>
                </a:solidFill>
                <a:latin typeface="Arial" panose="020B0604020202020204" pitchFamily="34" charset="0"/>
                <a:cs typeface="Arial" panose="020B0604020202020204" pitchFamily="34" charset="0"/>
              </a:rPr>
              <a:t>create  (</a:t>
            </a:r>
            <a:r>
              <a:rPr lang="en-US" altLang="zh-CN" sz="2800" b="1" dirty="0" err="1">
                <a:solidFill>
                  <a:srgbClr val="051DCD"/>
                </a:solidFill>
                <a:latin typeface="Arial" panose="020B0604020202020204" pitchFamily="34" charset="0"/>
                <a:cs typeface="Arial" panose="020B0604020202020204" pitchFamily="34" charset="0"/>
              </a:rPr>
              <a:t>vt.</a:t>
            </a:r>
            <a:r>
              <a:rPr lang="en-US" altLang="zh-CN" sz="2800" b="1" dirty="0">
                <a:solidFill>
                  <a:srgbClr val="051DCD"/>
                </a:solidFill>
                <a:latin typeface="Arial" panose="020B0604020202020204" pitchFamily="34" charset="0"/>
                <a:cs typeface="Arial" panose="020B0604020202020204" pitchFamily="34" charset="0"/>
              </a:rPr>
              <a:t>) </a:t>
            </a:r>
            <a:r>
              <a:rPr lang="zh-CN" altLang="en-US" sz="2800" b="1" dirty="0">
                <a:solidFill>
                  <a:srgbClr val="051DCD"/>
                </a:solidFill>
                <a:latin typeface="Arial" panose="020B0604020202020204" pitchFamily="34" charset="0"/>
                <a:cs typeface="Arial" panose="020B0604020202020204" pitchFamily="34" charset="0"/>
              </a:rPr>
              <a:t>创造</a:t>
            </a:r>
            <a:endParaRPr lang="zh-CN" altLang="en-US" sz="2800" b="1" dirty="0">
              <a:solidFill>
                <a:srgbClr val="051DCD"/>
              </a:solidFill>
              <a:latin typeface="Arial" panose="020B0604020202020204" pitchFamily="34" charset="0"/>
              <a:cs typeface="Arial" panose="020B0604020202020204" pitchFamily="34" charset="0"/>
            </a:endParaRPr>
          </a:p>
        </p:txBody>
      </p:sp>
      <p:sp>
        <p:nvSpPr>
          <p:cNvPr id="8" name="文本框 7"/>
          <p:cNvSpPr txBox="1"/>
          <p:nvPr/>
        </p:nvSpPr>
        <p:spPr>
          <a:xfrm>
            <a:off x="5108119" y="1813008"/>
            <a:ext cx="1572895" cy="521970"/>
          </a:xfrm>
          <a:prstGeom prst="rect">
            <a:avLst/>
          </a:prstGeom>
          <a:noFill/>
        </p:spPr>
        <p:txBody>
          <a:bodyPr wrap="square" rtlCol="0">
            <a:spAutoFit/>
          </a:bodyPr>
          <a:lstStyle/>
          <a:p>
            <a:r>
              <a:rPr lang="en-US" altLang="zh-CN" sz="2800">
                <a:solidFill>
                  <a:srgbClr val="FF0000"/>
                </a:solidFill>
                <a:latin typeface="Arial" panose="020B0604020202020204" pitchFamily="34" charset="0"/>
                <a:cs typeface="Arial" panose="020B0604020202020204" pitchFamily="34" charset="0"/>
                <a:sym typeface="+mn-ea"/>
              </a:rPr>
              <a:t>creative</a:t>
            </a:r>
            <a:endParaRPr lang="en-US" altLang="zh-CN" sz="2800">
              <a:solidFill>
                <a:srgbClr val="FF0000"/>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36295" y="528174"/>
            <a:ext cx="10230485" cy="521970"/>
          </a:xfrm>
          <a:prstGeom prst="rect">
            <a:avLst/>
          </a:prstGeom>
          <a:noFill/>
        </p:spPr>
        <p:txBody>
          <a:bodyPr wrap="square" rtlCol="0">
            <a:spAutoFit/>
          </a:bodyPr>
          <a:lstStyle/>
          <a:p>
            <a:r>
              <a:rPr lang="en-US" altLang="zh-CN" sz="2800" b="1" dirty="0">
                <a:solidFill>
                  <a:srgbClr val="7030A0"/>
                </a:solidFill>
                <a:latin typeface="Arial" panose="020B0604020202020204" pitchFamily="34" charset="0"/>
                <a:cs typeface="Arial" panose="020B0604020202020204" pitchFamily="34" charset="0"/>
                <a:sym typeface="+mn-ea"/>
              </a:rPr>
              <a:t>perform</a:t>
            </a:r>
            <a:r>
              <a:rPr lang="en-US" altLang="zh-CN" sz="2800" b="1" dirty="0">
                <a:solidFill>
                  <a:srgbClr val="FF0000"/>
                </a:solidFill>
                <a:latin typeface="Arial" panose="020B0604020202020204" pitchFamily="34" charset="0"/>
                <a:cs typeface="Arial" panose="020B0604020202020204" pitchFamily="34" charset="0"/>
                <a:sym typeface="+mn-ea"/>
              </a:rPr>
              <a:t>er</a:t>
            </a:r>
            <a:r>
              <a:rPr lang="en-US" altLang="zh-CN" sz="2800" b="1" dirty="0">
                <a:solidFill>
                  <a:srgbClr val="7030A0"/>
                </a:solidFill>
                <a:latin typeface="Arial" panose="020B0604020202020204" pitchFamily="34" charset="0"/>
                <a:cs typeface="Arial" panose="020B0604020202020204" pitchFamily="34" charset="0"/>
                <a:sym typeface="+mn-ea"/>
              </a:rPr>
              <a:t>                                n. </a:t>
            </a:r>
            <a:r>
              <a:rPr lang="zh-CN" altLang="en-US" sz="2800" b="1" dirty="0">
                <a:solidFill>
                  <a:srgbClr val="7030A0"/>
                </a:solidFill>
                <a:latin typeface="Arial" panose="020B0604020202020204" pitchFamily="34" charset="0"/>
                <a:cs typeface="Arial" panose="020B0604020202020204" pitchFamily="34" charset="0"/>
                <a:sym typeface="+mn-ea"/>
              </a:rPr>
              <a:t>表演者；演员</a:t>
            </a:r>
            <a:endParaRPr lang="zh-CN" altLang="en-US" sz="2800" b="1" dirty="0">
              <a:solidFill>
                <a:srgbClr val="7030A0"/>
              </a:solidFill>
              <a:latin typeface="Arial" panose="020B0604020202020204" pitchFamily="34" charset="0"/>
              <a:cs typeface="Arial" panose="020B0604020202020204" pitchFamily="34" charset="0"/>
            </a:endParaRPr>
          </a:p>
        </p:txBody>
      </p:sp>
      <p:sp>
        <p:nvSpPr>
          <p:cNvPr id="5" name="文本框 4"/>
          <p:cNvSpPr txBox="1"/>
          <p:nvPr/>
        </p:nvSpPr>
        <p:spPr>
          <a:xfrm>
            <a:off x="836295" y="1576705"/>
            <a:ext cx="10230485" cy="521970"/>
          </a:xfrm>
          <a:prstGeom prst="rect">
            <a:avLst/>
          </a:prstGeom>
          <a:noFill/>
        </p:spPr>
        <p:txBody>
          <a:bodyPr wrap="square" rtlCol="0">
            <a:spAutoFit/>
          </a:bodyPr>
          <a:lstStyle/>
          <a:p>
            <a:r>
              <a:rPr lang="en-US" altLang="zh-CN" sz="2800">
                <a:latin typeface="Arial" panose="020B0604020202020204" pitchFamily="34" charset="0"/>
                <a:cs typeface="Arial" panose="020B0604020202020204" pitchFamily="34" charset="0"/>
              </a:rPr>
              <a:t>The _________ on the stage are </a:t>
            </a:r>
            <a:r>
              <a:rPr lang="en-US" altLang="zh-CN" sz="2800">
                <a:latin typeface="Arial" panose="020B0604020202020204" pitchFamily="34" charset="0"/>
                <a:cs typeface="Arial" panose="020B0604020202020204" pitchFamily="34" charset="0"/>
                <a:sym typeface="+mn-ea"/>
              </a:rPr>
              <a:t> _________</a:t>
            </a:r>
            <a:r>
              <a:rPr lang="en-US" altLang="zh-CN" sz="2800">
                <a:latin typeface="Arial" panose="020B0604020202020204" pitchFamily="34" charset="0"/>
                <a:cs typeface="Arial" panose="020B0604020202020204" pitchFamily="34" charset="0"/>
              </a:rPr>
              <a:t>Beijing Opera.</a:t>
            </a:r>
            <a:endParaRPr lang="zh-CN" altLang="en-US" sz="2800">
              <a:latin typeface="Arial" panose="020B0604020202020204" pitchFamily="34" charset="0"/>
              <a:cs typeface="Arial" panose="020B0604020202020204" pitchFamily="34" charset="0"/>
            </a:endParaRPr>
          </a:p>
        </p:txBody>
      </p:sp>
      <p:sp>
        <p:nvSpPr>
          <p:cNvPr id="7" name="文本框 6"/>
          <p:cNvSpPr txBox="1"/>
          <p:nvPr/>
        </p:nvSpPr>
        <p:spPr>
          <a:xfrm>
            <a:off x="836295" y="2390140"/>
            <a:ext cx="10230485" cy="521970"/>
          </a:xfrm>
          <a:prstGeom prst="rect">
            <a:avLst/>
          </a:prstGeom>
          <a:noFill/>
        </p:spPr>
        <p:txBody>
          <a:bodyPr wrap="square" rtlCol="0">
            <a:spAutoFit/>
          </a:bodyPr>
          <a:lstStyle/>
          <a:p>
            <a:r>
              <a:rPr lang="en-US" altLang="zh-CN" sz="2800" b="1" dirty="0">
                <a:solidFill>
                  <a:srgbClr val="051DCD"/>
                </a:solidFill>
                <a:latin typeface="Arial" panose="020B0604020202020204" pitchFamily="34" charset="0"/>
                <a:cs typeface="Arial" panose="020B0604020202020204" pitchFamily="34" charset="0"/>
                <a:sym typeface="+mn-ea"/>
              </a:rPr>
              <a:t>perform</a:t>
            </a:r>
            <a:r>
              <a:rPr lang="en-US" altLang="zh-CN" sz="2800" b="1" dirty="0">
                <a:solidFill>
                  <a:srgbClr val="051DCD"/>
                </a:solidFill>
                <a:latin typeface="Arial" panose="020B0604020202020204" pitchFamily="34" charset="0"/>
                <a:cs typeface="Arial" panose="020B0604020202020204" pitchFamily="34" charset="0"/>
              </a:rPr>
              <a:t>  (v.) </a:t>
            </a:r>
            <a:r>
              <a:rPr lang="zh-CN" altLang="en-US" sz="2800" b="1" dirty="0">
                <a:solidFill>
                  <a:srgbClr val="051DCD"/>
                </a:solidFill>
                <a:latin typeface="Arial" panose="020B0604020202020204" pitchFamily="34" charset="0"/>
                <a:cs typeface="Arial" panose="020B0604020202020204" pitchFamily="34" charset="0"/>
                <a:sym typeface="+mn-ea"/>
              </a:rPr>
              <a:t>表演            </a:t>
            </a:r>
            <a:r>
              <a:rPr lang="en-US" altLang="zh-CN" sz="2800" b="1" dirty="0">
                <a:solidFill>
                  <a:srgbClr val="051DCD"/>
                </a:solidFill>
                <a:latin typeface="Arial" panose="020B0604020202020204" pitchFamily="34" charset="0"/>
                <a:cs typeface="Arial" panose="020B0604020202020204" pitchFamily="34" charset="0"/>
                <a:sym typeface="+mn-ea"/>
              </a:rPr>
              <a:t> performance  (n.) </a:t>
            </a:r>
            <a:r>
              <a:rPr lang="zh-CN" altLang="en-US" sz="2800" b="1" dirty="0">
                <a:solidFill>
                  <a:srgbClr val="051DCD"/>
                </a:solidFill>
                <a:latin typeface="Arial" panose="020B0604020202020204" pitchFamily="34" charset="0"/>
                <a:cs typeface="Arial" panose="020B0604020202020204" pitchFamily="34" charset="0"/>
                <a:sym typeface="+mn-ea"/>
              </a:rPr>
              <a:t>表演</a:t>
            </a:r>
            <a:endParaRPr lang="en-US" altLang="zh-CN" sz="2800" b="1" dirty="0">
              <a:solidFill>
                <a:srgbClr val="051DCD"/>
              </a:solidFill>
              <a:latin typeface="Arial" panose="020B0604020202020204" pitchFamily="34" charset="0"/>
              <a:cs typeface="Arial" panose="020B0604020202020204" pitchFamily="34" charset="0"/>
              <a:sym typeface="+mn-ea"/>
            </a:endParaRPr>
          </a:p>
        </p:txBody>
      </p:sp>
      <p:pic>
        <p:nvPicPr>
          <p:cNvPr id="3" name="图片 2"/>
          <p:cNvPicPr>
            <a:picLocks noChangeAspect="1"/>
          </p:cNvPicPr>
          <p:nvPr/>
        </p:nvPicPr>
        <p:blipFill>
          <a:blip r:embed="rId1"/>
          <a:stretch>
            <a:fillRect/>
          </a:stretch>
        </p:blipFill>
        <p:spPr>
          <a:xfrm>
            <a:off x="2303145" y="3203575"/>
            <a:ext cx="6480175" cy="3178810"/>
          </a:xfrm>
          <a:prstGeom prst="rect">
            <a:avLst/>
          </a:prstGeom>
        </p:spPr>
      </p:pic>
      <p:sp>
        <p:nvSpPr>
          <p:cNvPr id="8" name="文本框 7"/>
          <p:cNvSpPr txBox="1"/>
          <p:nvPr/>
        </p:nvSpPr>
        <p:spPr>
          <a:xfrm>
            <a:off x="1673225" y="1576705"/>
            <a:ext cx="209677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performers</a:t>
            </a:r>
            <a:endParaRPr lang="en-US" altLang="zh-CN" sz="2800" dirty="0">
              <a:solidFill>
                <a:srgbClr val="FF0000"/>
              </a:solidFill>
              <a:latin typeface="Arial" panose="020B0604020202020204" pitchFamily="34" charset="0"/>
              <a:cs typeface="Arial" panose="020B0604020202020204" pitchFamily="34" charset="0"/>
              <a:sym typeface="+mn-ea"/>
            </a:endParaRPr>
          </a:p>
        </p:txBody>
      </p:sp>
      <p:pic>
        <p:nvPicPr>
          <p:cNvPr id="9" name="图片 8"/>
          <p:cNvPicPr>
            <a:picLocks noChangeAspect="1"/>
          </p:cNvPicPr>
          <p:nvPr/>
        </p:nvPicPr>
        <p:blipFill>
          <a:blip r:embed="rId2"/>
          <a:srcRect l="32756" t="804" r="27810" b="91745"/>
          <a:stretch>
            <a:fillRect/>
          </a:stretch>
        </p:blipFill>
        <p:spPr>
          <a:xfrm>
            <a:off x="2721610" y="594849"/>
            <a:ext cx="2688590" cy="388620"/>
          </a:xfrm>
          <a:prstGeom prst="rect">
            <a:avLst/>
          </a:prstGeom>
        </p:spPr>
      </p:pic>
      <p:sp>
        <p:nvSpPr>
          <p:cNvPr id="10" name="文本框 9"/>
          <p:cNvSpPr txBox="1"/>
          <p:nvPr/>
        </p:nvSpPr>
        <p:spPr>
          <a:xfrm>
            <a:off x="6206490" y="1576705"/>
            <a:ext cx="2096770" cy="521970"/>
          </a:xfrm>
          <a:prstGeom prst="rect">
            <a:avLst/>
          </a:prstGeom>
          <a:noFill/>
        </p:spPr>
        <p:txBody>
          <a:bodyPr wrap="square" rtlCol="0">
            <a:spAutoFit/>
          </a:bodyPr>
          <a:lstStyle/>
          <a:p>
            <a:r>
              <a:rPr lang="en-US" altLang="zh-CN" sz="2800">
                <a:solidFill>
                  <a:srgbClr val="FF0000"/>
                </a:solidFill>
                <a:latin typeface="Arial" panose="020B0604020202020204" pitchFamily="34" charset="0"/>
                <a:cs typeface="Arial" panose="020B0604020202020204" pitchFamily="34" charset="0"/>
                <a:sym typeface="+mn-ea"/>
              </a:rPr>
              <a:t>performing</a:t>
            </a:r>
            <a:endParaRPr lang="en-US" altLang="zh-CN" sz="2800">
              <a:solidFill>
                <a:srgbClr val="FF0000"/>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0440" y="579120"/>
            <a:ext cx="8585835" cy="521970"/>
          </a:xfrm>
          <a:prstGeom prst="rect">
            <a:avLst/>
          </a:prstGeom>
          <a:noFill/>
        </p:spPr>
        <p:txBody>
          <a:bodyPr wrap="square" rtlCol="0">
            <a:spAutoFit/>
          </a:bodyPr>
          <a:lstStyle/>
          <a:p>
            <a:r>
              <a:rPr lang="en-US" altLang="zh-CN" sz="2800" b="1" dirty="0">
                <a:solidFill>
                  <a:srgbClr val="7030A0"/>
                </a:solidFill>
                <a:latin typeface="Arial" panose="020B0604020202020204" pitchFamily="34" charset="0"/>
                <a:cs typeface="Arial" panose="020B0604020202020204" pitchFamily="34" charset="0"/>
              </a:rPr>
              <a:t>have...in common </a:t>
            </a:r>
            <a:r>
              <a:rPr lang="zh-CN" altLang="en-US" sz="2800" b="1" dirty="0">
                <a:solidFill>
                  <a:srgbClr val="7030A0"/>
                </a:solidFill>
                <a:latin typeface="Arial" panose="020B0604020202020204" pitchFamily="34" charset="0"/>
                <a:cs typeface="Arial" panose="020B0604020202020204" pitchFamily="34" charset="0"/>
              </a:rPr>
              <a:t>有</a:t>
            </a:r>
            <a:r>
              <a:rPr lang="en-US" altLang="zh-CN" sz="2800" b="1" dirty="0">
                <a:solidFill>
                  <a:srgbClr val="7030A0"/>
                </a:solidFill>
                <a:latin typeface="Arial" panose="020B0604020202020204" pitchFamily="34" charset="0"/>
                <a:cs typeface="Arial" panose="020B0604020202020204" pitchFamily="34" charset="0"/>
              </a:rPr>
              <a:t>.....</a:t>
            </a:r>
            <a:r>
              <a:rPr lang="zh-CN" altLang="en-US" sz="2800" b="1" dirty="0">
                <a:solidFill>
                  <a:srgbClr val="7030A0"/>
                </a:solidFill>
                <a:latin typeface="Arial" panose="020B0604020202020204" pitchFamily="34" charset="0"/>
                <a:cs typeface="Arial" panose="020B0604020202020204" pitchFamily="34" charset="0"/>
              </a:rPr>
              <a:t>共同点、在</a:t>
            </a:r>
            <a:r>
              <a:rPr lang="en-US" altLang="zh-CN" sz="2800" b="1" dirty="0">
                <a:solidFill>
                  <a:srgbClr val="7030A0"/>
                </a:solidFill>
                <a:latin typeface="Arial" panose="020B0604020202020204" pitchFamily="34" charset="0"/>
                <a:cs typeface="Arial" panose="020B0604020202020204" pitchFamily="34" charset="0"/>
              </a:rPr>
              <a:t>...</a:t>
            </a:r>
            <a:r>
              <a:rPr lang="zh-CN" altLang="en-US" sz="2800" b="1" dirty="0">
                <a:solidFill>
                  <a:srgbClr val="7030A0"/>
                </a:solidFill>
                <a:latin typeface="Arial" panose="020B0604020202020204" pitchFamily="34" charset="0"/>
                <a:cs typeface="Arial" panose="020B0604020202020204" pitchFamily="34" charset="0"/>
              </a:rPr>
              <a:t>上有共同点</a:t>
            </a:r>
            <a:endParaRPr lang="zh-CN" altLang="en-US" sz="2800" b="1" dirty="0">
              <a:solidFill>
                <a:srgbClr val="7030A0"/>
              </a:solidFill>
              <a:latin typeface="Arial" panose="020B0604020202020204" pitchFamily="34" charset="0"/>
              <a:cs typeface="Arial" panose="020B0604020202020204" pitchFamily="34" charset="0"/>
            </a:endParaRPr>
          </a:p>
        </p:txBody>
      </p:sp>
      <p:sp>
        <p:nvSpPr>
          <p:cNvPr id="2" name="文本框 1"/>
          <p:cNvSpPr txBox="1"/>
          <p:nvPr/>
        </p:nvSpPr>
        <p:spPr>
          <a:xfrm>
            <a:off x="980440" y="1609725"/>
            <a:ext cx="10570210" cy="521970"/>
          </a:xfrm>
          <a:prstGeom prst="rect">
            <a:avLst/>
          </a:prstGeom>
          <a:noFill/>
        </p:spPr>
        <p:txBody>
          <a:bodyPr wrap="square" rtlCol="0" anchor="t">
            <a:spAutoFit/>
          </a:bodyPr>
          <a:lstStyle/>
          <a:p>
            <a:r>
              <a:rPr lang="zh-CN" altLang="en-US" sz="2800">
                <a:latin typeface="Arial" panose="020B0604020202020204" pitchFamily="34" charset="0"/>
                <a:cs typeface="Arial" panose="020B0604020202020204" pitchFamily="34" charset="0"/>
              </a:rPr>
              <a:t>e.g. Tom and I have </a:t>
            </a:r>
            <a:r>
              <a:rPr lang="en-US" altLang="zh-CN" sz="2800">
                <a:solidFill>
                  <a:srgbClr val="FF0000"/>
                </a:solidFill>
                <a:latin typeface="Arial" panose="020B0604020202020204" pitchFamily="34" charset="0"/>
                <a:cs typeface="Arial" panose="020B0604020202020204" pitchFamily="34" charset="0"/>
              </a:rPr>
              <a:t>the same interest</a:t>
            </a:r>
            <a:r>
              <a:rPr lang="zh-CN" altLang="en-US" sz="2800">
                <a:solidFill>
                  <a:srgbClr val="FF0000"/>
                </a:solidFill>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in common.</a:t>
            </a:r>
            <a:endParaRPr lang="zh-CN" altLang="en-US" sz="2800">
              <a:latin typeface="Arial" panose="020B0604020202020204" pitchFamily="34" charset="0"/>
              <a:cs typeface="Arial" panose="020B0604020202020204" pitchFamily="34" charset="0"/>
            </a:endParaRPr>
          </a:p>
        </p:txBody>
      </p:sp>
      <p:sp>
        <p:nvSpPr>
          <p:cNvPr id="3" name="文本框 2"/>
          <p:cNvSpPr txBox="1"/>
          <p:nvPr/>
        </p:nvSpPr>
        <p:spPr>
          <a:xfrm>
            <a:off x="980440" y="2379345"/>
            <a:ext cx="10570210" cy="521970"/>
          </a:xfrm>
          <a:prstGeom prst="rect">
            <a:avLst/>
          </a:prstGeom>
          <a:noFill/>
        </p:spPr>
        <p:txBody>
          <a:bodyPr wrap="square" rtlCol="0" anchor="t">
            <a:spAutoFit/>
          </a:bodyPr>
          <a:lstStyle/>
          <a:p>
            <a:r>
              <a:rPr lang="zh-CN" altLang="en-US" sz="2800">
                <a:latin typeface="Arial" panose="020B0604020202020204" pitchFamily="34" charset="0"/>
                <a:cs typeface="Arial" panose="020B0604020202020204" pitchFamily="34" charset="0"/>
              </a:rPr>
              <a:t>e.g. My twin brother and I have </a:t>
            </a:r>
            <a:r>
              <a:rPr lang="zh-CN" altLang="en-US" sz="2800">
                <a:solidFill>
                  <a:srgbClr val="FF0000"/>
                </a:solidFill>
                <a:latin typeface="Arial" panose="020B0604020202020204" pitchFamily="34" charset="0"/>
                <a:cs typeface="Arial" panose="020B0604020202020204" pitchFamily="34" charset="0"/>
              </a:rPr>
              <a:t>a lot</a:t>
            </a:r>
            <a:r>
              <a:rPr lang="zh-CN" altLang="en-US" sz="2800">
                <a:latin typeface="Arial" panose="020B0604020202020204" pitchFamily="34" charset="0"/>
                <a:cs typeface="Arial" panose="020B0604020202020204" pitchFamily="34" charset="0"/>
              </a:rPr>
              <a:t> in common.</a:t>
            </a:r>
            <a:endParaRPr lang="zh-CN" altLang="en-US" sz="2800">
              <a:latin typeface="Arial" panose="020B0604020202020204" pitchFamily="34" charset="0"/>
              <a:cs typeface="Arial" panose="020B0604020202020204" pitchFamily="34" charset="0"/>
            </a:endParaRPr>
          </a:p>
        </p:txBody>
      </p:sp>
      <p:sp>
        <p:nvSpPr>
          <p:cNvPr id="5" name="文本框 4"/>
          <p:cNvSpPr txBox="1"/>
          <p:nvPr/>
        </p:nvSpPr>
        <p:spPr>
          <a:xfrm>
            <a:off x="980440" y="3149600"/>
            <a:ext cx="10992485" cy="1383665"/>
          </a:xfrm>
          <a:prstGeom prst="rect">
            <a:avLst/>
          </a:prstGeom>
          <a:noFill/>
        </p:spPr>
        <p:txBody>
          <a:bodyPr wrap="square" rtlCol="0" anchor="t">
            <a:spAutoFit/>
          </a:bodyPr>
          <a:lstStyle/>
          <a:p>
            <a:pPr fontAlgn="auto">
              <a:lnSpc>
                <a:spcPct val="150000"/>
              </a:lnSpc>
            </a:pPr>
            <a:r>
              <a:rPr lang="zh-CN" altLang="en-US" sz="2800" dirty="0">
                <a:latin typeface="Arial" panose="020B0604020202020204" pitchFamily="34" charset="0"/>
                <a:cs typeface="Arial" panose="020B0604020202020204" pitchFamily="34" charset="0"/>
              </a:rPr>
              <a:t>例题：     My friend David and I have something </a:t>
            </a:r>
            <a:r>
              <a:rPr lang="en-US" altLang="zh-CN" sz="2800" dirty="0">
                <a:latin typeface="Arial" panose="020B0604020202020204" pitchFamily="34" charset="0"/>
                <a:cs typeface="Arial" panose="020B0604020202020204" pitchFamily="34" charset="0"/>
              </a:rPr>
              <a:t>_____ common.</a:t>
            </a:r>
            <a:endParaRPr lang="zh-CN" altLang="en-US" sz="2800" dirty="0">
              <a:latin typeface="Arial" panose="020B0604020202020204" pitchFamily="34" charset="0"/>
              <a:cs typeface="Arial" panose="020B0604020202020204" pitchFamily="34" charset="0"/>
            </a:endParaRPr>
          </a:p>
          <a:p>
            <a:pPr fontAlgn="auto">
              <a:lnSpc>
                <a:spcPct val="150000"/>
              </a:lnSpc>
            </a:pPr>
            <a:r>
              <a:rPr lang="zh-CN" altLang="en-US" sz="2800" dirty="0">
                <a:latin typeface="Arial" panose="020B0604020202020204" pitchFamily="34" charset="0"/>
                <a:cs typeface="Arial" panose="020B0604020202020204" pitchFamily="34" charset="0"/>
                <a:sym typeface="+mn-ea"/>
              </a:rPr>
              <a:t>                A.from</a:t>
            </a:r>
            <a:r>
              <a:rPr lang="en-US" altLang="zh-CN"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sym typeface="+mn-ea"/>
              </a:rPr>
              <a:t>B. in</a:t>
            </a:r>
            <a:r>
              <a:rPr lang="en-US" altLang="zh-CN" sz="2800" dirty="0">
                <a:latin typeface="Arial" panose="020B0604020202020204" pitchFamily="34" charset="0"/>
                <a:cs typeface="Arial" panose="020B0604020202020204" pitchFamily="34" charset="0"/>
                <a:sym typeface="+mn-ea"/>
              </a:rPr>
              <a:t>		</a:t>
            </a:r>
            <a:r>
              <a:rPr lang="zh-CN" altLang="en-US" sz="2800" dirty="0">
                <a:latin typeface="Arial" panose="020B0604020202020204" pitchFamily="34" charset="0"/>
                <a:cs typeface="Arial" panose="020B0604020202020204" pitchFamily="34" charset="0"/>
              </a:rPr>
              <a:t>C.at</a:t>
            </a:r>
            <a:r>
              <a:rPr lang="en-US" sz="2800" dirty="0">
                <a:latin typeface="Arial" panose="020B0604020202020204" pitchFamily="34" charset="0"/>
                <a:cs typeface="Arial" panose="020B0604020202020204" pitchFamily="34" charset="0"/>
              </a:rPr>
              <a:t>		</a:t>
            </a:r>
            <a:r>
              <a:rPr lang="zh-CN" altLang="en-US" sz="2800" dirty="0">
                <a:latin typeface="Arial" panose="020B0604020202020204" pitchFamily="34" charset="0"/>
                <a:cs typeface="Arial" panose="020B0604020202020204" pitchFamily="34" charset="0"/>
              </a:rPr>
              <a:t>D.for</a:t>
            </a:r>
            <a:endParaRPr lang="zh-CN" altLang="en-US" sz="2800" dirty="0">
              <a:latin typeface="Arial" panose="020B0604020202020204" pitchFamily="34" charset="0"/>
              <a:cs typeface="Arial" panose="020B0604020202020204" pitchFamily="34" charset="0"/>
            </a:endParaRPr>
          </a:p>
        </p:txBody>
      </p:sp>
      <p:sp>
        <p:nvSpPr>
          <p:cNvPr id="7" name="文本框 6"/>
          <p:cNvSpPr txBox="1"/>
          <p:nvPr/>
        </p:nvSpPr>
        <p:spPr>
          <a:xfrm>
            <a:off x="2073917" y="3280212"/>
            <a:ext cx="2096770" cy="52197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B</a:t>
            </a:r>
            <a:endParaRPr lang="en-US" altLang="zh-CN" sz="2800" dirty="0">
              <a:solidFill>
                <a:srgbClr val="FF0000"/>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06160" y="774754"/>
            <a:ext cx="10230485" cy="521970"/>
          </a:xfrm>
          <a:prstGeom prst="rect">
            <a:avLst/>
          </a:prstGeom>
          <a:noFill/>
        </p:spPr>
        <p:txBody>
          <a:bodyPr wrap="square" rtlCol="0">
            <a:spAutoFit/>
          </a:bodyPr>
          <a:lstStyle/>
          <a:p>
            <a:r>
              <a:rPr lang="en-US" altLang="zh-CN" sz="2800" b="1" dirty="0">
                <a:solidFill>
                  <a:srgbClr val="7030A0"/>
                </a:solidFill>
                <a:latin typeface="Arial" panose="020B0604020202020204" pitchFamily="34" charset="0"/>
                <a:cs typeface="Arial" panose="020B0604020202020204" pitchFamily="34" charset="0"/>
                <a:sym typeface="+mn-ea"/>
              </a:rPr>
              <a:t>role                    n. </a:t>
            </a:r>
            <a:r>
              <a:rPr lang="zh-CN" altLang="en-US" sz="2800" b="1" dirty="0">
                <a:solidFill>
                  <a:srgbClr val="7030A0"/>
                </a:solidFill>
                <a:latin typeface="Arial" panose="020B0604020202020204" pitchFamily="34" charset="0"/>
                <a:cs typeface="Arial" panose="020B0604020202020204" pitchFamily="34" charset="0"/>
                <a:sym typeface="+mn-ea"/>
              </a:rPr>
              <a:t>作用；角色；职能</a:t>
            </a:r>
            <a:endParaRPr lang="zh-CN" altLang="en-US" sz="2800" b="1" dirty="0">
              <a:solidFill>
                <a:srgbClr val="7030A0"/>
              </a:solidFill>
              <a:latin typeface="Arial" panose="020B0604020202020204" pitchFamily="34" charset="0"/>
              <a:cs typeface="Arial" panose="020B0604020202020204" pitchFamily="34" charset="0"/>
            </a:endParaRPr>
          </a:p>
        </p:txBody>
      </p:sp>
      <p:sp>
        <p:nvSpPr>
          <p:cNvPr id="4" name="文本框 3"/>
          <p:cNvSpPr txBox="1"/>
          <p:nvPr/>
        </p:nvSpPr>
        <p:spPr>
          <a:xfrm>
            <a:off x="490220" y="1724025"/>
            <a:ext cx="10570210" cy="521970"/>
          </a:xfrm>
          <a:prstGeom prst="rect">
            <a:avLst/>
          </a:prstGeom>
          <a:noFill/>
        </p:spPr>
        <p:txBody>
          <a:bodyPr wrap="square" rtlCol="0" anchor="t">
            <a:spAutoFit/>
          </a:bodyPr>
          <a:lstStyle/>
          <a:p>
            <a:r>
              <a:rPr lang="zh-CN" altLang="en-US" sz="2800">
                <a:latin typeface="Arial" panose="020B0604020202020204" pitchFamily="34" charset="0"/>
                <a:cs typeface="Arial" panose="020B0604020202020204" pitchFamily="34" charset="0"/>
              </a:rPr>
              <a:t>e.g. </a:t>
            </a:r>
            <a:r>
              <a:rPr lang="en-US" altLang="zh-CN" sz="2800">
                <a:latin typeface="Arial" panose="020B0604020202020204" pitchFamily="34" charset="0"/>
                <a:cs typeface="Arial" panose="020B0604020202020204" pitchFamily="34" charset="0"/>
              </a:rPr>
              <a:t>Teachers</a:t>
            </a:r>
            <a:r>
              <a:rPr lang="zh-CN" altLang="en-US" sz="2800">
                <a:latin typeface="Arial" panose="020B0604020202020204" pitchFamily="34" charset="0"/>
                <a:cs typeface="Arial" panose="020B0604020202020204" pitchFamily="34" charset="0"/>
                <a:sym typeface="+mn-ea"/>
              </a:rPr>
              <a:t> </a:t>
            </a:r>
            <a:r>
              <a:rPr lang="en-US" altLang="zh-CN" sz="2800">
                <a:latin typeface="Arial" panose="020B0604020202020204" pitchFamily="34" charset="0"/>
                <a:cs typeface="Arial" panose="020B0604020202020204" pitchFamily="34" charset="0"/>
                <a:sym typeface="+mn-ea"/>
              </a:rPr>
              <a:t>______________________ </a:t>
            </a:r>
            <a:r>
              <a:rPr lang="en-US" altLang="zh-CN" sz="2800">
                <a:latin typeface="Arial" panose="020B0604020202020204" pitchFamily="34" charset="0"/>
                <a:cs typeface="Arial" panose="020B0604020202020204" pitchFamily="34" charset="0"/>
              </a:rPr>
              <a:t> in our growth</a:t>
            </a:r>
            <a:r>
              <a:rPr lang="zh-CN" altLang="en-US" sz="2800">
                <a:latin typeface="Arial" panose="020B0604020202020204" pitchFamily="34" charset="0"/>
                <a:cs typeface="Arial" panose="020B0604020202020204" pitchFamily="34" charset="0"/>
              </a:rPr>
              <a:t>.</a:t>
            </a:r>
            <a:endParaRPr lang="zh-CN" altLang="en-US" sz="280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1"/>
          <a:stretch>
            <a:fillRect/>
          </a:stretch>
        </p:blipFill>
        <p:spPr>
          <a:xfrm>
            <a:off x="2176440" y="774754"/>
            <a:ext cx="1335405" cy="572770"/>
          </a:xfrm>
          <a:prstGeom prst="rect">
            <a:avLst/>
          </a:prstGeom>
        </p:spPr>
      </p:pic>
      <p:sp>
        <p:nvSpPr>
          <p:cNvPr id="8" name="文本框 7"/>
          <p:cNvSpPr txBox="1"/>
          <p:nvPr/>
        </p:nvSpPr>
        <p:spPr>
          <a:xfrm>
            <a:off x="2878455" y="1724025"/>
            <a:ext cx="4159885" cy="521970"/>
          </a:xfrm>
          <a:prstGeom prst="rect">
            <a:avLst/>
          </a:prstGeom>
          <a:noFill/>
        </p:spPr>
        <p:txBody>
          <a:bodyPr wrap="square" rtlCol="0">
            <a:spAutoFit/>
          </a:bodyPr>
          <a:lstStyle/>
          <a:p>
            <a:r>
              <a:rPr lang="en-US" altLang="zh-CN" sz="2800">
                <a:solidFill>
                  <a:srgbClr val="FF0000"/>
                </a:solidFill>
                <a:latin typeface="Arial" panose="020B0604020202020204" pitchFamily="34" charset="0"/>
                <a:cs typeface="Arial" panose="020B0604020202020204" pitchFamily="34" charset="0"/>
                <a:sym typeface="+mn-ea"/>
              </a:rPr>
              <a:t>play an important role</a:t>
            </a:r>
            <a:endParaRPr lang="en-US" altLang="zh-CN" sz="2800">
              <a:solidFill>
                <a:srgbClr val="FF0000"/>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1206160" y="2622496"/>
            <a:ext cx="6967855" cy="521970"/>
          </a:xfrm>
          <a:prstGeom prst="rect">
            <a:avLst/>
          </a:prstGeom>
          <a:noFill/>
        </p:spPr>
        <p:txBody>
          <a:bodyPr wrap="square" rtlCol="0">
            <a:spAutoFit/>
          </a:bodyPr>
          <a:lstStyle/>
          <a:p>
            <a:r>
              <a:rPr lang="en-US" sz="2800" b="1" dirty="0">
                <a:solidFill>
                  <a:srgbClr val="051DCD"/>
                </a:solidFill>
                <a:latin typeface="Arial" panose="020B0604020202020204" pitchFamily="34" charset="0"/>
                <a:cs typeface="Arial" panose="020B0604020202020204" pitchFamily="34" charset="0"/>
              </a:rPr>
              <a:t>play a role (in) </a:t>
            </a:r>
            <a:r>
              <a:rPr lang="zh-CN" altLang="en-US" sz="2800" b="1" dirty="0">
                <a:solidFill>
                  <a:srgbClr val="051DCD"/>
                </a:solidFill>
                <a:latin typeface="Arial" panose="020B0604020202020204" pitchFamily="34" charset="0"/>
                <a:cs typeface="Arial" panose="020B0604020202020204" pitchFamily="34" charset="0"/>
              </a:rPr>
              <a:t>发挥作用； 有影响</a:t>
            </a:r>
            <a:endParaRPr lang="zh-CN" altLang="en-US" sz="2800" b="1" dirty="0">
              <a:solidFill>
                <a:srgbClr val="051DCD"/>
              </a:solidFill>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a:stretch>
            <a:fillRect/>
          </a:stretch>
        </p:blipFill>
        <p:spPr>
          <a:xfrm>
            <a:off x="7853680" y="2738120"/>
            <a:ext cx="3206750" cy="2813050"/>
          </a:xfrm>
          <a:prstGeom prst="rect">
            <a:avLst/>
          </a:prstGeom>
        </p:spPr>
      </p:pic>
      <p:sp>
        <p:nvSpPr>
          <p:cNvPr id="11" name="文本框 10"/>
          <p:cNvSpPr txBox="1"/>
          <p:nvPr/>
        </p:nvSpPr>
        <p:spPr>
          <a:xfrm>
            <a:off x="963930" y="3469640"/>
            <a:ext cx="6619875" cy="1641475"/>
          </a:xfrm>
          <a:prstGeom prst="rect">
            <a:avLst/>
          </a:prstGeom>
          <a:noFill/>
        </p:spPr>
        <p:txBody>
          <a:bodyPr wrap="square" rtlCol="0" anchor="t">
            <a:spAutoFit/>
          </a:bodyPr>
          <a:p>
            <a:pPr fontAlgn="auto">
              <a:lnSpc>
                <a:spcPct val="140000"/>
              </a:lnSpc>
            </a:pPr>
            <a:r>
              <a:rPr lang="en-US" altLang="zh-CN" sz="2400" dirty="0">
                <a:solidFill>
                  <a:srgbClr val="FF0000"/>
                </a:solidFill>
                <a:latin typeface="Arial" panose="020B0604020202020204" pitchFamily="34" charset="0"/>
                <a:cs typeface="Arial" panose="020B0604020202020204" pitchFamily="34" charset="0"/>
                <a:sym typeface="+mn-ea"/>
              </a:rPr>
              <a:t>make a difference </a:t>
            </a:r>
            <a:r>
              <a:rPr lang="zh-CN" altLang="en-US" sz="2400" dirty="0">
                <a:solidFill>
                  <a:srgbClr val="FF0000"/>
                </a:solidFill>
                <a:latin typeface="Arial" panose="020B0604020202020204" pitchFamily="34" charset="0"/>
                <a:cs typeface="Arial" panose="020B0604020202020204" pitchFamily="34" charset="0"/>
                <a:sym typeface="+mn-ea"/>
              </a:rPr>
              <a:t>有影响，起（重要）作用</a:t>
            </a:r>
            <a:endParaRPr lang="zh-CN" altLang="en-US" sz="2400" dirty="0">
              <a:solidFill>
                <a:srgbClr val="FF0000"/>
              </a:solidFill>
              <a:latin typeface="Arial" panose="020B0604020202020204" pitchFamily="34" charset="0"/>
              <a:cs typeface="Arial" panose="020B0604020202020204" pitchFamily="34" charset="0"/>
              <a:sym typeface="+mn-ea"/>
            </a:endParaRPr>
          </a:p>
          <a:p>
            <a:pPr fontAlgn="auto">
              <a:lnSpc>
                <a:spcPct val="140000"/>
              </a:lnSpc>
            </a:pPr>
            <a:endParaRPr lang="en-US" altLang="zh-CN" sz="2400" dirty="0">
              <a:solidFill>
                <a:srgbClr val="FF0000"/>
              </a:solidFill>
              <a:latin typeface="Arial" panose="020B0604020202020204" pitchFamily="34" charset="0"/>
              <a:cs typeface="Arial" panose="020B0604020202020204" pitchFamily="34" charset="0"/>
            </a:endParaRPr>
          </a:p>
          <a:p>
            <a:pPr fontAlgn="auto">
              <a:lnSpc>
                <a:spcPct val="140000"/>
              </a:lnSpc>
            </a:pPr>
            <a:r>
              <a:rPr lang="en-US" altLang="zh-CN" sz="2400" dirty="0">
                <a:latin typeface="Arial" panose="020B0604020202020204" pitchFamily="34" charset="0"/>
                <a:cs typeface="Arial" panose="020B0604020202020204" pitchFamily="34" charset="0"/>
                <a:sym typeface="+mn-ea"/>
              </a:rPr>
              <a:t>My friend makes a difference </a:t>
            </a:r>
            <a:r>
              <a:rPr lang="en-US" altLang="zh-CN" sz="2400" dirty="0">
                <a:solidFill>
                  <a:srgbClr val="FF0000"/>
                </a:solidFill>
                <a:latin typeface="Arial" panose="020B0604020202020204" pitchFamily="34" charset="0"/>
                <a:cs typeface="Arial" panose="020B0604020202020204" pitchFamily="34" charset="0"/>
                <a:sym typeface="+mn-ea"/>
              </a:rPr>
              <a:t>to</a:t>
            </a:r>
            <a:r>
              <a:rPr lang="en-US" altLang="zh-CN" sz="2400" dirty="0">
                <a:latin typeface="Arial" panose="020B0604020202020204" pitchFamily="34" charset="0"/>
                <a:cs typeface="Arial" panose="020B0604020202020204" pitchFamily="34" charset="0"/>
                <a:sym typeface="+mn-ea"/>
              </a:rPr>
              <a:t> my life.</a:t>
            </a:r>
            <a:endParaRPr lang="zh-CN" altLang="en-US" sz="2400" dirty="0">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UNIT_TABLE_BEAUTIFY" val="smartTable{9964bc01-b1d1-4d97-8191-b21d86400c20}"/>
</p:tagLst>
</file>

<file path=ppt/tags/tag65.xml><?xml version="1.0" encoding="utf-8"?>
<p:tagLst xmlns:p="http://schemas.openxmlformats.org/presentationml/2006/main">
  <p:tag name="KSO_WM_UNIT_TABLE_BEAUTIFY" val="smartTable{bb283e68-7393-4afc-a3e7-18ade64f225c}"/>
  <p:tag name="TABLE_SKINIDX" val="2"/>
  <p:tag name="TABLE_ENCOLOR" val="#FFFFFF"/>
  <p:tag name="REFSHAPE" val="846772204"/>
  <p:tag name="PA" val="v5.2.8"/>
  <p:tag name="KSO_WM_UNIT_VALUE" val="982*2907"/>
  <p:tag name="KSO_WM_UNIT_HIGHLIGHT" val="0"/>
  <p:tag name="KSO_WM_UNIT_COMPATIBLE" val="0"/>
  <p:tag name="KSO_WM_UNIT_DIAGRAM_ISNUMVISUAL" val="0"/>
  <p:tag name="KSO_WM_UNIT_DIAGRAM_ISREFERUNIT" val="0"/>
  <p:tag name="KSO_WM_UNIT_TYPE" val="β"/>
  <p:tag name="KSO_WM_UNIT_INDEX" val="1"/>
  <p:tag name="KSO_WM_UNIT_ID" val="mixed20203428_1*β*1"/>
  <p:tag name="KSO_WM_TEMPLATE_CATEGORY" val="mixed"/>
  <p:tag name="KSO_WM_TEMPLATE_INDEX" val="20203428"/>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ABLE_BEAUTIFY" val="smartTable{07349560-c0aa-47f8-ba98-c196df9ed4a4}"/>
</p:tagLst>
</file>

<file path=ppt/tags/tag71.xml><?xml version="1.0" encoding="utf-8"?>
<p:tagLst xmlns:p="http://schemas.openxmlformats.org/presentationml/2006/main">
  <p:tag name="KSO_WM_UNIT_TABLE_BEAUTIFY" val="smartTable{bb283e68-7393-4afc-a3e7-18ade64f225c}"/>
  <p:tag name="TABLE_SKINIDX" val="2"/>
  <p:tag name="TABLE_ENCOLOR" val="#FFFFFF"/>
  <p:tag name="REFSHAPE" val="846772204"/>
  <p:tag name="PA" val="v5.2.8"/>
  <p:tag name="KSO_WM_UNIT_VALUE" val="982*2907"/>
  <p:tag name="KSO_WM_UNIT_HIGHLIGHT" val="0"/>
  <p:tag name="KSO_WM_UNIT_COMPATIBLE" val="0"/>
  <p:tag name="KSO_WM_UNIT_DIAGRAM_ISNUMVISUAL" val="0"/>
  <p:tag name="KSO_WM_UNIT_DIAGRAM_ISREFERUNIT" val="0"/>
  <p:tag name="KSO_WM_UNIT_TYPE" val="β"/>
  <p:tag name="KSO_WM_UNIT_INDEX" val="1"/>
  <p:tag name="KSO_WM_UNIT_ID" val="mixed20203428_1*β*1"/>
  <p:tag name="KSO_WM_TEMPLATE_CATEGORY" val="mixed"/>
  <p:tag name="KSO_WM_TEMPLATE_INDEX" val="2020342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14903</Words>
  <Application>WPS 演示</Application>
  <PresentationFormat>宽屏</PresentationFormat>
  <Paragraphs>939</Paragraphs>
  <Slides>49</Slides>
  <Notes>2</Notes>
  <HiddenSlides>3</HiddenSlides>
  <MMClips>2</MMClips>
  <ScaleCrop>false</ScaleCrop>
  <HeadingPairs>
    <vt:vector size="6" baseType="variant">
      <vt:variant>
        <vt:lpstr>已用的字体</vt:lpstr>
      </vt:variant>
      <vt:variant>
        <vt:i4>12</vt:i4>
      </vt:variant>
      <vt:variant>
        <vt:lpstr>主题</vt:lpstr>
      </vt:variant>
      <vt:variant>
        <vt:i4>6</vt:i4>
      </vt:variant>
      <vt:variant>
        <vt:lpstr>幻灯片标题</vt:lpstr>
      </vt:variant>
      <vt:variant>
        <vt:i4>49</vt:i4>
      </vt:variant>
    </vt:vector>
  </HeadingPairs>
  <TitlesOfParts>
    <vt:vector size="67" baseType="lpstr">
      <vt:lpstr>Arial</vt:lpstr>
      <vt:lpstr>宋体</vt:lpstr>
      <vt:lpstr>Wingdings</vt:lpstr>
      <vt:lpstr>微软雅黑</vt:lpstr>
      <vt:lpstr>Wingdings</vt:lpstr>
      <vt:lpstr>Arial Unicode MS</vt:lpstr>
      <vt:lpstr>Calibri</vt:lpstr>
      <vt:lpstr>等线</vt:lpstr>
      <vt:lpstr>Wingdings 2</vt:lpstr>
      <vt:lpstr>Constantia</vt:lpstr>
      <vt:lpstr>Georgia</vt:lpstr>
      <vt:lpstr>Times New Roman</vt:lpstr>
      <vt:lpstr>Office 主题</vt:lpstr>
      <vt:lpstr>1_Office 主题</vt:lpstr>
      <vt:lpstr>2_Office 主题</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Brain storm </vt:lpstr>
      <vt:lpstr>I. 参考句式</vt:lpstr>
      <vt:lpstr>I. 参考句式</vt:lpstr>
      <vt:lpstr>PowerPoint 演示文稿</vt:lpstr>
      <vt:lpstr>PowerPoint 演示文稿</vt:lpstr>
      <vt:lpstr>PowerPoint 演示文稿</vt:lpstr>
      <vt:lpstr>PowerPoint 演示文稿</vt:lpstr>
      <vt:lpstr>范文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yuhan</dc:creator>
  <cp:lastModifiedBy>Lynn</cp:lastModifiedBy>
  <cp:revision>213</cp:revision>
  <dcterms:created xsi:type="dcterms:W3CDTF">2020-06-03T10:55:00Z</dcterms:created>
  <dcterms:modified xsi:type="dcterms:W3CDTF">2020-08-29T03:22:51Z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