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958" r:id="rId5"/>
    <p:sldId id="499" r:id="rId6"/>
    <p:sldId id="928" r:id="rId7"/>
    <p:sldId id="929" r:id="rId8"/>
    <p:sldId id="971" r:id="rId9"/>
    <p:sldId id="972" r:id="rId10"/>
    <p:sldId id="973" r:id="rId11"/>
    <p:sldId id="974" r:id="rId12"/>
    <p:sldId id="975" r:id="rId13"/>
    <p:sldId id="946" r:id="rId14"/>
    <p:sldId id="969" r:id="rId15"/>
    <p:sldId id="966" r:id="rId16"/>
    <p:sldId id="967" r:id="rId17"/>
    <p:sldId id="961" r:id="rId18"/>
    <p:sldId id="962" r:id="rId19"/>
    <p:sldId id="963" r:id="rId20"/>
    <p:sldId id="96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" initials="h" lastIdx="2" clrIdx="0"/>
  <p:cmAuthor id="2" name="作者" initials="作" lastIdx="0" clrIdx="1"/>
  <p:cmAuthor id="3" name="微软用户" initials="微" lastIdx="4" clrIdx="0"/>
  <p:cmAuthor id="4" name="yuhan0820@126.com" initials="y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DCD"/>
    <a:srgbClr val="CC00FF"/>
    <a:srgbClr val="9900CC"/>
    <a:srgbClr val="0000CC"/>
    <a:srgbClr val="F7B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EF170-E861-4627-8C32-9B365A0CF3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3E12-3565-4F80-9AC6-7E3920D92E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 </a:t>
            </a:r>
            <a:r>
              <a:rPr lang="zh-CN" altLang="en-US" dirty="0"/>
              <a:t>使。。保持某种状态</a:t>
            </a:r>
            <a:r>
              <a:rPr lang="en-US" altLang="zh-CN" dirty="0"/>
              <a:t>keep the room warm   </a:t>
            </a:r>
            <a:r>
              <a:rPr lang="en-US" altLang="zh-CN" dirty="0">
                <a:sym typeface="+mn-ea"/>
              </a:rPr>
              <a:t>keep</a:t>
            </a:r>
            <a:r>
              <a:rPr lang="zh-CN" altLang="en-US" dirty="0">
                <a:sym typeface="+mn-ea"/>
              </a:rPr>
              <a:t>。。。</a:t>
            </a:r>
            <a:r>
              <a:rPr lang="en-US" altLang="zh-CN" dirty="0">
                <a:sym typeface="+mn-ea"/>
              </a:rPr>
              <a:t>doing使</a:t>
            </a:r>
            <a:r>
              <a:rPr lang="zh-CN" altLang="en-US" dirty="0">
                <a:sym typeface="+mn-ea"/>
              </a:rPr>
              <a:t>你保持等待的状态就是让你一直等两个小时。</a:t>
            </a:r>
            <a:endParaRPr lang="zh-CN" altLang="en-US" dirty="0">
              <a:sym typeface="+mn-ea"/>
            </a:endParaRPr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shout at </a:t>
            </a:r>
            <a:r>
              <a:rPr lang="zh-CN" altLang="en-US" dirty="0"/>
              <a:t>、</a:t>
            </a:r>
            <a:r>
              <a:rPr lang="en-US" altLang="zh-CN" dirty="0"/>
              <a:t>shout to</a:t>
            </a:r>
            <a:endParaRPr lang="en-US" altLang="zh-CN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rush into rush out of    project </a:t>
            </a:r>
            <a:r>
              <a:rPr lang="zh-CN" altLang="en-US"/>
              <a:t>项目 课题 方案  </a:t>
            </a:r>
            <a:r>
              <a:rPr lang="en-US" altLang="zh-CN"/>
              <a:t>look for find find out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on time 按时 （按照时间表执行）</a:t>
            </a:r>
            <a:endParaRPr lang="zh-CN" altLang="en-US"/>
          </a:p>
          <a:p>
            <a:r>
              <a:rPr lang="zh-CN" altLang="en-US"/>
              <a:t>in time 及时（没有错失或者延误）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reset </a:t>
            </a:r>
            <a:r>
              <a:rPr lang="zh-CN" altLang="en-US"/>
              <a:t>再 重新 </a:t>
            </a:r>
            <a:r>
              <a:rPr lang="en-US" altLang="zh-CN"/>
              <a:t>renew </a:t>
            </a:r>
            <a:r>
              <a:rPr lang="zh-CN" altLang="en-US"/>
              <a:t>重新开始、延长。。。的期限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how soon </a:t>
            </a:r>
            <a:r>
              <a:rPr lang="zh-CN" altLang="en-US"/>
              <a:t>多久以后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成绩</a:t>
            </a: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超过四分之一的家庭损失了过半的家庭财富。(3) at the beginning of 开头，开端，开始部分We are going to America at the beginning of July.</a:t>
            </a: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(4) from the very beginning 从一开始</a:t>
            </a: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A63E589A-F0D1-4261-ABD4-297D4E36779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4DACF603-E4AF-49D2-96E8-26B0DBE6735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/>
          <p:nvPr/>
        </p:nvSpPr>
        <p:spPr>
          <a:xfrm>
            <a:off x="90487" y="478790"/>
            <a:ext cx="11301413" cy="5815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Unit 2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My</a:t>
            </a: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Favourite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School Subject</a:t>
            </a:r>
            <a:endParaRPr lang="en-US" altLang="zh-CN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endParaRPr lang="en-US" altLang="zh-CN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endParaRPr lang="en-US" altLang="zh-CN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3600" b="1" dirty="0">
                <a:solidFill>
                  <a:srgbClr val="051DCD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Lesson 10  </a:t>
            </a:r>
            <a:r>
              <a:rPr lang="en-US" altLang="zh-CN" sz="3600" b="1" dirty="0">
                <a:solidFill>
                  <a:srgbClr val="051DCD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Looking for Lisa</a:t>
            </a:r>
            <a:endParaRPr lang="en-US" altLang="zh-CN" sz="3600" b="1" dirty="0">
              <a:solidFill>
                <a:srgbClr val="051DCD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3600" b="1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	</a:t>
            </a:r>
            <a:r>
              <a:rPr lang="en-US" altLang="zh-CN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      </a:t>
            </a: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kumimoji="1" lang="en-US" altLang="zh-CN" sz="3600" b="1" dirty="0">
              <a:solidFill>
                <a:srgbClr val="9900CC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1" lang="en-US" altLang="zh-CN" sz="44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200" name="Picture 12" descr="C:\Users\Administrator\Desktop\图片\教材图片\L10课文图片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2733" y="3357880"/>
            <a:ext cx="2352675" cy="3181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81280" y="114427"/>
            <a:ext cx="7668260" cy="558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4.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辨析 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often,  how long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soon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9635" y="715645"/>
            <a:ext cx="10970895" cy="5903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1. —___________ do you go to the movies?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你多久看一次电影？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563" name="TextBox 18"/>
          <p:cNvSpPr txBox="1"/>
          <p:nvPr/>
        </p:nvSpPr>
        <p:spPr>
          <a:xfrm>
            <a:off x="3359150" y="4835805"/>
            <a:ext cx="770763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—______ were you away from school last term?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  More than two weeks.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long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　　　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often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soon            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far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95600" y="4835805"/>
            <a:ext cx="463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05083" y="731202"/>
            <a:ext cx="168624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</a:t>
            </a:r>
            <a:endParaRPr lang="zh-CN" altLang="en-US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247" name="TextBox 39"/>
          <p:cNvSpPr txBox="1"/>
          <p:nvPr/>
        </p:nvSpPr>
        <p:spPr>
          <a:xfrm>
            <a:off x="1921510" y="4835805"/>
            <a:ext cx="974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典例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7909" y="1376283"/>
            <a:ext cx="609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—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Once a month.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一个月一次。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921510" y="3044488"/>
            <a:ext cx="6290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—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three months.3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个月。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191325" y="4197364"/>
            <a:ext cx="6290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half an hour.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半小时后。</a:t>
            </a:r>
            <a:endParaRPr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365873" y="846470"/>
            <a:ext cx="629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</a:t>
            </a:r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often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410158" y="1818167"/>
            <a:ext cx="9386371" cy="116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2. —__________ do you stay in Beijing every year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你每年在北京呆多久？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636003" y="3526764"/>
            <a:ext cx="10724921" cy="590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3. —_________can you finish the work?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你多久能完成这项工作？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65873" y="1866343"/>
            <a:ext cx="2804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</a:t>
            </a:r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long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2800" dirty="0"/>
          </a:p>
        </p:txBody>
      </p:sp>
      <p:sp>
        <p:nvSpPr>
          <p:cNvPr id="24" name="文本框 23"/>
          <p:cNvSpPr txBox="1"/>
          <p:nvPr/>
        </p:nvSpPr>
        <p:spPr>
          <a:xfrm>
            <a:off x="2394303" y="3567708"/>
            <a:ext cx="1924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</a:t>
            </a:r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soon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563" grpId="0"/>
      <p:bldP spid="4" grpId="0"/>
      <p:bldP spid="1024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092358" y="110022"/>
            <a:ext cx="586716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Grammar: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现在完成时标志词总结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59823" y="603316"/>
            <a:ext cx="9622461" cy="6554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already, yet,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ever, never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already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已经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肯定句句中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,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yet </a:t>
            </a:r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还没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否定句和疑问句句尾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Georgia" panose="02040502050405020303" pitchFamily="18" charset="0"/>
              </a:rPr>
              <a:t>    never</a:t>
            </a:r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Georgia" panose="02040502050405020303" pitchFamily="18" charset="0"/>
              </a:rPr>
              <a:t> </a:t>
            </a:r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“绝不、从来没有”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通常用于陈述句。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Georgia" panose="02040502050405020303" pitchFamily="18" charset="0"/>
              </a:rPr>
              <a:t>    ever</a:t>
            </a:r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“曾经、在任何时候”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，通常用于疑问句中。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2. for+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时间段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 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since ①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+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时间点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②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+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一般过去时的句子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3.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与次数连用：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once, twice, three times...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           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                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188" name="标题 3"/>
          <p:cNvSpPr/>
          <p:nvPr/>
        </p:nvSpPr>
        <p:spPr>
          <a:xfrm>
            <a:off x="461792" y="110015"/>
            <a:ext cx="8498205" cy="609600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复习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360170" y="1988185"/>
            <a:ext cx="11291570" cy="28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Jenny and Bill meet at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3 o'clock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to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work on</a:t>
            </a:r>
            <a:r>
              <a:rPr lang="zh-CN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the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ir project. </a:t>
            </a:r>
            <a:endParaRPr lang="en-US" altLang="zh-CN" sz="280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80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 told her to meet me at </a:t>
            </a:r>
            <a:r>
              <a:rPr lang="en-US" altLang="zh-CN" sz="2800" b="1" noProof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 quarter</a:t>
            </a:r>
            <a:r>
              <a:rPr lang="en-US" altLang="zh-CN" sz="2800" noProof="0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to </a:t>
            </a:r>
            <a:r>
              <a:rPr lang="en-US" altLang="zh-CN" sz="2800" noProof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three</a:t>
            </a:r>
            <a:r>
              <a:rPr lang="en-US" altLang="zh-CN" sz="280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80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What’s the</a:t>
            </a:r>
            <a:r>
              <a:rPr lang="zh-CN" altLang="en-US" sz="280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time</a:t>
            </a:r>
            <a:r>
              <a:rPr lang="zh-CN" altLang="en-US" sz="280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280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Jenny?</a:t>
            </a:r>
            <a:endParaRPr lang="en-US" altLang="zh-CN" sz="2800" noProof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800" noProof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It's </a:t>
            </a:r>
            <a:r>
              <a:rPr lang="en-US" altLang="zh-CN" sz="2800" b="1" noProof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 quarter </a:t>
            </a:r>
            <a:r>
              <a:rPr lang="en-US" altLang="zh-CN" sz="2800" noProof="0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after </a:t>
            </a:r>
            <a:r>
              <a:rPr lang="en-US" altLang="zh-CN" sz="2800" noProof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three.</a:t>
            </a:r>
            <a:endParaRPr kumimoji="0" lang="en-US" altLang="zh-CN" sz="280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标题 3"/>
          <p:cNvSpPr/>
          <p:nvPr/>
        </p:nvSpPr>
        <p:spPr>
          <a:xfrm>
            <a:off x="4220210" y="582930"/>
            <a:ext cx="3953510" cy="609600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时间表达法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  <p:sp>
        <p:nvSpPr>
          <p:cNvPr id="3" name="标题 3"/>
          <p:cNvSpPr/>
          <p:nvPr/>
        </p:nvSpPr>
        <p:spPr>
          <a:xfrm>
            <a:off x="8261985" y="2783205"/>
            <a:ext cx="1423035" cy="54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：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45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  <p:sp>
        <p:nvSpPr>
          <p:cNvPr id="5" name="标题 3"/>
          <p:cNvSpPr/>
          <p:nvPr/>
        </p:nvSpPr>
        <p:spPr>
          <a:xfrm>
            <a:off x="5485130" y="4237355"/>
            <a:ext cx="1423035" cy="54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：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15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  <p:sp>
        <p:nvSpPr>
          <p:cNvPr id="6" name="标题 3"/>
          <p:cNvSpPr/>
          <p:nvPr/>
        </p:nvSpPr>
        <p:spPr>
          <a:xfrm>
            <a:off x="4953000" y="1630045"/>
            <a:ext cx="1423035" cy="54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：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Berlin Sans FB" panose="020E0602020502020306" pitchFamily="34" charset="0"/>
              </a:rPr>
              <a:t>00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Berlin Sans FB" panose="020E0602020502020306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直接连接符 100"/>
          <p:cNvSpPr>
            <a:spLocks noChangeShapeType="1"/>
          </p:cNvSpPr>
          <p:nvPr/>
        </p:nvSpPr>
        <p:spPr bwMode="auto">
          <a:xfrm>
            <a:off x="1499551" y="6759224"/>
            <a:ext cx="9142413" cy="1587"/>
          </a:xfrm>
          <a:prstGeom prst="line">
            <a:avLst/>
          </a:prstGeom>
          <a:noFill/>
          <a:ln w="25400" cap="flat" cmpd="sng">
            <a:solidFill>
              <a:schemeClr val="bg1"/>
            </a:solidFill>
            <a:prstDash val="sysDash"/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97"/>
          <p:cNvGrpSpPr/>
          <p:nvPr/>
        </p:nvGrpSpPr>
        <p:grpSpPr bwMode="auto">
          <a:xfrm>
            <a:off x="7896225" y="2908300"/>
            <a:ext cx="1447800" cy="2466975"/>
            <a:chOff x="0" y="0"/>
            <a:chExt cx="1447458" cy="2467694"/>
          </a:xfrm>
        </p:grpSpPr>
        <p:sp>
          <p:nvSpPr>
            <p:cNvPr id="3170" name="直角三角形 1034"/>
            <p:cNvSpPr>
              <a:spLocks noChangeArrowheads="1"/>
            </p:cNvSpPr>
            <p:nvPr/>
          </p:nvSpPr>
          <p:spPr bwMode="auto">
            <a:xfrm>
              <a:off x="0" y="809277"/>
              <a:ext cx="576065" cy="1512168"/>
            </a:xfrm>
            <a:custGeom>
              <a:avLst/>
              <a:gdLst>
                <a:gd name="T0" fmla="*/ 0 w 928255"/>
                <a:gd name="T1" fmla="*/ 2104822 h 2104822"/>
                <a:gd name="T2" fmla="*/ 928255 w 928255"/>
                <a:gd name="T3" fmla="*/ 0 h 2104822"/>
                <a:gd name="T4" fmla="*/ 352352 w 928255"/>
                <a:gd name="T5" fmla="*/ 2063258 h 2104822"/>
                <a:gd name="T6" fmla="*/ 0 w 928255"/>
                <a:gd name="T7" fmla="*/ 2104822 h 21048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8255"/>
                <a:gd name="T13" fmla="*/ 0 h 2104822"/>
                <a:gd name="T14" fmla="*/ 928255 w 928255"/>
                <a:gd name="T15" fmla="*/ 2104822 h 21048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/>
            </a:custGeom>
            <a:gradFill rotWithShape="1">
              <a:gsLst>
                <a:gs pos="0">
                  <a:srgbClr val="BFD747"/>
                </a:gs>
                <a:gs pos="50000">
                  <a:srgbClr val="BFD747"/>
                </a:gs>
                <a:gs pos="50999">
                  <a:srgbClr val="BFD747"/>
                </a:gs>
                <a:gs pos="56000">
                  <a:srgbClr val="7F921E"/>
                </a:gs>
                <a:gs pos="100000">
                  <a:srgbClr val="7F921E"/>
                </a:gs>
              </a:gsLst>
              <a:lin ang="2700000" scaled="1"/>
            </a:gradFill>
            <a:ln w="25400" cap="flat" cmpd="sng">
              <a:noFill/>
              <a:miter lim="800000"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1" name="直角三角形 1034"/>
            <p:cNvSpPr>
              <a:spLocks noChangeArrowheads="1"/>
            </p:cNvSpPr>
            <p:nvPr/>
          </p:nvSpPr>
          <p:spPr bwMode="auto">
            <a:xfrm>
              <a:off x="216024" y="305221"/>
              <a:ext cx="576065" cy="2016224"/>
            </a:xfrm>
            <a:custGeom>
              <a:avLst/>
              <a:gdLst>
                <a:gd name="T0" fmla="*/ 0 w 928255"/>
                <a:gd name="T1" fmla="*/ 2104822 h 2104822"/>
                <a:gd name="T2" fmla="*/ 928255 w 928255"/>
                <a:gd name="T3" fmla="*/ 0 h 2104822"/>
                <a:gd name="T4" fmla="*/ 352352 w 928255"/>
                <a:gd name="T5" fmla="*/ 2063258 h 2104822"/>
                <a:gd name="T6" fmla="*/ 0 w 928255"/>
                <a:gd name="T7" fmla="*/ 2104822 h 21048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8255"/>
                <a:gd name="T13" fmla="*/ 0 h 2104822"/>
                <a:gd name="T14" fmla="*/ 928255 w 928255"/>
                <a:gd name="T15" fmla="*/ 2104822 h 21048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/>
            </a:custGeom>
            <a:gradFill rotWithShape="1">
              <a:gsLst>
                <a:gs pos="0">
                  <a:srgbClr val="BFD747"/>
                </a:gs>
                <a:gs pos="50000">
                  <a:srgbClr val="BFD747"/>
                </a:gs>
                <a:gs pos="50999">
                  <a:srgbClr val="BFD747"/>
                </a:gs>
                <a:gs pos="56000">
                  <a:srgbClr val="7F921E"/>
                </a:gs>
                <a:gs pos="100000">
                  <a:srgbClr val="7F921E"/>
                </a:gs>
              </a:gsLst>
              <a:lin ang="2700000" scaled="1"/>
            </a:gradFill>
            <a:ln w="25400" cap="flat" cmpd="sng">
              <a:noFill/>
              <a:miter lim="800000"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2" name="直角三角形 1034"/>
            <p:cNvSpPr>
              <a:spLocks noChangeArrowheads="1"/>
            </p:cNvSpPr>
            <p:nvPr/>
          </p:nvSpPr>
          <p:spPr bwMode="auto">
            <a:xfrm rot="390234">
              <a:off x="360040" y="809277"/>
              <a:ext cx="576065" cy="1512168"/>
            </a:xfrm>
            <a:custGeom>
              <a:avLst/>
              <a:gdLst>
                <a:gd name="T0" fmla="*/ 0 w 928255"/>
                <a:gd name="T1" fmla="*/ 2104822 h 2104822"/>
                <a:gd name="T2" fmla="*/ 928255 w 928255"/>
                <a:gd name="T3" fmla="*/ 0 h 2104822"/>
                <a:gd name="T4" fmla="*/ 352352 w 928255"/>
                <a:gd name="T5" fmla="*/ 2063258 h 2104822"/>
                <a:gd name="T6" fmla="*/ 0 w 928255"/>
                <a:gd name="T7" fmla="*/ 2104822 h 21048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8255"/>
                <a:gd name="T13" fmla="*/ 0 h 2104822"/>
                <a:gd name="T14" fmla="*/ 928255 w 928255"/>
                <a:gd name="T15" fmla="*/ 2104822 h 21048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/>
            </a:custGeom>
            <a:gradFill rotWithShape="1">
              <a:gsLst>
                <a:gs pos="0">
                  <a:srgbClr val="BFD747"/>
                </a:gs>
                <a:gs pos="50000">
                  <a:srgbClr val="BFD747"/>
                </a:gs>
                <a:gs pos="50999">
                  <a:srgbClr val="BFD747"/>
                </a:gs>
                <a:gs pos="56000">
                  <a:srgbClr val="7F921E"/>
                </a:gs>
                <a:gs pos="100000">
                  <a:srgbClr val="7F921E"/>
                </a:gs>
              </a:gsLst>
              <a:lin ang="2700000" scaled="1"/>
            </a:gradFill>
            <a:ln w="25400" cap="flat" cmpd="sng">
              <a:noFill/>
              <a:miter lim="800000"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3" name="直角三角形 1034"/>
            <p:cNvSpPr>
              <a:spLocks noChangeArrowheads="1"/>
            </p:cNvSpPr>
            <p:nvPr/>
          </p:nvSpPr>
          <p:spPr bwMode="auto">
            <a:xfrm rot="1035914">
              <a:off x="709617" y="0"/>
              <a:ext cx="737841" cy="2467694"/>
            </a:xfrm>
            <a:custGeom>
              <a:avLst/>
              <a:gdLst>
                <a:gd name="T0" fmla="*/ 0 w 928255"/>
                <a:gd name="T1" fmla="*/ 2104822 h 2104822"/>
                <a:gd name="T2" fmla="*/ 928255 w 928255"/>
                <a:gd name="T3" fmla="*/ 0 h 2104822"/>
                <a:gd name="T4" fmla="*/ 352352 w 928255"/>
                <a:gd name="T5" fmla="*/ 2063258 h 2104822"/>
                <a:gd name="T6" fmla="*/ 0 w 928255"/>
                <a:gd name="T7" fmla="*/ 2104822 h 21048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8255"/>
                <a:gd name="T13" fmla="*/ 0 h 2104822"/>
                <a:gd name="T14" fmla="*/ 928255 w 928255"/>
                <a:gd name="T15" fmla="*/ 2104822 h 21048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/>
            </a:custGeom>
            <a:gradFill rotWithShape="1">
              <a:gsLst>
                <a:gs pos="0">
                  <a:srgbClr val="BFD747"/>
                </a:gs>
                <a:gs pos="50000">
                  <a:srgbClr val="BFD747"/>
                </a:gs>
                <a:gs pos="50999">
                  <a:srgbClr val="BFD747"/>
                </a:gs>
                <a:gs pos="56000">
                  <a:srgbClr val="7F921E"/>
                </a:gs>
                <a:gs pos="100000">
                  <a:srgbClr val="7F921E"/>
                </a:gs>
              </a:gsLst>
              <a:lin ang="2700000" scaled="1"/>
            </a:gradFill>
            <a:ln w="25400" cap="flat" cmpd="sng">
              <a:noFill/>
              <a:miter lim="800000"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731" name="TextBox 727"/>
          <p:cNvSpPr txBox="1"/>
          <p:nvPr/>
        </p:nvSpPr>
        <p:spPr>
          <a:xfrm>
            <a:off x="2376751" y="2006908"/>
            <a:ext cx="2504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时间表达法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2" name="TextBox 727"/>
          <p:cNvSpPr txBox="1"/>
          <p:nvPr/>
        </p:nvSpPr>
        <p:spPr>
          <a:xfrm>
            <a:off x="4738678" y="857232"/>
            <a:ext cx="18346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直读法</a:t>
            </a:r>
            <a:endParaRPr lang="zh-CN" altLang="en-US" sz="2800" b="1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3" name="TextBox 727"/>
          <p:cNvSpPr txBox="1"/>
          <p:nvPr/>
        </p:nvSpPr>
        <p:spPr>
          <a:xfrm>
            <a:off x="4881554" y="3167692"/>
            <a:ext cx="44991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逆读法</a:t>
            </a:r>
            <a:endParaRPr lang="zh-CN" sz="2800" b="1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6" name="左大括号 735"/>
          <p:cNvSpPr/>
          <p:nvPr/>
        </p:nvSpPr>
        <p:spPr>
          <a:xfrm>
            <a:off x="5953124" y="571480"/>
            <a:ext cx="285752" cy="107157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" name="TextBox 727"/>
          <p:cNvSpPr txBox="1"/>
          <p:nvPr/>
        </p:nvSpPr>
        <p:spPr>
          <a:xfrm>
            <a:off x="6335396" y="636566"/>
            <a:ext cx="33575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6:30 six thirty</a:t>
            </a:r>
            <a:endParaRPr lang="en-US" altLang="zh-CN" sz="2800" b="1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8" name="左大括号 737"/>
          <p:cNvSpPr/>
          <p:nvPr/>
        </p:nvSpPr>
        <p:spPr>
          <a:xfrm>
            <a:off x="4549764" y="1158223"/>
            <a:ext cx="331471" cy="23479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9" name="TextBox 727"/>
          <p:cNvSpPr txBox="1"/>
          <p:nvPr/>
        </p:nvSpPr>
        <p:spPr>
          <a:xfrm>
            <a:off x="6239511" y="1071291"/>
            <a:ext cx="40004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7:15 seven fifteen</a:t>
            </a:r>
            <a:endParaRPr lang="en-US" altLang="zh-CN" sz="2800" b="1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0" name="TextBox 727"/>
          <p:cNvSpPr txBox="1"/>
          <p:nvPr/>
        </p:nvSpPr>
        <p:spPr>
          <a:xfrm>
            <a:off x="6238876" y="1483092"/>
            <a:ext cx="40004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7:45 seven forty-five</a:t>
            </a:r>
            <a:endParaRPr lang="en-US" altLang="zh-CN" sz="2800" b="1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1" name="左大括号 740"/>
          <p:cNvSpPr/>
          <p:nvPr/>
        </p:nvSpPr>
        <p:spPr>
          <a:xfrm>
            <a:off x="6060440" y="3213735"/>
            <a:ext cx="76200" cy="15843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2" name="TextBox 727"/>
          <p:cNvSpPr txBox="1"/>
          <p:nvPr/>
        </p:nvSpPr>
        <p:spPr>
          <a:xfrm>
            <a:off x="6238876" y="2633018"/>
            <a:ext cx="4676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≤30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分钟：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/ after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过</a:t>
            </a:r>
            <a:endParaRPr lang="en-US" altLang="zh-C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分钟</a:t>
            </a:r>
            <a:r>
              <a:rPr lang="en-US" altLang="zh-CN" sz="24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+past+</a:t>
            </a:r>
            <a:r>
              <a:rPr lang="zh-CN" altLang="en-US" sz="24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点钟</a:t>
            </a:r>
            <a:endParaRPr lang="zh-CN" altLang="en-US" sz="2400" b="1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几点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过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几分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3" name="TextBox 727"/>
          <p:cNvSpPr txBox="1"/>
          <p:nvPr/>
        </p:nvSpPr>
        <p:spPr>
          <a:xfrm>
            <a:off x="6184266" y="4495480"/>
            <a:ext cx="4000496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&gt;30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分钟：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差</a:t>
            </a:r>
            <a:endParaRPr lang="en-US" altLang="zh-C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</a:t>
            </a:r>
            <a:r>
              <a:rPr lang="zh-CN" altLang="en-US" sz="24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分钟） </a:t>
            </a:r>
            <a:r>
              <a:rPr lang="en-US" altLang="zh-CN" sz="24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+to +</a:t>
            </a:r>
            <a:r>
              <a:rPr lang="zh-CN" altLang="en-US" sz="24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下一点钟</a:t>
            </a:r>
            <a:endParaRPr lang="zh-CN" altLang="en-US" sz="2400" b="1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差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几分几点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727"/>
          <p:cNvSpPr txBox="1"/>
          <p:nvPr/>
        </p:nvSpPr>
        <p:spPr>
          <a:xfrm>
            <a:off x="6335396" y="243501"/>
            <a:ext cx="33575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6:00 six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o'clock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27"/>
          <p:cNvSpPr txBox="1"/>
          <p:nvPr/>
        </p:nvSpPr>
        <p:spPr>
          <a:xfrm>
            <a:off x="3471545" y="3577590"/>
            <a:ext cx="248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</a:t>
            </a:r>
            <a:r>
              <a:rPr lang="zh-CN" altLang="en-US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分钟</a:t>
            </a:r>
            <a:r>
              <a:rPr lang="en-US" altLang="zh-CN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+...+</a:t>
            </a:r>
            <a:r>
              <a:rPr lang="zh-CN" altLang="en-US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点钟</a:t>
            </a:r>
            <a:r>
              <a:rPr lang="en-US" altLang="zh-CN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en-US" altLang="zh-CN" sz="2800" b="1" dirty="0">
              <a:solidFill>
                <a:srgbClr val="EC20DD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80790" y="243205"/>
            <a:ext cx="2172335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</a:t>
            </a:r>
            <a:r>
              <a:rPr lang="zh-CN" altLang="en-US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点钟</a:t>
            </a:r>
            <a:r>
              <a:rPr lang="en-US" altLang="zh-CN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</a:t>
            </a:r>
            <a:r>
              <a:rPr lang="zh-CN" altLang="en-US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分钟</a:t>
            </a:r>
            <a:r>
              <a:rPr lang="en-US" altLang="zh-CN" sz="2800" b="1" dirty="0">
                <a:solidFill>
                  <a:srgbClr val="EC20D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en-US" altLang="zh-CN" sz="2800" b="1" dirty="0">
              <a:solidFill>
                <a:srgbClr val="EC20DD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Box 727"/>
          <p:cNvSpPr txBox="1"/>
          <p:nvPr/>
        </p:nvSpPr>
        <p:spPr>
          <a:xfrm>
            <a:off x="1314653" y="4602145"/>
            <a:ext cx="459994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6:30 thirty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six   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(half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7:15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 quarter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after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seven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7:45 fifteen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eight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" grpId="0"/>
      <p:bldP spid="739" grpId="0"/>
      <p:bldP spid="740" grpId="0"/>
      <p:bldP spid="742" grpId="0"/>
      <p:bldP spid="743" grpId="0"/>
      <p:bldP spid="2" grpId="0"/>
      <p:bldP spid="3" grpId="0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89A-F0D1-4261-ABD4-297D4E367793}" type="datetime1">
              <a:rPr lang="zh-CN" altLang="en-US" smtClean="0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8340" y="1255395"/>
            <a:ext cx="526796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 </a:t>
            </a:r>
            <a:r>
              <a:rPr lang="en-US" altLang="zh-CN" sz="2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o'clock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</a:t>
            </a:r>
            <a:r>
              <a:rPr lang="en-US" altLang="zh-CN" sz="2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</a:t>
            </a:r>
            <a:r>
              <a:rPr lang="en-US" altLang="zh-CN" sz="2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 after</a:t>
            </a:r>
            <a:r>
              <a:rPr lang="en-US" altLang="zh-CN" sz="2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quarter </a:t>
            </a:r>
            <a:r>
              <a:rPr lang="en-US" altLang="zh-CN" sz="2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/ after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twelve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half </a:t>
            </a:r>
            <a:r>
              <a:rPr lang="en-US" altLang="zh-CN" sz="2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past </a:t>
            </a:r>
            <a:r>
              <a:rPr lang="en-US" altLang="zh-CN" sz="2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 after</a:t>
            </a:r>
            <a:r>
              <a:rPr lang="en-US" altLang="zh-CN" sz="2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twelve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quarter</a:t>
            </a:r>
            <a:r>
              <a:rPr lang="en-US" altLang="zh-CN" sz="2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to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Box 727"/>
          <p:cNvSpPr txBox="1"/>
          <p:nvPr/>
        </p:nvSpPr>
        <p:spPr>
          <a:xfrm>
            <a:off x="5772265" y="1451440"/>
            <a:ext cx="2070956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  <a:endParaRPr lang="en-US" altLang="zh-CN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727"/>
          <p:cNvSpPr txBox="1"/>
          <p:nvPr/>
        </p:nvSpPr>
        <p:spPr>
          <a:xfrm>
            <a:off x="5772403" y="2052759"/>
            <a:ext cx="2070956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12:05</a:t>
            </a:r>
            <a:endParaRPr lang="en-US" altLang="zh-CN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27"/>
          <p:cNvSpPr txBox="1"/>
          <p:nvPr/>
        </p:nvSpPr>
        <p:spPr>
          <a:xfrm>
            <a:off x="5771872" y="2689383"/>
            <a:ext cx="2070956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12:15</a:t>
            </a:r>
            <a:endParaRPr lang="en-US" altLang="zh-CN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27"/>
          <p:cNvSpPr txBox="1"/>
          <p:nvPr/>
        </p:nvSpPr>
        <p:spPr>
          <a:xfrm>
            <a:off x="5771872" y="3343433"/>
            <a:ext cx="2070956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12:30</a:t>
            </a:r>
            <a:endParaRPr lang="en-US" altLang="zh-CN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727"/>
          <p:cNvSpPr txBox="1"/>
          <p:nvPr/>
        </p:nvSpPr>
        <p:spPr>
          <a:xfrm>
            <a:off x="5771872" y="3997483"/>
            <a:ext cx="2070956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12:45</a:t>
            </a:r>
            <a:endParaRPr lang="en-US" altLang="zh-CN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45510" y="234315"/>
            <a:ext cx="5300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八上课本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P25</a:t>
            </a:r>
            <a:endParaRPr lang="en-US" altLang="zh-CN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42885" y="1294765"/>
            <a:ext cx="458660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twelve 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five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twelve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fifteen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twelve thirty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twelve  forty-five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899920" y="3944620"/>
            <a:ext cx="4005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请保持安静！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2.</a:t>
            </a: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一刻钟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3.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准时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4.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及时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5.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从事于；致力于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5810" y="1047115"/>
            <a:ext cx="1191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单词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605" y="3972560"/>
            <a:ext cx="1191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短语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57070" y="852170"/>
            <a:ext cx="4122420" cy="3046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v.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下载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n.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图书管理员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adv.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突然地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v.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冲；奔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5. prep.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进入；到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...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里面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6. v.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7. v.&amp;n.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低语；小声说话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8. n.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刻；四分之一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4675" y="6032060"/>
            <a:ext cx="1191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语法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68295" y="6093655"/>
            <a:ext cx="229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时间表达法</a:t>
            </a:r>
            <a:r>
              <a:rPr lang="zh-CN" altLang="en-US" sz="24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4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98865"/>
            <a:ext cx="10639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冀教八上 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L10 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Looking for Lisa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79515" y="782955"/>
            <a:ext cx="2578735" cy="3189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download  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librarian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suddenly  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rush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 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into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    </a:t>
            </a:r>
            <a:endParaRPr lang="en-US" altLang="zh-CN" sz="280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shout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   </a:t>
            </a:r>
            <a:endParaRPr lang="en-US" altLang="zh-CN" sz="280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7.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whisper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8.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quarter</a:t>
            </a:r>
            <a:endParaRPr lang="en-US" altLang="zh-CN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76975" y="3966210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noise, please!     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quarter </a:t>
            </a:r>
            <a:endParaRPr lang="en-US" altLang="zh-CN" sz="24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time</a:t>
            </a:r>
            <a:endParaRPr lang="en-US" altLang="zh-CN" sz="24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time</a:t>
            </a:r>
            <a:endParaRPr lang="en-US" altLang="zh-CN" sz="24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24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             </a:t>
            </a:r>
            <a:endParaRPr lang="en-US" altLang="zh-CN" sz="24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TextBox 4"/>
          <p:cNvSpPr txBox="1"/>
          <p:nvPr/>
        </p:nvSpPr>
        <p:spPr>
          <a:xfrm>
            <a:off x="1081405" y="542290"/>
            <a:ext cx="108223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一、单项选择</a:t>
            </a:r>
            <a:endParaRPr lang="zh-CN" altLang="en-US" sz="2400" b="1" dirty="0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1．______ you speak, ______ your English will be.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	A. The less; the more　        B. The more；the better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	C. The less；the better         D. The more; the less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591786" y="950760"/>
            <a:ext cx="56673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586769" y="1970118"/>
            <a:ext cx="56673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1560" y="0"/>
            <a:ext cx="3317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 L10</a:t>
            </a:r>
            <a:endParaRPr lang="en-US" altLang="zh-CN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568671" y="2978404"/>
            <a:ext cx="9163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557241" y="4617221"/>
            <a:ext cx="9163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552161" y="3931065"/>
            <a:ext cx="9163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109345" y="2024380"/>
            <a:ext cx="10822305" cy="4519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>
              <a:lnSpc>
                <a:spcPct val="9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2．—What are you doing?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 eaLnBrk="1" hangingPunct="1">
              <a:lnSpc>
                <a:spcPct val="9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—I'm ______ the key to the door.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 eaLnBrk="1" hangingPunct="1">
              <a:lnSpc>
                <a:spcPct val="9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	A．finding  B．looks after  C．looking for  D．find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>
              <a:lnSpc>
                <a:spcPct val="9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3．—Where is Mom now?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 eaLnBrk="1" hangingPunct="1">
              <a:lnSpc>
                <a:spcPct val="9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 —I'm not sure. ______ she is in the kitchen. 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 eaLnBrk="1" hangingPunct="1">
              <a:lnSpc>
                <a:spcPct val="9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	A．May  B．Maybe   C．May be  D．Can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>
              <a:lnSpc>
                <a:spcPct val="9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4．The boy didn't sleep well last night because of the ____ from the factory. 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 eaLnBrk="1" hangingPunct="1">
              <a:lnSpc>
                <a:spcPct val="90000"/>
              </a:lnSpc>
              <a:buClrTx/>
              <a:buSzTx/>
              <a:buNone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	A．voice  B．noise   C．music  D．song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R="0" defTabSz="457200">
              <a:lnSpc>
                <a:spcPct val="90000"/>
              </a:lnSpc>
              <a:buClrTx/>
              <a:buSzTx/>
              <a:buFontTx/>
              <a:defRPr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5．—I think it's necessary to learn how to work in groups.</a:t>
            </a:r>
            <a:endParaRPr kumimoji="0" lang="en-US" altLang="zh-CN" sz="2400" kern="1200" cap="none" spc="0" normalizeH="0" baseline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457200">
              <a:lnSpc>
                <a:spcPct val="90000"/>
              </a:lnSpc>
              <a:buClrTx/>
              <a:buSzTx/>
              <a:buFontTx/>
              <a:defRPr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 —I quite agree. Sometimes it's even ____ than grades.</a:t>
            </a:r>
            <a:endParaRPr kumimoji="0" lang="en-US" altLang="zh-CN" sz="2400" kern="1200" cap="none" spc="0" normalizeH="0" baseline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A．less important                 B．more important</a:t>
            </a:r>
            <a:endParaRPr kumimoji="0" lang="en-US" altLang="zh-CN" sz="2400" b="0" i="0" u="none" strike="noStrike" kern="1200" cap="none" spc="0" normalizeH="0" baseline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C．the least important          D．the most important</a:t>
            </a:r>
            <a:endParaRPr kumimoji="0" lang="en-US" altLang="zh-CN" sz="2400" b="0" i="0" u="none" strike="noStrike" kern="1200" cap="none" spc="0" normalizeH="0" baseline="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lvl="1" algn="l" eaLnBrk="1" hangingPunct="1">
              <a:lnSpc>
                <a:spcPct val="120000"/>
              </a:lnSpc>
              <a:buClrTx/>
              <a:buSzTx/>
              <a:buNone/>
            </a:pP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8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40422" y="15271"/>
            <a:ext cx="34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 L10</a:t>
            </a:r>
            <a:endParaRPr lang="en-US" altLang="zh-CN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4" name="TextBox 4"/>
          <p:cNvSpPr txBox="1"/>
          <p:nvPr/>
        </p:nvSpPr>
        <p:spPr>
          <a:xfrm>
            <a:off x="1234044" y="412625"/>
            <a:ext cx="11442700" cy="5437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800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二、用方框中所给单词的正确形式填空</a:t>
            </a:r>
            <a:endParaRPr lang="zh-CN" altLang="en-US" sz="2800" dirty="0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endParaRPr lang="en-US" altLang="zh-CN" sz="2800" dirty="0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6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 ________ at the driver.I didn't know what he did.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7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More than a ________ lost more than half of their wealth.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8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Mr. Black. is __________ a new project instead of finishing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 this boring one.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9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Why not take some _______?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The place is so beautiful.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10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He ______ into his room to help put out the fire.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035097" y="1152248"/>
          <a:ext cx="771483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833"/>
              </a:tblGrid>
              <a:tr h="457200">
                <a:tc>
                  <a:txBody>
                    <a:bodyPr/>
                    <a:lstStyle/>
                    <a:p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rush      quarter      shout      work on      photo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29"/>
          <p:cNvSpPr txBox="1"/>
          <p:nvPr/>
        </p:nvSpPr>
        <p:spPr>
          <a:xfrm>
            <a:off x="3780759" y="3360103"/>
            <a:ext cx="44814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working on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4940422" y="4587618"/>
            <a:ext cx="268350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photos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2580397" y="5230115"/>
            <a:ext cx="312241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rushed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2143682" y="2004287"/>
            <a:ext cx="298766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shouted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3873982" y="2616107"/>
            <a:ext cx="307621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quarter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　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5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61560" y="0"/>
            <a:ext cx="427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 L10</a:t>
            </a:r>
            <a:endParaRPr lang="en-US" altLang="zh-CN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TextBox 4"/>
          <p:cNvSpPr txBox="1"/>
          <p:nvPr/>
        </p:nvSpPr>
        <p:spPr>
          <a:xfrm>
            <a:off x="857250" y="645160"/>
            <a:ext cx="13696032" cy="5775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三、根据汉语完成句子</a:t>
            </a:r>
            <a:endParaRPr lang="en-US" altLang="zh-CN" sz="2800" b="1" dirty="0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11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．格林先生正在写一部新小说。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Mr.Green is  ________ ______  a new novel.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12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．我能借用这些光盘一整周吗？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Can I _______ these CDs _____ a whole week?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13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．你为什么不试着骑自行车去上学呢？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Why don't you _____ ______ a bike to go to school?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14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．安静！不要制造噪音！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Be ______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！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Don't _______ any _______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！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15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．我很抱歉让你等了快两个小时。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I'm very sorry to have kept you _______ ____ almost two hours.</a:t>
            </a:r>
            <a:endParaRPr lang="zh-CN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3749349" y="1721519"/>
            <a:ext cx="31217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working        on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4019943" y="3749219"/>
            <a:ext cx="25805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try      riding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4861560" y="4815667"/>
            <a:ext cx="11619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make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7001241" y="4782000"/>
            <a:ext cx="11997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noise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　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6714605" y="5825263"/>
            <a:ext cx="27397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waiting   for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2757294" y="2734670"/>
            <a:ext cx="119976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keep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2044926" y="4758670"/>
            <a:ext cx="11997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quiet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6114722" y="2734670"/>
            <a:ext cx="119976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4" grpId="0"/>
      <p:bldP spid="23" grpId="0"/>
      <p:bldP spid="16" grpId="0"/>
      <p:bldP spid="6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14499" y="4460995"/>
            <a:ext cx="85439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noise, please!               </a:t>
            </a: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请保持安静！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quarter                              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一刻钟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6605" y="937993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单词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63269" y="4647752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短语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776605" y="137600"/>
            <a:ext cx="10639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冀教八上 </a:t>
            </a:r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L10  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Looking for Lisa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6080" y="937895"/>
            <a:ext cx="8881110" cy="3643630"/>
          </a:xfrm>
          <a:prstGeom prst="rect">
            <a:avLst/>
          </a:prstGeom>
        </p:spPr>
      </p:pic>
      <p:pic>
        <p:nvPicPr>
          <p:cNvPr id="4" name="冀教版八上L10词汇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0445" y="327660"/>
            <a:ext cx="833120" cy="4552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470" y="573405"/>
            <a:ext cx="117748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252730" y="884555"/>
            <a:ext cx="11556365" cy="218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THINK  ABOUT  IT</a:t>
            </a:r>
            <a:endParaRPr lang="en-US" altLang="zh-CN" sz="2400" b="1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·Is there a library in your school? What can you do there?</a:t>
            </a:r>
            <a:endParaRPr lang="en-US" altLang="zh-CN" sz="280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·Is it important to be 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on time</a:t>
            </a:r>
            <a:r>
              <a:rPr lang="en-US" altLang="zh-CN" sz="280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? Why?</a:t>
            </a:r>
            <a:endParaRPr lang="en-US" altLang="zh-CN" sz="280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 </a:t>
            </a:r>
            <a:r>
              <a:rPr lang="en-US" altLang="zh-CN" sz="2800" i="1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Jenny and Bill meet at </a:t>
            </a:r>
            <a:r>
              <a:rPr lang="en-US" altLang="zh-CN" sz="2800" i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3 o'clock</a:t>
            </a:r>
            <a:r>
              <a:rPr lang="en-US" altLang="zh-CN" sz="2800" i="1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to </a:t>
            </a:r>
            <a:r>
              <a:rPr lang="en-US" altLang="zh-CN" sz="2800" b="1" i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work on</a:t>
            </a:r>
            <a:r>
              <a:rPr lang="zh-CN" altLang="zh-CN" sz="2800" i="1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their project. They are in the library. Jenny is on the computer.</a:t>
            </a:r>
            <a:endParaRPr lang="en-US" altLang="zh-CN" sz="2800" i="1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0845" y="66480"/>
            <a:ext cx="10639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冀教八上 </a:t>
            </a:r>
            <a:r>
              <a:rPr lang="en-US" altLang="zh-CN" sz="3200" b="1" dirty="0">
                <a:solidFill>
                  <a:srgbClr val="051DCD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L10      </a:t>
            </a:r>
            <a:r>
              <a:rPr lang="en-US" altLang="zh-CN" sz="3200" b="1" dirty="0">
                <a:solidFill>
                  <a:srgbClr val="051DCD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Looking for Lisa</a:t>
            </a:r>
            <a:endParaRPr lang="en-US" altLang="zh-CN" sz="3200" b="1" dirty="0">
              <a:solidFill>
                <a:srgbClr val="051DCD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127" name="Rectangle 16"/>
          <p:cNvSpPr/>
          <p:nvPr/>
        </p:nvSpPr>
        <p:spPr>
          <a:xfrm>
            <a:off x="379730" y="2996565"/>
            <a:ext cx="11855450" cy="2589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Jenny</a:t>
            </a:r>
            <a:r>
              <a:rPr lang="zh-CN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Look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Bill. </a:t>
            </a:r>
            <a:r>
              <a:rPr lang="en-US" altLang="zh-CN" sz="2800" u="sng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have </a:t>
            </a:r>
            <a:r>
              <a:rPr lang="en-US" altLang="zh-CN" sz="2800" b="1" u="sng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downloaded</a:t>
            </a:r>
            <a:r>
              <a:rPr lang="en-US" altLang="zh-CN" sz="2800" b="1" u="sng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u="sng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some </a:t>
            </a:r>
            <a:r>
              <a:rPr lang="en-US" altLang="zh-CN" sz="2800" b="1" u="sng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more</a:t>
            </a:r>
            <a:r>
              <a:rPr lang="en-US" altLang="zh-CN" sz="2800" u="sng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pictures of Beijing.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Bill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Good work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Jenny! We have lots of  photos for our talk now.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</a:t>
            </a:r>
            <a:r>
              <a:rPr lang="en-US" altLang="zh-CN" sz="2800" u="sng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Have you </a:t>
            </a:r>
            <a:r>
              <a:rPr lang="en-US" altLang="zh-CN" sz="2800" b="1" u="sng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found </a:t>
            </a:r>
            <a:r>
              <a:rPr lang="en-US" altLang="zh-CN" sz="2800" u="sng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en-US" altLang="zh-CN" sz="2800" u="sng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ny Chinese music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075055" marR="0" lvl="0" indent="-107505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Jenny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800" u="sng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Yes</a:t>
            </a:r>
            <a:r>
              <a:rPr lang="zh-CN" altLang="en-US" sz="2800" u="sng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2800" u="sng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 have.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The </a:t>
            </a:r>
            <a:r>
              <a:rPr lang="en-US" altLang="zh-CN" sz="2800" b="1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librarian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helped me find some.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075055" marR="0" lvl="0" indent="-107505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Bill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That's great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！</a:t>
            </a:r>
            <a:endParaRPr lang="zh-CN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130" name="Picture 15" descr="C:\Users\Administrator\Desktop\图片\教材图片\L10课文图片1.png"/>
          <p:cNvPicPr>
            <a:picLocks noChangeAspect="1"/>
          </p:cNvPicPr>
          <p:nvPr/>
        </p:nvPicPr>
        <p:blipFill>
          <a:blip r:embed="rId1">
            <a:lum bright="29999" contrast="40000"/>
          </a:blip>
          <a:srcRect t="13551" b="11006"/>
          <a:stretch>
            <a:fillRect/>
          </a:stretch>
        </p:blipFill>
        <p:spPr>
          <a:xfrm>
            <a:off x="9342755" y="4963795"/>
            <a:ext cx="2849245" cy="1919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冀教版八上L10课文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5620" y="331470"/>
            <a:ext cx="779145" cy="553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40645" y="66675"/>
            <a:ext cx="195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00:00--00:36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5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1470" y="811530"/>
            <a:ext cx="117748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962" y="476885"/>
            <a:ext cx="11944349" cy="6028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i="1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 i="1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Suddenly</a:t>
            </a:r>
            <a:r>
              <a:rPr lang="en-US" altLang="zh-CN" sz="2800" i="1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i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the door opens. Danny</a:t>
            </a:r>
            <a:r>
              <a:rPr lang="en-US" altLang="zh-CN" sz="2800" i="1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i="1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rushes into</a:t>
            </a:r>
            <a:r>
              <a:rPr lang="en-US" altLang="zh-CN" sz="2800" i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the library with a basketball </a:t>
            </a:r>
            <a:endParaRPr lang="en-US" altLang="zh-CN" sz="2800" i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just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i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in his hand. He is wearing shorts and a T­shirt.)</a:t>
            </a:r>
            <a:endParaRPr kumimoji="0" lang="en-US" altLang="zh-CN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165225" marR="0" lvl="0" indent="-1165225" algn="just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Danny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(He </a:t>
            </a:r>
            <a:r>
              <a:rPr lang="en-US" altLang="zh-CN" sz="2800" b="1" noProof="0" dirty="0">
                <a:ln>
                  <a:noFill/>
                </a:ln>
                <a:solidFill>
                  <a:srgbClr val="051DCD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shouts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loudly.) Is Lisa here? Lisa! Lisa! Are 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you here?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75055" marR="0" lvl="0" indent="-1075055" algn="just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Jenny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Danny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be quiet! Lisa is not here.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75055" marR="0" lvl="0" indent="-1075055" algn="just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Librarian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No noise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please!</a:t>
            </a:r>
            <a:endParaRPr lang="en-US" altLang="zh-CN" sz="2800" b="1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R="0" defTabSz="457200" ea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Danny</a:t>
            </a:r>
            <a:r>
              <a:rPr lang="zh-CN" altLang="en-US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(He </a:t>
            </a:r>
            <a:r>
              <a:rPr lang="en-US" altLang="zh-CN" sz="2800" b="1" noProof="0" dirty="0">
                <a:solidFill>
                  <a:srgbClr val="051DC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whispers.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) Oops! Sorry. Lisa and I are going to 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work on 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our </a:t>
            </a:r>
            <a:endParaRPr lang="en-US" altLang="zh-CN" sz="2800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R="0" defTabSz="457200" ea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      basketball project together. I told her to meet me at 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 quarter</a:t>
            </a:r>
            <a:r>
              <a:rPr lang="en-US" altLang="zh-CN" sz="2800" noProof="0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to </a:t>
            </a:r>
            <a:r>
              <a:rPr lang="en-US" altLang="zh-CN" sz="280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three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R="0" defTabSz="457200" ea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     What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 the</a:t>
            </a:r>
            <a:r>
              <a:rPr lang="zh-CN" altLang="en-US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time</a:t>
            </a:r>
            <a:r>
              <a:rPr lang="zh-CN" altLang="en-US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Jenny?</a:t>
            </a:r>
            <a:endParaRPr kumimoji="0" lang="en-US" altLang="zh-CN" sz="2800" kern="1200" cap="none" spc="0" normalizeH="0" baseline="0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75055" marR="0" indent="-1075055" defTabSz="457200" ea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Jenny</a:t>
            </a:r>
            <a:r>
              <a:rPr lang="zh-CN" altLang="en-US" sz="2800" b="1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(She looks at her watch.) It's 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 quarter </a:t>
            </a:r>
            <a:r>
              <a:rPr lang="en-US" altLang="zh-CN" sz="2800" noProof="0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after </a:t>
            </a:r>
            <a:r>
              <a:rPr lang="en-US" altLang="zh-CN" sz="280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three.</a:t>
            </a:r>
            <a:endParaRPr kumimoji="0" lang="en-US" altLang="zh-CN" sz="2800" kern="1200" cap="none" spc="0" normalizeH="0" baseline="0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0" defTabSz="457200" ea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Danny</a:t>
            </a:r>
            <a:r>
              <a:rPr lang="zh-CN" altLang="en-US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She’s half an hour late!</a:t>
            </a:r>
            <a:r>
              <a:rPr lang="en-US" altLang="zh-CN" sz="2800" u="sng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I have</a:t>
            </a:r>
            <a:r>
              <a:rPr lang="en-US" altLang="zh-CN" sz="2800" b="1" u="sng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looked for</a:t>
            </a:r>
            <a:r>
              <a:rPr lang="en-US" altLang="zh-CN" sz="2800" u="sng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her everywhere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—in the</a:t>
            </a:r>
            <a:endParaRPr lang="en-US" altLang="zh-CN" sz="2800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R="0" defTabSz="457200" ea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      classroom, in the office,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and </a:t>
            </a:r>
            <a:r>
              <a:rPr lang="zh-CN" altLang="en-US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now in the library. Where is she?</a:t>
            </a:r>
            <a:r>
              <a:rPr lang="en-US" altLang="zh-CN" sz="2800" b="1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75055" marR="0" indent="-1075055" defTabSz="457200" ea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Bill</a:t>
            </a:r>
            <a:r>
              <a:rPr lang="zh-CN" altLang="en-US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Relax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Danny! </a:t>
            </a:r>
            <a:r>
              <a:rPr lang="en-US" altLang="zh-CN" sz="2800" u="sng" noProof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Have you looked in the gym?</a:t>
            </a:r>
            <a:endParaRPr lang="en-US" altLang="zh-CN" sz="2800" u="sng" noProof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1075055" indent="-1075055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Danny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：</a:t>
            </a:r>
            <a:r>
              <a:rPr lang="en-US" altLang="zh-CN" sz="2800" u="sng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No,</a:t>
            </a:r>
            <a:r>
              <a:rPr lang="zh-CN" altLang="en-US" sz="2800" u="sng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800" u="sng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I haven't.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Maybe she's there!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1075055" indent="-1075055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Bill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and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Jenny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：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(They laugh.)Yes. Maybe she is. See you tomorrow,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Danny.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6605" y="-35120"/>
            <a:ext cx="10639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冀教八上 </a:t>
            </a:r>
            <a:r>
              <a:rPr lang="en-US" altLang="zh-CN" sz="2800" b="1" dirty="0">
                <a:solidFill>
                  <a:srgbClr val="051DCD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L10      </a:t>
            </a:r>
            <a:r>
              <a:rPr lang="en-US" altLang="zh-CN" sz="2800" b="1" dirty="0">
                <a:solidFill>
                  <a:srgbClr val="051DCD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Looking for Lisa</a:t>
            </a:r>
            <a:endParaRPr lang="en-US" altLang="zh-CN" sz="2800" b="1" dirty="0">
              <a:solidFill>
                <a:srgbClr val="051DCD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200" name="Picture 12" descr="C:\Users\Administrator\Desktop\图片\教材图片\L10课文图片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4150" y="862330"/>
            <a:ext cx="1492250" cy="2018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冀教版八上L10课文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5655" y="15875"/>
            <a:ext cx="779145" cy="553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59975" y="108585"/>
            <a:ext cx="1228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00:36--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5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/>
          <p:nvPr/>
        </p:nvSpPr>
        <p:spPr>
          <a:xfrm flipH="1">
            <a:off x="386972" y="841851"/>
            <a:ext cx="1579471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0977" y="1321435"/>
            <a:ext cx="183557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</a:t>
            </a:r>
            <a:endParaRPr lang="zh-CN" altLang="en-US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7947" y="790576"/>
            <a:ext cx="5925589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540960" y="790577"/>
            <a:ext cx="14567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句子 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837947" y="655518"/>
            <a:ext cx="5925589" cy="6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Is it important to be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on time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?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23035" y="1374775"/>
            <a:ext cx="9883775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on time </a:t>
            </a:r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准时、按时 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eg. Be on time . Don't be late!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强调按时间表执行</a:t>
            </a:r>
            <a:endParaRPr lang="en-US" altLang="zh-CN" sz="2800" dirty="0">
              <a:solidFill>
                <a:srgbClr val="051DCD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rgbClr val="051DCD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37947" y="3336250"/>
            <a:ext cx="7805420" cy="1308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comes here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time.他及时到达了这里。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got here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time.我准时到达了这里。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77435" y="203364"/>
            <a:ext cx="268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0035" y="2383155"/>
            <a:ext cx="10530958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time  </a:t>
            </a:r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及时  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eg. Luckily, I came in time. I didn't miss the train.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强调没有错失或延误</a:t>
            </a:r>
            <a:endParaRPr lang="zh-CN" altLang="en-US" sz="2800" dirty="0">
              <a:solidFill>
                <a:srgbClr val="051DCD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582795" y="3468369"/>
            <a:ext cx="73201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in</a:t>
            </a:r>
            <a:endParaRPr lang="en-US" altLang="zh-CN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3432581" y="4122459"/>
            <a:ext cx="115021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on</a:t>
            </a:r>
            <a:endParaRPr lang="en-US" altLang="zh-CN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247" name="TextBox 39"/>
          <p:cNvSpPr txBox="1"/>
          <p:nvPr/>
        </p:nvSpPr>
        <p:spPr>
          <a:xfrm>
            <a:off x="643832" y="3468369"/>
            <a:ext cx="185527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典例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/>
          <p:nvPr/>
        </p:nvSpPr>
        <p:spPr>
          <a:xfrm flipH="1">
            <a:off x="644148" y="718026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916563" y="1395366"/>
            <a:ext cx="168624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</a:t>
            </a:r>
            <a:endParaRPr lang="zh-CN" altLang="en-US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4865" y="666750"/>
            <a:ext cx="9291320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798135" y="666752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句子 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965325" y="561340"/>
            <a:ext cx="9550400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Jenny and Bill meet a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 3 o'clock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to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work on</a:t>
            </a:r>
            <a:r>
              <a:rPr lang="zh-CN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their project.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34610" y="7953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TextBox 19"/>
          <p:cNvSpPr txBox="1"/>
          <p:nvPr/>
        </p:nvSpPr>
        <p:spPr>
          <a:xfrm>
            <a:off x="2069147" y="1346386"/>
            <a:ext cx="82365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work on </a:t>
            </a:r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从事于，致力于</a:t>
            </a:r>
            <a:endParaRPr lang="zh-CN" altLang="en-US" sz="2800" b="1" dirty="0">
              <a:solidFill>
                <a:srgbClr val="051DCD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31" name="矩形 19"/>
          <p:cNvSpPr/>
          <p:nvPr/>
        </p:nvSpPr>
        <p:spPr>
          <a:xfrm>
            <a:off x="1319212" y="1956296"/>
            <a:ext cx="7396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They are working on their writing.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他们正在从事他们的写作。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32" name="矩形 1"/>
          <p:cNvSpPr/>
          <p:nvPr/>
        </p:nvSpPr>
        <p:spPr>
          <a:xfrm>
            <a:off x="939799" y="2948391"/>
            <a:ext cx="14312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拓展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4862" y="2949708"/>
            <a:ext cx="92062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work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有关的短语：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work out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解决，算出；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at work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在工作；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out of work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失业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 is at work.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他在工作。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247" name="TextBox 39"/>
          <p:cNvSpPr txBox="1"/>
          <p:nvPr/>
        </p:nvSpPr>
        <p:spPr>
          <a:xfrm>
            <a:off x="916979" y="4490118"/>
            <a:ext cx="17043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典例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250" name="矩形 1"/>
          <p:cNvSpPr/>
          <p:nvPr/>
        </p:nvSpPr>
        <p:spPr>
          <a:xfrm>
            <a:off x="1965325" y="4480778"/>
            <a:ext cx="1149858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Bob was a geography teacher three years ago. Now he gives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up teaching and starts to __ astronomy research(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天文学研究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work out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　　　　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work in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C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work on                 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work at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087219" y="4960243"/>
            <a:ext cx="6724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C</a:t>
            </a:r>
            <a:endParaRPr lang="en-US" altLang="zh-CN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3" grpId="0"/>
      <p:bldP spid="1025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/>
          <p:nvPr/>
        </p:nvSpPr>
        <p:spPr>
          <a:xfrm flipH="1">
            <a:off x="644148" y="718026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953135" y="1594485"/>
            <a:ext cx="1028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Adobe 黑体 Std R" panose="020B0400000000000000" pitchFamily="34" charset="-122"/>
                <a:cs typeface="Arial" panose="020B0604020202020204" pitchFamily="34" charset="0"/>
              </a:rPr>
              <a:t>考向</a:t>
            </a:r>
            <a:endParaRPr lang="zh-CN" altLang="en-US" sz="2800" dirty="0">
              <a:solidFill>
                <a:srgbClr val="FF0000"/>
              </a:solidFill>
              <a:ea typeface="Adobe 黑体 Std R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4865" y="666750"/>
            <a:ext cx="3810000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798135" y="666752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句子 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136139" y="541066"/>
            <a:ext cx="3810635" cy="66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No noise</a:t>
            </a: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please!</a:t>
            </a:r>
            <a:endParaRPr lang="en-US" altLang="zh-CN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34610" y="7953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9" name="TextBox 16"/>
          <p:cNvSpPr txBox="1"/>
          <p:nvPr/>
        </p:nvSpPr>
        <p:spPr>
          <a:xfrm>
            <a:off x="2094864" y="1459414"/>
            <a:ext cx="5434965" cy="5903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noise </a:t>
            </a:r>
            <a:r>
              <a:rPr lang="en-US" altLang="zh-CN" sz="2800" b="1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噪音，吵闹声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352" name="矩形 22"/>
          <p:cNvSpPr/>
          <p:nvPr/>
        </p:nvSpPr>
        <p:spPr>
          <a:xfrm>
            <a:off x="1369635" y="3097472"/>
            <a:ext cx="6541770" cy="1301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Don’t make any noise, children.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孩子们，不要吵闹。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94454" y="2691709"/>
            <a:ext cx="3697546" cy="4120515"/>
            <a:chOff x="11890" y="3167"/>
            <a:chExt cx="6417" cy="6952"/>
          </a:xfrm>
        </p:grpSpPr>
        <p:sp>
          <p:nvSpPr>
            <p:cNvPr id="16393" name="TextBox 39"/>
            <p:cNvSpPr txBox="1"/>
            <p:nvPr/>
          </p:nvSpPr>
          <p:spPr>
            <a:xfrm>
              <a:off x="13720" y="3167"/>
              <a:ext cx="3045" cy="8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51DCD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魔法记忆</a:t>
              </a:r>
              <a:endPara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7421" name="Picture 2" descr="X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890" y="3989"/>
              <a:ext cx="6417" cy="61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22"/>
          <p:cNvSpPr/>
          <p:nvPr/>
        </p:nvSpPr>
        <p:spPr>
          <a:xfrm>
            <a:off x="2136398" y="2066132"/>
            <a:ext cx="5215889" cy="654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make (a) noise     </a:t>
            </a:r>
            <a:r>
              <a:rPr lang="zh-CN" altLang="en-US" sz="2800" b="1" dirty="0">
                <a:solidFill>
                  <a:srgbClr val="051DCD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制造噪音</a:t>
            </a:r>
            <a:endParaRPr lang="zh-CN" altLang="en-US" sz="2800" b="1" dirty="0">
              <a:solidFill>
                <a:srgbClr val="051DCD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6852650" y="666806"/>
            <a:ext cx="5339349" cy="1770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noisy   adj. 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吵闹的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反义词：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quiet   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Be quiet! / Keep quiet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安静！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2" grpId="0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7330" y="734695"/>
          <a:ext cx="11071930" cy="577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770"/>
                <a:gridCol w="3702755"/>
                <a:gridCol w="6034405"/>
              </a:tblGrid>
              <a:tr h="1680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voice</a:t>
                      </a:r>
                      <a:endParaRPr lang="en-US" sz="2400" b="1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主要指</a:t>
                      </a:r>
                      <a:r>
                        <a:rPr lang="zh-CN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人在讲话或唱歌时发出的声音</a:t>
                      </a: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，也可指</a:t>
                      </a:r>
                      <a:r>
                        <a:rPr lang="zh-CN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鸟叫声、各种乐器的声音，它侧重于悦耳之声。</a:t>
                      </a:r>
                      <a:endParaRPr lang="zh-CN" sz="2000" kern="100" dirty="0">
                        <a:solidFill>
                          <a:srgbClr val="051DCD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sound</a:t>
                      </a:r>
                      <a:endParaRPr lang="en-US" sz="2400" b="1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为一般用语。</a:t>
                      </a:r>
                      <a:r>
                        <a:rPr lang="zh-CN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泛指用耳朵所能听到的自然界的各种声音</a:t>
                      </a:r>
                      <a:r>
                        <a:rPr lang="zh-CN" sz="20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，如人声、机器声等。</a:t>
                      </a:r>
                      <a:endParaRPr lang="zh-CN" sz="20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9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noise</a:t>
                      </a:r>
                      <a:endParaRPr lang="en-US" sz="2400" b="1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可以作可数名词，也可以作不可数名词。包括人们不愿意听到的各种声音，尤其指</a:t>
                      </a:r>
                      <a:r>
                        <a:rPr lang="zh-CN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机器等发出的</a:t>
                      </a:r>
                      <a:r>
                        <a:rPr lang="en-US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噪音</a:t>
                      </a:r>
                      <a:r>
                        <a:rPr lang="en-US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，或者公共场所的</a:t>
                      </a:r>
                      <a:r>
                        <a:rPr lang="en-US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吵闹声，嘈杂声</a:t>
                      </a:r>
                      <a:r>
                        <a:rPr lang="en-US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000" kern="100" dirty="0">
                          <a:solidFill>
                            <a:srgbClr val="051DCD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solidFill>
                          <a:srgbClr val="051DCD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389" name="TextBox 19"/>
          <p:cNvSpPr txBox="1"/>
          <p:nvPr/>
        </p:nvSpPr>
        <p:spPr>
          <a:xfrm>
            <a:off x="529590" y="194945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考向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400" b="1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26640" y="74295"/>
            <a:ext cx="4011613" cy="576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辨析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voice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sound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noise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0" y="1026795"/>
            <a:ext cx="5119370" cy="1075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120000"/>
              </a:lnSpc>
              <a:spcAft>
                <a:spcPts val="0"/>
              </a:spcAft>
            </a:pPr>
            <a:r>
              <a:rPr lang="en-US" sz="2800" kern="1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Please speak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in a loud voice.</a:t>
            </a:r>
            <a:endParaRPr lang="en-US" sz="2800" kern="100" dirty="0">
              <a:solidFill>
                <a:schemeClr val="dk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algn="l" defTabSz="457200" rtl="0" eaLnBrk="1" latinLnBrk="0" hangingPunct="1">
              <a:lnSpc>
                <a:spcPct val="120000"/>
              </a:lnSpc>
              <a:spcAft>
                <a:spcPts val="0"/>
              </a:spcAft>
            </a:pPr>
            <a:r>
              <a:rPr lang="zh-CN" sz="2800" kern="1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请大声说话。</a:t>
            </a:r>
            <a:endParaRPr lang="zh-CN" altLang="zh-CN" sz="2800" kern="100" dirty="0">
              <a:solidFill>
                <a:schemeClr val="dk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65750" y="2866390"/>
            <a:ext cx="5119370" cy="1075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120000"/>
              </a:lnSpc>
              <a:spcAft>
                <a:spcPts val="0"/>
              </a:spcAft>
            </a:pPr>
            <a:r>
              <a:rPr lang="en-US" sz="2800" kern="1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He can't hear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sound</a:t>
            </a:r>
            <a:r>
              <a:rPr lang="en-US" sz="2800" kern="1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. </a:t>
            </a:r>
            <a:endParaRPr lang="en-US" sz="2800" kern="100" dirty="0">
              <a:solidFill>
                <a:schemeClr val="dk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algn="l" defTabSz="457200" rtl="0" eaLnBrk="1" latinLnBrk="0" hangingPunct="1">
              <a:lnSpc>
                <a:spcPct val="120000"/>
              </a:lnSpc>
              <a:spcAft>
                <a:spcPts val="0"/>
              </a:spcAft>
            </a:pPr>
            <a:r>
              <a:rPr lang="zh-CN" sz="2800" kern="1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他听不见声音。</a:t>
            </a:r>
            <a:endParaRPr lang="zh-CN" altLang="zh-CN" sz="2800" kern="100" dirty="0">
              <a:solidFill>
                <a:schemeClr val="dk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65750" y="4785995"/>
            <a:ext cx="5119370" cy="1075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120000"/>
              </a:lnSpc>
              <a:spcAft>
                <a:spcPts val="0"/>
              </a:spcAft>
            </a:pPr>
            <a:r>
              <a:rPr lang="en-US" sz="2800" kern="1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Don't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make so much noise</a:t>
            </a:r>
            <a:r>
              <a:rPr lang="en-US" sz="2800" kern="1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.</a:t>
            </a:r>
            <a:endParaRPr lang="en-US" sz="2800" kern="100" dirty="0">
              <a:solidFill>
                <a:schemeClr val="dk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algn="l" defTabSz="457200" rtl="0" eaLnBrk="1" latinLnBrk="0" hangingPunct="1">
              <a:lnSpc>
                <a:spcPct val="120000"/>
              </a:lnSpc>
              <a:spcAft>
                <a:spcPts val="0"/>
              </a:spcAft>
            </a:pPr>
            <a:r>
              <a:rPr lang="zh-CN" sz="2800" kern="1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别这么吵吵闹闹的。</a:t>
            </a:r>
            <a:endParaRPr lang="zh-CN" altLang="zh-CN" sz="2800" kern="100" dirty="0">
              <a:solidFill>
                <a:schemeClr val="dk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矩形 2"/>
          <p:cNvSpPr/>
          <p:nvPr/>
        </p:nvSpPr>
        <p:spPr>
          <a:xfrm>
            <a:off x="308610" y="33655"/>
            <a:ext cx="7872095" cy="202755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Li Ming is in the library. He is borrowing a book.</a:t>
            </a:r>
            <a:endParaRPr lang="en-US" altLang="zh-CN" sz="2800" i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Can I help you?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Then you must come back and renew it.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long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can I keep it?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Can I write on the book?</a:t>
            </a:r>
            <a:endParaRPr lang="en-US" altLang="zh-CN" sz="2800" i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466" name="矩形 5"/>
          <p:cNvSpPr/>
          <p:nvPr/>
        </p:nvSpPr>
        <p:spPr>
          <a:xfrm>
            <a:off x="308610" y="2164715"/>
            <a:ext cx="8626475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Librarian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________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Ming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Yes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please. I want to borrow Harry Potter.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65730" y="2141220"/>
            <a:ext cx="6616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488" name="矩形 14"/>
          <p:cNvSpPr/>
          <p:nvPr/>
        </p:nvSpPr>
        <p:spPr>
          <a:xfrm>
            <a:off x="259080" y="3065780"/>
            <a:ext cx="9013190" cy="3538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Librarian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 me see. Here you are.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Ming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________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Librarian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b="1" dirty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two weeks.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Ming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But I can't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finish it i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 two weeks.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Librarian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________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 Ming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Thanks. I wi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ll try to finish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 on time.________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Librarian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you can't. You must keep it clean.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Ming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All right. I understand. Thank you.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82573" y="5189220"/>
            <a:ext cx="44435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5730" y="3525520"/>
            <a:ext cx="44435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86380" y="4844415"/>
            <a:ext cx="44435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06460" y="33655"/>
            <a:ext cx="359029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八上课本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P25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习题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zh-CN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33005" y="3611880"/>
            <a:ext cx="37122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How long 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提问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for +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时间段  作答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UNIT_TABLE_BEAUTIFY" val="smartTable{0b5d629c-e878-4a60-8e4b-4f11253abe3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6505</Words>
  <Application>WPS 演示</Application>
  <PresentationFormat>宽屏</PresentationFormat>
  <Paragraphs>426</Paragraphs>
  <Slides>18</Slides>
  <Notes>8</Notes>
  <HiddenSlides>1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黑体</vt:lpstr>
      <vt:lpstr>Times New Roman</vt:lpstr>
      <vt:lpstr>Adobe 黑体 Std R</vt:lpstr>
      <vt:lpstr>Calibri</vt:lpstr>
      <vt:lpstr>Georgia</vt:lpstr>
      <vt:lpstr>Berlin Sans FB</vt:lpstr>
      <vt:lpstr>微软雅黑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Dean</dc:creator>
  <cp:lastModifiedBy>Lynn</cp:lastModifiedBy>
  <cp:revision>558</cp:revision>
  <dcterms:created xsi:type="dcterms:W3CDTF">2020-05-27T10:35:00Z</dcterms:created>
  <dcterms:modified xsi:type="dcterms:W3CDTF">2020-08-25T15:19:17Z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