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672" r:id="rId3"/>
    <p:sldId id="673" r:id="rId4"/>
    <p:sldId id="674" r:id="rId6"/>
    <p:sldId id="675" r:id="rId7"/>
    <p:sldId id="676" r:id="rId8"/>
    <p:sldId id="677" r:id="rId9"/>
    <p:sldId id="678" r:id="rId10"/>
    <p:sldId id="679" r:id="rId11"/>
    <p:sldId id="680" r:id="rId12"/>
    <p:sldId id="692" r:id="rId13"/>
    <p:sldId id="682" r:id="rId14"/>
    <p:sldId id="683" r:id="rId15"/>
    <p:sldId id="684" r:id="rId16"/>
    <p:sldId id="691" r:id="rId17"/>
    <p:sldId id="667" r:id="rId18"/>
    <p:sldId id="668" r:id="rId19"/>
    <p:sldId id="669" r:id="rId20"/>
    <p:sldId id="670" r:id="rId21"/>
    <p:sldId id="517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i" initials="h" lastIdx="2" clrIdx="0"/>
  <p:cmAuthor id="2" name="作者" initials="作" lastIdx="0" clrIdx="1"/>
  <p:cmAuthor id="3" name="微软用户" initials="微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1DCD"/>
    <a:srgbClr val="F7B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6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EF170-E861-4627-8C32-9B365A0CF3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03E12-3565-4F80-9AC6-7E3920D92E3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happy important necessary healthy</a:t>
            </a:r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9"/>
          <p:cNvSpPr txBox="1">
            <a:spLocks noChangeArrowheads="1"/>
          </p:cNvSpPr>
          <p:nvPr/>
        </p:nvSpPr>
        <p:spPr bwMode="auto">
          <a:xfrm>
            <a:off x="4233863" y="1101725"/>
            <a:ext cx="5453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800" b="1" dirty="0">
                <a:latin typeface="Arial" panose="020B0604020202020204" pitchFamily="34" charset="0"/>
                <a:cs typeface="Arial" panose="020B0604020202020204" pitchFamily="34" charset="0"/>
              </a:rPr>
              <a:t> Me and My Class</a:t>
            </a:r>
            <a:endParaRPr lang="en-US" altLang="zh-C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1838325" y="1079500"/>
            <a:ext cx="2606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800" b="1" dirty="0">
                <a:latin typeface="Arial" panose="020B0604020202020204" pitchFamily="34" charset="0"/>
                <a:cs typeface="Arial" panose="020B0604020202020204" pitchFamily="34" charset="0"/>
              </a:rPr>
              <a:t>Unit 1</a:t>
            </a:r>
            <a:endParaRPr lang="zh-CN" alt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9"/>
          <p:cNvSpPr txBox="1">
            <a:spLocks noChangeArrowheads="1"/>
          </p:cNvSpPr>
          <p:nvPr/>
        </p:nvSpPr>
        <p:spPr bwMode="auto">
          <a:xfrm>
            <a:off x="5262563" y="3429000"/>
            <a:ext cx="3538537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>
                <a:solidFill>
                  <a:srgbClr val="051D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1" lang="en-US" altLang="zh-CN" sz="4000" b="1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Meet Ms. Liu</a:t>
            </a:r>
            <a:endParaRPr kumimoji="1" lang="en-US" altLang="zh-CN" sz="4000" b="1" dirty="0">
              <a:solidFill>
                <a:srgbClr val="051DCD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2814320" y="3429000"/>
            <a:ext cx="587756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4000" b="1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Lesson 5 </a:t>
            </a:r>
            <a:endParaRPr kumimoji="1" lang="zh-CN" altLang="en-US" sz="4000" b="1" dirty="0">
              <a:solidFill>
                <a:srgbClr val="051DCD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953769" y="558517"/>
            <a:ext cx="10515600" cy="2597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lucky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拓展： 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名词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: luck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副词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: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luckily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反义词：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unlucky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en-US" altLang="zh-CN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zh-CN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1.Our teacher says ‘Good______!’ to us.</a:t>
            </a:r>
            <a:endParaRPr lang="en-US" altLang="zh-CN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zh-CN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2. _______, you are a number of student in Class One.</a:t>
            </a:r>
            <a:endParaRPr lang="en-US" altLang="zh-CN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953769" y="3167819"/>
            <a:ext cx="10361612" cy="195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3. You bought the last ticket for the concert. How _____ you are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！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4. She was _________to lose her books on her way home.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TextBox 17"/>
          <p:cNvSpPr txBox="1">
            <a:spLocks noChangeArrowheads="1"/>
          </p:cNvSpPr>
          <p:nvPr/>
        </p:nvSpPr>
        <p:spPr bwMode="auto">
          <a:xfrm rot="10800000" flipV="1">
            <a:off x="8867140" y="3163945"/>
            <a:ext cx="1427480" cy="737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lucky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115647" y="1960587"/>
            <a:ext cx="10588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TextBox 17"/>
          <p:cNvSpPr txBox="1">
            <a:spLocks noChangeArrowheads="1"/>
          </p:cNvSpPr>
          <p:nvPr/>
        </p:nvSpPr>
        <p:spPr bwMode="auto">
          <a:xfrm rot="10800000" flipV="1">
            <a:off x="5244147" y="1853580"/>
            <a:ext cx="1703705" cy="737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luck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TextBox 17"/>
          <p:cNvSpPr txBox="1">
            <a:spLocks noChangeArrowheads="1"/>
          </p:cNvSpPr>
          <p:nvPr/>
        </p:nvSpPr>
        <p:spPr bwMode="auto">
          <a:xfrm rot="10800000" flipV="1">
            <a:off x="1395253" y="2422982"/>
            <a:ext cx="1703705" cy="737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Luckily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TextBox 17"/>
          <p:cNvSpPr txBox="1">
            <a:spLocks noChangeArrowheads="1"/>
          </p:cNvSpPr>
          <p:nvPr/>
        </p:nvSpPr>
        <p:spPr bwMode="auto">
          <a:xfrm rot="10800000" flipV="1">
            <a:off x="2841625" y="3774949"/>
            <a:ext cx="1663700" cy="737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unlucky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2196732" y="1020848"/>
            <a:ext cx="7490193" cy="7683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457200">
              <a:defRPr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encourages</a:t>
            </a:r>
            <a:r>
              <a:rPr lang="zh-CN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to ask questions and 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>
              <a:defRPr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answers with each other.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49470" y="20066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5" name="AutoShape 2"/>
          <p:cNvSpPr/>
          <p:nvPr/>
        </p:nvSpPr>
        <p:spPr>
          <a:xfrm flipH="1">
            <a:off x="575945" y="1080770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文本框 24"/>
          <p:cNvSpPr txBox="1"/>
          <p:nvPr/>
        </p:nvSpPr>
        <p:spPr>
          <a:xfrm>
            <a:off x="631825" y="1034426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4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" name="TextBox 17"/>
          <p:cNvSpPr txBox="1"/>
          <p:nvPr/>
        </p:nvSpPr>
        <p:spPr>
          <a:xfrm rot="-10800000" flipV="1">
            <a:off x="2167890" y="1893114"/>
            <a:ext cx="7856220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 dirty="0"/>
              <a:t>她鼓励我们互相提问，讨论答案。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73" name="TextBox 19"/>
          <p:cNvSpPr txBox="1"/>
          <p:nvPr/>
        </p:nvSpPr>
        <p:spPr>
          <a:xfrm>
            <a:off x="805814" y="2627958"/>
            <a:ext cx="13620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67889" y="2520250"/>
            <a:ext cx="9557385" cy="1770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  <a:defRPr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1) encourage sb.to do </a:t>
            </a:r>
            <a:r>
              <a:rPr lang="en-US" altLang="zh-CN" sz="2800" dirty="0" err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sth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意为“鼓励某人做某事”。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7380" indent="-627380">
              <a:lnSpc>
                <a:spcPct val="130000"/>
              </a:lnSpc>
              <a:spcBef>
                <a:spcPct val="0"/>
              </a:spcBef>
              <a:defRPr/>
            </a:pPr>
            <a:r>
              <a:rPr lang="en-US" altLang="zh-CN" sz="2800" b="1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His parents encourage him to speak in public.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  <a:spcBef>
                <a:spcPct val="0"/>
              </a:spcBef>
              <a:defRPr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他的父母鼓励他在公众场合讲话。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853171" y="5072819"/>
            <a:ext cx="10588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TextBox 15"/>
          <p:cNvSpPr txBox="1">
            <a:spLocks noChangeArrowheads="1"/>
          </p:cNvSpPr>
          <p:nvPr/>
        </p:nvSpPr>
        <p:spPr bwMode="auto">
          <a:xfrm>
            <a:off x="2167888" y="5014706"/>
            <a:ext cx="9033511" cy="130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他妈妈经常鼓励他努力学习。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_____________________________________________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 rot="10800000" flipV="1">
            <a:off x="2196732" y="5540013"/>
            <a:ext cx="8728711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mom often encourages him to work/study hard.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7"/>
          <p:cNvSpPr txBox="1"/>
          <p:nvPr/>
        </p:nvSpPr>
        <p:spPr>
          <a:xfrm rot="-10800000" flipV="1">
            <a:off x="2167890" y="4327864"/>
            <a:ext cx="7856220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名词：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鼓励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857374" y="247630"/>
            <a:ext cx="9896475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2) discuss </a:t>
            </a:r>
            <a:r>
              <a:rPr lang="en-US" altLang="zh-CN" sz="2800" dirty="0" err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sth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with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sb.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意为“与某人讨论某事”。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7380" indent="-627380">
              <a:spcBef>
                <a:spcPct val="0"/>
              </a:spcBef>
              <a:defRPr/>
            </a:pPr>
            <a:r>
              <a:rPr lang="en-US" altLang="zh-CN" sz="2800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He discussed the problem with his parents.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7380" indent="-627380">
              <a:spcBef>
                <a:spcPct val="0"/>
              </a:spcBef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他和他父母讨论了这个问题。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TextBox 19"/>
          <p:cNvSpPr txBox="1"/>
          <p:nvPr/>
        </p:nvSpPr>
        <p:spPr>
          <a:xfrm>
            <a:off x="339089" y="265758"/>
            <a:ext cx="13620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  <a:cs typeface="Arial" panose="020B0604020202020204" pitchFamily="34" charset="0"/>
              </a:rPr>
              <a:t>考向一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  <a:cs typeface="Arial" panose="020B0604020202020204" pitchFamily="34" charset="0"/>
            </a:endParaRPr>
          </a:p>
        </p:txBody>
      </p:sp>
      <p:sp>
        <p:nvSpPr>
          <p:cNvPr id="10" name="TextBox 19"/>
          <p:cNvSpPr txBox="1"/>
          <p:nvPr/>
        </p:nvSpPr>
        <p:spPr>
          <a:xfrm>
            <a:off x="339089" y="1586865"/>
            <a:ext cx="13620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  <a:cs typeface="Arial" panose="020B0604020202020204" pitchFamily="34" charset="0"/>
              </a:rPr>
              <a:t>考向二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  <a:cs typeface="Arial" panose="020B0604020202020204" pitchFamily="34" charset="0"/>
            </a:endParaRPr>
          </a:p>
        </p:txBody>
      </p:sp>
      <p:sp>
        <p:nvSpPr>
          <p:cNvPr id="11" name="矩形 1"/>
          <p:cNvSpPr>
            <a:spLocks noChangeArrowheads="1"/>
          </p:cNvSpPr>
          <p:nvPr/>
        </p:nvSpPr>
        <p:spPr bwMode="auto">
          <a:xfrm>
            <a:off x="1857375" y="1586865"/>
            <a:ext cx="10450830" cy="1814830"/>
          </a:xfrm>
          <a:prstGeom prst="rect">
            <a:avLst/>
          </a:prstGeom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名词：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discussion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have a discuss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ion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about </a:t>
            </a:r>
            <a:r>
              <a:rPr lang="en-US" altLang="zh-CN" sz="2800" dirty="0" err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sth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  “</a:t>
            </a:r>
            <a:r>
              <a:rPr lang="zh-CN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对某事进行讨论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”</a:t>
            </a:r>
            <a:r>
              <a:rPr lang="zh-CN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714375" indent="-714375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Do you want to have a discussion about the culture of China?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714375"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你想讨论一下中国文化吗？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TextBox 15"/>
          <p:cNvSpPr txBox="1">
            <a:spLocks noChangeArrowheads="1"/>
          </p:cNvSpPr>
          <p:nvPr/>
        </p:nvSpPr>
        <p:spPr bwMode="auto">
          <a:xfrm>
            <a:off x="1447800" y="3813051"/>
            <a:ext cx="10552904" cy="1953868"/>
          </a:xfrm>
          <a:prstGeom prst="rect">
            <a:avLst/>
          </a:prstGeom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457200" indent="-457200" algn="just"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Jack often ___________(discuss)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 pollution problems with his friends.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457200" indent="-457200" algn="just" eaLnBrk="1" hangingPunct="1">
              <a:lnSpc>
                <a:spcPct val="150000"/>
              </a:lnSpc>
              <a:spcBef>
                <a:spcPct val="0"/>
              </a:spcBef>
              <a:buFontTx/>
              <a:buAutoNum type="arabicPeriod"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Jack had a __________(discuss) with his classmates.                                             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 rot="10800000" flipV="1">
            <a:off x="3843336" y="3729934"/>
            <a:ext cx="2962275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discusses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 rot="10800000" flipV="1">
            <a:off x="3843335" y="5089605"/>
            <a:ext cx="3524251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2"/>
          <p:cNvSpPr txBox="1">
            <a:spLocks noChangeArrowheads="1"/>
          </p:cNvSpPr>
          <p:nvPr/>
        </p:nvSpPr>
        <p:spPr bwMode="auto">
          <a:xfrm>
            <a:off x="490695" y="3936703"/>
            <a:ext cx="10588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2196733" y="1020848"/>
            <a:ext cx="2095009" cy="53554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457200">
              <a:defRPr/>
            </a:pPr>
            <a:endParaRPr kumimoji="1" lang="zh-CN" altLang="en-US" sz="28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49470" y="200660"/>
            <a:ext cx="2384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5" name="AutoShape 2"/>
          <p:cNvSpPr/>
          <p:nvPr/>
        </p:nvSpPr>
        <p:spPr>
          <a:xfrm flipH="1">
            <a:off x="575944" y="1080770"/>
            <a:ext cx="1401359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文本框 24"/>
          <p:cNvSpPr txBox="1"/>
          <p:nvPr/>
        </p:nvSpPr>
        <p:spPr>
          <a:xfrm>
            <a:off x="631825" y="1034426"/>
            <a:ext cx="1292501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</a:t>
            </a:r>
            <a:endParaRPr lang="en-US" altLang="zh-CN" sz="28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33218" y="1033176"/>
            <a:ext cx="20950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I'm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married.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2196733" y="1646873"/>
            <a:ext cx="8680697" cy="1512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）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marry sb.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嫁给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娶 某人；与某人结婚。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sz="2800" dirty="0" err="1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John married Mary last week.</a:t>
            </a:r>
            <a:endParaRPr lang="en-US" altLang="zh-CN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上星期约翰和玛丽结婚了。（娶了玛丽）</a:t>
            </a:r>
            <a:endParaRPr lang="zh-CN" altLang="en-US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233218" y="3130129"/>
            <a:ext cx="8963392" cy="1512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）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get married </a:t>
            </a:r>
            <a:r>
              <a:rPr lang="en-US" altLang="zh-CN" sz="2800" b="1" dirty="0">
                <a:solidFill>
                  <a:srgbClr val="051DCD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sb.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表示与某人结婚</a:t>
            </a:r>
            <a:r>
              <a:rPr lang="zh-CN" altLang="en-US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。</a:t>
            </a:r>
            <a:endParaRPr lang="en-US" altLang="zh-CN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zh-CN" sz="2800" dirty="0" err="1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Jane got married to a doctor last month.</a:t>
            </a:r>
            <a:endParaRPr lang="en-US" altLang="zh-CN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>
              <a:lnSpc>
                <a:spcPct val="110000"/>
              </a:lnSpc>
              <a:defRPr/>
            </a:pPr>
            <a:r>
              <a:rPr lang="zh-CN" altLang="en-US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上个月简和一位医生结婚了。</a:t>
            </a:r>
            <a:endParaRPr lang="en-US" altLang="zh-CN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399280" y="1080770"/>
            <a:ext cx="718566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married adj.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已婚的    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marry  v.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嫁娶；结婚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18"/>
          <p:cNvSpPr txBox="1">
            <a:spLocks noChangeArrowheads="1"/>
          </p:cNvSpPr>
          <p:nvPr/>
        </p:nvSpPr>
        <p:spPr bwMode="auto">
          <a:xfrm>
            <a:off x="2128202" y="5077778"/>
            <a:ext cx="9069387" cy="130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4455" indent="-8445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Lucy has ______ (to William) for 50 years.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A. got married   B. been married   C. married   D. marry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Box 15"/>
          <p:cNvSpPr txBox="1">
            <a:spLocks noChangeArrowheads="1"/>
          </p:cNvSpPr>
          <p:nvPr/>
        </p:nvSpPr>
        <p:spPr bwMode="auto">
          <a:xfrm>
            <a:off x="1750618" y="5099917"/>
            <a:ext cx="965200" cy="737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12"/>
          <p:cNvSpPr txBox="1">
            <a:spLocks noChangeArrowheads="1"/>
          </p:cNvSpPr>
          <p:nvPr/>
        </p:nvSpPr>
        <p:spPr bwMode="auto">
          <a:xfrm>
            <a:off x="691756" y="5229477"/>
            <a:ext cx="10588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601470" y="4505713"/>
            <a:ext cx="6096000" cy="525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8650">
              <a:lnSpc>
                <a:spcPct val="110000"/>
              </a:lnSpc>
              <a:defRPr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）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be married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已婚的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67125" y="0"/>
            <a:ext cx="3959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Summary 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L5</a:t>
            </a:r>
            <a:endParaRPr kumimoji="1"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82370" y="544830"/>
            <a:ext cx="11236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1. someone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  knowledgeable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  patient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2. be patient with      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对某人有耐心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  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feel lucky to do     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做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感到很幸运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encourage sb. to do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鼓励某人做某事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discuss with sb.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与某人讨论某事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play the piano       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弹钢琴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be ready for/to do    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乐意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/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准备好做某事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00000"/>
              </a:lnSpc>
              <a:buClrTx/>
              <a:buSzTx/>
              <a:buNone/>
            </a:pP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be/get married to sb.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和某人结婚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00000"/>
              </a:lnSpc>
            </a:pP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020763" y="889794"/>
            <a:ext cx="10701184" cy="518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一、用方框中所给词的适当形式填空。</a:t>
            </a:r>
            <a:endParaRPr lang="en-US" altLang="zh-CN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zh-CN" sz="2800" b="1" dirty="0">
              <a:solidFill>
                <a:srgbClr val="008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1. We felt __________ to have so many good friends.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2. We always get some ______________ from our family.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3. I want to make friends with _________ very special.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4. Let's have a ___________ about the wonders of the world.    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5. Tom and Linda have been ________ for ten years, but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they've never quarreled.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TextBox 29"/>
          <p:cNvSpPr txBox="1">
            <a:spLocks noChangeArrowheads="1"/>
          </p:cNvSpPr>
          <p:nvPr/>
        </p:nvSpPr>
        <p:spPr bwMode="auto">
          <a:xfrm>
            <a:off x="3368160" y="2144693"/>
            <a:ext cx="1805345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lucky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29"/>
          <p:cNvSpPr txBox="1">
            <a:spLocks noChangeArrowheads="1"/>
          </p:cNvSpPr>
          <p:nvPr/>
        </p:nvSpPr>
        <p:spPr bwMode="auto">
          <a:xfrm>
            <a:off x="4746109" y="2713018"/>
            <a:ext cx="3167579" cy="6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encouragement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29"/>
          <p:cNvSpPr txBox="1">
            <a:spLocks noChangeArrowheads="1"/>
          </p:cNvSpPr>
          <p:nvPr/>
        </p:nvSpPr>
        <p:spPr bwMode="auto">
          <a:xfrm>
            <a:off x="5814535" y="3357645"/>
            <a:ext cx="2917826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29"/>
          <p:cNvSpPr txBox="1">
            <a:spLocks noChangeArrowheads="1"/>
          </p:cNvSpPr>
          <p:nvPr/>
        </p:nvSpPr>
        <p:spPr bwMode="auto">
          <a:xfrm>
            <a:off x="3567027" y="3981444"/>
            <a:ext cx="3426590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discussion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29"/>
          <p:cNvSpPr txBox="1">
            <a:spLocks noChangeArrowheads="1"/>
          </p:cNvSpPr>
          <p:nvPr/>
        </p:nvSpPr>
        <p:spPr bwMode="auto">
          <a:xfrm>
            <a:off x="5814535" y="4695404"/>
            <a:ext cx="1489075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married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817688" y="1534319"/>
          <a:ext cx="6914673" cy="556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4673"/>
              </a:tblGrid>
              <a:tr h="53022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CN" sz="2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  <a:cs typeface="Arial" panose="020B0604020202020204" pitchFamily="34" charset="0"/>
                        </a:rPr>
                        <a:t>someone, encourage, discuss, luck, marry</a:t>
                      </a:r>
                      <a:endParaRPr lang="zh-CN" altLang="en-US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3733006" y="125661"/>
            <a:ext cx="39814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Practice L5</a:t>
            </a:r>
            <a:endParaRPr lang="en-US" altLang="zh-C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500005" y="398366"/>
            <a:ext cx="11515725" cy="426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二、单项选择。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6. Alice _____Peter last year.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 married to  	B. got married to	C. got married with    D. married with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7. Why not ask ______ to help you?      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indent="266700" eaLnBrk="1" hangingPunct="1">
              <a:lnSpc>
                <a:spcPct val="2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A. somebody    	B. anybody    	C. nobody     	      D. everybody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29"/>
          <p:cNvSpPr txBox="1">
            <a:spLocks noChangeArrowheads="1"/>
          </p:cNvSpPr>
          <p:nvPr/>
        </p:nvSpPr>
        <p:spPr bwMode="auto">
          <a:xfrm>
            <a:off x="101734" y="1431138"/>
            <a:ext cx="831703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29"/>
          <p:cNvSpPr txBox="1">
            <a:spLocks noChangeArrowheads="1"/>
          </p:cNvSpPr>
          <p:nvPr/>
        </p:nvSpPr>
        <p:spPr bwMode="auto">
          <a:xfrm>
            <a:off x="101734" y="3119067"/>
            <a:ext cx="831703" cy="65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871872" y="445455"/>
            <a:ext cx="10740025" cy="512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8. Jack feels _____ to have a chance to visit the famous film star.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A. lucky          B. luck          C. luckily          D. lucks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9. Jessica's parents always encourage her ___ out her opinions.                                                         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A. speak        B. speaking    C. to speak       D. will speak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10. Are you ready _______ talk about your hobby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？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A. to             B. for             C. with              D. on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29"/>
          <p:cNvSpPr txBox="1">
            <a:spLocks noChangeArrowheads="1"/>
          </p:cNvSpPr>
          <p:nvPr/>
        </p:nvSpPr>
        <p:spPr bwMode="auto">
          <a:xfrm>
            <a:off x="297006" y="585426"/>
            <a:ext cx="596900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29"/>
          <p:cNvSpPr txBox="1">
            <a:spLocks noChangeArrowheads="1"/>
          </p:cNvSpPr>
          <p:nvPr/>
        </p:nvSpPr>
        <p:spPr bwMode="auto">
          <a:xfrm>
            <a:off x="385141" y="3944093"/>
            <a:ext cx="596900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29"/>
          <p:cNvSpPr txBox="1">
            <a:spLocks noChangeArrowheads="1"/>
          </p:cNvSpPr>
          <p:nvPr/>
        </p:nvSpPr>
        <p:spPr bwMode="auto">
          <a:xfrm>
            <a:off x="297006" y="2313388"/>
            <a:ext cx="596900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763970" y="478005"/>
            <a:ext cx="11618989" cy="6195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三、连词成句。</a:t>
            </a:r>
            <a:endParaRPr lang="en-US" altLang="zh-CN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11. Mr. Li, ready, is, have, a, birthday, to, for, son, his, party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_____________________________________________.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12. friend, feel, I, to, have, lucky, my, her, as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_________________________________________.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13. Ms. Li, us, to, questions, encourages, ask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_________________________________________.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14. waiting for, someone, is, at the, gate, you, school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_________________________________________.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15. Mary , was ,married, to, Tom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_________________________________________.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29"/>
          <p:cNvSpPr txBox="1">
            <a:spLocks noChangeArrowheads="1"/>
          </p:cNvSpPr>
          <p:nvPr/>
        </p:nvSpPr>
        <p:spPr bwMode="auto">
          <a:xfrm>
            <a:off x="1380803" y="1495826"/>
            <a:ext cx="10385322" cy="59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Li is ready to have a birthday party for his son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29"/>
          <p:cNvSpPr txBox="1">
            <a:spLocks noChangeArrowheads="1"/>
          </p:cNvSpPr>
          <p:nvPr/>
        </p:nvSpPr>
        <p:spPr bwMode="auto">
          <a:xfrm>
            <a:off x="1380803" y="2637948"/>
            <a:ext cx="7481747" cy="59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feel lucky to have her as my friend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29"/>
          <p:cNvSpPr txBox="1">
            <a:spLocks noChangeArrowheads="1"/>
          </p:cNvSpPr>
          <p:nvPr/>
        </p:nvSpPr>
        <p:spPr bwMode="auto">
          <a:xfrm>
            <a:off x="1380455" y="3749581"/>
            <a:ext cx="7706903" cy="59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Li encourages us to ask questions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29"/>
          <p:cNvSpPr txBox="1">
            <a:spLocks noChangeArrowheads="1"/>
          </p:cNvSpPr>
          <p:nvPr/>
        </p:nvSpPr>
        <p:spPr bwMode="auto">
          <a:xfrm>
            <a:off x="1380455" y="4846987"/>
            <a:ext cx="9111784" cy="59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Someone is waiting for you at the school gate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29"/>
          <p:cNvSpPr txBox="1">
            <a:spLocks noChangeArrowheads="1"/>
          </p:cNvSpPr>
          <p:nvPr/>
        </p:nvSpPr>
        <p:spPr bwMode="auto">
          <a:xfrm>
            <a:off x="1380455" y="5909524"/>
            <a:ext cx="5642973" cy="59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 was married to Tom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52725" y="2042160"/>
            <a:ext cx="7086600" cy="147002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880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US" altLang="zh-CN" sz="8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015605" y="1506220"/>
            <a:ext cx="3921760" cy="42271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auto">
              <a:lnSpc>
                <a:spcPct val="16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feel lucky to do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60000"/>
              </a:lnSpc>
            </a:pP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做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感到很幸运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6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encourage…to do…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60000"/>
              </a:lnSpc>
            </a:pP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鼓励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做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6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play the piano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60000"/>
              </a:lnSpc>
            </a:pP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弹钢琴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" y="1272540"/>
            <a:ext cx="7496175" cy="5095240"/>
          </a:xfrm>
          <a:prstGeom prst="rect">
            <a:avLst/>
          </a:prstGeom>
        </p:spPr>
      </p:pic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3260725" y="223520"/>
            <a:ext cx="587756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36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冀教八上 </a:t>
            </a:r>
            <a:r>
              <a:rPr kumimoji="1" lang="en-US" altLang="zh-CN" sz="36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L5 Meet Ms. Liu </a:t>
            </a:r>
            <a:endParaRPr kumimoji="1" lang="en-US" altLang="zh-CN" sz="36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16"/>
          <p:cNvSpPr>
            <a:spLocks noChangeArrowheads="1"/>
          </p:cNvSpPr>
          <p:nvPr/>
        </p:nvSpPr>
        <p:spPr bwMode="auto">
          <a:xfrm>
            <a:off x="293370" y="875656"/>
            <a:ext cx="12355830" cy="440120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THINK  ABOUT  IT</a:t>
            </a:r>
            <a:endParaRPr lang="en-US" altLang="zh-C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·What is your teacher's name? What do you know about him/her?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·How do you feel when you talk in front of your class?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It's English class. Li Ming is standing at the front. He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ready to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give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his report to the class.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 talked to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special —our English teacher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Liu.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95250" y="177800"/>
            <a:ext cx="12096750" cy="4351338"/>
          </a:xfrm>
        </p:spPr>
        <p:txBody>
          <a:bodyPr>
            <a:noAutofit/>
          </a:bodyPr>
          <a:lstStyle/>
          <a:p>
            <a:pPr algn="just">
              <a:lnSpc>
                <a:spcPct val="125000"/>
              </a:lnSpc>
              <a:spcBef>
                <a:spcPct val="0"/>
              </a:spcBef>
              <a:buNone/>
            </a:pP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 feel 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lucky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have her as my English teacher. She learned English at a university in London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England. She started teaching seven years ago. She is knowledgeable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her lessons are interesting. She 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encourages</a:t>
            </a:r>
            <a:r>
              <a:rPr lang="zh-CN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to ask questions and 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answers with each other. She is kind and patient. After class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is our good friend.</a:t>
            </a:r>
            <a:endParaRPr lang="en-US" altLang="zh-CN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5000"/>
              </a:lnSpc>
              <a:spcBef>
                <a:spcPct val="0"/>
              </a:spcBef>
              <a:buNone/>
            </a:pP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zh-CN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Ms.Liu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many interests. She likes to swim for exercise. She plays the piano,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she is a very good singer, too. What does </a:t>
            </a:r>
            <a:r>
              <a:rPr lang="en-US" altLang="zh-CN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Ms.Liu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hate? Walking to school in January! It's cold in </a:t>
            </a:r>
            <a:r>
              <a:rPr lang="en-US" altLang="zh-CN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January.That's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Ms.Liu.Thank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you!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0" y="4529138"/>
            <a:ext cx="12553950" cy="1793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Tip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My name is Yang Hui. I'm 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married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My husband is “Mr.” Liu. You can call 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me“</a:t>
            </a:r>
            <a:r>
              <a:rPr lang="en-US" altLang="zh-CN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.”Yang or “Mrs.” Liu. My daughter is single</a:t>
            </a: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you can call her “Miss” 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“Ms.” Liu.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2157095" y="1273175"/>
            <a:ext cx="7104380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52333" y="1151632"/>
            <a:ext cx="8777605" cy="11695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ready to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give his report to the class.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49470" y="20066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5" name="AutoShape 2"/>
          <p:cNvSpPr/>
          <p:nvPr/>
        </p:nvSpPr>
        <p:spPr>
          <a:xfrm flipH="1">
            <a:off x="575945" y="1318895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文本框 24"/>
          <p:cNvSpPr txBox="1"/>
          <p:nvPr/>
        </p:nvSpPr>
        <p:spPr>
          <a:xfrm>
            <a:off x="631825" y="1272858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9473" name="TextBox 19"/>
          <p:cNvSpPr txBox="1"/>
          <p:nvPr/>
        </p:nvSpPr>
        <p:spPr>
          <a:xfrm>
            <a:off x="790258" y="2642324"/>
            <a:ext cx="13620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  <a:cs typeface="Arial" panose="020B0604020202020204" pitchFamily="34" charset="0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27315" y="2642591"/>
            <a:ext cx="640143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be ready to do </a:t>
            </a:r>
            <a:r>
              <a:rPr lang="en-US" altLang="zh-CN" sz="2800" b="1" dirty="0" err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sth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乐意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/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准备好做某事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2127315" y="3749457"/>
            <a:ext cx="7934076" cy="2593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sz="2800" b="1" dirty="0" err="1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800" b="1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He’s always ready to help others. </a:t>
            </a:r>
            <a:endParaRPr lang="en-US" altLang="zh-CN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他总是乐意帮助别人。</a:t>
            </a:r>
            <a:endParaRPr lang="zh-CN" altLang="en-US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Be ready for the lesson in five minutes. </a:t>
            </a:r>
            <a:endParaRPr lang="en-US" altLang="zh-CN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准备好五分钟后上课。</a:t>
            </a:r>
            <a:endParaRPr lang="zh-CN" altLang="en-US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099082" y="1994743"/>
            <a:ext cx="5234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他已经准备好给全班做报告了。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27315" y="3094469"/>
            <a:ext cx="5870518" cy="654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be/get ready for + n.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为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……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做准备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/>
          <p:cNvSpPr txBox="1">
            <a:spLocks noChangeArrowheads="1"/>
          </p:cNvSpPr>
          <p:nvPr/>
        </p:nvSpPr>
        <p:spPr bwMode="auto">
          <a:xfrm>
            <a:off x="139700" y="1403766"/>
            <a:ext cx="10588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TextBox 15"/>
          <p:cNvSpPr txBox="1">
            <a:spLocks noChangeArrowheads="1"/>
          </p:cNvSpPr>
          <p:nvPr/>
        </p:nvSpPr>
        <p:spPr bwMode="auto">
          <a:xfrm>
            <a:off x="971548" y="1271588"/>
            <a:ext cx="10839451" cy="1947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—Why does everyone like that boy?</a:t>
            </a:r>
            <a:endParaRPr lang="en-US" altLang="zh-CN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—Because he _______________________________________.</a:t>
            </a:r>
            <a:endParaRPr lang="en-US" altLang="zh-CN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(</a:t>
            </a:r>
            <a:r>
              <a:rPr lang="zh-CN" altLang="en-US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总是乐于助人</a:t>
            </a:r>
            <a:r>
              <a:rPr lang="en-US" altLang="zh-CN" sz="2800" dirty="0">
                <a:solidFill>
                  <a:prstClr val="black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) (ready) </a:t>
            </a:r>
            <a:endParaRPr lang="en-US" altLang="zh-CN" sz="2800" dirty="0">
              <a:solidFill>
                <a:prstClr val="black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" name="TextBox 17"/>
          <p:cNvSpPr txBox="1">
            <a:spLocks noChangeArrowheads="1"/>
          </p:cNvSpPr>
          <p:nvPr/>
        </p:nvSpPr>
        <p:spPr bwMode="auto">
          <a:xfrm rot="10800000" flipV="1">
            <a:off x="1274763" y="1915994"/>
            <a:ext cx="10669587" cy="65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is always ready to help others (other people)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1766570" y="854075"/>
            <a:ext cx="10568305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talked to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special —our English teacher</a:t>
            </a:r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Liu.</a:t>
            </a:r>
            <a:endParaRPr lang="en-US" altLang="zh-CN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81841" y="23495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5" name="AutoShape 2"/>
          <p:cNvSpPr/>
          <p:nvPr/>
        </p:nvSpPr>
        <p:spPr>
          <a:xfrm flipH="1">
            <a:off x="223520" y="899795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文本框 24"/>
          <p:cNvSpPr txBox="1"/>
          <p:nvPr/>
        </p:nvSpPr>
        <p:spPr>
          <a:xfrm>
            <a:off x="241300" y="853758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TextBox 17"/>
          <p:cNvSpPr txBox="1"/>
          <p:nvPr/>
        </p:nvSpPr>
        <p:spPr>
          <a:xfrm rot="-10800000" flipV="1">
            <a:off x="1766570" y="1470839"/>
            <a:ext cx="10500995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我同一个非常特别的人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——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我们的英语老师刘老师谈过。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73" name="TextBox 19"/>
          <p:cNvSpPr txBox="1"/>
          <p:nvPr/>
        </p:nvSpPr>
        <p:spPr>
          <a:xfrm>
            <a:off x="404495" y="2139634"/>
            <a:ext cx="13620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  <a:cs typeface="Arial" panose="020B0604020202020204" pitchFamily="34" charset="0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  <a:cs typeface="Arial" panose="020B0604020202020204" pitchFamily="34" charset="0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2052830" y="2293002"/>
          <a:ext cx="6858000" cy="2044820"/>
        </p:xfrm>
        <a:graphic>
          <a:graphicData uri="http://schemas.openxmlformats.org/drawingml/2006/table">
            <a:tbl>
              <a:tblPr/>
              <a:tblGrid>
                <a:gridCol w="1404257"/>
                <a:gridCol w="1763486"/>
                <a:gridCol w="1978040"/>
                <a:gridCol w="1712217"/>
              </a:tblGrid>
              <a:tr h="40896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Calibri" panose="020F050202020403020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-one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-body</a:t>
                      </a: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-thing</a:t>
                      </a: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some-</a:t>
                      </a: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someone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somebody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something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any-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anyone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anybody</a:t>
                      </a: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anything</a:t>
                      </a: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every-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everyone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everybody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everything</a:t>
                      </a: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no-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no one</a:t>
                      </a:r>
                      <a:endParaRPr kumimoji="0" lang="zh-CN" altLang="zh-CN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nobody</a:t>
                      </a: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  <a:sym typeface="Times New Roman" panose="02020603050405020304" pitchFamily="18" charset="0"/>
                        </a:rPr>
                        <a:t>nothing</a:t>
                      </a:r>
                      <a:endParaRPr kumimoji="0" lang="zh-CN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  <a:sym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506413" y="4710410"/>
            <a:ext cx="936942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）复合不定代词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作主语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时，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谓语动词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要用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第三人称单数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18404" y="5344608"/>
            <a:ext cx="1175956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）形容词、不定式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等修饰复合不定代词时，要放在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复合不定代词的后面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357505" y="-704215"/>
            <a:ext cx="11477625" cy="5054600"/>
          </a:xfrm>
        </p:spPr>
        <p:txBody>
          <a:bodyPr>
            <a:noAutofit/>
          </a:bodyPr>
          <a:lstStyle/>
          <a:p>
            <a:pPr marL="0" indent="0" fontAlgn="auto">
              <a:lnSpc>
                <a:spcPct val="150000"/>
              </a:lnSpc>
              <a:buNone/>
            </a:pP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indent="0" fontAlgn="auto">
              <a:lnSpc>
                <a:spcPct val="150000"/>
              </a:lnSpc>
              <a:buNone/>
            </a:pPr>
            <a:endParaRPr lang="en-US" altLang="zh-CN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0" indent="0" fontAlgn="auto">
              <a:lnSpc>
                <a:spcPct val="150000"/>
              </a:lnSpc>
              <a:buNone/>
            </a:pP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28408" y="0"/>
            <a:ext cx="10316210" cy="34057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用单词的适当形式填空。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1.Well,everyone_________( want) him to win.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Nobody________(know) what the future will be like.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There__________(be) something wrong with my watch.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标题 6"/>
          <p:cNvSpPr>
            <a:spLocks noGrp="1"/>
          </p:cNvSpPr>
          <p:nvPr/>
        </p:nvSpPr>
        <p:spPr>
          <a:xfrm>
            <a:off x="4095115" y="1217940"/>
            <a:ext cx="1424305" cy="446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wants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标题 6"/>
          <p:cNvSpPr>
            <a:spLocks noGrp="1"/>
          </p:cNvSpPr>
          <p:nvPr/>
        </p:nvSpPr>
        <p:spPr>
          <a:xfrm>
            <a:off x="3208020" y="2076460"/>
            <a:ext cx="1424305" cy="446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knows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标题 6"/>
          <p:cNvSpPr>
            <a:spLocks noGrp="1"/>
          </p:cNvSpPr>
          <p:nvPr/>
        </p:nvSpPr>
        <p:spPr>
          <a:xfrm>
            <a:off x="2941320" y="2856550"/>
            <a:ext cx="1424305" cy="446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169545" y="253400"/>
            <a:ext cx="10588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61733" y="2076460"/>
            <a:ext cx="10316210" cy="45368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补全句子。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这台电脑没问题。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There isn’t _____________ with the computer.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你有什么要说的吗？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Do you have______________?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标题 6"/>
          <p:cNvSpPr>
            <a:spLocks noGrp="1"/>
          </p:cNvSpPr>
          <p:nvPr/>
        </p:nvSpPr>
        <p:spPr>
          <a:xfrm>
            <a:off x="3491547" y="4762500"/>
            <a:ext cx="3549650" cy="446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anything wrong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标题 6"/>
          <p:cNvSpPr>
            <a:spLocks noGrp="1"/>
          </p:cNvSpPr>
          <p:nvPr/>
        </p:nvSpPr>
        <p:spPr>
          <a:xfrm>
            <a:off x="3744595" y="6030635"/>
            <a:ext cx="3549650" cy="4464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anything to say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3" grpId="1"/>
      <p:bldP spid="5" grpId="0"/>
      <p:bldP spid="5" grpId="1"/>
      <p:bldP spid="6" grpId="0"/>
      <p:bldP spid="6" grpId="1"/>
      <p:bldP spid="13" grpId="0"/>
      <p:bldP spid="13" grpId="1"/>
      <p:bldP spid="14" grpId="0"/>
      <p:bldP spid="1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2196733" y="1020848"/>
            <a:ext cx="7510780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52333" y="1034435"/>
            <a:ext cx="7599581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feel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lucky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have her as my English teacher.</a:t>
            </a:r>
            <a:endParaRPr lang="zh-CN" altLang="en-US" sz="2800" dirty="0"/>
          </a:p>
        </p:txBody>
      </p:sp>
      <p:sp>
        <p:nvSpPr>
          <p:cNvPr id="3" name="文本框 2"/>
          <p:cNvSpPr txBox="1"/>
          <p:nvPr/>
        </p:nvSpPr>
        <p:spPr>
          <a:xfrm>
            <a:off x="4649470" y="200660"/>
            <a:ext cx="24688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44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5" name="AutoShape 2"/>
          <p:cNvSpPr/>
          <p:nvPr/>
        </p:nvSpPr>
        <p:spPr>
          <a:xfrm flipH="1">
            <a:off x="575945" y="1080770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文本框 24"/>
          <p:cNvSpPr txBox="1"/>
          <p:nvPr/>
        </p:nvSpPr>
        <p:spPr>
          <a:xfrm>
            <a:off x="631825" y="1034426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3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" name="TextBox 17"/>
          <p:cNvSpPr txBox="1"/>
          <p:nvPr/>
        </p:nvSpPr>
        <p:spPr>
          <a:xfrm rot="-10800000" flipV="1">
            <a:off x="2152333" y="1712139"/>
            <a:ext cx="7856220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我感到很幸运有她作为我的英语老师。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73" name="TextBox 19"/>
          <p:cNvSpPr txBox="1"/>
          <p:nvPr/>
        </p:nvSpPr>
        <p:spPr>
          <a:xfrm>
            <a:off x="790258" y="2456508"/>
            <a:ext cx="13620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itchFamily="34" charset="-122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itchFamily="34" charset="-122"/>
            </a:endParaRPr>
          </a:p>
        </p:txBody>
      </p:sp>
      <p:sp>
        <p:nvSpPr>
          <p:cNvPr id="6" name="TextBox 16"/>
          <p:cNvSpPr txBox="1"/>
          <p:nvPr/>
        </p:nvSpPr>
        <p:spPr>
          <a:xfrm>
            <a:off x="2097405" y="2321632"/>
            <a:ext cx="7966075" cy="65684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feel lucky to do...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意为“做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……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感到很幸运”</a:t>
            </a:r>
            <a:endParaRPr lang="zh-CN" altLang="en-US" sz="2800" dirty="0">
              <a:solidFill>
                <a:srgbClr val="FF0000"/>
              </a:solidFill>
              <a:effectLst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97405" y="3064750"/>
            <a:ext cx="6096000" cy="13031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 feel lucky to be a volunteer.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作为一名志愿者我感到很幸运。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5801</Words>
  <Application>WPS 演示</Application>
  <PresentationFormat>宽屏</PresentationFormat>
  <Paragraphs>331</Paragraphs>
  <Slides>19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Calibri</vt:lpstr>
      <vt:lpstr>黑体</vt:lpstr>
      <vt:lpstr>Adobe 黑体 Std R</vt:lpstr>
      <vt:lpstr>Times New Roman</vt:lpstr>
      <vt:lpstr>微软雅黑</vt:lpstr>
      <vt:lpstr>Arial Unicode MS</vt:lpstr>
      <vt:lpstr>等线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Dean</dc:creator>
  <cp:lastModifiedBy>Lynn</cp:lastModifiedBy>
  <cp:revision>228</cp:revision>
  <dcterms:created xsi:type="dcterms:W3CDTF">2020-05-27T10:35:00Z</dcterms:created>
  <dcterms:modified xsi:type="dcterms:W3CDTF">2020-07-31T03:45:12Z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