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491" r:id="rId5"/>
    <p:sldId id="499" r:id="rId6"/>
    <p:sldId id="500" r:id="rId7"/>
    <p:sldId id="572" r:id="rId8"/>
    <p:sldId id="663" r:id="rId9"/>
    <p:sldId id="664" r:id="rId10"/>
    <p:sldId id="665" r:id="rId11"/>
    <p:sldId id="666" r:id="rId12"/>
    <p:sldId id="521" r:id="rId13"/>
    <p:sldId id="671" r:id="rId14"/>
    <p:sldId id="677" r:id="rId15"/>
    <p:sldId id="549" r:id="rId16"/>
    <p:sldId id="550" r:id="rId17"/>
    <p:sldId id="552" r:id="rId18"/>
    <p:sldId id="553" r:id="rId19"/>
    <p:sldId id="517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i" initials="h" lastIdx="2" clrIdx="0"/>
  <p:cmAuthor id="2" name="作者" initials="作" lastIdx="0" clrIdx="1"/>
  <p:cmAuthor id="3" name="微软用户" initials="微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51DCD"/>
    <a:srgbClr val="F7B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68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6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EF170-E861-4627-8C32-9B365A0CF3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03E12-3565-4F80-9AC6-7E3920D92E3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百万</a:t>
            </a:r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than </a:t>
            </a:r>
            <a:r>
              <a:rPr lang="zh-CN" altLang="en-US"/>
              <a:t>后可＋</a:t>
            </a:r>
            <a:r>
              <a:rPr lang="en-US" altLang="zh-CN"/>
              <a:t>I /me </a:t>
            </a:r>
            <a:r>
              <a:rPr lang="zh-CN" altLang="en-US"/>
              <a:t>但是如果是</a:t>
            </a:r>
            <a:r>
              <a:rPr lang="en-US" altLang="zh-CN"/>
              <a:t>than I do </a:t>
            </a:r>
            <a:r>
              <a:rPr lang="zh-CN" altLang="en-US"/>
              <a:t>，一定用主格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tags" Target="../tags/tag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/>
          <p:cNvSpPr txBox="1"/>
          <p:nvPr/>
        </p:nvSpPr>
        <p:spPr>
          <a:xfrm>
            <a:off x="1873885" y="974090"/>
            <a:ext cx="8125460" cy="41541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Unit 1 </a:t>
            </a:r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Me and My Class</a:t>
            </a:r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en-US" altLang="zh-CN" sz="4400" b="1" dirty="0">
                <a:solidFill>
                  <a:srgbClr val="6334FD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Lesson 6</a:t>
            </a:r>
            <a:endParaRPr lang="en-US" altLang="zh-CN" sz="4400" b="1" dirty="0">
              <a:solidFill>
                <a:srgbClr val="6334FD"/>
              </a:solidFill>
              <a:effectLst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4400" b="1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	</a:t>
            </a:r>
            <a:r>
              <a:rPr lang="en-US" altLang="zh-CN" sz="4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Jenny's week!</a:t>
            </a:r>
            <a:endParaRPr lang="en-US" altLang="zh-CN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kumimoji="1" lang="en-US" altLang="zh-CN" sz="44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21405" y="172085"/>
            <a:ext cx="6869430" cy="66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3725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八上   </a:t>
            </a:r>
            <a:r>
              <a:rPr lang="en-US" sz="3725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L6 </a:t>
            </a:r>
            <a:r>
              <a:rPr lang="en-US" altLang="zh-CN" sz="3725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Jenny's week!</a:t>
            </a:r>
            <a:endParaRPr kumimoji="1" lang="en-US" altLang="zh-CN" sz="3730" b="1" dirty="0">
              <a:solidFill>
                <a:srgbClr val="FF0000"/>
              </a:solidFill>
              <a:latin typeface="Georgia" panose="02040502050405020303" pitchFamily="18" charset="0"/>
              <a:cs typeface="Monaco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05481" y="803879"/>
            <a:ext cx="11236960" cy="5832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单词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		    	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牛仔裤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		    	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愉快；满足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		    	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本地的；当地人</a:t>
            </a:r>
            <a:endParaRPr lang="zh-CN" altLang="en-US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短语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						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把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 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介绍给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						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给某人买某物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						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一个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...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另一个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...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						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很高兴做某事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						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邀请某人去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...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32822" y="945565"/>
            <a:ext cx="60978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1. jeans </a:t>
            </a:r>
            <a:endParaRPr lang="zh-CN" altLang="en-US" sz="3200" dirty="0"/>
          </a:p>
        </p:txBody>
      </p:sp>
      <p:sp>
        <p:nvSpPr>
          <p:cNvPr id="7" name="文本框 6"/>
          <p:cNvSpPr txBox="1"/>
          <p:nvPr/>
        </p:nvSpPr>
        <p:spPr>
          <a:xfrm>
            <a:off x="2332822" y="1544493"/>
            <a:ext cx="60978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2. pleasure </a:t>
            </a:r>
            <a:endParaRPr lang="zh-CN" altLang="en-US" sz="3200" dirty="0"/>
          </a:p>
        </p:txBody>
      </p:sp>
      <p:sp>
        <p:nvSpPr>
          <p:cNvPr id="9" name="文本框 8"/>
          <p:cNvSpPr txBox="1"/>
          <p:nvPr/>
        </p:nvSpPr>
        <p:spPr>
          <a:xfrm>
            <a:off x="2332822" y="2229448"/>
            <a:ext cx="65054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3. local </a:t>
            </a:r>
            <a:endParaRPr lang="zh-CN" altLang="en-US" sz="3200" dirty="0"/>
          </a:p>
        </p:txBody>
      </p:sp>
      <p:sp>
        <p:nvSpPr>
          <p:cNvPr id="11" name="文本框 10"/>
          <p:cNvSpPr txBox="1"/>
          <p:nvPr/>
        </p:nvSpPr>
        <p:spPr>
          <a:xfrm>
            <a:off x="2332822" y="3483718"/>
            <a:ext cx="60978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1. introduce A to B </a:t>
            </a:r>
            <a:endParaRPr lang="zh-CN" altLang="en-US" sz="2800" dirty="0"/>
          </a:p>
        </p:txBody>
      </p:sp>
      <p:sp>
        <p:nvSpPr>
          <p:cNvPr id="13" name="文本框 12"/>
          <p:cNvSpPr txBox="1"/>
          <p:nvPr/>
        </p:nvSpPr>
        <p:spPr>
          <a:xfrm>
            <a:off x="2332822" y="4128016"/>
            <a:ext cx="61914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2.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buy...for... </a:t>
            </a:r>
            <a:endParaRPr lang="zh-CN" altLang="en-US" sz="2800" dirty="0"/>
          </a:p>
        </p:txBody>
      </p:sp>
      <p:sp>
        <p:nvSpPr>
          <p:cNvPr id="15" name="文本框 14"/>
          <p:cNvSpPr txBox="1"/>
          <p:nvPr/>
        </p:nvSpPr>
        <p:spPr>
          <a:xfrm>
            <a:off x="2343839" y="4750655"/>
            <a:ext cx="7072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3.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one... the other...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zh-CN" altLang="en-US" sz="2800" dirty="0"/>
          </a:p>
        </p:txBody>
      </p:sp>
      <p:sp>
        <p:nvSpPr>
          <p:cNvPr id="17" name="文本框 16"/>
          <p:cNvSpPr txBox="1"/>
          <p:nvPr/>
        </p:nvSpPr>
        <p:spPr>
          <a:xfrm>
            <a:off x="2351714" y="5425328"/>
            <a:ext cx="7072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4.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have the pleasure of doing </a:t>
            </a:r>
            <a:endParaRPr lang="zh-CN" altLang="en-US" sz="2800" dirty="0"/>
          </a:p>
        </p:txBody>
      </p:sp>
      <p:sp>
        <p:nvSpPr>
          <p:cNvPr id="19" name="文本框 18"/>
          <p:cNvSpPr txBox="1"/>
          <p:nvPr/>
        </p:nvSpPr>
        <p:spPr>
          <a:xfrm>
            <a:off x="2365870" y="6058817"/>
            <a:ext cx="7072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5. invite sb. to... 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Text Box 2"/>
          <p:cNvSpPr txBox="1"/>
          <p:nvPr/>
        </p:nvSpPr>
        <p:spPr>
          <a:xfrm>
            <a:off x="2876427" y="199138"/>
            <a:ext cx="702627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altLang="zh-CN" sz="4000" dirty="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U1 Grammar</a:t>
            </a:r>
            <a:r>
              <a:rPr lang="zh-CN" altLang="en-US" sz="4000" dirty="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：句子基本结构</a:t>
            </a:r>
            <a:endParaRPr lang="zh-CN" altLang="en-US" sz="4000" dirty="0">
              <a:solidFill>
                <a:schemeClr val="tx2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3011" name="TextBox 2"/>
          <p:cNvSpPr txBox="1"/>
          <p:nvPr/>
        </p:nvSpPr>
        <p:spPr>
          <a:xfrm>
            <a:off x="785732" y="921301"/>
            <a:ext cx="10897235" cy="50158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>
              <a:buFont typeface="Arial" panose="020B0604020202020204" pitchFamily="34" charset="0"/>
            </a:pP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简单的句子成份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S:  subject  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主语</a:t>
            </a:r>
            <a:endParaRPr lang="en-US" altLang="zh-CN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 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V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 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verb      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谓语</a:t>
            </a:r>
            <a:endParaRPr lang="en-US" altLang="zh-CN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 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O: object      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宾语</a:t>
            </a:r>
            <a:endParaRPr lang="en-US" altLang="zh-CN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4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 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predictive 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表语</a:t>
            </a:r>
            <a:endParaRPr lang="en-US" altLang="zh-CN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5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 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OC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object complement  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（宾补）</a:t>
            </a:r>
            <a:endParaRPr lang="en-US" altLang="zh-CN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6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 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IO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  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indirect object 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（间宾）</a:t>
            </a:r>
            <a:endParaRPr lang="en-US" altLang="zh-CN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7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 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DO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 </a:t>
            </a: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direct object 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（ 直宾） 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</a:pP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Box 3"/>
          <p:cNvSpPr txBox="1"/>
          <p:nvPr/>
        </p:nvSpPr>
        <p:spPr>
          <a:xfrm>
            <a:off x="5114527" y="1651635"/>
            <a:ext cx="4321175" cy="64516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altLang="zh-CN" sz="36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We work(</a:t>
            </a:r>
            <a:r>
              <a:rPr lang="zh-CN" altLang="en-US" sz="36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不及物）</a:t>
            </a:r>
            <a:endParaRPr lang="zh-CN" altLang="en-US" sz="36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5059" name="TextBox 4"/>
          <p:cNvSpPr txBox="1"/>
          <p:nvPr/>
        </p:nvSpPr>
        <p:spPr>
          <a:xfrm>
            <a:off x="5176757" y="2676525"/>
            <a:ext cx="5041900" cy="58356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He plays the piano.(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及物）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5060" name="TextBox 5"/>
          <p:cNvSpPr txBox="1"/>
          <p:nvPr/>
        </p:nvSpPr>
        <p:spPr>
          <a:xfrm>
            <a:off x="6494065" y="4524693"/>
            <a:ext cx="3889375" cy="58356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She gave me a pen.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5061" name="TextBox 8"/>
          <p:cNvSpPr txBox="1"/>
          <p:nvPr/>
        </p:nvSpPr>
        <p:spPr>
          <a:xfrm>
            <a:off x="6782672" y="5661978"/>
            <a:ext cx="3889375" cy="52197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He made the boy laugh.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5062" name="TextBox 9"/>
          <p:cNvSpPr txBox="1"/>
          <p:nvPr/>
        </p:nvSpPr>
        <p:spPr>
          <a:xfrm>
            <a:off x="5343127" y="3640138"/>
            <a:ext cx="5040313" cy="58356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We are students.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5063" name="Text Box 2"/>
          <p:cNvSpPr txBox="1"/>
          <p:nvPr/>
        </p:nvSpPr>
        <p:spPr>
          <a:xfrm>
            <a:off x="2876427" y="199138"/>
            <a:ext cx="702627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altLang="zh-CN" sz="4000" dirty="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U1 Grammar</a:t>
            </a:r>
            <a:r>
              <a:rPr lang="zh-CN" altLang="en-US" sz="4000" dirty="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：句子基本结构</a:t>
            </a:r>
            <a:endParaRPr lang="zh-CN" altLang="en-US" sz="4000" dirty="0">
              <a:solidFill>
                <a:schemeClr val="tx2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4035" name="TextBox 2"/>
          <p:cNvSpPr txBox="1"/>
          <p:nvPr/>
        </p:nvSpPr>
        <p:spPr>
          <a:xfrm>
            <a:off x="1399142" y="1221740"/>
            <a:ext cx="5813425" cy="50158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S+V         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主谓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2. S+ V+ O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主谓宾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3. S+V+ P 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主系表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4. S+ V+ IO+DO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主谓双宾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5. S+V+O+ OC 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主谓宾宾补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264406" y="1120775"/>
            <a:ext cx="12049722" cy="389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一、根据句意及汉语提示完成句子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1. My friend Lily often __________(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邀请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) me to her home.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2. We _______(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输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) the basketball match yesterday.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3. It is my </a:t>
            </a:r>
            <a:r>
              <a:rPr kumimoji="0" lang="en-US" altLang="zh-CN" sz="28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                 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to give a report here today.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5600" marR="0" lvl="0" indent="-35560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4. Danny </a:t>
            </a:r>
            <a:r>
              <a:rPr kumimoji="0" lang="en-US" altLang="zh-CN" sz="28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         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a coat for his mother as a birthday present last month.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5. Can we </a:t>
            </a:r>
            <a:r>
              <a:rPr kumimoji="0" lang="en-US" altLang="zh-CN" sz="28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            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in Beijing on time?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1" name="TextBox 29"/>
          <p:cNvSpPr txBox="1"/>
          <p:nvPr/>
        </p:nvSpPr>
        <p:spPr>
          <a:xfrm>
            <a:off x="4050833" y="1755489"/>
            <a:ext cx="225933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invites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TextBox 29"/>
          <p:cNvSpPr txBox="1"/>
          <p:nvPr/>
        </p:nvSpPr>
        <p:spPr>
          <a:xfrm>
            <a:off x="1752171" y="2328784"/>
            <a:ext cx="286956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lost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5" name="TextBox 29"/>
          <p:cNvSpPr txBox="1"/>
          <p:nvPr/>
        </p:nvSpPr>
        <p:spPr>
          <a:xfrm>
            <a:off x="2107137" y="2980612"/>
            <a:ext cx="236029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leasure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TextBox 29"/>
          <p:cNvSpPr txBox="1"/>
          <p:nvPr/>
        </p:nvSpPr>
        <p:spPr>
          <a:xfrm>
            <a:off x="2052526" y="3639463"/>
            <a:ext cx="246951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7" name="TextBox 29"/>
          <p:cNvSpPr txBox="1"/>
          <p:nvPr/>
        </p:nvSpPr>
        <p:spPr>
          <a:xfrm>
            <a:off x="2299434" y="4291291"/>
            <a:ext cx="138366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rrive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184698" y="125661"/>
            <a:ext cx="39814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Practice  L6</a:t>
            </a:r>
            <a:endParaRPr lang="en-US" altLang="zh-C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5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7" name="TextBox 4"/>
          <p:cNvSpPr txBox="1"/>
          <p:nvPr/>
        </p:nvSpPr>
        <p:spPr>
          <a:xfrm>
            <a:off x="1330049" y="33378"/>
            <a:ext cx="1047115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二、单项选择</a:t>
            </a:r>
            <a:endParaRPr lang="zh-CN" altLang="en-US" sz="2800" b="1" dirty="0">
              <a:solidFill>
                <a:srgbClr val="008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6. —When will Mr. Green_____ Beijing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？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—In a week.                                          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 reach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B. get      C. arrive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D. come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4" name="TextBox 29"/>
          <p:cNvSpPr txBox="1"/>
          <p:nvPr/>
        </p:nvSpPr>
        <p:spPr>
          <a:xfrm>
            <a:off x="976989" y="610593"/>
            <a:ext cx="566738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5848" name="TextBox 4"/>
          <p:cNvSpPr txBox="1"/>
          <p:nvPr/>
        </p:nvSpPr>
        <p:spPr>
          <a:xfrm>
            <a:off x="1330049" y="2340333"/>
            <a:ext cx="1124839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7. — Your coat fits you well.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—Thank you. I ________ it when I was on vacation.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 have bought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 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B. buy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C. bought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8. —Thanks a million for your help.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—________.                                                             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 Never mind               B. My pleasure          C. Good idea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976989" y="2340333"/>
            <a:ext cx="84645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29"/>
          <p:cNvSpPr txBox="1"/>
          <p:nvPr/>
        </p:nvSpPr>
        <p:spPr>
          <a:xfrm>
            <a:off x="976989" y="4298673"/>
            <a:ext cx="84645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TextBox 4"/>
          <p:cNvSpPr txBox="1"/>
          <p:nvPr/>
        </p:nvSpPr>
        <p:spPr>
          <a:xfrm>
            <a:off x="1241851" y="530179"/>
            <a:ext cx="1141285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9.  ________played badminton last Friday. He did much better 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than ________.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 I and Bob; I  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                        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B. Bob and I; I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C. Me and Bob; me  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                 　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D. Bob and me; me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10. The shy girl never invites her classmates _____ dancing.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A. practice  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B. practices    C. practicing  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D. to practice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797034" y="520337"/>
            <a:ext cx="596900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TextBox 29"/>
          <p:cNvSpPr txBox="1"/>
          <p:nvPr/>
        </p:nvSpPr>
        <p:spPr>
          <a:xfrm>
            <a:off x="797351" y="3119392"/>
            <a:ext cx="596900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TextBox 4"/>
          <p:cNvSpPr txBox="1">
            <a:spLocks noChangeArrowheads="1"/>
          </p:cNvSpPr>
          <p:nvPr/>
        </p:nvSpPr>
        <p:spPr bwMode="auto">
          <a:xfrm>
            <a:off x="1419900" y="226917"/>
            <a:ext cx="10368915" cy="6249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三、连词成句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11. I, had the pleasure, of, playing football, you, with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447675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________________________________________.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12. my mother, is going to, buy, a, bike, new, me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447675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________________________________________.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13. thank, inviting, for, you, me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447675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________________________________________.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14. I, and , my mother, are going to, Canada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447675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________________________________________.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15. wasn’t, the boy, happy, because, lost, his team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447675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________________________________________.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1" name="TextBox 29"/>
          <p:cNvSpPr txBox="1"/>
          <p:nvPr/>
        </p:nvSpPr>
        <p:spPr>
          <a:xfrm>
            <a:off x="1979255" y="1205865"/>
            <a:ext cx="8851900" cy="6588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had the pleasure of playing football with you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3" name="TextBox 29"/>
          <p:cNvSpPr txBox="1"/>
          <p:nvPr/>
        </p:nvSpPr>
        <p:spPr>
          <a:xfrm>
            <a:off x="2038310" y="2389505"/>
            <a:ext cx="8733790" cy="6588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mother is going to buy me a new bike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7" name="TextBox 29"/>
          <p:cNvSpPr txBox="1"/>
          <p:nvPr/>
        </p:nvSpPr>
        <p:spPr>
          <a:xfrm>
            <a:off x="1979255" y="3480243"/>
            <a:ext cx="6457315" cy="6588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inviting me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2038310" y="4561205"/>
            <a:ext cx="7740015" cy="6588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mother and I are going to Canada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2038310" y="5718910"/>
            <a:ext cx="8305165" cy="6588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boy wasn’t happy because his team lost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7" grpId="0"/>
      <p:bldP spid="28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52725" y="2042160"/>
            <a:ext cx="7086600" cy="147002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880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US" altLang="zh-CN" sz="8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61010" y="1848485"/>
            <a:ext cx="6292215" cy="31915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890" y="1967230"/>
            <a:ext cx="6271895" cy="262255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395345" y="490220"/>
            <a:ext cx="66160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八上  </a:t>
            </a:r>
            <a:r>
              <a:rPr lang="en-US" altLang="zh-CN" sz="440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L6 </a:t>
            </a:r>
            <a:r>
              <a:rPr lang="en-US" altLang="zh-CN" sz="4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Jenny's week!</a:t>
            </a:r>
            <a:endParaRPr lang="en-US" altLang="zh-CN" sz="4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957060" y="2396490"/>
            <a:ext cx="4966970" cy="1383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1. have the pleasure of doing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3A35F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很高兴做</a:t>
            </a:r>
            <a:r>
              <a:rPr lang="en-US" altLang="zh-CN" sz="2800">
                <a:solidFill>
                  <a:srgbClr val="3A35F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...</a:t>
            </a:r>
            <a:endParaRPr lang="en-US" altLang="zh-CN" sz="2800">
              <a:solidFill>
                <a:srgbClr val="3A35FB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00955" y="4058285"/>
            <a:ext cx="156083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tx1"/>
                </a:solidFill>
              </a:rPr>
              <a:t>n.</a:t>
            </a:r>
            <a:r>
              <a:rPr lang="zh-CN" altLang="en-US" sz="2800">
                <a:solidFill>
                  <a:srgbClr val="051DCD"/>
                </a:solidFill>
              </a:rPr>
              <a:t>当地人</a:t>
            </a:r>
            <a:endParaRPr lang="zh-CN" altLang="en-US" sz="2800">
              <a:solidFill>
                <a:srgbClr val="051DCD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084" y="3952442"/>
            <a:ext cx="1560829" cy="63733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546" y="2339215"/>
            <a:ext cx="1642912" cy="63733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330" y="3117152"/>
            <a:ext cx="1291015" cy="6236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1470" y="573405"/>
            <a:ext cx="11774805" cy="602953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THINK  ABOUT  IT</a:t>
            </a:r>
            <a:r>
              <a:rPr lang="en-US" altLang="zh-CN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·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What do you like to do after school or on  weekends / holidays?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                               ·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Do you like to watch movies? What is your favourite movie?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Date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September 10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Weather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No rain today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but cloudy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windy and cool.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Dear Diary,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Today Danny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introduced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us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to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his new friend,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Sandra. 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We played football together after school. Steven and I were on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one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team,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and Sandra and Danny were on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other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It was a fair competition. The score was four to three. We lost. I hate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to lose. I like winning!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74490" y="0"/>
            <a:ext cx="42068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051D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L6 Jenny's week</a:t>
            </a:r>
            <a:endParaRPr lang="en-US" altLang="zh-CN" sz="3200">
              <a:solidFill>
                <a:srgbClr val="051D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Box 10"/>
          <p:cNvSpPr txBox="1">
            <a:spLocks noChangeArrowheads="1"/>
          </p:cNvSpPr>
          <p:nvPr/>
        </p:nvSpPr>
        <p:spPr bwMode="auto">
          <a:xfrm>
            <a:off x="669925" y="553720"/>
            <a:ext cx="11015980" cy="5692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lvl="0" indent="0"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Last Saturday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my moth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er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bought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 pair of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jeans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for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me. She and I love to shop for clothes! She also bought me a purple blouse. I wore my new clothes to school on Monday. Everyone liked them.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 English class this morning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we talked to our classmates.I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had the 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pleasure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of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talking to Mary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+mn-ea"/>
              </a:rPr>
              <a:t>—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 girl from Hong Kong. Her English is very good. She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invited </a:t>
            </a:r>
            <a:r>
              <a:rPr lang="en-US" altLang="zh-CN" sz="28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me to go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to the movies with her next Sunday. Mary's parents work in a </a:t>
            </a:r>
            <a:r>
              <a:rPr lang="en-US" altLang="zh-CN" sz="280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local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restaurant. After the movie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we will have supper there.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On Wednesday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my cousin Brian is arriving from the U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．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K. He will stay with my family for the next two years.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1338580" marR="0" lvl="0" indent="-133858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Time for bed!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lvl="0" indent="0"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74490" y="-80010"/>
            <a:ext cx="42068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051D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L6 Jenny's week</a:t>
            </a:r>
            <a:endParaRPr lang="en-US" altLang="zh-CN" sz="3200">
              <a:solidFill>
                <a:srgbClr val="051D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6" name="Picture 11" descr="F:\八上冀教课件\图片\Unit 1\U1\L6 课文图片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391650" y="4716780"/>
            <a:ext cx="2800350" cy="21412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1804669" y="1273175"/>
            <a:ext cx="8872855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80870" y="1350010"/>
            <a:ext cx="8982202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Today Danny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introduced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us</a:t>
            </a: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to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his new friend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Sandra. 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49470" y="20066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5" name="AutoShape 2"/>
          <p:cNvSpPr/>
          <p:nvPr/>
        </p:nvSpPr>
        <p:spPr>
          <a:xfrm flipH="1">
            <a:off x="414020" y="1318895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6" name="文本框 24"/>
          <p:cNvSpPr txBox="1"/>
          <p:nvPr/>
        </p:nvSpPr>
        <p:spPr>
          <a:xfrm>
            <a:off x="526732" y="1273810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等腰三角形 3"/>
          <p:cNvSpPr/>
          <p:nvPr/>
        </p:nvSpPr>
        <p:spPr>
          <a:xfrm>
            <a:off x="4723765" y="1784012"/>
            <a:ext cx="333375" cy="33210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0" name="TextBox 19"/>
          <p:cNvSpPr txBox="1"/>
          <p:nvPr/>
        </p:nvSpPr>
        <p:spPr>
          <a:xfrm>
            <a:off x="566420" y="2479040"/>
            <a:ext cx="17373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  <a:cs typeface="Arial" panose="020B0604020202020204" pitchFamily="34" charset="0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41805" y="2326005"/>
            <a:ext cx="10859770" cy="259782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introduce  (v.)   introduce A to B  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把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介绍给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       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eg. Lucy introduced Tom ____her parents.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eg. I __________(introduce) my friends to my parents yesterday.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0" name="TextBox 17"/>
          <p:cNvSpPr txBox="1"/>
          <p:nvPr/>
        </p:nvSpPr>
        <p:spPr>
          <a:xfrm rot="-10800000" flipV="1">
            <a:off x="5819775" y="3687099"/>
            <a:ext cx="12592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extBox 17"/>
          <p:cNvSpPr txBox="1"/>
          <p:nvPr/>
        </p:nvSpPr>
        <p:spPr>
          <a:xfrm rot="-10800000" flipV="1">
            <a:off x="2744152" y="4347210"/>
            <a:ext cx="18986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introduced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1724025" y="1222375"/>
            <a:ext cx="10314940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282312" y="93603"/>
            <a:ext cx="2468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3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5" name="AutoShape 2"/>
          <p:cNvSpPr/>
          <p:nvPr/>
        </p:nvSpPr>
        <p:spPr>
          <a:xfrm flipH="1">
            <a:off x="233045" y="1274445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6" name="文本框 24"/>
          <p:cNvSpPr txBox="1"/>
          <p:nvPr/>
        </p:nvSpPr>
        <p:spPr>
          <a:xfrm>
            <a:off x="268605" y="1214438"/>
            <a:ext cx="1338263" cy="4616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等腰三角形 3"/>
          <p:cNvSpPr/>
          <p:nvPr/>
        </p:nvSpPr>
        <p:spPr>
          <a:xfrm>
            <a:off x="11247120" y="1692275"/>
            <a:ext cx="333375" cy="33210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0" name="TextBox 19"/>
          <p:cNvSpPr txBox="1"/>
          <p:nvPr/>
        </p:nvSpPr>
        <p:spPr>
          <a:xfrm>
            <a:off x="513715" y="2284343"/>
            <a:ext cx="1737360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  <a:cs typeface="Arial" panose="020B0604020202020204" pitchFamily="34" charset="0"/>
              </a:rPr>
              <a:t>考向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684020" y="2154000"/>
            <a:ext cx="10173335" cy="11318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one... the other ...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（两者） 一个，另一个</a:t>
            </a:r>
            <a:endParaRPr lang="en-US" altLang="zh-CN" sz="24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zh-CN" sz="24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4025" y="1317625"/>
            <a:ext cx="10489410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Steven and I were on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one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team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and Sandra and Danny were on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other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24025" y="2895124"/>
            <a:ext cx="10694670" cy="11318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Danny has two elder brothers</a:t>
            </a:r>
            <a:r>
              <a:rPr lang="en-US" altLang="zh-CN" sz="24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One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is a doctor and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other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is a teacher.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86637" y="4356270"/>
            <a:ext cx="9460230" cy="11318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 dirty="0">
                <a:latin typeface="Arial" panose="020B0604020202020204" pitchFamily="34" charset="0"/>
                <a:cs typeface="Arial" panose="020B0604020202020204" pitchFamily="34" charset="0"/>
              </a:rPr>
              <a:t>My family has two dogs. One is white, and _____  is black.</a:t>
            </a:r>
            <a:endParaRPr lang="en-US" altLang="zh-CN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altLang="zh-CN" sz="2400" b="0" dirty="0">
                <a:latin typeface="Arial" panose="020B0604020202020204" pitchFamily="34" charset="0"/>
                <a:cs typeface="Arial" panose="020B0604020202020204" pitchFamily="34" charset="0"/>
              </a:rPr>
              <a:t>other 	B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zh-CN" sz="2400" b="0" dirty="0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altLang="zh-CN" sz="2400" b="0" dirty="0">
                <a:latin typeface="Arial" panose="020B0604020202020204" pitchFamily="34" charset="0"/>
                <a:cs typeface="Arial" panose="020B0604020202020204" pitchFamily="34" charset="0"/>
              </a:rPr>
              <a:t>C. the other  	D. others</a:t>
            </a:r>
            <a:endParaRPr lang="en-US" altLang="zh-CN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2"/>
          <p:cNvSpPr txBox="1"/>
          <p:nvPr/>
        </p:nvSpPr>
        <p:spPr>
          <a:xfrm>
            <a:off x="491490" y="4460529"/>
            <a:ext cx="1279525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337628" y="4444674"/>
            <a:ext cx="53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1880870" y="1235075"/>
            <a:ext cx="9131935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80870" y="1311910"/>
            <a:ext cx="9339416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Last Saturday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my moth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er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bought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 pair of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jeans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for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me.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5" name="AutoShape 2"/>
          <p:cNvSpPr/>
          <p:nvPr/>
        </p:nvSpPr>
        <p:spPr>
          <a:xfrm flipH="1">
            <a:off x="299720" y="1280795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6" name="文本框 24"/>
          <p:cNvSpPr txBox="1"/>
          <p:nvPr/>
        </p:nvSpPr>
        <p:spPr>
          <a:xfrm>
            <a:off x="355600" y="1234758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等腰三角形 3"/>
          <p:cNvSpPr/>
          <p:nvPr/>
        </p:nvSpPr>
        <p:spPr>
          <a:xfrm>
            <a:off x="9102090" y="1757680"/>
            <a:ext cx="333375" cy="33210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0" name="TextBox 19"/>
          <p:cNvSpPr txBox="1"/>
          <p:nvPr/>
        </p:nvSpPr>
        <p:spPr>
          <a:xfrm>
            <a:off x="455930" y="2937490"/>
            <a:ext cx="17373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  <a:cs typeface="Arial" panose="020B0604020202020204" pitchFamily="34" charset="0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880870" y="2124075"/>
            <a:ext cx="8409940" cy="1301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jeans 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牛仔裤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trousers      glasses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buy sth. for sb. =buy sb. sth.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“给某人买某物”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9471" name="矩形 18"/>
          <p:cNvSpPr/>
          <p:nvPr/>
        </p:nvSpPr>
        <p:spPr>
          <a:xfrm>
            <a:off x="1880870" y="3521087"/>
            <a:ext cx="10149840" cy="112857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27380" lvl="0" indent="-62738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 am going to </a:t>
            </a:r>
            <a:r>
              <a:rPr lang="en-US" altLang="zh-CN" sz="2400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buy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some flowers </a:t>
            </a:r>
            <a:r>
              <a:rPr lang="en-US" altLang="zh-CN" sz="2400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for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my mother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on 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Mother's Day.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7380" lvl="0" indent="-62738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母亲节我将为我母亲买些花。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82287" y="55503"/>
            <a:ext cx="2468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3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1903705" y="744367"/>
            <a:ext cx="5225726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03705" y="755100"/>
            <a:ext cx="5225726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had the </a:t>
            </a:r>
            <a:r>
              <a:rPr lang="en-US" altLang="zh-CN" sz="24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pleasure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of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talking to Mary.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zh-CN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5" name="AutoShape 2"/>
          <p:cNvSpPr/>
          <p:nvPr/>
        </p:nvSpPr>
        <p:spPr>
          <a:xfrm flipH="1">
            <a:off x="322555" y="790087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6" name="文本框 24"/>
          <p:cNvSpPr txBox="1"/>
          <p:nvPr/>
        </p:nvSpPr>
        <p:spPr>
          <a:xfrm>
            <a:off x="435267" y="774836"/>
            <a:ext cx="1338263" cy="4616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等腰三角形 3"/>
          <p:cNvSpPr/>
          <p:nvPr/>
        </p:nvSpPr>
        <p:spPr>
          <a:xfrm>
            <a:off x="3726224" y="1198554"/>
            <a:ext cx="333375" cy="33210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3" name="TextBox 16"/>
          <p:cNvSpPr txBox="1"/>
          <p:nvPr/>
        </p:nvSpPr>
        <p:spPr>
          <a:xfrm>
            <a:off x="1951330" y="1551708"/>
            <a:ext cx="6072188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pleasure  </a:t>
            </a:r>
            <a:r>
              <a:rPr lang="en-US" altLang="zh-CN" sz="2400" i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n.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愉快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; 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快乐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; 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令人高兴的事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5617" name="TextBox 19"/>
          <p:cNvSpPr txBox="1"/>
          <p:nvPr/>
        </p:nvSpPr>
        <p:spPr>
          <a:xfrm>
            <a:off x="427965" y="2055611"/>
            <a:ext cx="145097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  <a:cs typeface="Arial" panose="020B0604020202020204" pitchFamily="34" charset="0"/>
              </a:rPr>
              <a:t>考向一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  <a:cs typeface="Arial" panose="020B0604020202020204" pitchFamily="34" charset="0"/>
            </a:endParaRPr>
          </a:p>
        </p:txBody>
      </p:sp>
      <p:sp>
        <p:nvSpPr>
          <p:cNvPr id="24" name="矩形 23"/>
          <p:cNvSpPr>
            <a:spLocks noChangeArrowheads="1"/>
          </p:cNvSpPr>
          <p:nvPr/>
        </p:nvSpPr>
        <p:spPr bwMode="auto">
          <a:xfrm>
            <a:off x="1903705" y="1901910"/>
            <a:ext cx="9353550" cy="574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1)  have the pleasure of doing </a:t>
            </a:r>
            <a:r>
              <a:rPr kumimoji="0" lang="en-US" altLang="zh-C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sth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很荣幸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/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高兴做某事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960819" y="2486745"/>
            <a:ext cx="9353550" cy="574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630555" marR="0" lvl="0" indent="-630555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He had the pleasure of ________(play) tennis with Nat.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988247" y="4233529"/>
            <a:ext cx="11685270" cy="1959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dirty="0" err="1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400" b="1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4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—Could you help me carry the box? </a:t>
            </a:r>
            <a:endParaRPr lang="en-US" altLang="zh-CN" sz="24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lvl="0" defTabSz="45720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—With pleasure. </a:t>
            </a:r>
            <a:r>
              <a:rPr lang="zh-CN" altLang="en-US" sz="24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乐意效劳。</a:t>
            </a:r>
            <a:endParaRPr lang="zh-CN" altLang="en-US" sz="24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—Thank you for helping me.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—It’s my pleasure. /My pleasure.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不客气。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50010" y="3082375"/>
            <a:ext cx="11685270" cy="1128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2)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① </a:t>
            </a:r>
            <a:r>
              <a:rPr lang="en-US" altLang="zh-CN" sz="2400" b="1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With pleasure.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“很乐意”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--</a:t>
            </a:r>
            <a:r>
              <a:rPr lang="zh-CN" altLang="en-US" sz="2400" b="1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回答</a:t>
            </a:r>
            <a:r>
              <a:rPr lang="zh-CN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别人的</a:t>
            </a:r>
            <a:r>
              <a:rPr lang="zh-CN" altLang="en-US" sz="2400" b="1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请求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（</a:t>
            </a:r>
            <a:r>
              <a:rPr lang="zh-CN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帮助</a:t>
            </a:r>
            <a:r>
              <a:rPr lang="zh-CN" altLang="en-US" sz="2400" b="1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前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）。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lvl="0" defTabSz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9" name="TextBox 17"/>
          <p:cNvSpPr txBox="1"/>
          <p:nvPr/>
        </p:nvSpPr>
        <p:spPr>
          <a:xfrm rot="-10800000" flipV="1">
            <a:off x="5957509" y="2549245"/>
            <a:ext cx="12592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playing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TextBox 19"/>
          <p:cNvSpPr txBox="1"/>
          <p:nvPr/>
        </p:nvSpPr>
        <p:spPr>
          <a:xfrm>
            <a:off x="435267" y="3216340"/>
            <a:ext cx="145097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  <a:cs typeface="Arial" panose="020B0604020202020204" pitchFamily="34" charset="0"/>
              </a:rPr>
              <a:t>考向二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28897" y="55503"/>
            <a:ext cx="2468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3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215055" y="3702771"/>
            <a:ext cx="100033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②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It’s my pleasure. /  My pleasure.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“不客气”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--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回答感谢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（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帮助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后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）。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2157095" y="1273175"/>
            <a:ext cx="9131935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57095" y="1350010"/>
            <a:ext cx="915352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She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invited </a:t>
            </a:r>
            <a:r>
              <a:rPr lang="en-US" altLang="zh-CN" sz="28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me to go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to the movies with her next Sunday.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5" name="AutoShape 2"/>
          <p:cNvSpPr/>
          <p:nvPr/>
        </p:nvSpPr>
        <p:spPr>
          <a:xfrm flipH="1">
            <a:off x="575945" y="1318895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6" name="文本框 24"/>
          <p:cNvSpPr txBox="1"/>
          <p:nvPr/>
        </p:nvSpPr>
        <p:spPr>
          <a:xfrm>
            <a:off x="631825" y="1272858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等腰三角形 3"/>
          <p:cNvSpPr/>
          <p:nvPr/>
        </p:nvSpPr>
        <p:spPr>
          <a:xfrm>
            <a:off x="3354070" y="1871980"/>
            <a:ext cx="333375" cy="33210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0" name="TextBox 19"/>
          <p:cNvSpPr txBox="1"/>
          <p:nvPr/>
        </p:nvSpPr>
        <p:spPr>
          <a:xfrm>
            <a:off x="699135" y="2327751"/>
            <a:ext cx="17373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  <a:cs typeface="Arial" panose="020B0604020202020204" pitchFamily="34" charset="0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157095" y="2139646"/>
            <a:ext cx="10173335" cy="1301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invite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①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invite sb. to  </a:t>
            </a:r>
            <a:r>
              <a:rPr lang="en-US" altLang="zh-CN" sz="2800" b="1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do sth.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“邀请某人做某事”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		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		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②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invite sb. to  </a:t>
            </a:r>
            <a:r>
              <a:rPr lang="en-US" altLang="zh-CN" sz="2800" b="1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sp. 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“邀请某人去某地”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7809" y="3475668"/>
            <a:ext cx="7134531" cy="574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I’ll invite my friends to have dinner tonight.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9707" name="TextBox 12"/>
          <p:cNvSpPr txBox="1"/>
          <p:nvPr/>
        </p:nvSpPr>
        <p:spPr>
          <a:xfrm>
            <a:off x="699135" y="4897755"/>
            <a:ext cx="132778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9" name="TextBox 15"/>
          <p:cNvSpPr txBox="1">
            <a:spLocks noChangeArrowheads="1"/>
          </p:cNvSpPr>
          <p:nvPr/>
        </p:nvSpPr>
        <p:spPr bwMode="auto">
          <a:xfrm>
            <a:off x="2026920" y="4742180"/>
            <a:ext cx="10165080" cy="1685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—Why are you so excited?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5600" marR="0" lvl="0" indent="-3556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—Peter invited me _______ on a trip to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Yuntai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Mountain.                                         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A. to go         B. go         C. going        D. went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TextBox 17"/>
          <p:cNvSpPr txBox="1"/>
          <p:nvPr/>
        </p:nvSpPr>
        <p:spPr>
          <a:xfrm rot="-10800000" flipV="1">
            <a:off x="1567815" y="4780280"/>
            <a:ext cx="662305" cy="5778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43762" y="3478937"/>
            <a:ext cx="5136515" cy="1128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今晚我将邀请我的朋友们吃晚餐。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明天我将邀请我的朋友们来我家。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58512" y="93603"/>
            <a:ext cx="2468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3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143634" y="4035178"/>
            <a:ext cx="6191478" cy="577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 will invite my friends to my house tomorrow.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9707" grpId="0"/>
      <p:bldP spid="19" grpId="1"/>
      <p:bldP spid="8" grpId="0"/>
      <p:bldP spid="9" grpId="0"/>
      <p:bldP spid="20" grpId="0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4248,&quot;width&quot;:8376}"/>
</p:tagLst>
</file>

<file path=ppt/tags/tag2.xml><?xml version="1.0" encoding="utf-8"?>
<p:tagLst xmlns:p="http://schemas.openxmlformats.org/presentationml/2006/main">
  <p:tag name="KSO_WM_UNIT_PLACING_PICTURE_USER_VIEWPORT" val="{&quot;height&quot;:3615,&quot;width&quot;:4727.5007874015746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5350</Words>
  <Application>WPS 演示</Application>
  <PresentationFormat>宽屏</PresentationFormat>
  <Paragraphs>273</Paragraphs>
  <Slides>17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1" baseType="lpstr">
      <vt:lpstr>Arial</vt:lpstr>
      <vt:lpstr>宋体</vt:lpstr>
      <vt:lpstr>Wingdings</vt:lpstr>
      <vt:lpstr>黑体</vt:lpstr>
      <vt:lpstr>Calibri</vt:lpstr>
      <vt:lpstr>Times New Roman</vt:lpstr>
      <vt:lpstr>Adobe 黑体 Std R</vt:lpstr>
      <vt:lpstr>Georgia</vt:lpstr>
      <vt:lpstr>Monaco</vt:lpstr>
      <vt:lpstr>Segoe Print</vt:lpstr>
      <vt:lpstr>微软雅黑</vt:lpstr>
      <vt:lpstr>Arial Unicode MS</vt:lpstr>
      <vt:lpstr>等线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Dean</dc:creator>
  <cp:lastModifiedBy>Lynn</cp:lastModifiedBy>
  <cp:revision>242</cp:revision>
  <dcterms:created xsi:type="dcterms:W3CDTF">2020-05-27T10:35:00Z</dcterms:created>
  <dcterms:modified xsi:type="dcterms:W3CDTF">2020-08-07T10:55:42Z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