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22"/>
  </p:notesMasterIdLst>
  <p:handoutMasterIdLst>
    <p:handoutMasterId r:id="rId23"/>
  </p:handoutMasterIdLst>
  <p:sldIdLst>
    <p:sldId id="256" r:id="rId4"/>
    <p:sldId id="295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hyperlink" Target="mailto:danny@compmail.ca" TargetMode="External"/><Relationship Id="rId1" Type="http://schemas.openxmlformats.org/officeDocument/2006/relationships/hyperlink" Target="mailto:liming@net.c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冀教版七年级上册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U1 L5-6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9" name="矩形 16"/>
          <p:cNvSpPr/>
          <p:nvPr/>
        </p:nvSpPr>
        <p:spPr>
          <a:xfrm>
            <a:off x="1281430" y="694690"/>
            <a:ext cx="10807700" cy="5128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To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  <a:hlinkClick r:id="rId1"/>
              </a:rPr>
              <a:t>liming@net.cn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From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：</a:t>
            </a:r>
            <a:r>
              <a:rPr lang="en-US" altLang="zh-CN" sz="2800" u="sng" dirty="0">
                <a:latin typeface="Times New Roman" panose="02020603050405020304" pitchFamily="18" charset="0"/>
                <a:ea typeface="黑体" panose="02010609060101010101" charset="-122"/>
                <a:hlinkClick r:id="rId2"/>
              </a:rPr>
              <a:t>danny@compmail.ca</a:t>
            </a:r>
            <a:endParaRPr lang="en-US" altLang="zh-CN" sz="2800" u="sng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Date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23/09    9:08  p.m.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Subject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My Shopping List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Dear Li Ming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，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　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How are you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？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I am fine. School is great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！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I have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some new friends this year. They are very nice.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What about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your new school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？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I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need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 to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buy some things for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my classes.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Here is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my list.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Can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I buy all of these things at the store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？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9"/>
          <p:cNvSpPr txBox="1"/>
          <p:nvPr/>
        </p:nvSpPr>
        <p:spPr>
          <a:xfrm>
            <a:off x="1559560" y="817245"/>
            <a:ext cx="9683750" cy="1727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1. 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Here is...</a:t>
            </a:r>
            <a:endParaRPr lang="en-US" altLang="zh-CN" sz="2800" dirty="0">
              <a:solidFill>
                <a:srgbClr val="0070C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    </a:t>
            </a: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此句是由</a:t>
            </a:r>
            <a:r>
              <a:rPr lang="en-US" altLang="zh-CN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Here</a:t>
            </a: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构成的倒装句，起强调作用。</a:t>
            </a:r>
            <a:endParaRPr lang="zh-CN" altLang="en-US" sz="24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</a:t>
            </a:r>
            <a:endParaRPr lang="zh-CN" altLang="en-US" sz="28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22" name="TextBox 39"/>
          <p:cNvSpPr txBox="1"/>
          <p:nvPr/>
        </p:nvSpPr>
        <p:spPr>
          <a:xfrm>
            <a:off x="1862455" y="2215515"/>
            <a:ext cx="9895205" cy="3289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七年级涉及的由副词 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</a:t>
            </a:r>
            <a:r>
              <a:rPr lang="zh-CN" altLang="en-US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there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等引导的句子，有以下两种情况：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(1)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主语是人称代词，用部分倒装。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     结构  ：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charset="-122"/>
              </a:rPr>
              <a:t>  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charset="-122"/>
              </a:rPr>
              <a:t>“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Here/There</a:t>
            </a:r>
            <a:r>
              <a:rPr lang="zh-C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charset="-122"/>
              </a:rPr>
              <a:t>＋主语＋谓语动词＋其他．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charset="-122"/>
              </a:rPr>
              <a:t>”。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charset="-122"/>
              </a:rPr>
              <a:t>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 you are.      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给你。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charset="-122"/>
              </a:rPr>
              <a:t>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There it is.           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它在那儿。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" name="TextBox 39"/>
          <p:cNvSpPr txBox="1"/>
          <p:nvPr/>
        </p:nvSpPr>
        <p:spPr>
          <a:xfrm>
            <a:off x="1680210" y="938530"/>
            <a:ext cx="8686165" cy="3138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(2)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若主语不是人称代词，用完全倒装。</a:t>
            </a:r>
            <a:endParaRPr lang="zh-CN" altLang="en-US" sz="240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结构</a:t>
            </a:r>
            <a:r>
              <a:rPr lang="en-US" altLang="zh-CN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:</a:t>
            </a:r>
            <a:endParaRPr lang="en-US" altLang="zh-CN" sz="24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charset="-122"/>
              </a:rPr>
              <a:t>  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charset="-122"/>
              </a:rPr>
              <a:t>“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Here/There</a:t>
            </a:r>
            <a:r>
              <a:rPr lang="zh-CN" altLang="en-US" sz="24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＋谓语动词＋主语＋其他．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”。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charset="-122"/>
              </a:rPr>
              <a:t>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 comes the bus.          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公共汽车来了。</a:t>
            </a:r>
            <a:endParaRPr lang="zh-CN" altLang="en-US" sz="24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There is the book.               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那本书在那儿。</a:t>
            </a:r>
            <a:endParaRPr lang="zh-CN" altLang="en-US" sz="24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5371" name="TextBox 22"/>
          <p:cNvSpPr txBox="1"/>
          <p:nvPr/>
        </p:nvSpPr>
        <p:spPr>
          <a:xfrm>
            <a:off x="1980883" y="4277360"/>
            <a:ext cx="87312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注意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zh-CN" altLang="en-US" sz="24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4" name="TextBox 39"/>
          <p:cNvSpPr txBox="1"/>
          <p:nvPr/>
        </p:nvSpPr>
        <p:spPr>
          <a:xfrm>
            <a:off x="2718118" y="4076700"/>
            <a:ext cx="6948487" cy="65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charset="-122"/>
              </a:rPr>
              <a:t>“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there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charset="-122"/>
              </a:rPr>
              <a:t>” 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构成的倒装句多用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一般现在时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191895" y="1009650"/>
            <a:ext cx="10789285" cy="50463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55600" algn="l"/>
            <a:r>
              <a:rPr lang="zh-CN" altLang="en-US" sz="2800" b="0">
                <a:latin typeface="Times New Roman" panose="02020603050405020304" pitchFamily="18" charset="0"/>
                <a:ea typeface="黑体" panose="02010609060101010101" charset="-122"/>
              </a:rPr>
              <a:t>单项选择题。</a:t>
            </a:r>
            <a:endParaRPr lang="zh-CN" altLang="en-US" sz="2800" b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 indent="355600" algn="l">
              <a:lnSpc>
                <a:spcPct val="150000"/>
              </a:lnSpc>
            </a:pPr>
            <a:r>
              <a:rPr lang="en-US" altLang="zh-CN" sz="2800" b="0">
                <a:latin typeface="Times New Roman" panose="02020603050405020304" pitchFamily="18" charset="0"/>
                <a:ea typeface="黑体" panose="02010609060101010101" charset="-122"/>
              </a:rPr>
              <a:t>1.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Please buy all the things ________ the list ________ our dinner.        A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in; on         B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on; for            C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for; with           D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with; in     2. —Here  ________ two pens for you, Alan.         —Thanks.         A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be               B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are                   C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am                   D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is      3. We don't need ________ them. They can do it.         A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help            B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to help              C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helps               D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helping</a:t>
            </a:r>
            <a:endParaRPr lang="zh-CN" altLang="en-US" sz="2800"/>
          </a:p>
        </p:txBody>
      </p:sp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1191895" y="1431290"/>
            <a:ext cx="57467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4" name="Rectangle 2"/>
          <p:cNvSpPr>
            <a:spLocks noGrp="1"/>
          </p:cNvSpPr>
          <p:nvPr/>
        </p:nvSpPr>
        <p:spPr>
          <a:xfrm>
            <a:off x="1191895" y="2828925"/>
            <a:ext cx="574675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5" name="Rectangle 2"/>
          <p:cNvSpPr>
            <a:spLocks noGrp="1"/>
          </p:cNvSpPr>
          <p:nvPr/>
        </p:nvSpPr>
        <p:spPr>
          <a:xfrm>
            <a:off x="1191895" y="4662805"/>
            <a:ext cx="574675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193800" y="-111125"/>
            <a:ext cx="11159490" cy="6123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200000"/>
              </a:lnSpc>
            </a:pPr>
            <a:r>
              <a:rPr lang="zh-CN" sz="2800" b="0">
                <a:ea typeface="黑体" panose="02010609060101010101" charset="-122"/>
              </a:rPr>
              <a:t>二、用所给词的适当形式填空</a:t>
            </a:r>
            <a:endParaRPr lang="en-US" sz="2800" b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 indent="0" fontAlgn="auto">
              <a:lnSpc>
                <a:spcPct val="200000"/>
              </a:lnSpc>
            </a:pP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1. This is my ________________ (shop) list.2. We can ______________ (play) sports after school.3. What about ______________(practice) swimming this summer vacation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？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4. These are _____________ (thing) for school.5. All my ___________ (ruler) are here.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3379470" y="894715"/>
            <a:ext cx="200342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shopping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4" name="Rectangle 2"/>
          <p:cNvSpPr>
            <a:spLocks noGrp="1"/>
          </p:cNvSpPr>
          <p:nvPr/>
        </p:nvSpPr>
        <p:spPr>
          <a:xfrm>
            <a:off x="3400425" y="1769745"/>
            <a:ext cx="1436370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/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play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5" name="Rectangle 2"/>
          <p:cNvSpPr>
            <a:spLocks noGrp="1"/>
          </p:cNvSpPr>
          <p:nvPr/>
        </p:nvSpPr>
        <p:spPr>
          <a:xfrm>
            <a:off x="3622675" y="2644775"/>
            <a:ext cx="1842135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practicing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6" name="Rectangle 2"/>
          <p:cNvSpPr>
            <a:spLocks noGrp="1"/>
          </p:cNvSpPr>
          <p:nvPr/>
        </p:nvSpPr>
        <p:spPr>
          <a:xfrm>
            <a:off x="3622675" y="4294505"/>
            <a:ext cx="1283970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things</a:t>
            </a:r>
            <a:endParaRPr lang="en-US" altLang="zh-CN" sz="2800" b="0" spc="0" dirty="0">
              <a:solidFill>
                <a:srgbClr val="FF0000"/>
              </a:solidFill>
              <a:uFillTx/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7" name="Rectangle 2"/>
          <p:cNvSpPr>
            <a:spLocks noGrp="1"/>
          </p:cNvSpPr>
          <p:nvPr/>
        </p:nvSpPr>
        <p:spPr>
          <a:xfrm>
            <a:off x="2774950" y="5169535"/>
            <a:ext cx="1217930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rulers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267460" y="723900"/>
            <a:ext cx="1078738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3600"/>
              </a:lnSpc>
            </a:pPr>
            <a:r>
              <a:rPr lang="zh-CN" alt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一、单项选择。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</a:t>
            </a:r>
            <a:r>
              <a:rPr 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—See you later, Danny.—________.A. You're welcome 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See you later     C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 you are  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D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My pleasure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2</a:t>
            </a: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．Our classmates need ________ some lessons.</a:t>
            </a:r>
            <a:endParaRPr sz="2400" b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A．to have             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B．have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C．to plan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D．plan</a:t>
            </a:r>
            <a:endParaRPr sz="2400" b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3</a:t>
            </a:r>
            <a:r>
              <a:rPr 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don't have________ pens.A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some	B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any				C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			D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an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4</a:t>
            </a:r>
            <a:r>
              <a:rPr 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can get some crayons ________ you.A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to		B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in				C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at			D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for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5．My friends want to buy all the things________.A．on the list       B．on the playground     C．in the library   D．in the office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36065" y="145415"/>
            <a:ext cx="23920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/>
              <a:t>Test L5-6</a:t>
            </a:r>
            <a:endParaRPr lang="en-US" altLang="zh-CN" sz="4000" b="1"/>
          </a:p>
        </p:txBody>
      </p:sp>
      <p:sp>
        <p:nvSpPr>
          <p:cNvPr id="9219" name="Rectangle 2"/>
          <p:cNvSpPr>
            <a:spLocks noGrp="1"/>
          </p:cNvSpPr>
          <p:nvPr/>
        </p:nvSpPr>
        <p:spPr>
          <a:xfrm>
            <a:off x="494665" y="1161415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B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8" name="Rectangle 2"/>
          <p:cNvSpPr>
            <a:spLocks noGrp="1"/>
          </p:cNvSpPr>
          <p:nvPr/>
        </p:nvSpPr>
        <p:spPr>
          <a:xfrm>
            <a:off x="494665" y="2462530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A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9" name="Rectangle 2"/>
          <p:cNvSpPr>
            <a:spLocks noGrp="1"/>
          </p:cNvSpPr>
          <p:nvPr/>
        </p:nvSpPr>
        <p:spPr>
          <a:xfrm>
            <a:off x="494665" y="3395980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B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10" name="Rectangle 2"/>
          <p:cNvSpPr>
            <a:spLocks noGrp="1"/>
          </p:cNvSpPr>
          <p:nvPr/>
        </p:nvSpPr>
        <p:spPr>
          <a:xfrm>
            <a:off x="494665" y="4344670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D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11" name="Rectangle 2"/>
          <p:cNvSpPr>
            <a:spLocks noGrp="1"/>
          </p:cNvSpPr>
          <p:nvPr/>
        </p:nvSpPr>
        <p:spPr>
          <a:xfrm>
            <a:off x="494665" y="5293360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A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314450" y="680085"/>
            <a:ext cx="10615295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200000"/>
              </a:lnSpc>
            </a:pP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按要求完成下列各题。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6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Sit down and show ___ (I) three.(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用所给单词的适当形式填空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7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have some ________ (friend)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用所给单词的适当形式填空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8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can go and buy eight cards </a:t>
            </a:r>
            <a:r>
              <a:rPr lang="en-US" sz="2800" b="0" u="sng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at</a:t>
            </a:r>
            <a:r>
              <a:rPr lang="en-US" sz="2800" b="0" u="sng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0" u="sng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</a:t>
            </a:r>
            <a:r>
              <a:rPr lang="en-US" sz="2800" b="0" u="sng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0" u="sng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store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对画线部分提问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________ ________ ________go and buy eight cards?</a:t>
            </a:r>
            <a:endParaRPr lang="en-US" altLang="en-US" sz="28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56810" y="1908810"/>
            <a:ext cx="786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me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20820" y="2741295"/>
            <a:ext cx="15138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friends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66850" y="4440555"/>
            <a:ext cx="48533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Where           can           you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372870" y="934720"/>
            <a:ext cx="9958705" cy="52622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0" algn="l" fontAlgn="auto">
              <a:lnSpc>
                <a:spcPct val="150000"/>
              </a:lnSpc>
            </a:pP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9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．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don't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any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I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crayons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have(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连词成句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)_______________________________________________.10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．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I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borrow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pencils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may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two(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连词成句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)_______________________________________________?</a:t>
            </a:r>
            <a:endParaRPr 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．teacher，about，your，what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________________________________________________?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．buy，things，you，to，some，need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____.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60830" y="81280"/>
            <a:ext cx="30276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三、连词成句。</a:t>
            </a:r>
            <a:endParaRPr lang="zh-CN" altLang="en-US" sz="3200">
              <a:latin typeface="Times New Roman" panose="02020603050405020304" pitchFamily="18" charset="0"/>
              <a:ea typeface="黑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11680" y="1678940"/>
            <a:ext cx="42640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I don't have</a:t>
            </a:r>
            <a:r>
              <a:rPr lang="en-US" altLang="zh-CN" sz="2800">
                <a:solidFill>
                  <a:schemeClr val="tx1"/>
                </a:solidFill>
              </a:rPr>
              <a:t> any crayons</a:t>
            </a:r>
            <a:endParaRPr lang="en-US" altLang="zh-CN" sz="280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11680" y="3042285"/>
            <a:ext cx="4275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May I </a:t>
            </a:r>
            <a:r>
              <a:rPr lang="en-US" altLang="zh-CN" sz="2800">
                <a:solidFill>
                  <a:schemeClr val="tx1"/>
                </a:solidFill>
              </a:rPr>
              <a:t>borrow two pencils</a:t>
            </a:r>
            <a:endParaRPr lang="en-US" altLang="zh-CN" sz="280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92325" y="4312920"/>
            <a:ext cx="4275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What about </a:t>
            </a:r>
            <a:r>
              <a:rPr lang="en-US" altLang="zh-CN" sz="2800">
                <a:solidFill>
                  <a:schemeClr val="tx1"/>
                </a:solidFill>
              </a:rPr>
              <a:t>your teacher</a:t>
            </a:r>
            <a:endParaRPr lang="en-US" altLang="zh-CN" sz="280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11680" y="5572760"/>
            <a:ext cx="60312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</a:rPr>
              <a:t>You</a:t>
            </a:r>
            <a:r>
              <a:rPr lang="en-US" altLang="zh-CN" sz="2800">
                <a:solidFill>
                  <a:srgbClr val="FF0000"/>
                </a:solidFill>
              </a:rPr>
              <a:t> need to 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buy some things</a:t>
            </a:r>
            <a:r>
              <a:rPr lang="en-US" altLang="zh-CN" sz="2800">
                <a:solidFill>
                  <a:srgbClr val="FF0000"/>
                </a:solidFill>
              </a:rPr>
              <a:t> 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560830" y="81280"/>
            <a:ext cx="30276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四、词语运用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。</a:t>
            </a:r>
            <a:endParaRPr lang="zh-CN" altLang="en-US" sz="3200">
              <a:latin typeface="Times New Roman" panose="02020603050405020304" pitchFamily="18" charset="0"/>
              <a:ea typeface="黑体" panose="02010609060101010101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28725" y="367030"/>
            <a:ext cx="10853420" cy="61239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 fontAlgn="auto">
              <a:lnSpc>
                <a:spcPct val="200000"/>
              </a:lnSpc>
            </a:pP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Hello, everyone! _______(I) name is Ella. I _______(be) from American. My mom a_____ dad work in China. This year I come to China, _______. I am twelve. Now I am in C_______ Six, Grade Seven at Xinhua S_____. Many ___________(student) are in my class.  My _______(China) teacher is Miss Li. She_______(be) very nice to me. I have a sister.________(she) name is Maris. We are not in the same school.</a:t>
            </a:r>
            <a:endParaRPr 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15130" y="777875"/>
            <a:ext cx="741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My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411210" y="777875"/>
            <a:ext cx="741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am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88510" y="1564640"/>
            <a:ext cx="741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nd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03830" y="2433320"/>
            <a:ext cx="741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too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282940" y="2433320"/>
            <a:ext cx="11112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lass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15130" y="3301365"/>
            <a:ext cx="12395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chool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690995" y="3301365"/>
            <a:ext cx="15919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students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54985" y="4170045"/>
            <a:ext cx="15328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Chinese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93555" y="4170045"/>
            <a:ext cx="853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is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594475" y="5022850"/>
            <a:ext cx="11436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Her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/>
          <p:nvPr>
            <p:ph type="title"/>
          </p:nvPr>
        </p:nvSpPr>
        <p:spPr>
          <a:xfrm>
            <a:off x="3820795" y="1891030"/>
            <a:ext cx="4531995" cy="2033905"/>
          </a:xfrm>
        </p:spPr>
        <p:txBody>
          <a:bodyPr>
            <a:noAutofit/>
          </a:bodyPr>
          <a:p>
            <a:r>
              <a:rPr lang="zh-CN" altLang="en-US" sz="11500"/>
              <a:t>U1 L6</a:t>
            </a:r>
            <a:endParaRPr lang="zh-CN" altLang="en-US" sz="115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2435860" y="0"/>
            <a:ext cx="699198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Lesson 6     Things for</a:t>
            </a:r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 School!</a:t>
            </a:r>
            <a:endParaRPr lang="en-US" altLang="zh-CN" sz="2800" dirty="0">
              <a:solidFill>
                <a:srgbClr val="001F67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18442" name="文本框 1"/>
          <p:cNvSpPr txBox="1"/>
          <p:nvPr/>
        </p:nvSpPr>
        <p:spPr>
          <a:xfrm>
            <a:off x="1286510" y="730885"/>
            <a:ext cx="4666615" cy="6339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20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重点单词：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thing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东西，事情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need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list 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列表</a:t>
            </a:r>
            <a:r>
              <a:rPr lang="en-US" altLang="zh-CN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,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名单</a:t>
            </a:r>
            <a:r>
              <a:rPr lang="en-US" altLang="zh-CN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,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目录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ten        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十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3" name="文本框 1"/>
          <p:cNvSpPr txBox="1"/>
          <p:nvPr/>
        </p:nvSpPr>
        <p:spPr>
          <a:xfrm>
            <a:off x="6835140" y="730885"/>
            <a:ext cx="4666615" cy="72009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20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重点单词：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six  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六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seven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七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one 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一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nine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九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eight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八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2435860" y="0"/>
            <a:ext cx="699198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Lesson 6     Things for</a:t>
            </a:r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 School!</a:t>
            </a:r>
            <a:endParaRPr lang="en-US" altLang="zh-CN" sz="2800" dirty="0">
              <a:solidFill>
                <a:srgbClr val="001F67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9535" y="988060"/>
            <a:ext cx="7390765" cy="4615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重点短语：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what about…               </a:t>
            </a:r>
            <a:r>
              <a:rPr lang="en-US" altLang="zh-CN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...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怎么样？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need to do sth.         </a:t>
            </a:r>
            <a:r>
              <a:rPr lang="en-US" altLang="zh-CN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需要做某事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buy sth. for sb.   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为某人买某物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shopping list  		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购物清单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plan one's lessons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备课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宋体" panose="02010600030101010101" pitchFamily="2" charset="-122"/>
              <a:cs typeface="Arial Unicode MS" panose="020B0604020202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32280" y="1257935"/>
            <a:ext cx="6721475" cy="1383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用法：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about+</a:t>
            </a:r>
            <a:r>
              <a:rPr lang="zh-CN" altLang="en-US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名词</a:t>
            </a:r>
            <a:r>
              <a:rPr lang="en-US" altLang="zh-CN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代词</a:t>
            </a:r>
            <a:r>
              <a:rPr lang="en-US" altLang="zh-CN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动名词（短语）</a:t>
            </a:r>
            <a:endParaRPr lang="en-US" altLang="zh-CN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同义句：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about...?=How about...?</a:t>
            </a:r>
            <a:endParaRPr lang="en-US" altLang="zh-CN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442720" y="779145"/>
            <a:ext cx="7809865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1.what about...?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</a:t>
            </a:r>
            <a:r>
              <a:rPr lang="en-US" altLang="zh-CN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.</a:t>
            </a: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..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怎么样？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9463" name="TextBox 10"/>
          <p:cNvSpPr txBox="1"/>
          <p:nvPr/>
        </p:nvSpPr>
        <p:spPr>
          <a:xfrm>
            <a:off x="1635760" y="2465070"/>
            <a:ext cx="1040638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这个绿色的铅笔怎么样呢？</a:t>
            </a:r>
            <a:endParaRPr lang="zh-CN" altLang="en-US" sz="28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_____________ _________ the green pencil?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2.How about ________ (go) fishing on Sunday?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3" name="TextBox 17"/>
          <p:cNvSpPr txBox="1"/>
          <p:nvPr/>
        </p:nvSpPr>
        <p:spPr>
          <a:xfrm>
            <a:off x="2134235" y="3639185"/>
            <a:ext cx="2138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pitchFamily="18" charset="0"/>
              </a:rPr>
              <a:t>What / How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pitchFamily="18" charset="0"/>
            </a:endParaRPr>
          </a:p>
        </p:txBody>
      </p:sp>
      <p:sp>
        <p:nvSpPr>
          <p:cNvPr id="3" name="TextBox 17"/>
          <p:cNvSpPr txBox="1"/>
          <p:nvPr/>
        </p:nvSpPr>
        <p:spPr>
          <a:xfrm>
            <a:off x="5026660" y="3639185"/>
            <a:ext cx="2138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pitchFamily="18" charset="0"/>
              </a:rPr>
              <a:t>about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pitchFamily="18" charset="0"/>
            </a:endParaRPr>
          </a:p>
        </p:txBody>
      </p:sp>
      <p:sp>
        <p:nvSpPr>
          <p:cNvPr id="4" name="TextBox 17"/>
          <p:cNvSpPr txBox="1"/>
          <p:nvPr/>
        </p:nvSpPr>
        <p:spPr>
          <a:xfrm>
            <a:off x="4023360" y="4473575"/>
            <a:ext cx="2138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pitchFamily="18" charset="0"/>
              </a:rPr>
              <a:t>going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9463" grpId="0"/>
      <p:bldP spid="19463" grpId="1"/>
      <p:bldP spid="43" grpId="0"/>
      <p:bldP spid="43" grpId="1"/>
      <p:bldP spid="3" grpId="0"/>
      <p:bldP spid="3" grpId="1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09395" y="1588135"/>
            <a:ext cx="945896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(1). need sth.                                       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需要某物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09395" y="2421890"/>
            <a:ext cx="993838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(2).  need to do sth.                             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需要做某事</a:t>
            </a:r>
            <a:endParaRPr lang="en-US" altLang="zh-CN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509395" y="867410"/>
            <a:ext cx="835025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2. need  v. 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需要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   </a:t>
            </a:r>
            <a:endParaRPr lang="zh-CN" altLang="en-US" sz="2800" b="1" dirty="0">
              <a:solidFill>
                <a:srgbClr val="0070C0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09395" y="3404870"/>
            <a:ext cx="99383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>
              <a:buNone/>
            </a:pP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(3).  need sb. to do sth.                       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需要某人做某事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09395" y="4149090"/>
          <a:ext cx="10474960" cy="125857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25857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Alice needs_________ a new pair of shoes.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A. to buy             B. buying                C. buys                 D. buy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141730" y="4326890"/>
            <a:ext cx="48069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A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9"/>
          <p:cNvSpPr txBox="1"/>
          <p:nvPr/>
        </p:nvSpPr>
        <p:spPr>
          <a:xfrm>
            <a:off x="1559560" y="817245"/>
            <a:ext cx="300990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3. buy   v.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买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</a:t>
            </a:r>
            <a:endParaRPr lang="zh-CN" altLang="en-US" sz="28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5" name="TextBox 39"/>
          <p:cNvSpPr txBox="1"/>
          <p:nvPr/>
        </p:nvSpPr>
        <p:spPr>
          <a:xfrm>
            <a:off x="1718945" y="142494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(1).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为某人买某物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buy sb. sth.= buy sth. for sb. </a:t>
            </a:r>
            <a:endParaRPr lang="en-US" altLang="zh-CN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TextBox 39"/>
          <p:cNvSpPr txBox="1"/>
          <p:nvPr/>
        </p:nvSpPr>
        <p:spPr>
          <a:xfrm>
            <a:off x="1815465" y="2549525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(2).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反义词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sell      v. 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  <a:sym typeface="+mn-ea"/>
              </a:rPr>
              <a:t>卖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TextBox 39"/>
          <p:cNvSpPr txBox="1"/>
          <p:nvPr/>
        </p:nvSpPr>
        <p:spPr>
          <a:xfrm>
            <a:off x="1815465" y="367411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(3).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卖给某人某物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sell  sb. sth.= sell sth. to sb.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815465" y="4725035"/>
          <a:ext cx="10474960" cy="125857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25857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我经常给我妹妹买一些学习用品。</a:t>
                      </a:r>
                      <a:endParaRPr lang="zh-CN" alt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I often ________ some school things ________ my sister.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3297555" y="5461000"/>
            <a:ext cx="91503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buy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896225" y="5461000"/>
            <a:ext cx="91503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for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9"/>
          <p:cNvSpPr txBox="1"/>
          <p:nvPr/>
        </p:nvSpPr>
        <p:spPr>
          <a:xfrm>
            <a:off x="1559560" y="817245"/>
            <a:ext cx="300990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4. list  n.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清单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</a:t>
            </a:r>
            <a:endParaRPr lang="zh-CN" altLang="en-US" sz="28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5" name="TextBox 39"/>
          <p:cNvSpPr txBox="1"/>
          <p:nvPr/>
        </p:nvSpPr>
        <p:spPr>
          <a:xfrm>
            <a:off x="1718945" y="142494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(1).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购物清单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shopping list</a:t>
            </a:r>
            <a:endParaRPr lang="en-US" altLang="zh-CN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TextBox 39"/>
          <p:cNvSpPr txBox="1"/>
          <p:nvPr/>
        </p:nvSpPr>
        <p:spPr>
          <a:xfrm>
            <a:off x="1815465" y="2549525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(2).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一张</a:t>
            </a: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...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的清单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a list of...</a:t>
            </a:r>
            <a:endParaRPr 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TextBox 39"/>
          <p:cNvSpPr txBox="1"/>
          <p:nvPr/>
        </p:nvSpPr>
        <p:spPr>
          <a:xfrm>
            <a:off x="1815465" y="367411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(3).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列一个购物清单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make a shopping list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815465" y="4725035"/>
          <a:ext cx="10474960" cy="137033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37033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汤姆，拿着这个购物清单，买上面的东西。</a:t>
                      </a:r>
                      <a:endParaRPr lang="zh-CN" alt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Tom, take the__________  __________and buy the things on it.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4230370" y="5461000"/>
            <a:ext cx="1831340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shopping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352540" y="5461000"/>
            <a:ext cx="91503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list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9"/>
          <p:cNvSpPr txBox="1"/>
          <p:nvPr/>
        </p:nvSpPr>
        <p:spPr>
          <a:xfrm>
            <a:off x="1559560" y="817245"/>
            <a:ext cx="378206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5. can  v.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能，能够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</a:t>
            </a:r>
            <a:endParaRPr lang="zh-CN" altLang="en-US" sz="28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5" name="TextBox 39"/>
          <p:cNvSpPr txBox="1"/>
          <p:nvPr/>
        </p:nvSpPr>
        <p:spPr>
          <a:xfrm>
            <a:off x="1718945" y="142494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(1).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用法（没有人，数的变化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）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can+</a:t>
            </a:r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动原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TextBox 39"/>
          <p:cNvSpPr txBox="1"/>
          <p:nvPr/>
        </p:nvSpPr>
        <p:spPr>
          <a:xfrm>
            <a:off x="1815465" y="2549525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(2).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否定句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can+not+</a:t>
            </a:r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动原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TextBox 39"/>
          <p:cNvSpPr txBox="1"/>
          <p:nvPr/>
        </p:nvSpPr>
        <p:spPr>
          <a:xfrm>
            <a:off x="1815465" y="367411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(3).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一般疑问句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Can+</a:t>
            </a:r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主语</a:t>
            </a: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+</a:t>
            </a:r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动原？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815465" y="4725035"/>
          <a:ext cx="10474960" cy="137033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37033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He can play the piano.(</a:t>
                      </a:r>
                      <a:r>
                        <a:rPr lang="zh-CN" alt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变为一般疑问句</a:t>
                      </a: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)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__________ he play the piano?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2265680" y="5573395"/>
            <a:ext cx="1831340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Can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1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4654</Words>
  <Application>WPS 演示</Application>
  <PresentationFormat>宽屏</PresentationFormat>
  <Paragraphs>258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Arial Unicode MS</vt:lpstr>
      <vt:lpstr>Arial Bold</vt:lpstr>
      <vt:lpstr>Times New Roman</vt:lpstr>
      <vt:lpstr>黑体</vt:lpstr>
      <vt:lpstr>Georgia</vt:lpstr>
      <vt:lpstr>Calibri</vt:lpstr>
      <vt:lpstr>Office 主题</vt:lpstr>
      <vt:lpstr>Office 主题​​</vt:lpstr>
      <vt:lpstr>冀教版七年级上册</vt:lpstr>
      <vt:lpstr>U1 L6</vt:lpstr>
      <vt:lpstr>Lesson 6     Things for School!</vt:lpstr>
      <vt:lpstr>Lesson 6     Things for School!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B</vt:lpstr>
      <vt:lpstr>shopping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Laney</dc:creator>
  <cp:lastModifiedBy>Lynn</cp:lastModifiedBy>
  <cp:revision>13</cp:revision>
  <dcterms:created xsi:type="dcterms:W3CDTF">2020-06-16T15:22:00Z</dcterms:created>
  <dcterms:modified xsi:type="dcterms:W3CDTF">2020-07-26T02:25:56Z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