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9" r:id="rId3"/>
    <p:sldId id="410" r:id="rId4"/>
    <p:sldId id="411" r:id="rId5"/>
    <p:sldId id="412" r:id="rId6"/>
    <p:sldId id="413" r:id="rId7"/>
    <p:sldId id="414" r:id="rId8"/>
    <p:sldId id="435" r:id="rId9"/>
    <p:sldId id="416" r:id="rId10"/>
    <p:sldId id="436" r:id="rId11"/>
    <p:sldId id="440" r:id="rId12"/>
    <p:sldId id="469" r:id="rId13"/>
    <p:sldId id="468" r:id="rId14"/>
    <p:sldId id="475" r:id="rId15"/>
    <p:sldId id="442" r:id="rId16"/>
    <p:sldId id="444" r:id="rId17"/>
    <p:sldId id="466" r:id="rId18"/>
    <p:sldId id="467" r:id="rId19"/>
    <p:sldId id="47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6D4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冀教版七年级上册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U1 L3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092325" y="1406525"/>
            <a:ext cx="34029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5. plan   </a:t>
            </a:r>
            <a:r>
              <a:rPr lang="en-US" sz="24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         v.</a:t>
            </a:r>
            <a:r>
              <a:rPr lang="zh-CN" altLang="en-US" sz="24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计划</a:t>
            </a:r>
            <a:endParaRPr lang="zh-CN" altLang="en-US" sz="2400" b="1" dirty="0">
              <a:solidFill>
                <a:srgbClr val="0070C0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2325" y="2329180"/>
            <a:ext cx="1402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固定搭配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2325" y="3159760"/>
            <a:ext cx="70383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plan to do sth.              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Arial Unicode MS" panose="020B0604020202020204" charset="-122"/>
                <a:sym typeface="+mn-ea"/>
              </a:rPr>
              <a:t>计划去做某事</a:t>
            </a:r>
            <a:endParaRPr lang="zh-CN" altLang="en-US" sz="2400" b="1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Arial Unicode MS" panose="020B0604020202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2325" y="3896995"/>
            <a:ext cx="70383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plan one's lessons         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备课</a:t>
            </a:r>
            <a:endParaRPr lang="zh-CN" altLang="en-US" sz="24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92325" y="4763770"/>
            <a:ext cx="70383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Jack plans_____________(go) to school.</a:t>
            </a:r>
            <a:endParaRPr lang="en-US" sz="24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4120833" y="4871720"/>
            <a:ext cx="13696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to     go </a:t>
            </a:r>
            <a:endParaRPr lang="en-US" altLang="zh-CN" sz="2800" dirty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  <p:bldP spid="6" grpId="0"/>
      <p:bldP spid="6" grpId="1"/>
      <p:bldP spid="5" grpId="0"/>
      <p:bldP spid="5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336040" y="1025525"/>
            <a:ext cx="10663555" cy="5651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Jack is from Canada . </a:t>
            </a:r>
            <a:r>
              <a:rPr kumimoji="0" lang="en-US" altLang="zh-CN" sz="280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 is </a:t>
            </a:r>
            <a:r>
              <a:rPr kumimoji="0" lang="en-US" altLang="zh-CN" sz="28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visiting student</a:t>
            </a:r>
            <a:r>
              <a:rPr kumimoji="0" lang="en-US" altLang="zh-CN" sz="280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 Li Ming's school</a:t>
            </a:r>
            <a:r>
              <a:rPr kumimoji="0" lang="en-US" altLang="zh-CN" sz="280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endParaRPr kumimoji="0" lang="en-US" altLang="zh-CN" sz="280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30" name="矩形 15"/>
          <p:cNvSpPr/>
          <p:nvPr/>
        </p:nvSpPr>
        <p:spPr>
          <a:xfrm>
            <a:off x="1303655" y="1450340"/>
            <a:ext cx="106635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Hello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Jack.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our school.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show you around.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1705928" y="281305"/>
            <a:ext cx="8343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Text</a:t>
            </a:r>
            <a:endParaRPr lang="en-US" sz="28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6153" name="矩形 16"/>
          <p:cNvSpPr/>
          <p:nvPr/>
        </p:nvSpPr>
        <p:spPr>
          <a:xfrm>
            <a:off x="1336040" y="2823210"/>
            <a:ext cx="503428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This is our classroom.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lessons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here.</a:t>
            </a:r>
            <a:endParaRPr lang="en-US" altLang="zh-CN" sz="2800" dirty="0"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6154" name="矩形 13"/>
          <p:cNvSpPr/>
          <p:nvPr/>
        </p:nvSpPr>
        <p:spPr>
          <a:xfrm>
            <a:off x="1336040" y="4197985"/>
            <a:ext cx="953071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This is an office.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Our teachers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their lessons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here.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dirty="0"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pic>
        <p:nvPicPr>
          <p:cNvPr id="615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06135" y="2454910"/>
            <a:ext cx="5718175" cy="239649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4901565" y="1531620"/>
            <a:ext cx="6741795" cy="590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V="1">
            <a:off x="1336040" y="2799715"/>
            <a:ext cx="3957955" cy="342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17"/>
          <p:cNvSpPr txBox="1"/>
          <p:nvPr/>
        </p:nvSpPr>
        <p:spPr>
          <a:xfrm>
            <a:off x="1705928" y="281305"/>
            <a:ext cx="8343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Text</a:t>
            </a:r>
            <a:endParaRPr lang="en-US" sz="28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7176" name="矩形 9"/>
          <p:cNvSpPr/>
          <p:nvPr/>
        </p:nvSpPr>
        <p:spPr>
          <a:xfrm>
            <a:off x="1334135" y="925830"/>
            <a:ext cx="78847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That is the playground.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sports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nd have fun there.</a:t>
            </a:r>
            <a:endParaRPr lang="en-US" altLang="zh-CN" sz="2800" dirty="0"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7177" name="矩形 10"/>
          <p:cNvSpPr/>
          <p:nvPr/>
        </p:nvSpPr>
        <p:spPr>
          <a:xfrm>
            <a:off x="1334135" y="2309495"/>
            <a:ext cx="558800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That is the library.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books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there.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32320" y="1031875"/>
            <a:ext cx="4745990" cy="229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矩形 9"/>
          <p:cNvSpPr/>
          <p:nvPr/>
        </p:nvSpPr>
        <p:spPr>
          <a:xfrm>
            <a:off x="1337310" y="4408170"/>
            <a:ext cx="95180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What’s that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It's a lab. We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our science classes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there.</a:t>
            </a:r>
            <a:endParaRPr lang="zh-CN" altLang="en-US" sz="2800" dirty="0"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pic>
        <p:nvPicPr>
          <p:cNvPr id="8202" name="Picture 2"/>
          <p:cNvPicPr>
            <a:picLocks noChangeAspect="1"/>
          </p:cNvPicPr>
          <p:nvPr/>
        </p:nvPicPr>
        <p:blipFill>
          <a:blip r:embed="rId3"/>
          <a:srcRect r="53949"/>
          <a:stretch>
            <a:fillRect/>
          </a:stretch>
        </p:blipFill>
        <p:spPr>
          <a:xfrm>
            <a:off x="8836660" y="3608705"/>
            <a:ext cx="3041650" cy="18764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 flipV="1">
            <a:off x="1518920" y="2302510"/>
            <a:ext cx="5499100" cy="412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303655" y="767715"/>
            <a:ext cx="10663555" cy="5651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He is </a:t>
            </a: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visiting student</a:t>
            </a: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 Li Ming's school.</a:t>
            </a:r>
            <a:endParaRPr kumimoji="0" lang="en-US" altLang="zh-CN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13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2715" y="4184015"/>
            <a:ext cx="2944495" cy="2557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17"/>
          <p:cNvSpPr txBox="1"/>
          <p:nvPr/>
        </p:nvSpPr>
        <p:spPr>
          <a:xfrm>
            <a:off x="1303338" y="1478915"/>
            <a:ext cx="50507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 visiting student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      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一位访问生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1303338" y="2094865"/>
            <a:ext cx="5398770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visit                          v.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参观，访问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1303338" y="2624455"/>
            <a:ext cx="2593340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visit sb./ places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1303338" y="3191510"/>
            <a:ext cx="6410960" cy="2676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visiting                     adj.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参观的，访问的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visiting                     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是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visit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的现在分词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e.g.  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is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visiting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Beijing now.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       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他现在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正在参观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北京。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/>
      <p:bldP spid="4" grpId="1"/>
      <p:bldP spid="5" grpId="0"/>
      <p:bldP spid="5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3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6060" y="1106805"/>
            <a:ext cx="2944495" cy="2557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17"/>
          <p:cNvSpPr txBox="1"/>
          <p:nvPr/>
        </p:nvSpPr>
        <p:spPr>
          <a:xfrm>
            <a:off x="2843848" y="2156460"/>
            <a:ext cx="60496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Let sb. do sth.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     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让某人做某事 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(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祈使句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)</a:t>
            </a:r>
            <a:endParaRPr lang="en-US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1445578" y="2834005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否定句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843848" y="2834005"/>
            <a:ext cx="6353175" cy="891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Let sb.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not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do sth.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不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  <a:sym typeface="+mn-ea"/>
              </a:rPr>
              <a:t>让某人做某事 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  <a:sym typeface="+mn-ea"/>
              </a:rPr>
              <a:t>祈使句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  <a:sym typeface="+mn-ea"/>
              </a:rPr>
              <a:t>)</a:t>
            </a:r>
            <a:endParaRPr lang="en-US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  <a:p>
            <a:pPr algn="l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2" name="TextBox 17"/>
          <p:cNvSpPr txBox="1"/>
          <p:nvPr/>
        </p:nvSpPr>
        <p:spPr>
          <a:xfrm>
            <a:off x="1445578" y="215646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肯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定句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1445578" y="1566545"/>
            <a:ext cx="28124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Let +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人称代词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宾格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1572578" y="930910"/>
            <a:ext cx="16554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Let  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 </a:t>
            </a: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v.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让</a:t>
            </a:r>
            <a:endParaRPr lang="en-US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/>
      <p:bldP spid="4" grpId="1"/>
      <p:bldP spid="5" grpId="0"/>
      <p:bldP spid="5" grpId="1"/>
      <p:bldP spid="2" grpId="0"/>
      <p:bldP spid="2" grpId="1"/>
      <p:bldP spid="8" grpId="0"/>
      <p:bldP spid="8" grpId="1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6" name="矩形 9"/>
          <p:cNvSpPr/>
          <p:nvPr/>
        </p:nvSpPr>
        <p:spPr>
          <a:xfrm>
            <a:off x="1348740" y="845185"/>
            <a:ext cx="788479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sports 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and have fun there.</a:t>
            </a:r>
            <a:endParaRPr lang="en-US" altLang="zh-CN" sz="2800" dirty="0"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1460818" y="1569085"/>
            <a:ext cx="40595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sport 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                    </a:t>
            </a: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n.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运动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1460818" y="2091055"/>
            <a:ext cx="46482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sport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s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star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           </a:t>
            </a: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n.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体育明星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1460818" y="2764790"/>
            <a:ext cx="431863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sport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s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meeting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n.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运动会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1460818" y="3519170"/>
            <a:ext cx="60471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play sports= do some sports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    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做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运动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83" name="矩形 1"/>
          <p:cNvSpPr/>
          <p:nvPr/>
        </p:nvSpPr>
        <p:spPr>
          <a:xfrm>
            <a:off x="1748473" y="170815"/>
            <a:ext cx="2414587" cy="65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辨析 </a:t>
            </a:r>
            <a:r>
              <a:rPr lang="en-US" altLang="zh-CN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a, </a:t>
            </a:r>
            <a:r>
              <a:rPr 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an, the</a:t>
            </a:r>
            <a:endParaRPr lang="en-US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491615" y="929640"/>
          <a:ext cx="10511155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20"/>
                <a:gridCol w="5703570"/>
                <a:gridCol w="2907665"/>
              </a:tblGrid>
              <a:tr h="7575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易混词语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用法辨析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典型例句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3032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a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a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用在单数名词之前，表示一类人或事物中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“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一个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”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，相当于汉语中的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“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一 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”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，但不强调数目概念。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a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用在辅音音素开头的单词之前。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</a:rPr>
                        <a:t>This is </a:t>
                      </a: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zh-CN" sz="2400">
                          <a:solidFill>
                            <a:srgbClr val="404040"/>
                          </a:solidFill>
                        </a:rPr>
                        <a:t> pen.</a:t>
                      </a:r>
                      <a:endParaRPr lang="en-US" altLang="zh-CN" sz="240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这是一支钢笔。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19697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>
                        <a:solidFill>
                          <a:srgbClr val="40404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an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an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也用在单数名词之前，表示一类人或事物中的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“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一个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”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，相当于汉语中的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“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一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”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，但是不强调数目概念。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an 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用在以元音音素开头的单词之前。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</a:rPr>
                        <a:t>This is </a:t>
                      </a: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an</a:t>
                      </a:r>
                      <a:r>
                        <a:rPr lang="en-US" altLang="zh-CN" sz="2400">
                          <a:solidFill>
                            <a:srgbClr val="404040"/>
                          </a:solidFill>
                        </a:rPr>
                        <a:t> old man.</a:t>
                      </a:r>
                      <a:endParaRPr lang="en-US" altLang="zh-CN" sz="240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那是一位老人。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206438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the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(1)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特指说话双方都明白的人或物。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(2)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上文提到过的人或物；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(3)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指世上独一无二的事物；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(4)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与单数名词连用表示一类事物；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(5)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与复数名词连用，指整个群体；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(6)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用在表示乐器的名词之前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</a:rPr>
                        <a:t>This is</a:t>
                      </a: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 a</a:t>
                      </a:r>
                      <a:r>
                        <a:rPr lang="en-US" altLang="zh-CN" sz="2400">
                          <a:solidFill>
                            <a:srgbClr val="404040"/>
                          </a:solidFill>
                        </a:rPr>
                        <a:t> book.</a:t>
                      </a:r>
                      <a:endParaRPr lang="en-US" altLang="zh-CN" sz="240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altLang="zh-CN" sz="2400">
                          <a:solidFill>
                            <a:srgbClr val="404040"/>
                          </a:solidFill>
                        </a:rPr>
                        <a:t> book is Jim's.</a:t>
                      </a:r>
                      <a:endParaRPr lang="en-US" altLang="zh-CN" sz="240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这是一本书，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这本书是吉姆的。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0" name="TextBox 10"/>
          <p:cNvSpPr txBox="1"/>
          <p:nvPr/>
        </p:nvSpPr>
        <p:spPr>
          <a:xfrm>
            <a:off x="1243965" y="692785"/>
            <a:ext cx="9375140" cy="50025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或者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an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填空。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1. It's ______ old dress from my sister.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2. Mr. Green plans his lessons in_________ office.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3. This is _____ big lab.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4. We can have________ egg every day.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5. I see _______ apple on my desk.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zh-CN" altLang="en-US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zh-CN" altLang="en-US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19471" name="TextBox 17"/>
          <p:cNvSpPr txBox="1"/>
          <p:nvPr/>
        </p:nvSpPr>
        <p:spPr>
          <a:xfrm>
            <a:off x="2409190" y="1400810"/>
            <a:ext cx="9150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an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2" name="TextBox 17"/>
          <p:cNvSpPr txBox="1"/>
          <p:nvPr/>
        </p:nvSpPr>
        <p:spPr>
          <a:xfrm>
            <a:off x="6975475" y="2106930"/>
            <a:ext cx="9150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the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2938145" y="2628900"/>
            <a:ext cx="9150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4096385" y="3296920"/>
            <a:ext cx="9150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an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729230" y="3940175"/>
            <a:ext cx="9150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an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4" name="矩形 9"/>
          <p:cNvSpPr/>
          <p:nvPr/>
        </p:nvSpPr>
        <p:spPr>
          <a:xfrm>
            <a:off x="1405890" y="865505"/>
            <a:ext cx="1044892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1．Welcome ________ Shanghai.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A．to  B．at  C．in  D．too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2．This is ________ office.The teachers plan lessons in it.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A．a  B．an  C．not  D．/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3．Let me show you ________.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A．around  B．at  C．in  D．to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4．—Where can we get the books?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—From the ________.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A．lab         B．playground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C．library      D．classroom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5．We ________ in our classroom.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A．have lessons  B．show around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C．play sports  D．get books</a:t>
            </a:r>
            <a:endParaRPr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8444" name="TextBox 15"/>
          <p:cNvSpPr txBox="1"/>
          <p:nvPr/>
        </p:nvSpPr>
        <p:spPr>
          <a:xfrm>
            <a:off x="877570" y="946785"/>
            <a:ext cx="6864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6" name="TextBox 17"/>
          <p:cNvSpPr txBox="1"/>
          <p:nvPr/>
        </p:nvSpPr>
        <p:spPr>
          <a:xfrm>
            <a:off x="869950" y="1708150"/>
            <a:ext cx="5359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0" name="TextBox 16"/>
          <p:cNvSpPr txBox="1"/>
          <p:nvPr/>
        </p:nvSpPr>
        <p:spPr>
          <a:xfrm>
            <a:off x="869633" y="2580005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917893" y="5112068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877570" y="3450908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63065" y="263525"/>
            <a:ext cx="1946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B050"/>
                </a:solidFill>
              </a:rPr>
              <a:t>Exercises</a:t>
            </a:r>
            <a:endParaRPr lang="en-US" altLang="zh-CN" sz="28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6" grpId="0"/>
      <p:bldP spid="1947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TextBox 19"/>
          <p:cNvSpPr txBox="1"/>
          <p:nvPr/>
        </p:nvSpPr>
        <p:spPr>
          <a:xfrm>
            <a:off x="3500120" y="221933"/>
            <a:ext cx="50625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Traditional Arabic" panose="02020603050405020304" charset="0"/>
                <a:cs typeface="Traditional Arabic" panose="02020603050405020304" charset="0"/>
              </a:rPr>
              <a:t> </a:t>
            </a:r>
            <a:r>
              <a:rPr lang="en-US" altLang="zh-CN" sz="2800" b="1" dirty="0">
                <a:latin typeface="Arial Unicode MS" panose="020B0604020202020204" charset="-122"/>
                <a:ea typeface="Arial Unicode MS" panose="020B0604020202020204" charset="-122"/>
                <a:cs typeface="Traditional Arabic" panose="02020603050405020304" charset="0"/>
              </a:rPr>
              <a:t>School and Friends</a:t>
            </a:r>
            <a:endParaRPr lang="en-US" altLang="zh-CN" sz="2800" b="1" dirty="0">
              <a:latin typeface="Arial Unicode MS" panose="020B0604020202020204" charset="-122"/>
              <a:ea typeface="Arial Unicode MS" panose="020B0604020202020204" charset="-122"/>
              <a:cs typeface="Traditional Arabic" panose="02020603050405020304" charset="0"/>
            </a:endParaRPr>
          </a:p>
        </p:txBody>
      </p:sp>
      <p:sp>
        <p:nvSpPr>
          <p:cNvPr id="2053" name="TextBox 17"/>
          <p:cNvSpPr txBox="1"/>
          <p:nvPr/>
        </p:nvSpPr>
        <p:spPr>
          <a:xfrm>
            <a:off x="1880870" y="222250"/>
            <a:ext cx="16192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 Unicode MS" panose="020B0604020202020204" charset="-122"/>
                <a:ea typeface="Arial Unicode MS" panose="020B0604020202020204" charset="-122"/>
                <a:cs typeface="Traditional Arabic" panose="02020603050405020304" charset="0"/>
              </a:rPr>
              <a:t>Unit 1</a:t>
            </a:r>
            <a:endParaRPr lang="en-US" altLang="zh-CN" sz="2800" b="1" dirty="0">
              <a:latin typeface="Arial Unicode MS" panose="020B0604020202020204" charset="-122"/>
              <a:ea typeface="Arial Unicode MS" panose="020B0604020202020204" charset="-122"/>
              <a:cs typeface="Traditional Arabic" panose="02020603050405020304" charset="0"/>
            </a:endParaRPr>
          </a:p>
        </p:txBody>
      </p:sp>
      <p:pic>
        <p:nvPicPr>
          <p:cNvPr id="9218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6814185" y="2887345"/>
            <a:ext cx="1652270" cy="2665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05388" y="2624773"/>
            <a:ext cx="1257300" cy="307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634105" y="2708593"/>
            <a:ext cx="1371600" cy="302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250440" y="1146810"/>
            <a:ext cx="2603500" cy="156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Rectangle 2"/>
          <p:cNvSpPr>
            <a:spLocks noGrp="1"/>
          </p:cNvSpPr>
          <p:nvPr>
            <p:ph type="title" idx="4294967295"/>
          </p:nvPr>
        </p:nvSpPr>
        <p:spPr>
          <a:xfrm>
            <a:off x="2435860" y="0"/>
            <a:ext cx="6991985" cy="875030"/>
          </a:xfrm>
          <a:effectLst>
            <a:outerShdw dist="25399" dir="2699999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132080" bIns="50800" anchor="ctr">
            <a:normAutofit fontScale="90000"/>
          </a:bodyPr>
          <a:p>
            <a:pPr indent="40005" eaLnBrk="1" hangingPunct="1"/>
            <a:r>
              <a:rPr lang="en-US" altLang="zh-CN" sz="2800" dirty="0">
                <a:solidFill>
                  <a:srgbClr val="001F67"/>
                </a:solidFill>
                <a:latin typeface="Arial Unicode MS" panose="020B0604020202020204" charset="-122"/>
                <a:ea typeface="Arial Unicode MS" panose="020B0604020202020204" charset="-122"/>
                <a:sym typeface="Arial Bold" pitchFamily="-84" charset="0"/>
              </a:rPr>
              <a:t>Lesson 3     Welcome to Our School!</a:t>
            </a:r>
            <a:endParaRPr lang="en-US" altLang="zh-CN" sz="2800" dirty="0">
              <a:solidFill>
                <a:srgbClr val="001F67"/>
              </a:solidFill>
              <a:latin typeface="Arial Unicode MS" panose="020B0604020202020204" charset="-122"/>
              <a:ea typeface="Arial Unicode MS" panose="020B0604020202020204" charset="-122"/>
              <a:sym typeface="Arial Bold" pitchFamily="-84" charset="0"/>
            </a:endParaRPr>
          </a:p>
        </p:txBody>
      </p:sp>
      <p:sp>
        <p:nvSpPr>
          <p:cNvPr id="18442" name="文本框 1"/>
          <p:cNvSpPr txBox="1"/>
          <p:nvPr/>
        </p:nvSpPr>
        <p:spPr>
          <a:xfrm>
            <a:off x="1206500" y="956310"/>
            <a:ext cx="466661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重点单词：</a:t>
            </a:r>
            <a:endParaRPr lang="zh-CN" altLang="en-US" sz="2800" dirty="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show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   </a:t>
            </a:r>
            <a:r>
              <a:rPr lang="zh-CN" altLang="en-US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指示</a:t>
            </a:r>
            <a:r>
              <a:rPr lang="en-US" altLang="zh-CN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;</a:t>
            </a:r>
            <a:r>
              <a:rPr lang="zh-CN" altLang="en-US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带路</a:t>
            </a:r>
            <a:r>
              <a:rPr lang="zh-CN" altLang="en-US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</a:t>
            </a:r>
            <a:endParaRPr lang="zh-CN" altLang="en-US" sz="2800" b="1" dirty="0">
              <a:solidFill>
                <a:srgbClr val="0766D4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around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</a:t>
            </a:r>
            <a:r>
              <a:rPr lang="zh-CN" altLang="en-US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到处</a:t>
            </a:r>
            <a:r>
              <a:rPr lang="en-US" altLang="zh-CN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;</a:t>
            </a:r>
            <a:r>
              <a:rPr lang="zh-CN" altLang="en-US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在附近</a:t>
            </a:r>
            <a:endParaRPr lang="zh-CN" altLang="en-US" sz="2800" b="1" dirty="0">
              <a:solidFill>
                <a:srgbClr val="0766D4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plan      </a:t>
            </a:r>
            <a:r>
              <a:rPr lang="zh-CN" altLang="en-US" sz="28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计划</a:t>
            </a:r>
            <a:endParaRPr lang="en-US" altLang="zh-CN" sz="2800" dirty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fun        </a:t>
            </a:r>
            <a:r>
              <a:rPr lang="zh-CN" altLang="en-US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有趣的事</a:t>
            </a:r>
            <a:r>
              <a:rPr lang="en-US" altLang="zh-CN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;</a:t>
            </a:r>
            <a:endParaRPr lang="en-US" altLang="zh-CN" sz="2800" b="1" dirty="0">
              <a:solidFill>
                <a:srgbClr val="0766D4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           </a:t>
            </a:r>
            <a:r>
              <a:rPr lang="zh-CN" altLang="en-US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玩笑</a:t>
            </a:r>
            <a:endParaRPr lang="en-US" altLang="zh-CN" sz="2800" dirty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800" b="1" dirty="0">
              <a:latin typeface="Times New Roman" panose="02020603050405020304" charset="0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8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4695" y="956310"/>
            <a:ext cx="739076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重点短语：</a:t>
            </a:r>
            <a:endParaRPr lang="zh-CN" altLang="en-US" sz="2800" dirty="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welcome to…               </a:t>
            </a:r>
            <a:r>
              <a:rPr lang="zh-CN" altLang="en-US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欢迎来到某地</a:t>
            </a:r>
            <a:endParaRPr lang="zh-CN" altLang="en-US" sz="2800" dirty="0">
              <a:solidFill>
                <a:srgbClr val="0766D4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show sb. around         </a:t>
            </a: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</a:t>
            </a:r>
            <a:r>
              <a:rPr lang="zh-CN" altLang="en-US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带领某人参观</a:t>
            </a:r>
            <a:endParaRPr lang="zh-CN" altLang="en-US" sz="2800" b="1" dirty="0">
              <a:solidFill>
                <a:srgbClr val="0766D4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have fun               	</a:t>
            </a:r>
            <a:r>
              <a:rPr lang="zh-CN" altLang="en-US" sz="28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玩得开心</a:t>
            </a:r>
            <a:endParaRPr lang="zh-CN" altLang="en-US" sz="2800" dirty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have classes  		</a:t>
            </a:r>
            <a:r>
              <a:rPr lang="zh-CN" altLang="en-US" sz="2800" b="1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上课</a:t>
            </a:r>
            <a:endParaRPr lang="zh-CN" altLang="en-US" sz="2800" b="1" dirty="0">
              <a:solidFill>
                <a:srgbClr val="0766D4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plan one's lessons        </a:t>
            </a:r>
            <a:r>
              <a:rPr lang="zh-CN" altLang="en-US" sz="28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备课</a:t>
            </a:r>
            <a:endParaRPr lang="zh-CN" altLang="en-US" sz="2800" dirty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 </a:t>
            </a:r>
            <a:endParaRPr lang="zh-CN" altLang="en-US" sz="2800" dirty="0">
              <a:solidFill>
                <a:schemeClr val="tx1"/>
              </a:solidFill>
              <a:latin typeface="Arial Unicode MS" panose="020B0604020202020204" charset="-122"/>
              <a:ea typeface="宋体" panose="02010600030101010101" pitchFamily="2" charset="-122"/>
              <a:cs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85620" y="1660525"/>
            <a:ext cx="6061075" cy="20300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to+</a:t>
            </a:r>
            <a:r>
              <a:rPr lang="zh-CN" altLang="en-US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地点        </a:t>
            </a:r>
            <a:r>
              <a:rPr lang="en-US" altLang="zh-CN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altLang="en-US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欢迎来到某地</a:t>
            </a:r>
            <a:r>
              <a:rPr lang="en-US" altLang="zh-CN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zh-CN" sz="2800">
              <a:solidFill>
                <a:srgbClr val="0766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welcome+</a:t>
            </a:r>
            <a:r>
              <a:rPr lang="zh-CN" altLang="en-US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地点副词（</a:t>
            </a:r>
            <a:r>
              <a:rPr lang="en-US" altLang="zh-CN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here,there.</a:t>
            </a:r>
            <a:r>
              <a:rPr lang="zh-CN" altLang="en-US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等</a:t>
            </a:r>
            <a:r>
              <a:rPr lang="zh-CN" altLang="en-US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2800">
              <a:solidFill>
                <a:srgbClr val="0766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答语：</a:t>
            </a:r>
            <a:r>
              <a:rPr lang="en-US" altLang="zh-CN" sz="2800">
                <a:solidFill>
                  <a:srgbClr val="07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 / Thanks.</a:t>
            </a:r>
            <a:endParaRPr lang="en-US" altLang="zh-CN" sz="2800">
              <a:solidFill>
                <a:srgbClr val="0766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TextBox 39"/>
          <p:cNvSpPr txBox="1"/>
          <p:nvPr/>
        </p:nvSpPr>
        <p:spPr>
          <a:xfrm>
            <a:off x="1732280" y="908050"/>
            <a:ext cx="451294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1.welcome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 </a:t>
            </a:r>
            <a:r>
              <a:rPr lang="en-US" altLang="zh-CN" sz="28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v.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欢迎</a:t>
            </a:r>
            <a:endParaRPr lang="zh-CN" altLang="en-US" sz="2800" b="1" dirty="0">
              <a:solidFill>
                <a:srgbClr val="0070C0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  <p:sp>
        <p:nvSpPr>
          <p:cNvPr id="19463" name="TextBox 10"/>
          <p:cNvSpPr txBox="1"/>
          <p:nvPr/>
        </p:nvSpPr>
        <p:spPr>
          <a:xfrm>
            <a:off x="1785620" y="3535045"/>
            <a:ext cx="1040638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选择填空。</a:t>
            </a:r>
            <a:endParaRPr lang="zh-CN" altLang="en-US" sz="2800" dirty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---Welcome to China, Jenny!</a:t>
            </a:r>
            <a:endParaRPr lang="en-US" altLang="zh-CN" sz="2800" dirty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---____________.</a:t>
            </a:r>
            <a:endParaRPr lang="en-US" altLang="zh-CN" sz="2800" dirty="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A. Welcome to China, too.            B. Thanks.</a:t>
            </a:r>
            <a:endParaRPr lang="en-US" altLang="zh-CN" sz="2800" dirty="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C. Fine, thanks.                             D. Yes, I am.          </a:t>
            </a:r>
            <a:endParaRPr lang="en-US" altLang="zh-CN" sz="2800" dirty="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1311593" y="4292600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9463" grpId="0"/>
      <p:bldP spid="19463" grpId="1"/>
      <p:bldP spid="43" grpId="0"/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65910" y="2006600"/>
            <a:ext cx="94589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(1). show sb. around                            “</a:t>
            </a:r>
            <a:r>
              <a:rPr lang="zh-CN" altLang="en-US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带领某人参观</a:t>
            </a:r>
            <a:r>
              <a:rPr lang="en-US" altLang="zh-CN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” </a:t>
            </a:r>
            <a:endParaRPr lang="en-US" altLang="zh-CN" sz="2800" b="1" dirty="0">
              <a:solidFill>
                <a:srgbClr val="0766D4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5910" y="2840355"/>
            <a:ext cx="99383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(2). show sb. sth.= show sth. to sb.     “</a:t>
            </a:r>
            <a:r>
              <a:rPr lang="zh-CN" altLang="en-US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给某人看某物</a:t>
            </a:r>
            <a:r>
              <a:rPr lang="en-US" altLang="zh-CN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” </a:t>
            </a:r>
            <a:endParaRPr lang="en-US" altLang="zh-CN" sz="2800" b="1" dirty="0">
              <a:solidFill>
                <a:srgbClr val="0766D4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1510" name="TextBox 39"/>
          <p:cNvSpPr txBox="1"/>
          <p:nvPr/>
        </p:nvSpPr>
        <p:spPr>
          <a:xfrm>
            <a:off x="1565910" y="1285875"/>
            <a:ext cx="835025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2. show  v.  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指示</a:t>
            </a:r>
            <a:r>
              <a:rPr lang="en-US" altLang="zh-CN" sz="28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;</a:t>
            </a:r>
            <a:r>
              <a:rPr lang="zh-CN" altLang="en-US" sz="28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领路                         </a:t>
            </a:r>
            <a:r>
              <a:rPr lang="en-US" altLang="zh-CN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n.</a:t>
            </a:r>
            <a:r>
              <a:rPr lang="en-US" altLang="zh-CN" sz="28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节目</a:t>
            </a:r>
            <a:r>
              <a:rPr lang="zh-CN" altLang="en-US" sz="28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   </a:t>
            </a:r>
            <a:endParaRPr lang="zh-CN" altLang="en-US" sz="2800" b="1" dirty="0">
              <a:solidFill>
                <a:srgbClr val="0070C0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9395" y="3943985"/>
            <a:ext cx="99383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>
              <a:buNone/>
            </a:pPr>
            <a:r>
              <a:rPr lang="en-US" altLang="zh-CN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(3). a TV show                                      “</a:t>
            </a:r>
            <a:r>
              <a:rPr lang="zh-CN" altLang="en-US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一档电视节目</a:t>
            </a:r>
            <a:r>
              <a:rPr lang="en-US" altLang="zh-CN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”</a:t>
            </a:r>
            <a:r>
              <a:rPr lang="zh-CN" altLang="en-US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    </a:t>
            </a:r>
            <a:endParaRPr lang="zh-CN" altLang="en-US" sz="2800" dirty="0">
              <a:solidFill>
                <a:srgbClr val="0766D4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      </a:t>
            </a:r>
            <a:r>
              <a:rPr lang="en-US" altLang="zh-CN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a game show                                 “</a:t>
            </a:r>
            <a:r>
              <a:rPr lang="zh-CN" altLang="en-US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一个游戏节目</a:t>
            </a:r>
            <a:r>
              <a:rPr lang="en-US" altLang="zh-CN" sz="2800" dirty="0">
                <a:solidFill>
                  <a:srgbClr val="0766D4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” </a:t>
            </a:r>
            <a:endParaRPr lang="en-US" altLang="zh-CN" sz="2800" dirty="0">
              <a:solidFill>
                <a:srgbClr val="0766D4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09395" y="5006975"/>
          <a:ext cx="10474960" cy="1258570"/>
        </p:xfrm>
        <a:graphic>
          <a:graphicData uri="http://schemas.openxmlformats.org/drawingml/2006/table">
            <a:tbl>
              <a:tblPr/>
              <a:tblGrid>
                <a:gridCol w="10474960"/>
              </a:tblGrid>
              <a:tr h="125857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你能带领我参观你的新家吗？</a:t>
                      </a:r>
                      <a:endParaRPr lang="zh-CN" altLang="en-US" sz="2800" b="0" kern="1200" dirty="0" smtClean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Can you _________ _________ _________ your new house?</a:t>
                      </a:r>
                      <a:endParaRPr lang="en-US" altLang="zh-CN" sz="2800" b="0" kern="1200" dirty="0" smtClean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 marL="90033" marR="90033" marT="45017" marB="45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249295" y="5742305"/>
            <a:ext cx="49834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8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Georgia" panose="02040502050405020303" charset="0"/>
              </a:rPr>
              <a:t>show          me           around</a:t>
            </a:r>
            <a:endParaRPr lang="en-US" sz="2800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39"/>
          <p:cNvSpPr txBox="1"/>
          <p:nvPr/>
        </p:nvSpPr>
        <p:spPr>
          <a:xfrm>
            <a:off x="1688465" y="1492885"/>
            <a:ext cx="928243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3. have fun </a:t>
            </a:r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玩得开心 </a:t>
            </a:r>
            <a:r>
              <a:rPr lang="zh-CN" altLang="en-US" sz="28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                      </a:t>
            </a:r>
            <a:r>
              <a:rPr lang="en-US" sz="28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fun 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乐趣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不可数名词）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sz="2800" b="1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TextBox 39"/>
          <p:cNvSpPr txBox="1"/>
          <p:nvPr/>
        </p:nvSpPr>
        <p:spPr>
          <a:xfrm>
            <a:off x="1688465" y="2247265"/>
            <a:ext cx="9282430" cy="534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Arial Unicode MS" panose="020B0604020202020204" charset="-122"/>
                <a:sym typeface="+mn-ea"/>
              </a:rPr>
              <a:t>同义短语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Arial Unicode MS" panose="020B0604020202020204" charset="-122"/>
              <a:sym typeface="+mn-ea"/>
            </a:endParaRPr>
          </a:p>
        </p:txBody>
      </p:sp>
      <p:sp>
        <p:nvSpPr>
          <p:cNvPr id="4" name="TextBox 39"/>
          <p:cNvSpPr txBox="1"/>
          <p:nvPr/>
        </p:nvSpPr>
        <p:spPr>
          <a:xfrm>
            <a:off x="1815465" y="2781300"/>
            <a:ext cx="928243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have a good time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Box 39"/>
          <p:cNvSpPr txBox="1"/>
          <p:nvPr/>
        </p:nvSpPr>
        <p:spPr>
          <a:xfrm>
            <a:off x="1815465" y="3388995"/>
            <a:ext cx="928243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enjoy oneself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1815465" y="4530725"/>
            <a:ext cx="928243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have fun doing sth.                     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做某事很开心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Box 39"/>
          <p:cNvSpPr txBox="1"/>
          <p:nvPr/>
        </p:nvSpPr>
        <p:spPr>
          <a:xfrm>
            <a:off x="1815465" y="3996690"/>
            <a:ext cx="9282430" cy="534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Arial Unicode MS" panose="020B0604020202020204" charset="-122"/>
                <a:sym typeface="+mn-ea"/>
              </a:rPr>
              <a:t>固定搭配：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Arial Unicode MS" panose="020B0604020202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39"/>
          <p:cNvSpPr txBox="1"/>
          <p:nvPr/>
        </p:nvSpPr>
        <p:spPr>
          <a:xfrm>
            <a:off x="1268730" y="939800"/>
            <a:ext cx="1011809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1.The children often have fun in the park.(</a:t>
            </a:r>
            <a:r>
              <a:rPr lang="zh-CN" alt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改为同义句）</a:t>
            </a:r>
            <a:endParaRPr lang="zh-CN" altLang="en-US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  The children often______ _____ ______ _____ in the park.</a:t>
            </a:r>
            <a:endParaRPr lang="en-US" altLang="zh-CN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2. The children have fun ___in the river every summer.</a:t>
            </a:r>
            <a:endParaRPr lang="en-US" altLang="zh-CN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    A. to swim                              B. swimming         </a:t>
            </a:r>
            <a:endParaRPr lang="en-US" altLang="zh-CN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    C. for swimming                     D. swims   </a:t>
            </a:r>
            <a:endParaRPr lang="en-US" altLang="zh-CN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endParaRPr lang="en-US" altLang="zh-CN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4505008" y="2162175"/>
            <a:ext cx="45929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have       a        good     time</a:t>
            </a:r>
            <a:endParaRPr lang="en-US" altLang="zh-CN" sz="2800" dirty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738188" y="2964815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092325" y="1406525"/>
            <a:ext cx="456882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4. have classes    </a:t>
            </a:r>
            <a:r>
              <a:rPr lang="en-US" sz="24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         </a:t>
            </a:r>
            <a:r>
              <a:rPr lang="zh-CN" altLang="en-US" sz="2400" b="1" dirty="0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上课</a:t>
            </a:r>
            <a:endParaRPr lang="zh-CN" altLang="en-US" sz="2400" b="1" dirty="0">
              <a:solidFill>
                <a:srgbClr val="0070C0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2325" y="2329180"/>
            <a:ext cx="1402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同义短语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2325" y="3159760"/>
            <a:ext cx="70383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have lessons              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Arial Unicode MS" panose="020B0604020202020204" charset="-122"/>
                <a:sym typeface="+mn-ea"/>
              </a:rPr>
              <a:t>上课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2325" y="3896995"/>
            <a:ext cx="70383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have...lessons              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Arial Unicode MS" panose="020B0604020202020204" charset="-122"/>
                <a:sym typeface="+mn-ea"/>
              </a:rPr>
              <a:t>上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Arial Unicode MS" panose="020B0604020202020204" charset="-122"/>
                <a:sym typeface="+mn-ea"/>
              </a:rPr>
              <a:t>...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Arial Unicode MS" panose="020B0604020202020204" charset="-122"/>
                <a:sym typeface="+mn-ea"/>
              </a:rPr>
              <a:t>课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165225" y="1031240"/>
            <a:ext cx="1102677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学生们每天上英语课。</a:t>
            </a:r>
            <a:endParaRPr lang="zh-CN" altLang="en-US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The students ______ _______ _______ every day.</a:t>
            </a:r>
            <a:endParaRPr lang="en-US" altLang="zh-CN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en-US" altLang="zh-CN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2. </a:t>
            </a:r>
            <a:r>
              <a:rPr lang="zh-CN" alt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用所给词的适当形式填空。</a:t>
            </a:r>
            <a:endParaRPr lang="zh-CN" altLang="en-US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  </a:t>
            </a:r>
            <a:r>
              <a:rPr lang="en-US" altLang="zh-CN" sz="2800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The students have____________(lesson) from Monday to Friday.</a:t>
            </a:r>
            <a:endParaRPr lang="en-US" altLang="zh-CN" sz="2800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3287078" y="1833880"/>
            <a:ext cx="4458335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have       English    classes</a:t>
            </a:r>
            <a:endParaRPr lang="en-US" altLang="zh-CN" sz="2800" dirty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                              lessons</a:t>
            </a:r>
            <a:endParaRPr lang="en-US" altLang="zh-CN" sz="2800" dirty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4909503" y="3735705"/>
            <a:ext cx="148653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lessons</a:t>
            </a:r>
            <a:endParaRPr lang="en-US" altLang="zh-CN" sz="2800" dirty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REFSHAPE" val="692996932"/>
  <p:tag name="KSO_WM_UNIT_PLACING_PICTURE_USER_VIEWPORT" val="{&quot;height&quot;:4341,&quot;width&quot;:17358}"/>
</p:tagLst>
</file>

<file path=ppt/tags/tag67.xml><?xml version="1.0" encoding="utf-8"?>
<p:tagLst xmlns:p="http://schemas.openxmlformats.org/presentationml/2006/main">
  <p:tag name="REFSHAPE" val="707511052"/>
  <p:tag name="KSO_WM_UNIT_PLACING_PICTURE_USER_VIEWPORT" val="{&quot;height&quot;:3620,&quot;width&quot;:17106}"/>
</p:tagLst>
</file>

<file path=ppt/tags/tag68.xml><?xml version="1.0" encoding="utf-8"?>
<p:tagLst xmlns:p="http://schemas.openxmlformats.org/presentationml/2006/main">
  <p:tag name="KSO_WM_UNIT_TABLE_BEAUTIFY" val="smartTable{0430c922-0ec7-4c08-95c6-0e5dfc6f5a49}"/>
  <p:tag name="TABLE_EMPHASIZE_COLOR" val="8684935"/>
  <p:tag name="TABLE_SKINIDX" val="-1"/>
  <p:tag name="TABLE_COLORIDX" val="l"/>
  <p:tag name="TABLE_COLOR_RGB" val="0x000000*0xFFFFFF*0x44546A*0xE6E5E5*0x848587*0x738499*0x817CA0*0x9B819F*0xA7878C*0xAB968B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3684</Words>
  <Application>WPS 演示</Application>
  <PresentationFormat>宽屏</PresentationFormat>
  <Paragraphs>254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Traditional Arabic</vt:lpstr>
      <vt:lpstr>Times New Roman</vt:lpstr>
      <vt:lpstr>Arial Unicode MS</vt:lpstr>
      <vt:lpstr>Arial Bold</vt:lpstr>
      <vt:lpstr>黑体</vt:lpstr>
      <vt:lpstr>Georgia</vt:lpstr>
      <vt:lpstr>Office 主题​​</vt:lpstr>
      <vt:lpstr>冀教版七年级上册</vt:lpstr>
      <vt:lpstr>PowerPoint 演示文稿</vt:lpstr>
      <vt:lpstr>Lesson 3     Welcome to Our School!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Lynn</cp:lastModifiedBy>
  <cp:revision>162</cp:revision>
  <dcterms:created xsi:type="dcterms:W3CDTF">2019-06-19T02:08:00Z</dcterms:created>
  <dcterms:modified xsi:type="dcterms:W3CDTF">2020-07-04T13:26:55Z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