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491" r:id="rId5"/>
    <p:sldId id="499" r:id="rId6"/>
    <p:sldId id="500" r:id="rId7"/>
    <p:sldId id="672" r:id="rId8"/>
    <p:sldId id="673" r:id="rId9"/>
    <p:sldId id="370" r:id="rId10"/>
    <p:sldId id="674" r:id="rId11"/>
    <p:sldId id="931" r:id="rId12"/>
    <p:sldId id="678" r:id="rId13"/>
    <p:sldId id="429" r:id="rId14"/>
    <p:sldId id="680" r:id="rId15"/>
    <p:sldId id="458" r:id="rId16"/>
    <p:sldId id="433" r:id="rId17"/>
    <p:sldId id="279" r:id="rId18"/>
    <p:sldId id="293" r:id="rId19"/>
    <p:sldId id="295" r:id="rId20"/>
    <p:sldId id="925" r:id="rId21"/>
    <p:sldId id="926" r:id="rId22"/>
    <p:sldId id="549" r:id="rId23"/>
    <p:sldId id="550" r:id="rId24"/>
    <p:sldId id="552" r:id="rId25"/>
    <p:sldId id="553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DCD"/>
    <a:srgbClr val="9900CC"/>
    <a:srgbClr val="CC00FF"/>
    <a:srgbClr val="0000CC"/>
    <a:srgbClr val="F7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F170-E861-4627-8C32-9B365A0CF3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3E12-3565-4F80-9AC6-7E3920D92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E653D-1BE5-4BCA-B027-4EB8ADC721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/>
          <p:cNvSpPr txBox="1"/>
          <p:nvPr/>
        </p:nvSpPr>
        <p:spPr>
          <a:xfrm>
            <a:off x="890587" y="650240"/>
            <a:ext cx="10010775" cy="483209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Unit 2</a:t>
            </a:r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y</a:t>
            </a:r>
            <a:r>
              <a:rPr lang="zh-CN" altLang="en-US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4400" b="1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Favourite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School Subject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rgbClr val="6334FD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Lesson 7</a:t>
            </a:r>
            <a:endParaRPr lang="en-US" altLang="zh-CN" sz="4400" b="1" dirty="0">
              <a:solidFill>
                <a:srgbClr val="6334FD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4400" b="1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	</a:t>
            </a:r>
            <a:r>
              <a:rPr lang="en-US" altLang="zh-CN" sz="4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4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kumimoji="1" lang="en-US" altLang="zh-CN" sz="4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6197" y="1401890"/>
            <a:ext cx="9579084" cy="5185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去年某个时候他在这里。</a:t>
            </a:r>
            <a:endParaRPr lang="en-US" altLang="zh-CN" sz="2800" kern="100" dirty="0">
              <a:solidFill>
                <a:schemeClr val="dk1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was here _________ last</a:t>
            </a:r>
            <a:r>
              <a:rPr lang="en-US" altLang="zh-CN" sz="2800" kern="100" baseline="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year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我有时去公园。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go to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park.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我将会在这待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一段时间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I'll stay here for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____________.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我们已去过那儿几次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have been there _____________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20779" y="2175941"/>
            <a:ext cx="174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56554" y="3456719"/>
            <a:ext cx="1923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68240" y="4705221"/>
            <a:ext cx="1843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time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72874" y="5992451"/>
            <a:ext cx="2023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times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115388" y="865549"/>
            <a:ext cx="5600504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gray">
          <a:xfrm flipH="1">
            <a:off x="785222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24"/>
          <p:cNvSpPr txBox="1">
            <a:spLocks noChangeArrowheads="1"/>
          </p:cNvSpPr>
          <p:nvPr/>
        </p:nvSpPr>
        <p:spPr bwMode="auto">
          <a:xfrm>
            <a:off x="886822" y="86237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296638" y="858033"/>
            <a:ext cx="49877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hope to see them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938409" y="1537294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某个时候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571215" y="2814588"/>
            <a:ext cx="23970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有时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361875" y="4105977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一段时间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725975" y="5384688"/>
            <a:ext cx="7068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几次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26" grpId="0"/>
      <p:bldP spid="28" grpId="0"/>
      <p:bldP spid="30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AutoShape 2"/>
          <p:cNvSpPr>
            <a:spLocks noChangeArrowheads="1"/>
          </p:cNvSpPr>
          <p:nvPr/>
        </p:nvSpPr>
        <p:spPr bwMode="gray">
          <a:xfrm flipH="1">
            <a:off x="132988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796885" y="-33010"/>
            <a:ext cx="312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270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8" name="TextBox 19"/>
          <p:cNvSpPr txBox="1">
            <a:spLocks noChangeArrowheads="1"/>
          </p:cNvSpPr>
          <p:nvPr/>
        </p:nvSpPr>
        <p:spPr bwMode="auto">
          <a:xfrm>
            <a:off x="334600" y="2249839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696675" y="2047606"/>
            <a:ext cx="9635981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作实义动词，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意为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“需要；必须”有人称和时态的变化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3963" y="865549"/>
            <a:ext cx="5600504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6675" y="837958"/>
            <a:ext cx="63293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You don’t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 be good at it.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24"/>
          <p:cNvSpPr txBox="1">
            <a:spLocks noChangeArrowheads="1"/>
          </p:cNvSpPr>
          <p:nvPr/>
        </p:nvSpPr>
        <p:spPr bwMode="auto">
          <a:xfrm>
            <a:off x="245700" y="82301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21005" y="2966085"/>
            <a:ext cx="5686425" cy="2676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algn="just" eaLnBrk="1" hangingPunct="1">
              <a:lnSpc>
                <a:spcPct val="150000"/>
              </a:lnSpc>
              <a:defRPr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some water.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algn="just" eaLnBrk="1" hangingPunct="1">
              <a:lnSpc>
                <a:spcPct val="150000"/>
              </a:lnSpc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我需要水。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I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  to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drink water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我需要喝水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25920" y="2966085"/>
            <a:ext cx="5686425" cy="267652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354330" algn="just" eaLnBrk="1" hangingPunct="1">
              <a:lnSpc>
                <a:spcPct val="150000"/>
              </a:lnSpc>
              <a:defRPr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some water.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algn="just" eaLnBrk="1" hangingPunct="1">
              <a:lnSpc>
                <a:spcPct val="150000"/>
              </a:lnSpc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他需要水。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He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needs  to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drink water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他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需要喝水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75250" y="3168015"/>
            <a:ext cx="1550670" cy="52197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need </a:t>
            </a:r>
            <a:r>
              <a:rPr lang="en-US" altLang="zh-CN" sz="2800" b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sth</a:t>
            </a: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28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75250" y="4249420"/>
            <a:ext cx="2404745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need to do </a:t>
            </a:r>
            <a:r>
              <a:rPr lang="en-US" altLang="zh-CN" sz="2800" b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sth</a:t>
            </a: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28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078309" y="155990"/>
            <a:ext cx="246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4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8363" y="2019772"/>
            <a:ext cx="9265184" cy="22451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need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n't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clean the classroom after school.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我们放学后不必打扫教室。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 copy all the new words in the textbook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我需要抄写课本里所有的生词吗？    </a:t>
            </a:r>
            <a:endParaRPr lang="zh-CN" altLang="en-US" dirty="0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795245" y="978995"/>
            <a:ext cx="9552286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        用于否定句时，在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后加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not (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缩写为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needn’t)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        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变为疑问句时，把 </a:t>
            </a: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need 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提前。</a:t>
            </a:r>
            <a:endParaRPr lang="zh-CN" altLang="en-US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588110" y="457149"/>
            <a:ext cx="1362075" cy="59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38655" y="457200"/>
            <a:ext cx="63271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need</a:t>
            </a:r>
            <a:r>
              <a:rPr lang="zh-CN" altLang="en-US" sz="24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情态动词（多用于否定句和一般疑问句）</a:t>
            </a:r>
            <a:endParaRPr lang="zh-CN" altLang="en-US" sz="2400" b="1" dirty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05461" y="4433935"/>
            <a:ext cx="11260552" cy="215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无论是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must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还是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来提问时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，回答都是  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</a:t>
            </a:r>
            <a:r>
              <a:rPr lang="en-US" altLang="zh-CN" sz="24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—Must Susan return the book to the library this afternoon?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—Need Susan return the book to the library this afternoon?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—Yes, she must ./ No, she need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n't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737335" y="4434154"/>
            <a:ext cx="136207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考向三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9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TextBox 13"/>
          <p:cNvSpPr txBox="1">
            <a:spLocks noChangeArrowheads="1"/>
          </p:cNvSpPr>
          <p:nvPr/>
        </p:nvSpPr>
        <p:spPr bwMode="auto">
          <a:xfrm>
            <a:off x="757409" y="3050419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7" name="TextBox 18"/>
          <p:cNvSpPr txBox="1">
            <a:spLocks noChangeArrowheads="1"/>
          </p:cNvSpPr>
          <p:nvPr/>
        </p:nvSpPr>
        <p:spPr bwMode="auto">
          <a:xfrm>
            <a:off x="2553254" y="2997404"/>
            <a:ext cx="8881337" cy="259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—Must I stay with him all day, Mum?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—No, you _____.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needn’t                              B. can’t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C. don’t need                         D. mustn’t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946071" y="3046572"/>
            <a:ext cx="44435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527537" y="1147446"/>
            <a:ext cx="9730648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randpa needs ___________ the flowers now.</a:t>
            </a:r>
            <a:endParaRPr lang="en-US" altLang="zh-CN" sz="28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water 	B. waters 	   C. to water      D. watering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757410" y="1182369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908347" y="1147446"/>
            <a:ext cx="32907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643487" y="729955"/>
            <a:ext cx="5539513" cy="4421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6" name="AutoShape 2"/>
          <p:cNvSpPr>
            <a:spLocks noChangeArrowheads="1"/>
          </p:cNvSpPr>
          <p:nvPr/>
        </p:nvSpPr>
        <p:spPr bwMode="gray">
          <a:xfrm flipH="1">
            <a:off x="192512" y="754563"/>
            <a:ext cx="1450975" cy="417512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7" name="文本框 24"/>
          <p:cNvSpPr txBox="1">
            <a:spLocks noChangeArrowheads="1"/>
          </p:cNvSpPr>
          <p:nvPr/>
        </p:nvSpPr>
        <p:spPr bwMode="auto">
          <a:xfrm>
            <a:off x="305225" y="668740"/>
            <a:ext cx="1338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endParaRPr kumimoji="1"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756200" y="603765"/>
            <a:ext cx="5669171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Class will start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two minutes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30" name="Rectangle 17"/>
          <p:cNvSpPr>
            <a:spLocks noChangeArrowheads="1"/>
          </p:cNvSpPr>
          <p:nvPr/>
        </p:nvSpPr>
        <p:spPr bwMode="auto">
          <a:xfrm>
            <a:off x="378248" y="-374533"/>
            <a:ext cx="312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270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6" name="TextBox 18"/>
          <p:cNvSpPr txBox="1">
            <a:spLocks noChangeArrowheads="1"/>
          </p:cNvSpPr>
          <p:nvPr/>
        </p:nvSpPr>
        <p:spPr bwMode="auto">
          <a:xfrm>
            <a:off x="1643486" y="1388012"/>
            <a:ext cx="10342865" cy="194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通常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用于将来时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，对此类短语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提问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,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通常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用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how soon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b="1" dirty="0" err="1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—How soon will he come here?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他多久来这儿？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 —He will come here in 5 minutes.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他将在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5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分钟后来这里。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833" name="TextBox 19"/>
          <p:cNvSpPr txBox="1">
            <a:spLocks noChangeArrowheads="1"/>
          </p:cNvSpPr>
          <p:nvPr/>
        </p:nvSpPr>
        <p:spPr bwMode="auto">
          <a:xfrm>
            <a:off x="425875" y="1524306"/>
            <a:ext cx="1330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481619" y="3764414"/>
            <a:ext cx="940276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—_____ will you leave for London?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—In a few days.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How many		B. How long		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C. How soon		D. How often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56200" y="3932019"/>
            <a:ext cx="1090613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C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	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534701" y="3754085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矩形 3"/>
          <p:cNvSpPr>
            <a:spLocks noChangeArrowheads="1"/>
          </p:cNvSpPr>
          <p:nvPr/>
        </p:nvSpPr>
        <p:spPr bwMode="auto">
          <a:xfrm>
            <a:off x="3485806" y="3965608"/>
            <a:ext cx="4498975" cy="584200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i="1" dirty="0">
                <a:latin typeface="Georgia" panose="02040502050405020303" pitchFamily="18" charset="0"/>
                <a:sym typeface="Georgia" panose="02040502050405020303" pitchFamily="18" charset="0"/>
              </a:rPr>
              <a:t>I’ve already had lunch. </a:t>
            </a:r>
            <a:endParaRPr lang="zh-CN" altLang="en-US" sz="3200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3" name="矩形 4"/>
          <p:cNvSpPr>
            <a:spLocks noChangeArrowheads="1"/>
          </p:cNvSpPr>
          <p:nvPr/>
        </p:nvSpPr>
        <p:spPr bwMode="auto">
          <a:xfrm>
            <a:off x="3485806" y="5246575"/>
            <a:ext cx="6097836" cy="58477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i="1" dirty="0">
                <a:latin typeface="Georgia" panose="02040502050405020303" pitchFamily="18" charset="0"/>
                <a:sym typeface="Georgia" panose="02040502050405020303" pitchFamily="18" charset="0"/>
              </a:rPr>
              <a:t>I’ve known Bob for two years. </a:t>
            </a:r>
            <a:endParaRPr lang="zh-CN" altLang="en-US" sz="3200" dirty="0"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5" name="矩形 7"/>
          <p:cNvSpPr>
            <a:spLocks noChangeArrowheads="1"/>
          </p:cNvSpPr>
          <p:nvPr/>
        </p:nvSpPr>
        <p:spPr bwMode="auto">
          <a:xfrm>
            <a:off x="3755489" y="3975037"/>
            <a:ext cx="4572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i="1" dirty="0" err="1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ve</a:t>
            </a:r>
            <a:r>
              <a:rPr lang="en-US" altLang="zh-CN" sz="3200" i="1" dirty="0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               had </a:t>
            </a: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7656" name="矩形 8"/>
          <p:cNvSpPr>
            <a:spLocks noChangeArrowheads="1"/>
          </p:cNvSpPr>
          <p:nvPr/>
        </p:nvSpPr>
        <p:spPr bwMode="auto">
          <a:xfrm>
            <a:off x="3711421" y="5249110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i="1" dirty="0" err="1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ve</a:t>
            </a:r>
            <a:r>
              <a:rPr lang="en-US" altLang="zh-CN" sz="3200" i="1" dirty="0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known </a:t>
            </a: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423032" y="4567975"/>
            <a:ext cx="6097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我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吃过午餐了</a:t>
            </a:r>
            <a:r>
              <a:rPr lang="zh-CN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。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23285" y="5835650"/>
            <a:ext cx="586486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我已经认识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Bob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两年了。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50093" y="3027658"/>
            <a:ext cx="13244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51DCD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结构：</a:t>
            </a:r>
            <a:endParaRPr lang="zh-CN" altLang="en-US" sz="3200" dirty="0"/>
          </a:p>
        </p:txBody>
      </p:sp>
      <p:sp>
        <p:nvSpPr>
          <p:cNvPr id="27" name="文本框 26"/>
          <p:cNvSpPr txBox="1"/>
          <p:nvPr/>
        </p:nvSpPr>
        <p:spPr>
          <a:xfrm>
            <a:off x="5031953" y="108460"/>
            <a:ext cx="60978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9900CC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现在完成时</a:t>
            </a:r>
            <a:r>
              <a:rPr lang="en-US" altLang="zh-CN" sz="3200" dirty="0">
                <a:solidFill>
                  <a:srgbClr val="9900CC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3200" dirty="0">
              <a:solidFill>
                <a:srgbClr val="9900CC"/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52550" y="736600"/>
            <a:ext cx="10904855" cy="1696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过去，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到现在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已经完成并强调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对现在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造成的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影响和结果，翻译为“已经”。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动作发生在过去，一直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持续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到现在，有可能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继续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进行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下去。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79223" y="3009491"/>
            <a:ext cx="62245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主语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+ 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have/ has </a:t>
            </a:r>
            <a:r>
              <a:rPr kumimoji="0" lang="en-US" altLang="zh-CN" sz="3200" b="0" i="1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Georgia" panose="02040502050405020303" pitchFamily="18" charset="0"/>
                <a:ea typeface="微软雅黑" panose="020B0503020204020204" charset="-122"/>
                <a:cs typeface="+mn-cs"/>
                <a:sym typeface="Georgia" panose="02040502050405020303" pitchFamily="18" charset="0"/>
              </a:rPr>
              <a:t>+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动词过去分词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16194" y="736733"/>
            <a:ext cx="12363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定义：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filter="fade">
                                      <p:cBhvr>
                                        <p:cTn id="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filter="fade">
                                      <p:cBhvr>
                                        <p:cTn id="20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2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3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ldLvl="0" animBg="1"/>
      <p:bldP spid="27653" grpId="0" bldLvl="0" animBg="1"/>
      <p:bldP spid="27655" grpId="0" bldLvl="0"/>
      <p:bldP spid="27656" grpId="0" bldLvl="0"/>
      <p:bldP spid="19" grpId="0"/>
      <p:bldP spid="23" grpId="0"/>
      <p:bldP spid="25" grpId="0"/>
      <p:bldP spid="13" grpId="0"/>
      <p:bldP spid="17" grpId="0"/>
      <p:bldP spid="21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Box 38"/>
          <p:cNvSpPr>
            <a:spLocks noChangeArrowheads="1"/>
          </p:cNvSpPr>
          <p:nvPr/>
        </p:nvSpPr>
        <p:spPr bwMode="auto">
          <a:xfrm>
            <a:off x="2927351" y="1196976"/>
            <a:ext cx="6278563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I’ve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already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lunch.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sym typeface="Calibri" panose="020F0502020204030204" pitchFamily="34" charset="0"/>
            </a:endParaRPr>
          </a:p>
        </p:txBody>
      </p:sp>
      <p:sp>
        <p:nvSpPr>
          <p:cNvPr id="31751" name="TextBox 39"/>
          <p:cNvSpPr>
            <a:spLocks noChangeArrowheads="1"/>
          </p:cNvSpPr>
          <p:nvPr/>
        </p:nvSpPr>
        <p:spPr bwMode="auto">
          <a:xfrm>
            <a:off x="3000376" y="4079876"/>
            <a:ext cx="6310313" cy="64452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I haven’t had lunch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.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2" name="TextBox 40"/>
          <p:cNvSpPr>
            <a:spLocks noChangeArrowheads="1"/>
          </p:cNvSpPr>
          <p:nvPr/>
        </p:nvSpPr>
        <p:spPr bwMode="auto">
          <a:xfrm>
            <a:off x="2989264" y="2349501"/>
            <a:ext cx="6321425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you had lunch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?</a:t>
            </a:r>
            <a:endParaRPr lang="zh-CN" alt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3" name="TextBox 41"/>
          <p:cNvSpPr>
            <a:spLocks noChangeArrowheads="1"/>
          </p:cNvSpPr>
          <p:nvPr/>
        </p:nvSpPr>
        <p:spPr bwMode="auto">
          <a:xfrm>
            <a:off x="2989264" y="3214688"/>
            <a:ext cx="6321425" cy="646112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Yes, I have.  No, I haven’t.</a:t>
            </a:r>
            <a:endParaRPr lang="zh-CN" alt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1754" name="矩形 47"/>
          <p:cNvSpPr>
            <a:spLocks noChangeArrowheads="1"/>
          </p:cNvSpPr>
          <p:nvPr/>
        </p:nvSpPr>
        <p:spPr bwMode="auto">
          <a:xfrm>
            <a:off x="1760196" y="2413001"/>
            <a:ext cx="1022692" cy="5048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一般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5" name="矩形 48"/>
          <p:cNvSpPr>
            <a:spLocks noChangeArrowheads="1"/>
          </p:cNvSpPr>
          <p:nvPr/>
        </p:nvSpPr>
        <p:spPr bwMode="auto">
          <a:xfrm>
            <a:off x="1761784" y="3324225"/>
            <a:ext cx="102269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回答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6" name="矩形 49"/>
          <p:cNvSpPr>
            <a:spLocks noChangeArrowheads="1"/>
          </p:cNvSpPr>
          <p:nvPr/>
        </p:nvSpPr>
        <p:spPr bwMode="auto">
          <a:xfrm>
            <a:off x="1438275" y="4168775"/>
            <a:ext cx="134620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否定句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31758" name="下箭头 26"/>
          <p:cNvSpPr>
            <a:spLocks noChangeArrowheads="1"/>
          </p:cNvSpPr>
          <p:nvPr/>
        </p:nvSpPr>
        <p:spPr bwMode="auto">
          <a:xfrm>
            <a:off x="2855914" y="1844676"/>
            <a:ext cx="935037" cy="504825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29869F"/>
              </a:gs>
              <a:gs pos="79999">
                <a:srgbClr val="36B0D0"/>
              </a:gs>
              <a:gs pos="100000">
                <a:srgbClr val="33B3D5"/>
              </a:gs>
            </a:gsLst>
            <a:lin ang="5400000" scaled="1"/>
          </a:gradFill>
          <a:ln w="9525">
            <a:solidFill>
              <a:srgbClr val="4BACC6"/>
            </a:solidFill>
            <a:miter lim="800000"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75432" y="10578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句型转换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9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2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31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36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4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4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ldLvl="0" animBg="1"/>
      <p:bldP spid="31751" grpId="0" bldLvl="0" animBg="1"/>
      <p:bldP spid="31752" grpId="0" bldLvl="0" animBg="1"/>
      <p:bldP spid="31753" grpId="0" bldLvl="0" animBg="1"/>
      <p:bldP spid="31758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TextBox 38"/>
          <p:cNvSpPr>
            <a:spLocks noChangeArrowheads="1"/>
          </p:cNvSpPr>
          <p:nvPr/>
        </p:nvSpPr>
        <p:spPr bwMode="auto">
          <a:xfrm>
            <a:off x="2989264" y="1198563"/>
            <a:ext cx="7678737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b="1" i="1" dirty="0">
                <a:latin typeface="Georgia" panose="02040502050405020303" pitchFamily="18" charset="0"/>
                <a:sym typeface="Georgia" panose="02040502050405020303" pitchFamily="18" charset="0"/>
              </a:rPr>
              <a:t> They have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already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a cup. 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sym typeface="Calibri" panose="020F0502020204030204" pitchFamily="34" charset="0"/>
            </a:endParaRPr>
          </a:p>
        </p:txBody>
      </p:sp>
      <p:sp>
        <p:nvSpPr>
          <p:cNvPr id="32775" name="TextBox 39"/>
          <p:cNvSpPr>
            <a:spLocks noChangeArrowheads="1"/>
          </p:cNvSpPr>
          <p:nvPr/>
        </p:nvSpPr>
        <p:spPr bwMode="auto">
          <a:xfrm>
            <a:off x="3000376" y="4079876"/>
            <a:ext cx="7667625" cy="644525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They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haven’t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had a cup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.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2776" name="TextBox 40"/>
          <p:cNvSpPr>
            <a:spLocks noChangeArrowheads="1"/>
          </p:cNvSpPr>
          <p:nvPr/>
        </p:nvSpPr>
        <p:spPr bwMode="auto">
          <a:xfrm>
            <a:off x="2989264" y="2349501"/>
            <a:ext cx="7678737" cy="646113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Have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</a:t>
            </a:r>
            <a:r>
              <a:rPr lang="en-US" altLang="zh-CN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they had a cup </a:t>
            </a:r>
            <a:r>
              <a:rPr lang="en-US" altLang="zh-CN" sz="3600" b="1" i="1" dirty="0">
                <a:solidFill>
                  <a:srgbClr val="C0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yet</a:t>
            </a:r>
            <a:r>
              <a:rPr lang="en-US" altLang="zh-CN" sz="3600" b="1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?</a:t>
            </a:r>
            <a:endParaRPr lang="zh-CN" altLang="en-US" sz="3600" b="1" i="1" dirty="0">
              <a:solidFill>
                <a:srgbClr val="464646"/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32777" name="TextBox 41"/>
          <p:cNvSpPr>
            <a:spLocks noChangeArrowheads="1"/>
          </p:cNvSpPr>
          <p:nvPr/>
        </p:nvSpPr>
        <p:spPr bwMode="auto">
          <a:xfrm>
            <a:off x="2989264" y="3214688"/>
            <a:ext cx="7678737" cy="646112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</a:ln>
        </p:spPr>
        <p:txBody>
          <a:bodyPr>
            <a:spAutoFit/>
          </a:bodyPr>
          <a:lstStyle/>
          <a:p>
            <a:r>
              <a:rPr lang="en-US" altLang="zh-CN" sz="3600" b="1" i="1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Yes, they have. No,they haven’t.</a:t>
            </a:r>
            <a:endParaRPr lang="zh-CN" altLang="en-US" sz="3600" b="1" i="1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  <a:sym typeface="Georgia" panose="02040502050405020303" pitchFamily="18" charset="0"/>
            </a:endParaRPr>
          </a:p>
        </p:txBody>
      </p:sp>
      <p:sp>
        <p:nvSpPr>
          <p:cNvPr id="14" name="下箭头 26"/>
          <p:cNvSpPr>
            <a:spLocks noChangeArrowheads="1"/>
          </p:cNvSpPr>
          <p:nvPr/>
        </p:nvSpPr>
        <p:spPr bwMode="auto">
          <a:xfrm>
            <a:off x="2855914" y="1844676"/>
            <a:ext cx="935037" cy="504825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29869F"/>
              </a:gs>
              <a:gs pos="79999">
                <a:srgbClr val="36B0D0"/>
              </a:gs>
              <a:gs pos="100000">
                <a:srgbClr val="33B3D5"/>
              </a:gs>
            </a:gsLst>
            <a:lin ang="5400000" scaled="1"/>
          </a:gradFill>
          <a:ln w="9525">
            <a:solidFill>
              <a:srgbClr val="4BACC6"/>
            </a:solidFill>
            <a:miter lim="800000"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5432" y="10578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句型转换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11" name="矩形 47"/>
          <p:cNvSpPr>
            <a:spLocks noChangeArrowheads="1"/>
          </p:cNvSpPr>
          <p:nvPr/>
        </p:nvSpPr>
        <p:spPr bwMode="auto">
          <a:xfrm>
            <a:off x="1760196" y="2413001"/>
            <a:ext cx="1022692" cy="5048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一般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2" name="矩形 48"/>
          <p:cNvSpPr>
            <a:spLocks noChangeArrowheads="1"/>
          </p:cNvSpPr>
          <p:nvPr/>
        </p:nvSpPr>
        <p:spPr bwMode="auto">
          <a:xfrm>
            <a:off x="1761784" y="3324225"/>
            <a:ext cx="102269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回答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3" name="矩形 49"/>
          <p:cNvSpPr>
            <a:spLocks noChangeArrowheads="1"/>
          </p:cNvSpPr>
          <p:nvPr/>
        </p:nvSpPr>
        <p:spPr bwMode="auto">
          <a:xfrm>
            <a:off x="1438275" y="4168775"/>
            <a:ext cx="1346202" cy="4524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137160" rIns="137160" bIns="137160" anchor="ctr"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否定句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24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36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>
                                      <p:cBhvr>
                                        <p:cTn id="4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ldLvl="0" animBg="1"/>
      <p:bldP spid="32775" grpId="0" bldLvl="0" animBg="1"/>
      <p:bldP spid="32776" grpId="0" bldLvl="0" animBg="1"/>
      <p:bldP spid="32777" grpId="0" bldLvl="0" animBg="1"/>
      <p:bldP spid="14" grpId="0" bldLvl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标题 3"/>
          <p:cNvSpPr/>
          <p:nvPr/>
        </p:nvSpPr>
        <p:spPr>
          <a:xfrm>
            <a:off x="4685665" y="-52291"/>
            <a:ext cx="565848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现在完成时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3" name="内容占位符 9"/>
          <p:cNvSpPr>
            <a:spLocks noGrp="1"/>
          </p:cNvSpPr>
          <p:nvPr/>
        </p:nvSpPr>
        <p:spPr>
          <a:xfrm>
            <a:off x="2145665" y="3931423"/>
            <a:ext cx="8198485" cy="1387562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already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已经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肯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,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yet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还没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否疑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内容占位符 9"/>
          <p:cNvSpPr>
            <a:spLocks noGrp="1"/>
          </p:cNvSpPr>
          <p:nvPr/>
        </p:nvSpPr>
        <p:spPr>
          <a:xfrm>
            <a:off x="420527" y="771175"/>
            <a:ext cx="2002790" cy="306197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含义</a:t>
            </a: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标志词</a:t>
            </a: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结构</a:t>
            </a:r>
            <a:endParaRPr lang="en-US" altLang="zh-CN" sz="2800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内容占位符 9"/>
          <p:cNvSpPr>
            <a:spLocks noGrp="1"/>
          </p:cNvSpPr>
          <p:nvPr/>
        </p:nvSpPr>
        <p:spPr>
          <a:xfrm>
            <a:off x="2145665" y="5212715"/>
            <a:ext cx="10103485" cy="13398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助动词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，没有实际意义</a:t>
            </a:r>
            <a:endParaRPr lang="en-US" altLang="zh-CN" sz="2800" noProof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变一般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,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将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提前；变否定在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 has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后加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not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45665" y="4568614"/>
            <a:ext cx="8501773" cy="657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主语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 have/has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动词过去分词（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done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）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其他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             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4980" y="838835"/>
            <a:ext cx="10904855" cy="243522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过去，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到现在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已经完成并强调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对现在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造成的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影响和结果，翻译为“已经”。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动作发生在过去，一直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持续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到现在，有可能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继续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进行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下去。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L7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91906" y="1382116"/>
            <a:ext cx="8543925" cy="260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地理（学）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adv.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在某时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画家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课程表；时间表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83006" y="4701196"/>
            <a:ext cx="2423712" cy="130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迟到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两分钟之后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17980" y="1567500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单词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703482" y="4927787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短语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2809873" y="149123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2828925" y="215931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2828925" y="283982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/>
          </a:p>
        </p:txBody>
      </p:sp>
      <p:sp>
        <p:nvSpPr>
          <p:cNvPr id="14" name="文本框 13"/>
          <p:cNvSpPr txBox="1"/>
          <p:nvPr/>
        </p:nvSpPr>
        <p:spPr>
          <a:xfrm>
            <a:off x="2828925" y="346594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endParaRPr lang="zh-CN" altLang="en-US" sz="280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28925" y="4871991"/>
            <a:ext cx="23379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be late for 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800350" y="5518360"/>
            <a:ext cx="3005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in two minutes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8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L7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on’t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 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</a:t>
            </a:r>
            <a:r>
              <a:rPr lang="en-US" altLang="zh-CN" sz="3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ate for Class!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62248" y="1339640"/>
            <a:ext cx="8543925" cy="260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	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地理（学）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adv.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在某时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画家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		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课程表；时间表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62249" y="4723885"/>
            <a:ext cx="8543925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late for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迟到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two minutes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两分钟之后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17980" y="1556483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单词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714499" y="4927787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短语</a:t>
            </a:r>
            <a:endParaRPr lang="zh-CN" altLang="en-US" sz="2400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442" y="1504057"/>
            <a:ext cx="2106344" cy="514091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654" y="2182565"/>
            <a:ext cx="1986938" cy="47024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76" y="2817224"/>
            <a:ext cx="1655629" cy="48574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76" y="3497020"/>
            <a:ext cx="1986938" cy="44866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55829" y="1140855"/>
            <a:ext cx="11727130" cy="38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zh-CN" altLang="en-US" sz="2800" b="1" dirty="0">
                <a:solidFill>
                  <a:srgbClr val="008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一、根据句意或提示完成句子</a:t>
            </a:r>
            <a:endParaRPr lang="en-US" altLang="zh-CN" sz="2800" b="1" dirty="0">
              <a:solidFill>
                <a:srgbClr val="008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1. I will go to Nanjing _________(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在某时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) next week.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2. I have much _______(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) homework than him.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indent="-354330"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3. Zhang </a:t>
            </a:r>
            <a:r>
              <a:rPr lang="en-US" altLang="zh-CN" sz="2800" dirty="0" err="1">
                <a:ea typeface="黑体" panose="02010609060101010101" pitchFamily="49" charset="-122"/>
                <a:cs typeface="Arial" panose="020B0604020202020204" pitchFamily="34" charset="0"/>
              </a:rPr>
              <a:t>Daqian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was one of the most famous _______ (paint) in China.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4. My friend will come over to see me _____ five minutes.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5. Doing eye exercises is ______ for our eyes.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4031840" y="1696725"/>
            <a:ext cx="233879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3281669" y="2355560"/>
            <a:ext cx="234116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8031193" y="2962913"/>
            <a:ext cx="1981349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painters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6963584" y="3667710"/>
            <a:ext cx="213521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>
            <a:spLocks noChangeArrowheads="1"/>
          </p:cNvSpPr>
          <p:nvPr/>
        </p:nvSpPr>
        <p:spPr bwMode="auto">
          <a:xfrm>
            <a:off x="4846332" y="4326545"/>
            <a:ext cx="2002655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295312" y="771157"/>
            <a:ext cx="11469831" cy="560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二、单项选择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 —Who will you ask to help with the work, Lucy or Lily?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—Lily. She is much 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careful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B. more careful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C. most careful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7.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—Does he need ______ there at once?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—No, he ___ leave so hurriedly.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A.to go; doesn't need    B. go; needn't            C. to go; needn’t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English is my favorite subject, and I am good _____ it.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for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B. to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C. at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D. of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29"/>
          <p:cNvSpPr txBox="1">
            <a:spLocks noChangeArrowheads="1"/>
          </p:cNvSpPr>
          <p:nvPr/>
        </p:nvSpPr>
        <p:spPr bwMode="auto">
          <a:xfrm>
            <a:off x="776695" y="1180625"/>
            <a:ext cx="74655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756829" y="2774012"/>
            <a:ext cx="786286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776695" y="4575756"/>
            <a:ext cx="786286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Box 4"/>
          <p:cNvSpPr txBox="1"/>
          <p:nvPr/>
        </p:nvSpPr>
        <p:spPr>
          <a:xfrm>
            <a:off x="1250713" y="893732"/>
            <a:ext cx="11412855" cy="44862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>
              <a:lnSpc>
                <a:spcPct val="200000"/>
              </a:lnSpc>
              <a:buNone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9. After practicing for several months, I can swim much ___ now.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None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slower           B. slowest          C. faster             D. fastest</a:t>
            </a:r>
            <a:endParaRPr lang="zh-CN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10. I like to _____some _________in my free time.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A. paints; painter 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			B. paint; painters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0" indent="0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C. painting; painting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			D. paint; paintings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654130" y="1049144"/>
            <a:ext cx="596900" cy="6588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654130" y="2854985"/>
            <a:ext cx="596900" cy="6588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738" y="895683"/>
            <a:ext cx="11407870" cy="638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3800"/>
              </a:lnSpc>
              <a:defRPr/>
            </a:pPr>
            <a:r>
              <a:rPr lang="zh-CN" altLang="en-US" sz="2800" b="1" dirty="0">
                <a:solidFill>
                  <a:srgbClr val="008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三、连词成句</a:t>
            </a:r>
            <a:endParaRPr lang="en-US" altLang="zh-CN" sz="2800" b="1" dirty="0">
              <a:solidFill>
                <a:srgbClr val="008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11. English, at, am, much better, I, this year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12. will, sometime, I, you, visit, next week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13. leaves for, the train, a quarter, Tianjin, at, eleven, to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14. the students, to, need, work hard, for, the final exam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15. back, he, will, be, in two days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2755" eaLnBrk="1" hangingPunct="1">
              <a:lnSpc>
                <a:spcPts val="3800"/>
              </a:lnSpc>
              <a:defRPr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____________________________________________.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ts val="3800"/>
              </a:lnSpc>
              <a:defRPr/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>
            <a:spLocks noChangeArrowheads="1"/>
          </p:cNvSpPr>
          <p:nvPr/>
        </p:nvSpPr>
        <p:spPr bwMode="auto">
          <a:xfrm>
            <a:off x="1774483" y="1588104"/>
            <a:ext cx="802051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much better at English this year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1774483" y="2565352"/>
            <a:ext cx="739646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visit you sometime next week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1671659" y="3510936"/>
            <a:ext cx="9625534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train leaves for Tianjin at a quarter to eleven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1671659" y="4488184"/>
            <a:ext cx="9966343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students need to work hard for the final exam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1774483" y="5465432"/>
            <a:ext cx="6374038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will be back in two days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51D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L7</a:t>
            </a:r>
            <a:endParaRPr lang="zh-CN" altLang="en-US" sz="2800" dirty="0">
              <a:solidFill>
                <a:srgbClr val="051D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573405"/>
            <a:ext cx="117748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31589" y="0"/>
            <a:ext cx="521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L7 Don’t Be Late for Class!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331470" y="1589067"/>
            <a:ext cx="116681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Hi Jenny! What class did you just have?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had geography. What class do you have next?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have art. It’s my </a:t>
            </a:r>
            <a:r>
              <a:rPr lang="en-US" altLang="zh-CN" sz="2400" dirty="0" err="1">
                <a:latin typeface="Arial" panose="020B0604020202020204" pitchFamily="34" charset="0"/>
                <a:cs typeface="Arial" panose="020B0604020202020204" pitchFamily="34" charset="0"/>
              </a:rPr>
              <a:t>favourite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I have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painted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six pictures this week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 hope to see them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I have seen some of your paintings.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They’re beautiful! I like art too,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but I’m not very good at it. I’m not going to   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be a painter in the future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I’ve told you many times,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Jenny. Art is fun for everyone. You don’t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be good at it.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(She laughs.) You’re right,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Brian. Art is fun,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and I like our art teacher. She  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has taught us a lot. I am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better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at art this year.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173672" y="573405"/>
            <a:ext cx="125329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 ABOUT  IT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·How many subjects do you study? What are they? What subjects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04825" y="523220"/>
            <a:ext cx="12934949" cy="5638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When do you have art, Jenny?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(She looks at her timetable.) I have art on Tuesdays.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class do you have now?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have music class. It’s one of my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favourites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I love to sing.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What time is it,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(He looks at his watch.) Oh no! It’s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2:13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Class will start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in two minutes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Hurry,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Brian! We don’t want to be late for class!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OK! See you after school!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Jenny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See you later,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Brian!</a:t>
            </a:r>
            <a:endParaRPr lang="zh-CN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26814" y="0"/>
            <a:ext cx="521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L7 Don’t Be Late for Class!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988458" y="268345"/>
            <a:ext cx="10678405" cy="432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075055" indent="-107505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Tip</a:t>
            </a:r>
            <a:endParaRPr lang="en-US" altLang="zh-CN" sz="2800" b="1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time does this clock say?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2:13—two thirteen/thirteen after two/thirteen past two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3:15—a quarter after three/a quarter past three/three fifteen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3:30—half  past three/three thirty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3:45—a quarter to four/three forty-five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"/>
          <p:cNvSpPr/>
          <p:nvPr/>
        </p:nvSpPr>
        <p:spPr>
          <a:xfrm flipH="1">
            <a:off x="858520" y="71802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09495" y="665481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1031557" y="66611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2687638" y="571500"/>
            <a:ext cx="6624637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subjects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956945" y="2124064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695257" y="2512585"/>
            <a:ext cx="93805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be better at   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是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be good at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比较级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，表示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“更擅长”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2687637" y="1987998"/>
            <a:ext cx="7332662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good at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“擅长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，在某方面做得好”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687637" y="3308288"/>
            <a:ext cx="969645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形容词比较级前，可以用以下词修饰，</a:t>
            </a:r>
            <a:r>
              <a:rPr lang="zh-CN" altLang="en-US" sz="2400" b="1" dirty="0">
                <a:ea typeface="黑体" panose="02010609060101010101" pitchFamily="49" charset="-122"/>
                <a:cs typeface="Arial" panose="020B0604020202020204" pitchFamily="34" charset="0"/>
              </a:rPr>
              <a:t>用来加强语气和程度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2687637" y="3900657"/>
            <a:ext cx="6329363" cy="113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两多（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much, a lot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）两少（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little, a bit) 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两甚至（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even, still),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还有一个远（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far)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去了。</a:t>
            </a:r>
            <a:endParaRPr lang="zh-CN" altLang="zh-CN" sz="24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319020" y="1189356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2695257" y="1053763"/>
            <a:ext cx="6624637" cy="1154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better</a:t>
            </a: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art this year.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976834" y="5153578"/>
            <a:ext cx="8970169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 think fish is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much more delicious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than pork.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我认为鱼肉比猪肉好吃得多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1" grpId="0"/>
      <p:bldP spid="24" grpId="0"/>
      <p:bldP spid="39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TextBox 12"/>
          <p:cNvSpPr txBox="1">
            <a:spLocks noChangeArrowheads="1"/>
          </p:cNvSpPr>
          <p:nvPr/>
        </p:nvSpPr>
        <p:spPr bwMode="auto">
          <a:xfrm>
            <a:off x="548877" y="3844941"/>
            <a:ext cx="1058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754" name="TextBox 15"/>
          <p:cNvSpPr txBox="1">
            <a:spLocks noChangeArrowheads="1"/>
          </p:cNvSpPr>
          <p:nvPr/>
        </p:nvSpPr>
        <p:spPr bwMode="auto">
          <a:xfrm>
            <a:off x="2214563" y="3715579"/>
            <a:ext cx="9726612" cy="130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WeChat is making our life ___ more convenient than before.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many                      B. much                 C. very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7"/>
          <p:cNvSpPr txBox="1">
            <a:spLocks noChangeArrowheads="1"/>
          </p:cNvSpPr>
          <p:nvPr/>
        </p:nvSpPr>
        <p:spPr bwMode="auto">
          <a:xfrm rot="10800000" flipV="1">
            <a:off x="1607740" y="3706954"/>
            <a:ext cx="468312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3"/>
          <p:cNvSpPr txBox="1">
            <a:spLocks noChangeArrowheads="1"/>
          </p:cNvSpPr>
          <p:nvPr/>
        </p:nvSpPr>
        <p:spPr bwMode="auto">
          <a:xfrm>
            <a:off x="546496" y="1496126"/>
            <a:ext cx="1150937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2275285" y="1498531"/>
            <a:ext cx="8326437" cy="130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is ______ at English than me.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good                B. better            C. best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590278" y="1496126"/>
            <a:ext cx="444352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907540" y="1393725"/>
            <a:ext cx="10673487" cy="654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indent="-354330" eaLnBrk="1" hangingPunct="1"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good at = do well in   </a:t>
            </a:r>
            <a:r>
              <a:rPr lang="zh-CN" altLang="zh-CN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后接名词、代词或动名词</a:t>
            </a:r>
            <a:endParaRPr lang="en-US" altLang="zh-CN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TextBox 19"/>
          <p:cNvSpPr txBox="1">
            <a:spLocks noChangeArrowheads="1"/>
          </p:cNvSpPr>
          <p:nvPr/>
        </p:nvSpPr>
        <p:spPr bwMode="auto">
          <a:xfrm>
            <a:off x="379095" y="1521959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5" name="AutoShape 2"/>
          <p:cNvSpPr/>
          <p:nvPr/>
        </p:nvSpPr>
        <p:spPr>
          <a:xfrm flipH="1">
            <a:off x="229870" y="71802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80845" y="665481"/>
            <a:ext cx="5862956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24"/>
          <p:cNvSpPr txBox="1"/>
          <p:nvPr/>
        </p:nvSpPr>
        <p:spPr>
          <a:xfrm>
            <a:off x="402907" y="66611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2058988" y="571500"/>
            <a:ext cx="6624637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subjects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907540" y="3484718"/>
            <a:ext cx="441198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辨析</a:t>
            </a:r>
            <a:r>
              <a:rPr lang="en-US" altLang="zh-CN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good at/ for/ </a:t>
            </a:r>
            <a:r>
              <a:rPr lang="en-US" altLang="zh-CN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to/with</a:t>
            </a:r>
            <a:r>
              <a:rPr lang="zh-CN" altLang="en-US" sz="2800" dirty="0">
                <a:solidFill>
                  <a:srgbClr val="99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99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07540" y="4007938"/>
            <a:ext cx="9770821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om is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basketball.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egetables are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health.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Jenny is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__________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her friends, so they like her very much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Lucy is ___________the old.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27621" y="4101378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at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89296" y="4747807"/>
            <a:ext cx="1604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67221" y="5394806"/>
            <a:ext cx="1484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402907" y="3509486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657465" y="3361055"/>
            <a:ext cx="4420235" cy="1814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擅长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for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有好处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to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对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友好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good with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善于和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相处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180464" y="2060191"/>
            <a:ext cx="12127865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330" marR="0" lvl="0" indent="-35433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Bob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is American, but he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is good at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Chinese and Japanese.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4330" marR="0" lvl="0" indent="-35433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=Bob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is American, but he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do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es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well in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Chinese and Japanese.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371031" y="6041236"/>
            <a:ext cx="170370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1" grpId="0"/>
      <p:bldP spid="22" grpId="0"/>
      <p:bldP spid="23" grpId="0"/>
      <p:bldP spid="24" grpId="0"/>
      <p:bldP spid="26" grpId="0" bldLvl="0" animBg="1"/>
      <p:bldP spid="30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115388" y="865549"/>
            <a:ext cx="6350516" cy="4381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gray">
          <a:xfrm flipH="1">
            <a:off x="785222" y="8861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24"/>
          <p:cNvSpPr txBox="1">
            <a:spLocks noChangeArrowheads="1"/>
          </p:cNvSpPr>
          <p:nvPr/>
        </p:nvSpPr>
        <p:spPr bwMode="auto">
          <a:xfrm>
            <a:off x="886822" y="862374"/>
            <a:ext cx="133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</a:t>
            </a:r>
            <a:r>
              <a:rPr kumimoji="1"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endParaRPr kumimoji="1"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2296638" y="1570097"/>
            <a:ext cx="9090954" cy="6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油漆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(un.)    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绘画颜料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en-US" altLang="zh-CN" sz="2800" i="1" dirty="0" err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cn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.)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,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常用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paints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63010" y="1751458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349500" y="5343525"/>
            <a:ext cx="9718040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painter 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(n.)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油漆匠，画家    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painting 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(n.)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油画，绘画（可）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4" name="TextBox 19"/>
          <p:cNvSpPr txBox="1">
            <a:spLocks noChangeArrowheads="1"/>
          </p:cNvSpPr>
          <p:nvPr/>
        </p:nvSpPr>
        <p:spPr bwMode="auto">
          <a:xfrm>
            <a:off x="874122" y="3609971"/>
            <a:ext cx="136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296638" y="858033"/>
            <a:ext cx="60977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have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painted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six pictures this week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296795" y="3604895"/>
            <a:ext cx="802767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   (</a:t>
            </a:r>
            <a:r>
              <a:rPr lang="en-US" altLang="zh-CN" sz="2800" i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v.) 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在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上刷油漆、涂色、绘画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296638" y="4032078"/>
            <a:ext cx="8820364" cy="1311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paint </a:t>
            </a:r>
            <a:r>
              <a:rPr lang="en-US" altLang="zh-CN" sz="2800" dirty="0" err="1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.+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颜色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altLang="zh-CN" sz="2800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painted the door blue.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我们把门漆成了蓝色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zh-CN" altLang="en-US" sz="2800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689011" y="2192783"/>
            <a:ext cx="7782674" cy="130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algn="just" eaLnBrk="1" hangingPunct="1">
              <a:lnSpc>
                <a:spcPct val="150000"/>
              </a:lnSpc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paint the window with white paint.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algn="just">
              <a:lnSpc>
                <a:spcPct val="150000"/>
              </a:lnSpc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我们用白漆刷窗户。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078309" y="15599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  <p:bldP spid="32" grpId="0"/>
      <p:bldP spid="3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7141</Words>
  <Application>WPS 演示</Application>
  <PresentationFormat>宽屏</PresentationFormat>
  <Paragraphs>455</Paragraphs>
  <Slides>23</Slides>
  <Notes>4</Notes>
  <HiddenSlides>1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黑体</vt:lpstr>
      <vt:lpstr>Calibri</vt:lpstr>
      <vt:lpstr>Adobe 黑体 Std R</vt:lpstr>
      <vt:lpstr>Times New Roman</vt:lpstr>
      <vt:lpstr>微软雅黑</vt:lpstr>
      <vt:lpstr>Arial Unicode MS</vt:lpstr>
      <vt:lpstr>等线</vt:lpstr>
      <vt:lpstr>Georgia</vt:lpstr>
      <vt:lpstr>Berlin Sans FB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Dean</dc:creator>
  <cp:lastModifiedBy>Lynn</cp:lastModifiedBy>
  <cp:revision>371</cp:revision>
  <dcterms:created xsi:type="dcterms:W3CDTF">2020-05-27T10:35:00Z</dcterms:created>
  <dcterms:modified xsi:type="dcterms:W3CDTF">2020-08-15T08:19:54Z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