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3"/>
    <p:sldId id="257" r:id="rId4"/>
    <p:sldId id="258" r:id="rId5"/>
    <p:sldId id="261" r:id="rId6"/>
    <p:sldId id="277" r:id="rId7"/>
    <p:sldId id="260" r:id="rId8"/>
    <p:sldId id="259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63" r:id="rId17"/>
    <p:sldId id="270" r:id="rId18"/>
    <p:sldId id="271" r:id="rId19"/>
    <p:sldId id="272" r:id="rId20"/>
    <p:sldId id="276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7071"/>
    <a:srgbClr val="9705FF"/>
    <a:srgbClr val="01ACBE"/>
    <a:srgbClr val="076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蜡笔油画棒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2357120" y="2605405"/>
            <a:ext cx="730694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algn="ctr" defTabSz="457200">
              <a:buClrTx/>
              <a:buSzTx/>
              <a:buFontTx/>
              <a:defRPr/>
            </a:pPr>
            <a:r>
              <a:rPr kumimoji="0" lang="en-US" altLang="zh-CN" sz="3600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Lesson 8 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marR="0" algn="ctr" defTabSz="457200">
              <a:buClrTx/>
              <a:buSzTx/>
              <a:buFontTx/>
              <a:defRPr/>
            </a:pPr>
            <a:r>
              <a:rPr kumimoji="0" lang="en-US" altLang="zh-CN" sz="3600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Danny’s </a:t>
            </a:r>
            <a:r>
              <a:rPr kumimoji="0" lang="en-US" altLang="zh-CN" sz="3600" kern="1200" cap="none" spc="0" normalizeH="0" baseline="0" noProof="0" dirty="0" err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Favourite</a:t>
            </a:r>
            <a:r>
              <a:rPr kumimoji="0" lang="en-US" altLang="zh-CN" sz="3600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</a:t>
            </a:r>
            <a:r>
              <a:rPr kumimoji="0" lang="en-US" altLang="zh-CN" sz="3600" kern="1200" cap="none" spc="0" normalizeH="0" baseline="0" noProof="0" dirty="0" err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Colour</a:t>
            </a:r>
            <a:endParaRPr kumimoji="0" lang="en-US" altLang="zh-CN" sz="3600" kern="1200" cap="none" spc="0" normalizeH="0" baseline="0" noProof="0" dirty="0" err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2054" name="TextBox 19"/>
          <p:cNvSpPr txBox="1"/>
          <p:nvPr/>
        </p:nvSpPr>
        <p:spPr>
          <a:xfrm>
            <a:off x="3098165" y="709295"/>
            <a:ext cx="5359400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Unit 2</a:t>
            </a:r>
            <a:endParaRPr lang="en-US" altLang="zh-CN" sz="4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Colours and Clothes</a:t>
            </a:r>
            <a:endParaRPr lang="en-US" altLang="zh-CN" sz="4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899795" y="259080"/>
            <a:ext cx="7405370" cy="71183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mix...and...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rPr>
              <a:t>把……和……混合在一起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99795" y="2414905"/>
            <a:ext cx="7405370" cy="71183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2.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come out </a:t>
            </a: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rPr>
              <a:t>出来；出版 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899795" y="4312285"/>
            <a:ext cx="7405370" cy="71183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3.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in the sky</a:t>
            </a: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rPr>
              <a:t>在天空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圆角矩形 7"/>
          <p:cNvSpPr/>
          <p:nvPr/>
        </p:nvSpPr>
        <p:spPr>
          <a:xfrm>
            <a:off x="996315" y="259715"/>
            <a:ext cx="7405370" cy="71183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4.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look at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rPr>
              <a:t>看</a:t>
            </a:r>
            <a:r>
              <a:rPr lang="en-US" altLang="zh-CN" sz="2800" b="1" dirty="0">
                <a:solidFill>
                  <a:srgbClr val="0766D4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......</a:t>
            </a:r>
            <a:endParaRPr lang="en-US" altLang="zh-CN" sz="2800" b="1" dirty="0">
              <a:solidFill>
                <a:srgbClr val="0766D4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996315" y="1409700"/>
          <a:ext cx="85337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735"/>
                <a:gridCol w="684339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look at</a:t>
                      </a:r>
                      <a:endParaRPr lang="en-US" altLang="zh-CN" sz="28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看，表示看的动作</a:t>
                      </a:r>
                      <a:endParaRPr lang="zh-CN" altLang="en-US" sz="28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</a:t>
                      </a:r>
                      <a:endParaRPr lang="en-US" altLang="zh-CN" sz="28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黑体" panose="02010609060101010101" pitchFamily="2" charset="-122"/>
                          <a:sym typeface="+mn-ea"/>
                        </a:rPr>
                        <a:t>看到，侧重于表示看的结果，</a:t>
                      </a:r>
                      <a:endParaRPr lang="zh-CN" altLang="en-US" sz="28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996315" y="2413635"/>
            <a:ext cx="898969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类似表达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find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找到，侧重于表示结果；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look for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寻找，侧重于表示寻找的过程；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0728" name="TextBox 4"/>
          <p:cNvSpPr txBox="1">
            <a:spLocks noChangeArrowheads="1"/>
          </p:cNvSpPr>
          <p:nvPr/>
        </p:nvSpPr>
        <p:spPr bwMode="auto">
          <a:xfrm>
            <a:off x="996315" y="4443730"/>
            <a:ext cx="10403205" cy="20300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  </a:t>
            </a:r>
            <a:r>
              <a:rPr kumimoji="0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________ the blackboard. What can you ________ on it？</a:t>
            </a:r>
            <a:endParaRPr kumimoji="0" sz="2800" kern="1200" cap="none" spc="0" normalizeH="0" baseline="0" noProof="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A．Look; see  </a:t>
            </a:r>
            <a:r>
              <a:rPr kumimoji="0" lang="en-US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		</a:t>
            </a:r>
            <a:r>
              <a:rPr kumimoji="0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B．Look at; see</a:t>
            </a:r>
            <a:endParaRPr kumimoji="0" sz="2800" kern="1200" cap="none" spc="0" normalizeH="0" baseline="0" noProof="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C．See; look  </a:t>
            </a:r>
            <a:r>
              <a:rPr kumimoji="0" lang="en-US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		</a:t>
            </a:r>
            <a:r>
              <a:rPr kumimoji="0" sz="2800" kern="1200" cap="none" spc="0" normalizeH="0" baseline="0" noProof="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D．See; look at</a:t>
            </a:r>
            <a:endParaRPr kumimoji="0" sz="2800" kern="1200" cap="none" spc="0" normalizeH="0" baseline="0" noProof="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62915" y="4577715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0" grpId="0"/>
      <p:bldP spid="30728" grpId="0"/>
      <p:bldP spid="7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30" name="矩形 11"/>
          <p:cNvSpPr/>
          <p:nvPr/>
        </p:nvSpPr>
        <p:spPr>
          <a:xfrm>
            <a:off x="823595" y="1367790"/>
            <a:ext cx="9849485" cy="5259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Hi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Danny. Do you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to paint with me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Here is some red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No,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don't like red.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OK. How about blue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Blue is good. But do you have yellow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Yes. Is yellow your favourite colour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but I can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blue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yellow to make green.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Jenny: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That's right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Is green your favourite colour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Yes, it is.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29" name="TextBox 21"/>
          <p:cNvSpPr txBox="1"/>
          <p:nvPr/>
        </p:nvSpPr>
        <p:spPr>
          <a:xfrm>
            <a:off x="823595" y="660718"/>
            <a:ext cx="5945187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dirty="0">
                <a:latin typeface="Arial" panose="020B0604020202020204"/>
                <a:cs typeface="Arial" panose="020B0604020202020204" pitchFamily="34" charset="0"/>
              </a:rPr>
              <a:t>1)What's Danny's favourite colour</a:t>
            </a:r>
            <a:r>
              <a:rPr lang="zh-CN" altLang="en-US" sz="2800" b="1" dirty="0">
                <a:latin typeface="Arial" panose="020B0604020202020204"/>
                <a:cs typeface="Arial" panose="020B0604020202020204" pitchFamily="34" charset="0"/>
              </a:rPr>
              <a:t>？</a:t>
            </a:r>
            <a:endParaRPr lang="zh-CN" altLang="en-US" sz="2800" b="1" dirty="0">
              <a:latin typeface="Arial" panose="020B0604020202020204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93920" y="0"/>
            <a:ext cx="23393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9705FF"/>
                </a:solidFill>
                <a:latin typeface="+mn-ea"/>
              </a:rPr>
              <a:t>课文呈现</a:t>
            </a:r>
            <a:endParaRPr lang="zh-CN" altLang="en-US" sz="4000" b="1">
              <a:solidFill>
                <a:srgbClr val="9705FF"/>
              </a:solidFill>
              <a:latin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867025" y="3514725"/>
            <a:ext cx="2846070" cy="0"/>
          </a:xfrm>
          <a:prstGeom prst="line">
            <a:avLst/>
          </a:prstGeom>
          <a:ln w="76200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3166110" y="5571490"/>
            <a:ext cx="7257415" cy="0"/>
          </a:xfrm>
          <a:prstGeom prst="line">
            <a:avLst/>
          </a:prstGeom>
          <a:ln w="76200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52" name="矩形 11"/>
          <p:cNvSpPr/>
          <p:nvPr/>
        </p:nvSpPr>
        <p:spPr>
          <a:xfrm>
            <a:off x="950278" y="370523"/>
            <a:ext cx="305498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2)I am a rainbow.</a:t>
            </a:r>
            <a:endParaRPr lang="en-US" altLang="zh-CN" sz="28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矩形 12"/>
          <p:cNvSpPr/>
          <p:nvPr/>
        </p:nvSpPr>
        <p:spPr>
          <a:xfrm>
            <a:off x="1076960" y="1379220"/>
            <a:ext cx="897953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am a rainbow. Look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at me.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colours do you see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am red, orange and blue.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am green, yellow and purple, too.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come out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rain. High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sky.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am a rainbow. I want to say “Hi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159510" y="2738120"/>
            <a:ext cx="5361940" cy="0"/>
          </a:xfrm>
          <a:prstGeom prst="line">
            <a:avLst/>
          </a:prstGeom>
          <a:ln w="76200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21435" y="306705"/>
            <a:ext cx="2678430" cy="6076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don't like red.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4" name="TextBox 39"/>
          <p:cNvSpPr txBox="1"/>
          <p:nvPr/>
        </p:nvSpPr>
        <p:spPr>
          <a:xfrm>
            <a:off x="1160780" y="1806575"/>
            <a:ext cx="10129520" cy="1770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当谓语动词是行为动词，主语不是第三人称单数时，其语序为：主语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非单三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＋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don't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＋动词原形＋其他。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I don't like the pen.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我不喜欢这支钢笔。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306" name="Rectangle 19"/>
          <p:cNvSpPr/>
          <p:nvPr/>
        </p:nvSpPr>
        <p:spPr>
          <a:xfrm>
            <a:off x="1321118" y="1141572"/>
            <a:ext cx="36499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0" eaLnBrk="0" fontAlgn="auto" hangingPunct="0"/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此句为否定陈述句。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60780" y="3837940"/>
            <a:ext cx="1082230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I ______ his name.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A. not know	B. know not	C. don't know	D. do know not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58445" y="4070985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2306" grpId="0"/>
      <p:bldP spid="3" grpId="0"/>
      <p:bldP spid="7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82675" y="377190"/>
            <a:ext cx="79095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...,but I can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mix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blue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and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yellow to make green.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4910" y="1261745"/>
            <a:ext cx="5486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to+</a:t>
            </a: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  <a:cs typeface="Arial" panose="020B0604020202020204" pitchFamily="34" charset="0"/>
              </a:rPr>
              <a:t>动词原形，不定式表示目的</a:t>
            </a:r>
            <a:endParaRPr lang="zh-CN" altLang="en-US" sz="2800">
              <a:latin typeface="黑体" panose="02010609060101010101" pitchFamily="2" charset="-122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297940" y="2348865"/>
            <a:ext cx="866902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You can buy some crayons ________ pictures.A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draw  B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drawing  C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draws   D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to draw</a:t>
            </a:r>
            <a:endParaRPr lang="en-US" altLang="en-US" sz="2800" b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67360" y="2573020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0" grpId="0"/>
      <p:bldP spid="7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968375" y="26670"/>
            <a:ext cx="565531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How many colours do you see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21518" name="TextBox 17"/>
          <p:cNvSpPr txBox="1"/>
          <p:nvPr/>
        </p:nvSpPr>
        <p:spPr>
          <a:xfrm>
            <a:off x="968375" y="881380"/>
            <a:ext cx="56934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辨析</a:t>
            </a: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how many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和</a:t>
            </a: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how much</a:t>
            </a:r>
            <a:endParaRPr lang="en-US" altLang="zh-CN" sz="2400" b="1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10515" y="1490980"/>
          <a:ext cx="11419840" cy="5363845"/>
        </p:xfrm>
        <a:graphic>
          <a:graphicData uri="http://schemas.openxmlformats.org/drawingml/2006/table">
            <a:tbl>
              <a:tblPr/>
              <a:tblGrid>
                <a:gridCol w="1868805"/>
                <a:gridCol w="1163320"/>
                <a:gridCol w="3801745"/>
                <a:gridCol w="4585970"/>
              </a:tblGrid>
              <a:tr h="474980"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词义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用法</a:t>
                      </a:r>
                      <a:endParaRPr lang="zh-CN" sz="2400" kern="10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例句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680"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How 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many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多少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用来提问可数名词的数量，其后跟可数名词</a:t>
                      </a:r>
                      <a:r>
                        <a:rPr lang="zh-CN" sz="2400" b="1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复数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，句中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be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动词用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are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—How many students are there in the classroom</a:t>
                      </a:r>
                      <a:r>
                        <a:rPr lang="zh-CN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？</a:t>
                      </a:r>
                      <a:endParaRPr lang="zh-CN" sz="2400" kern="1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教室里有多少学生？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—Two.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两个。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155"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How much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多少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用来提问不可数名词的量，其后接不可数名词，句中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be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动词用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is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—How much water is there in the glass</a:t>
                      </a:r>
                      <a:r>
                        <a:rPr lang="zh-CN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？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玻璃杯里有多少水？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—A little.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一点儿。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90"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How 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much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多少钱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用来询问价格。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—How much is the book</a:t>
                      </a:r>
                      <a:r>
                        <a:rPr lang="zh-CN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？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这本书多少钱？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 fontAlgn="auto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—Ten </a:t>
                      </a:r>
                      <a:r>
                        <a:rPr lang="en-US" sz="2400" i="1" kern="100" dirty="0" err="1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yuan</a:t>
                      </a:r>
                      <a:r>
                        <a:rPr lang="en-US" sz="2400" kern="1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.</a:t>
                      </a:r>
                      <a:r>
                        <a:rPr lang="zh-CN" sz="2400" kern="100" dirty="0"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十元。</a:t>
                      </a:r>
                      <a:endParaRPr lang="zh-CN" sz="2400" kern="100" dirty="0">
                        <a:latin typeface="Times New Roman" panose="02020603050405020304" pitchFamily="18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820545" y="1303655"/>
            <a:ext cx="886396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20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—________ people(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人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) are there in your family?—Three.A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How often   			B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How longC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How many   			D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How much</a:t>
            </a:r>
            <a:endParaRPr lang="en-US" altLang="en-US" sz="2800" b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11200" y="1667510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30" name="图片 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08538" y="539750"/>
            <a:ext cx="2574925" cy="600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3" name="TextBox 4"/>
          <p:cNvSpPr txBox="1"/>
          <p:nvPr/>
        </p:nvSpPr>
        <p:spPr>
          <a:xfrm>
            <a:off x="701675" y="266065"/>
            <a:ext cx="11205845" cy="63265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一、单项选择</a:t>
            </a:r>
            <a:endParaRPr lang="en-US" altLang="zh-CN" sz="2400" b="1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1.—________people travel every year?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—Perhaps when we are talking about it, more than 100 planes have taken off around the world.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A. How many		B. How much		C. How long			D. How often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2.I can't ________my pen. Did you ________it？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A. find; look at	B. look at; see 	C. look for; look at		D. find; see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3.A rainbow comes out ________the rain.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A. when		B. before		C. after			D. until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4.I can mix red and blue ________purple.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A. make 		B. makes		C. making			D. to make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5.Here ________two red sweaters.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A. am　　		B. is　　		C. are　　			D. be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0" y="901700"/>
            <a:ext cx="701675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0" y="2723515"/>
            <a:ext cx="701675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0" y="3629025"/>
            <a:ext cx="701675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0" y="4588510"/>
            <a:ext cx="701675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0" y="5569585"/>
            <a:ext cx="701675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2" grpId="0" bldLvl="0" animBg="1"/>
      <p:bldP spid="3" grpId="0" bldLvl="0" animBg="1"/>
      <p:bldP spid="4" grpId="0" bldLvl="0" animBg="1"/>
      <p:bldP spid="5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8" name="TextBox 4"/>
          <p:cNvSpPr txBox="1"/>
          <p:nvPr/>
        </p:nvSpPr>
        <p:spPr>
          <a:xfrm>
            <a:off x="1063625" y="327025"/>
            <a:ext cx="9966960" cy="5046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二、用所给词的适当形式填空</a:t>
            </a:r>
            <a:endParaRPr lang="zh-CN" altLang="en-US" sz="2800" b="1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6.Do you want________(play) basketball with me?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7.________(look) at the blue sky. It's nice.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8.How many ________(class) do you have at school?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9.I buy crayons ________(paint)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10.How about ________(mix) these colours?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1519555" y="2153920"/>
            <a:ext cx="12585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Look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3709670" y="3875405"/>
            <a:ext cx="14954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 paint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24" name="TextBox 29"/>
          <p:cNvSpPr txBox="1"/>
          <p:nvPr/>
        </p:nvSpPr>
        <p:spPr>
          <a:xfrm>
            <a:off x="3238183" y="3030538"/>
            <a:ext cx="15176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classes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3493770" y="4665345"/>
            <a:ext cx="17106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mixing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18535" y="1288415"/>
            <a:ext cx="14389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play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61990" y="870585"/>
            <a:ext cx="580580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重点短语：</a:t>
            </a: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7.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mix...and...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rPr>
              <a:t>把……和……混合在一起</a:t>
            </a:r>
            <a:endParaRPr lang="zh-CN" altLang="en-US" sz="24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8.come out  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出来；出版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 </a:t>
            </a:r>
            <a:endParaRPr lang="zh-CN" altLang="en-US" sz="24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9.in the sky 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在天空</a:t>
            </a:r>
            <a:endParaRPr lang="zh-CN" altLang="en-US" sz="24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10. look at</a:t>
            </a:r>
            <a:r>
              <a:rPr lang="en-US" altLang="zh-CN" sz="24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  </a:t>
            </a:r>
            <a:r>
              <a:rPr lang="zh-CN" altLang="en-US" sz="24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看</a:t>
            </a:r>
            <a:r>
              <a:rPr lang="en-US" altLang="zh-CN" sz="2400" b="1" dirty="0">
                <a:solidFill>
                  <a:srgbClr val="0766D4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......</a:t>
            </a:r>
            <a:endParaRPr lang="en-US" altLang="zh-CN" sz="2400" b="1" dirty="0">
              <a:solidFill>
                <a:srgbClr val="0766D4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113030" y="870585"/>
            <a:ext cx="557847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1.want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v.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想要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2.paint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v.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画；绘画；涂色，刷漆</a:t>
            </a:r>
            <a:endParaRPr 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   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n.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rPr>
              <a:t>绘画颜料，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涂料；油漆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3. mix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v.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混合；调配　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4. rainbow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n.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彩虹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5.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out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adv</a:t>
            </a:r>
            <a:r>
              <a:rPr lang="en-US" altLang="zh-CN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.&amp;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prep</a:t>
            </a:r>
            <a:r>
              <a:rPr lang="en-US" altLang="zh-CN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. 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在外面；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6. sky  </a:t>
            </a: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n.</a:t>
            </a:r>
            <a:r>
              <a: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</a:rPr>
              <a:t>天空</a:t>
            </a:r>
            <a:endParaRPr lang="zh-CN" altLang="en-US" sz="2800" b="1" dirty="0">
              <a:solidFill>
                <a:srgbClr val="0766D4"/>
              </a:solidFill>
              <a:latin typeface="黑体" panose="02010609060101010101" pitchFamily="2" charset="-122"/>
              <a:ea typeface="黑体" panose="02010609060101010101" pitchFamily="2" charset="-122"/>
              <a:cs typeface="Arial Unicode MS" panose="020B0604020202020204" charset="-122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867535" y="119380"/>
            <a:ext cx="897636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algn="ctr" defTabSz="457200">
              <a:buClrTx/>
              <a:buSzTx/>
              <a:buFontTx/>
              <a:defRPr/>
            </a:pPr>
            <a:r>
              <a:rPr kumimoji="0" lang="en-US" altLang="zh-CN" sz="3600" b="1" kern="1200" cap="none" spc="0" normalizeH="0" baseline="0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Lesson 8   </a:t>
            </a:r>
            <a:r>
              <a:rPr kumimoji="0" lang="en-US" altLang="zh-CN" sz="36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Danny’s </a:t>
            </a:r>
            <a:r>
              <a:rPr kumimoji="0" lang="en-US" altLang="zh-CN" sz="3600" b="1" kern="1200" cap="none" spc="0" normalizeH="0" baseline="0" noProof="0" dirty="0" err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Favourite</a:t>
            </a:r>
            <a:r>
              <a:rPr kumimoji="0" lang="en-US" altLang="zh-CN" sz="36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</a:t>
            </a:r>
            <a:r>
              <a:rPr kumimoji="0" lang="en-US" altLang="zh-CN" sz="3600" b="1" kern="1200" cap="none" spc="0" normalizeH="0" baseline="0" noProof="0" dirty="0" err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Colour</a:t>
            </a:r>
            <a:endParaRPr kumimoji="0" lang="en-US" altLang="zh-CN" sz="3600" b="1" kern="1200" cap="none" spc="0" normalizeH="0" baseline="0" noProof="0" dirty="0" err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1077595" y="356235"/>
            <a:ext cx="7385050" cy="551180"/>
            <a:chOff x="1697" y="561"/>
            <a:chExt cx="11630" cy="868"/>
          </a:xfrm>
        </p:grpSpPr>
        <p:sp>
          <p:nvSpPr>
            <p:cNvPr id="5" name="矩形 4"/>
            <p:cNvSpPr/>
            <p:nvPr/>
          </p:nvSpPr>
          <p:spPr>
            <a:xfrm>
              <a:off x="1697" y="561"/>
              <a:ext cx="11630" cy="8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98" name="TextBox 39"/>
            <p:cNvSpPr txBox="1"/>
            <p:nvPr/>
          </p:nvSpPr>
          <p:spPr>
            <a:xfrm>
              <a:off x="4268" y="561"/>
              <a:ext cx="73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b="1" dirty="0"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want </a:t>
              </a:r>
              <a:r>
                <a:rPr lang="en-US" altLang="zh-CN" sz="2800" b="1" i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vt.</a:t>
              </a: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要，想要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8203" name="TextBox 39"/>
          <p:cNvSpPr txBox="1"/>
          <p:nvPr/>
        </p:nvSpPr>
        <p:spPr>
          <a:xfrm>
            <a:off x="311468" y="1111885"/>
            <a:ext cx="1004887" cy="54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Adobe 黑体 Std R"/>
                <a:ea typeface="Adobe 黑体 Std R"/>
              </a:rPr>
              <a:t>考向</a:t>
            </a:r>
            <a:endParaRPr lang="zh-CN" altLang="en-US" sz="2400" b="1" dirty="0">
              <a:solidFill>
                <a:srgbClr val="FF0000"/>
              </a:solidFill>
              <a:latin typeface="Adobe 黑体 Std R"/>
              <a:ea typeface="Adobe 黑体 Std R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91870" y="345440"/>
            <a:ext cx="1536700" cy="562610"/>
            <a:chOff x="1562" y="544"/>
            <a:chExt cx="2420" cy="886"/>
          </a:xfrm>
        </p:grpSpPr>
        <p:sp>
          <p:nvSpPr>
            <p:cNvPr id="8206" name="AutoShape 2"/>
            <p:cNvSpPr/>
            <p:nvPr/>
          </p:nvSpPr>
          <p:spPr>
            <a:xfrm flipH="1">
              <a:off x="1562" y="544"/>
              <a:ext cx="2420" cy="886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8207" name="文本框 24"/>
            <p:cNvSpPr txBox="1"/>
            <p:nvPr/>
          </p:nvSpPr>
          <p:spPr>
            <a:xfrm>
              <a:off x="1697" y="625"/>
              <a:ext cx="21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知识点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1</a:t>
              </a:r>
              <a:endParaRPr lang="en-US" altLang="zh-CN" sz="2400" b="1" dirty="0">
                <a:solidFill>
                  <a:schemeClr val="bg1"/>
                </a:solidFill>
                <a:latin typeface="Adobe 黑体 Std R"/>
                <a:ea typeface="Adobe 黑体 Std R"/>
              </a:endParaRPr>
            </a:p>
          </p:txBody>
        </p:sp>
      </p:grpSp>
      <p:graphicFrame>
        <p:nvGraphicFramePr>
          <p:cNvPr id="22" name="表格 2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78230" y="1024890"/>
          <a:ext cx="10714990" cy="3955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4275"/>
                <a:gridCol w="4327525"/>
                <a:gridCol w="5203190"/>
              </a:tblGrid>
              <a:tr h="612140">
                <a:tc rowSpan="5"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want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用法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例句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1400">
                <a:tc vMerge="1"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want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sth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. want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之后通常加名词或代词，表示想要某物。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The little boy wants a new toy.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这个小男孩想要一个新玩具。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41400">
                <a:tc vMerge="1">
                  <a:tcPr/>
                </a:tc>
                <a:tc rowSpan="2">
                  <a:txBody>
                    <a:bodyPr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want to do </a:t>
                      </a:r>
                      <a:r>
                        <a:rPr lang="en-US" sz="2400" dirty="0" err="1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sth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.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  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want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之后加动词不定式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to do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表示想做某事。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I want to go to the park tomorrow.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我想明天去公园。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 vMerge="1">
                  <a:tcPr/>
                </a:tc>
                <a:tc vMerge="1">
                  <a:tcPr/>
                </a:tc>
                <a:tc rowSpan="2">
                  <a:txBody>
                    <a:bodyPr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I want Jenny to go with me.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我想让詹妮和我一起去。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60475">
                <a:tc vMerge="1"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want sb. to do </a:t>
                      </a:r>
                      <a:r>
                        <a:rPr lang="en-US" sz="2400" dirty="0" err="1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sth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.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想让某人做某事。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077595" y="5099050"/>
            <a:ext cx="1071562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My brother _______ an apple.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A. want eat		B. wants eating	 C. wants to eat	  D. wants eat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61290" y="5363845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1012825" y="377825"/>
            <a:ext cx="9638030" cy="6159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39"/>
          <p:cNvSpPr txBox="1"/>
          <p:nvPr/>
        </p:nvSpPr>
        <p:spPr>
          <a:xfrm>
            <a:off x="2463800" y="398145"/>
            <a:ext cx="86423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paint   </a:t>
            </a:r>
            <a:r>
              <a:rPr lang="en-US" altLang="zh-CN" sz="2800" b="1" i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n.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绘画颜料、油漆 </a:t>
            </a:r>
            <a:r>
              <a:rPr lang="en-US" altLang="zh-CN" sz="2800" b="1" i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v.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画，绘画、涂色；刷漆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0254" name="AutoShape 2"/>
          <p:cNvSpPr/>
          <p:nvPr/>
        </p:nvSpPr>
        <p:spPr>
          <a:xfrm flipH="1">
            <a:off x="894715" y="377825"/>
            <a:ext cx="1569085" cy="61531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55" name="文本框 24"/>
          <p:cNvSpPr txBox="1"/>
          <p:nvPr/>
        </p:nvSpPr>
        <p:spPr>
          <a:xfrm>
            <a:off x="928370" y="398145"/>
            <a:ext cx="15862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chemeClr val="bg1"/>
                </a:solidFill>
                <a:latin typeface="Adobe 黑体 Std R"/>
                <a:ea typeface="Adobe 黑体 Std R"/>
              </a:rPr>
              <a:t>知识点</a:t>
            </a:r>
            <a:r>
              <a:rPr lang="en-US" altLang="zh-CN" sz="2800" b="1" dirty="0">
                <a:solidFill>
                  <a:schemeClr val="bg1"/>
                </a:solidFill>
                <a:latin typeface="Adobe 黑体 Std R"/>
                <a:ea typeface="Adobe 黑体 Std R"/>
              </a:rPr>
              <a:t>2</a:t>
            </a:r>
            <a:endParaRPr lang="en-US" altLang="zh-CN" sz="2800" b="1" dirty="0">
              <a:solidFill>
                <a:schemeClr val="bg1"/>
              </a:solidFill>
              <a:latin typeface="Adobe 黑体 Std R"/>
              <a:ea typeface="Adobe 黑体 Std R"/>
            </a:endParaRPr>
          </a:p>
        </p:txBody>
      </p:sp>
      <p:sp>
        <p:nvSpPr>
          <p:cNvPr id="10251" name="TextBox 39"/>
          <p:cNvSpPr txBox="1"/>
          <p:nvPr/>
        </p:nvSpPr>
        <p:spPr>
          <a:xfrm>
            <a:off x="174625" y="1169670"/>
            <a:ext cx="94615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Adobe 黑体 Std R"/>
                <a:ea typeface="Adobe 黑体 Std R"/>
              </a:rPr>
              <a:t>考向</a:t>
            </a:r>
            <a:endParaRPr lang="zh-CN" altLang="en-US" sz="2400" b="1" dirty="0">
              <a:solidFill>
                <a:srgbClr val="FF0000"/>
              </a:solidFill>
              <a:latin typeface="Adobe 黑体 Std R"/>
              <a:ea typeface="Adobe 黑体 Std R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12825" y="2153285"/>
          <a:ext cx="10680700" cy="3157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5260"/>
                <a:gridCol w="3731895"/>
                <a:gridCol w="1599565"/>
                <a:gridCol w="3903980"/>
              </a:tblGrid>
              <a:tr h="1991360"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paint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v.是实义动词。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画，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涂色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Can I paint with you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？</a:t>
                      </a:r>
                      <a:endParaRPr lang="zh-CN" altLang="en-US" sz="2400" dirty="0" smtClean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我可以和你一起画画吗？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Don't paint the lily.</a:t>
                      </a:r>
                      <a:endParaRPr lang="en-US" sz="2400" dirty="0" smtClean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不要画蛇添足。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1012825" y="377825"/>
            <a:ext cx="9638030" cy="6159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39"/>
          <p:cNvSpPr txBox="1"/>
          <p:nvPr/>
        </p:nvSpPr>
        <p:spPr>
          <a:xfrm>
            <a:off x="2463800" y="398145"/>
            <a:ext cx="86423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spcBef>
                <a:spcPct val="2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paint   </a:t>
            </a:r>
            <a:r>
              <a:rPr lang="en-US" altLang="zh-CN" sz="2800" b="1" i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n.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绘画颜料、油漆 </a:t>
            </a:r>
            <a:r>
              <a:rPr lang="en-US" altLang="zh-CN" sz="2800" b="1" i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v.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画，绘画、涂色；刷漆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0254" name="AutoShape 2"/>
          <p:cNvSpPr/>
          <p:nvPr/>
        </p:nvSpPr>
        <p:spPr>
          <a:xfrm flipH="1">
            <a:off x="894715" y="377825"/>
            <a:ext cx="1569085" cy="61531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55" name="文本框 24"/>
          <p:cNvSpPr txBox="1"/>
          <p:nvPr/>
        </p:nvSpPr>
        <p:spPr>
          <a:xfrm>
            <a:off x="928370" y="398145"/>
            <a:ext cx="15862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chemeClr val="bg1"/>
                </a:solidFill>
                <a:latin typeface="Adobe 黑体 Std R"/>
                <a:ea typeface="Adobe 黑体 Std R"/>
              </a:rPr>
              <a:t>知识点</a:t>
            </a:r>
            <a:r>
              <a:rPr lang="en-US" altLang="zh-CN" sz="2800" b="1" dirty="0">
                <a:solidFill>
                  <a:schemeClr val="bg1"/>
                </a:solidFill>
                <a:latin typeface="Adobe 黑体 Std R"/>
                <a:ea typeface="Adobe 黑体 Std R"/>
              </a:rPr>
              <a:t>2</a:t>
            </a:r>
            <a:endParaRPr lang="en-US" altLang="zh-CN" sz="2800" b="1" dirty="0">
              <a:solidFill>
                <a:schemeClr val="bg1"/>
              </a:solidFill>
              <a:latin typeface="Adobe 黑体 Std R"/>
              <a:ea typeface="Adobe 黑体 Std R"/>
            </a:endParaRPr>
          </a:p>
        </p:txBody>
      </p:sp>
      <p:sp>
        <p:nvSpPr>
          <p:cNvPr id="10251" name="TextBox 39"/>
          <p:cNvSpPr txBox="1"/>
          <p:nvPr/>
        </p:nvSpPr>
        <p:spPr>
          <a:xfrm>
            <a:off x="174625" y="1169670"/>
            <a:ext cx="94615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Adobe 黑体 Std R"/>
                <a:ea typeface="Adobe 黑体 Std R"/>
              </a:rPr>
              <a:t>考向</a:t>
            </a:r>
            <a:endParaRPr lang="zh-CN" altLang="en-US" sz="2400" b="1" dirty="0">
              <a:solidFill>
                <a:srgbClr val="FF0000"/>
              </a:solidFill>
              <a:latin typeface="Adobe 黑体 Std R"/>
              <a:ea typeface="Adobe 黑体 Std R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12825" y="1296670"/>
          <a:ext cx="10680700" cy="3157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5260"/>
                <a:gridCol w="3731895"/>
                <a:gridCol w="1599565"/>
                <a:gridCol w="3903980"/>
              </a:tblGrid>
              <a:tr h="566420">
                <a:tc rowSpan="3"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paint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词性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词义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例句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5055">
                <a:tc vMerge="1"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.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是不可数名词，谓语动词用第三人称单数形式。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绘画颜料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Here is some green paint.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这儿有一些绿色颜料。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84630">
                <a:tc vMerge="1">
                  <a:tcPr/>
                </a:tc>
                <a:tc>
                  <a:txBody>
                    <a:bodyPr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dirty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</a:rPr>
                        <a:t>v.是实义动词。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画，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涂色</a:t>
                      </a:r>
                      <a:endParaRPr lang="zh-CN" altLang="en-US" sz="2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Can I paint with you</a:t>
                      </a: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？</a:t>
                      </a:r>
                      <a:endParaRPr lang="zh-CN" altLang="en-US" sz="2400" dirty="0" smtClean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我可以和你一起画画吗？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Don't paint the lily.</a:t>
                      </a:r>
                      <a:endParaRPr lang="en-US" sz="2400" dirty="0" smtClean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400" dirty="0" smtClean="0">
                          <a:latin typeface="Arial" panose="020B0604020202020204" pitchFamily="34" charset="0"/>
                          <a:ea typeface="黑体" panose="02010609060101010101" pitchFamily="2" charset="-122"/>
                          <a:cs typeface="Arial" panose="020B0604020202020204" pitchFamily="34" charset="0"/>
                          <a:sym typeface="+mn-ea"/>
                        </a:rPr>
                        <a:t>不要画蛇添足。</a:t>
                      </a:r>
                      <a:endParaRPr lang="zh-CN" altLang="en-US" sz="2400" dirty="0">
                        <a:latin typeface="Arial" panose="020B0604020202020204" pitchFamily="34" charset="0"/>
                        <a:ea typeface="黑体" panose="0201060906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1077595" y="356235"/>
            <a:ext cx="7385050" cy="551180"/>
            <a:chOff x="1697" y="561"/>
            <a:chExt cx="11630" cy="868"/>
          </a:xfrm>
        </p:grpSpPr>
        <p:sp>
          <p:nvSpPr>
            <p:cNvPr id="2" name="矩形 1"/>
            <p:cNvSpPr/>
            <p:nvPr/>
          </p:nvSpPr>
          <p:spPr>
            <a:xfrm>
              <a:off x="1697" y="561"/>
              <a:ext cx="11630" cy="8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98" name="TextBox 39"/>
            <p:cNvSpPr txBox="1"/>
            <p:nvPr/>
          </p:nvSpPr>
          <p:spPr>
            <a:xfrm>
              <a:off x="4268" y="561"/>
              <a:ext cx="73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b="1" dirty="0"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mix  </a:t>
              </a:r>
              <a:r>
                <a:rPr lang="en-US" altLang="zh-CN" sz="2800" b="1" i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v.</a:t>
              </a: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混合；调配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91870" y="345440"/>
            <a:ext cx="1536700" cy="562610"/>
            <a:chOff x="1562" y="544"/>
            <a:chExt cx="2420" cy="886"/>
          </a:xfrm>
        </p:grpSpPr>
        <p:sp>
          <p:nvSpPr>
            <p:cNvPr id="8206" name="AutoShape 2"/>
            <p:cNvSpPr/>
            <p:nvPr/>
          </p:nvSpPr>
          <p:spPr>
            <a:xfrm flipH="1">
              <a:off x="1562" y="544"/>
              <a:ext cx="2420" cy="886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8207" name="文本框 24"/>
            <p:cNvSpPr txBox="1"/>
            <p:nvPr/>
          </p:nvSpPr>
          <p:spPr>
            <a:xfrm>
              <a:off x="1697" y="625"/>
              <a:ext cx="21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知识点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3</a:t>
              </a:r>
              <a:endParaRPr lang="en-US" altLang="zh-CN" sz="2400" b="1" dirty="0">
                <a:solidFill>
                  <a:schemeClr val="bg1"/>
                </a:solidFill>
                <a:latin typeface="Adobe 黑体 Std R"/>
                <a:ea typeface="Adobe 黑体 Std R"/>
              </a:endParaRPr>
            </a:p>
          </p:txBody>
        </p:sp>
      </p:grpSp>
      <p:sp>
        <p:nvSpPr>
          <p:cNvPr id="13318" name="TextBox 39"/>
          <p:cNvSpPr txBox="1"/>
          <p:nvPr/>
        </p:nvSpPr>
        <p:spPr>
          <a:xfrm>
            <a:off x="1077278" y="1343660"/>
            <a:ext cx="60594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mix...and...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把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……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和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……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混合在一起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1077278" y="2099628"/>
            <a:ext cx="6595110" cy="1383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p>
            <a:pPr marL="0" marR="0" lvl="0" indent="0" algn="l" defTabSz="45720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eg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Please mix the milk and the water.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       请把奶和水混合在一起。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77595" y="3653790"/>
            <a:ext cx="811339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defTabSz="457200">
              <a:lnSpc>
                <a:spcPct val="15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I can mix red and blue ________purple.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indent="177800" algn="l" defTabSz="457200">
              <a:lnSpc>
                <a:spcPct val="15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A. make              B. makes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indent="177800" algn="l" defTabSz="457200">
              <a:lnSpc>
                <a:spcPct val="15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C. making           D. to make</a:t>
            </a:r>
            <a:endParaRPr lang="en-US" altLang="zh-CN" sz="2800" noProof="0" dirty="0">
              <a:solidFill>
                <a:sysClr val="windowText" lastClr="000000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7015" y="3887470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1" grpId="0" bldLvl="0" animBg="1"/>
      <p:bldP spid="13318" grpId="0"/>
      <p:bldP spid="6" grpId="0"/>
      <p:bldP spid="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1077595" y="356235"/>
            <a:ext cx="7385050" cy="551180"/>
            <a:chOff x="1697" y="561"/>
            <a:chExt cx="11630" cy="868"/>
          </a:xfrm>
        </p:grpSpPr>
        <p:sp>
          <p:nvSpPr>
            <p:cNvPr id="2" name="矩形 1"/>
            <p:cNvSpPr/>
            <p:nvPr/>
          </p:nvSpPr>
          <p:spPr>
            <a:xfrm>
              <a:off x="1697" y="561"/>
              <a:ext cx="11630" cy="8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98" name="TextBox 39"/>
            <p:cNvSpPr txBox="1"/>
            <p:nvPr/>
          </p:nvSpPr>
          <p:spPr>
            <a:xfrm>
              <a:off x="4268" y="561"/>
              <a:ext cx="73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b="1" dirty="0"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rainbow </a:t>
              </a:r>
              <a:r>
                <a:rPr lang="en-US" altLang="zh-CN" sz="2800" b="1" i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n</a:t>
              </a:r>
              <a:r>
                <a:rPr lang="en-US" altLang="zh-CN" sz="2800" b="1" i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.</a:t>
              </a: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彩虹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91870" y="345440"/>
            <a:ext cx="1536700" cy="562610"/>
            <a:chOff x="1562" y="544"/>
            <a:chExt cx="2420" cy="886"/>
          </a:xfrm>
        </p:grpSpPr>
        <p:sp>
          <p:nvSpPr>
            <p:cNvPr id="8206" name="AutoShape 2"/>
            <p:cNvSpPr/>
            <p:nvPr/>
          </p:nvSpPr>
          <p:spPr>
            <a:xfrm flipH="1">
              <a:off x="1562" y="544"/>
              <a:ext cx="2420" cy="886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8207" name="文本框 24"/>
            <p:cNvSpPr txBox="1"/>
            <p:nvPr/>
          </p:nvSpPr>
          <p:spPr>
            <a:xfrm>
              <a:off x="1697" y="625"/>
              <a:ext cx="21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知识点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4</a:t>
              </a:r>
              <a:endParaRPr lang="en-US" altLang="zh-CN" sz="2400" b="1" dirty="0">
                <a:solidFill>
                  <a:schemeClr val="bg1"/>
                </a:solidFill>
                <a:latin typeface="Adobe 黑体 Std R"/>
                <a:ea typeface="Adobe 黑体 Std R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680845" y="2025650"/>
            <a:ext cx="1025334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Look!  ________ rainbow is over there. It looks beautiful.A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 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　　　　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B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An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　　　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C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The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　　　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D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/</a:t>
            </a:r>
            <a:endParaRPr lang="en-US" altLang="en-US" sz="2800" b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10565" y="2227580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1077595" y="356235"/>
            <a:ext cx="9411970" cy="551180"/>
            <a:chOff x="1697" y="561"/>
            <a:chExt cx="14822" cy="868"/>
          </a:xfrm>
        </p:grpSpPr>
        <p:sp>
          <p:nvSpPr>
            <p:cNvPr id="3" name="矩形 2"/>
            <p:cNvSpPr/>
            <p:nvPr/>
          </p:nvSpPr>
          <p:spPr>
            <a:xfrm>
              <a:off x="1697" y="561"/>
              <a:ext cx="14822" cy="8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98" name="TextBox 39"/>
            <p:cNvSpPr txBox="1"/>
            <p:nvPr/>
          </p:nvSpPr>
          <p:spPr>
            <a:xfrm>
              <a:off x="4268" y="561"/>
              <a:ext cx="110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algn="just" fontAlgn="auto">
                <a:lnSpc>
                  <a:spcPct val="100000"/>
                </a:lnSpc>
              </a:pPr>
              <a:r>
                <a:rPr lang="en-US" altLang="zh-CN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out  </a:t>
              </a:r>
              <a:r>
                <a:rPr lang="en-US" altLang="zh-CN" sz="2800" dirty="0">
                  <a:solidFill>
                    <a:srgbClr val="0766D4"/>
                  </a:solidFill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adv</a:t>
              </a:r>
              <a:r>
                <a:rPr lang="en-US" altLang="zh-CN" sz="2800" b="1" dirty="0">
                  <a:solidFill>
                    <a:srgbClr val="0766D4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Arial Unicode MS" panose="020B0604020202020204" charset="-122"/>
                  <a:sym typeface="+mn-ea"/>
                </a:rPr>
                <a:t>.&amp;</a:t>
              </a:r>
              <a:r>
                <a:rPr lang="en-US" altLang="zh-CN" sz="2800" dirty="0">
                  <a:solidFill>
                    <a:srgbClr val="0766D4"/>
                  </a:solidFill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prep</a:t>
              </a:r>
              <a:r>
                <a:rPr lang="en-US" altLang="zh-CN" sz="2800" b="1" dirty="0">
                  <a:solidFill>
                    <a:srgbClr val="0766D4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Arial Unicode MS" panose="020B0604020202020204" charset="-122"/>
                  <a:sym typeface="+mn-ea"/>
                </a:rPr>
                <a:t>. </a:t>
              </a:r>
              <a:r>
                <a:rPr lang="zh-CN" altLang="en-US" sz="2800" b="1" dirty="0">
                  <a:solidFill>
                    <a:srgbClr val="0766D4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Arial Unicode MS" panose="020B0604020202020204" charset="-122"/>
                  <a:sym typeface="+mn-ea"/>
                </a:rPr>
                <a:t>在外面；在</a:t>
              </a:r>
              <a:r>
                <a:rPr lang="en-US" altLang="zh-CN" sz="2800" b="1" dirty="0">
                  <a:solidFill>
                    <a:srgbClr val="0766D4"/>
                  </a:solidFill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  <a:sym typeface="+mn-ea"/>
                </a:rPr>
                <a:t>......</a:t>
              </a:r>
              <a:r>
                <a:rPr lang="zh-CN" altLang="en-US" sz="2800" b="1" dirty="0">
                  <a:solidFill>
                    <a:srgbClr val="0766D4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Arial Unicode MS" panose="020B0604020202020204" charset="-122"/>
                  <a:sym typeface="+mn-ea"/>
                </a:rPr>
                <a:t>外面</a:t>
              </a:r>
              <a:endPara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91870" y="345440"/>
            <a:ext cx="1536700" cy="562610"/>
            <a:chOff x="1562" y="544"/>
            <a:chExt cx="2420" cy="886"/>
          </a:xfrm>
        </p:grpSpPr>
        <p:sp>
          <p:nvSpPr>
            <p:cNvPr id="8206" name="AutoShape 2"/>
            <p:cNvSpPr/>
            <p:nvPr/>
          </p:nvSpPr>
          <p:spPr>
            <a:xfrm flipH="1">
              <a:off x="1562" y="544"/>
              <a:ext cx="2420" cy="886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8207" name="文本框 24"/>
            <p:cNvSpPr txBox="1"/>
            <p:nvPr/>
          </p:nvSpPr>
          <p:spPr>
            <a:xfrm>
              <a:off x="1697" y="625"/>
              <a:ext cx="21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知识点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5</a:t>
              </a:r>
              <a:endParaRPr lang="en-US" altLang="zh-CN" sz="2400" b="1" dirty="0">
                <a:solidFill>
                  <a:schemeClr val="bg1"/>
                </a:solidFill>
                <a:latin typeface="Adobe 黑体 Std R"/>
                <a:ea typeface="Adobe 黑体 Std R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195070" y="1184592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 fontAlgn="auto"/>
            <a:r>
              <a:rPr lang="en-US" sz="2800" b="1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come out   </a:t>
            </a:r>
            <a:r>
              <a:rPr lang="zh-CN" sz="280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出来；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出版</a:t>
            </a:r>
            <a:endParaRPr lang="zh-CN" sz="2800" b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95070" y="1619885"/>
            <a:ext cx="994600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 defTabSz="457200" fontAlgn="auto">
              <a:lnSpc>
                <a:spcPct val="20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A rainbow comes out ________the rain.</a:t>
            </a:r>
            <a:endParaRPr kumimoji="0" lang="en-US" altLang="zh-CN" sz="2800" kern="1200" cap="none" spc="0" normalizeH="0" baseline="0" noProof="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indent="0" algn="l" defTabSz="457200" fontAlgn="auto">
              <a:lnSpc>
                <a:spcPct val="200000"/>
              </a:lnSpc>
              <a:buClrTx/>
              <a:buSzTx/>
              <a:buFontTx/>
              <a:defRPr/>
            </a:pPr>
            <a:r>
              <a:rPr lang="en-US" altLang="zh-CN" sz="2800" noProof="0" dirty="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  <a:sym typeface="+mn-ea"/>
              </a:rPr>
              <a:t>A. when         B. before           C. after           D. until</a:t>
            </a:r>
            <a:endParaRPr lang="en-US" altLang="zh-CN" sz="2800" noProof="0" dirty="0">
              <a:solidFill>
                <a:sysClr val="windowText" lastClr="000000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64490" y="1907540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141095" y="3569970"/>
            <a:ext cx="9411970" cy="551180"/>
            <a:chOff x="1697" y="561"/>
            <a:chExt cx="14822" cy="868"/>
          </a:xfrm>
        </p:grpSpPr>
        <p:sp>
          <p:nvSpPr>
            <p:cNvPr id="10" name="矩形 9"/>
            <p:cNvSpPr/>
            <p:nvPr/>
          </p:nvSpPr>
          <p:spPr>
            <a:xfrm>
              <a:off x="1697" y="561"/>
              <a:ext cx="14822" cy="8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TextBox 39"/>
            <p:cNvSpPr txBox="1"/>
            <p:nvPr/>
          </p:nvSpPr>
          <p:spPr>
            <a:xfrm>
              <a:off x="4268" y="561"/>
              <a:ext cx="110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algn="just" fontAlgn="auto">
                <a:lnSpc>
                  <a:spcPct val="100000"/>
                </a:lnSpc>
              </a:pPr>
              <a:r>
                <a:rPr lang="en-US" altLang="zh-CN" sz="2800" dirty="0"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  <a:sym typeface="+mn-ea"/>
                </a:rPr>
                <a:t>after</a:t>
              </a:r>
              <a:r>
                <a:rPr lang="en-US" altLang="zh-CN" sz="2800" b="1" dirty="0">
                  <a:latin typeface="Times New Roman" panose="02020603050405020304" pitchFamily="18" charset="0"/>
                  <a:ea typeface="黑体" panose="02010609060101010101" pitchFamily="2" charset="-122"/>
                  <a:sym typeface="+mn-ea"/>
                </a:rPr>
                <a:t>   </a:t>
              </a:r>
              <a:r>
                <a:rPr lang="en-US" altLang="zh-CN" sz="2800" dirty="0">
                  <a:solidFill>
                    <a:srgbClr val="0766D4"/>
                  </a:solidFill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prep.</a:t>
              </a:r>
              <a:r>
                <a:rPr lang="zh-CN" altLang="en-US" sz="2800" b="1" dirty="0">
                  <a:solidFill>
                    <a:srgbClr val="0766D4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Arial Unicode MS" panose="020B0604020202020204" charset="-122"/>
                  <a:sym typeface="+mn-ea"/>
                </a:rPr>
                <a:t>在……之后，多用于时间。</a:t>
              </a:r>
              <a:endPara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991870" y="3559175"/>
            <a:ext cx="1536700" cy="562610"/>
            <a:chOff x="1562" y="544"/>
            <a:chExt cx="2420" cy="886"/>
          </a:xfrm>
        </p:grpSpPr>
        <p:sp>
          <p:nvSpPr>
            <p:cNvPr id="13" name="AutoShape 2"/>
            <p:cNvSpPr/>
            <p:nvPr/>
          </p:nvSpPr>
          <p:spPr>
            <a:xfrm flipH="1">
              <a:off x="1562" y="544"/>
              <a:ext cx="2420" cy="886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4" name="文本框 24"/>
            <p:cNvSpPr txBox="1"/>
            <p:nvPr/>
          </p:nvSpPr>
          <p:spPr>
            <a:xfrm>
              <a:off x="1697" y="625"/>
              <a:ext cx="21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知识点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6</a:t>
              </a:r>
              <a:endParaRPr lang="en-US" altLang="zh-CN" sz="2400" b="1" dirty="0">
                <a:solidFill>
                  <a:schemeClr val="bg1"/>
                </a:solidFill>
                <a:latin typeface="Adobe 黑体 Std R"/>
                <a:ea typeface="Adobe 黑体 Std R"/>
              </a:endParaRPr>
            </a:p>
          </p:txBody>
        </p:sp>
      </p:grpSp>
      <p:sp>
        <p:nvSpPr>
          <p:cNvPr id="19472" name="矩形 1"/>
          <p:cNvSpPr/>
          <p:nvPr/>
        </p:nvSpPr>
        <p:spPr>
          <a:xfrm>
            <a:off x="1141095" y="4188460"/>
            <a:ext cx="941197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I play football on the playground after school.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      放学以后我在操场上踢足球。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6402" name="矩形 2"/>
          <p:cNvSpPr/>
          <p:nvPr/>
        </p:nvSpPr>
        <p:spPr>
          <a:xfrm>
            <a:off x="1141095" y="5690870"/>
            <a:ext cx="443293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after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的反义词为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before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" grpId="0"/>
      <p:bldP spid="8" grpId="0" bldLvl="0" animBg="1"/>
      <p:bldP spid="16402" grpId="0"/>
      <p:bldP spid="194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" name="组合 8"/>
          <p:cNvGrpSpPr/>
          <p:nvPr/>
        </p:nvGrpSpPr>
        <p:grpSpPr>
          <a:xfrm>
            <a:off x="1270000" y="335915"/>
            <a:ext cx="9411970" cy="551180"/>
            <a:chOff x="1697" y="561"/>
            <a:chExt cx="14822" cy="868"/>
          </a:xfrm>
        </p:grpSpPr>
        <p:sp>
          <p:nvSpPr>
            <p:cNvPr id="10" name="矩形 9"/>
            <p:cNvSpPr/>
            <p:nvPr/>
          </p:nvSpPr>
          <p:spPr>
            <a:xfrm>
              <a:off x="1697" y="561"/>
              <a:ext cx="14822" cy="8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TextBox 39"/>
            <p:cNvSpPr txBox="1"/>
            <p:nvPr/>
          </p:nvSpPr>
          <p:spPr>
            <a:xfrm>
              <a:off x="4268" y="561"/>
              <a:ext cx="110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algn="just" fontAlgn="auto">
                <a:lnSpc>
                  <a:spcPct val="100000"/>
                </a:lnSpc>
              </a:pPr>
              <a:r>
                <a:rPr lang="en-US" altLang="zh-CN" sz="2800" dirty="0"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sky  </a:t>
              </a:r>
              <a:r>
                <a:rPr lang="en-US" altLang="zh-CN" sz="2800" dirty="0">
                  <a:solidFill>
                    <a:srgbClr val="0766D4"/>
                  </a:solidFill>
                  <a:latin typeface="Arial Unicode MS" panose="020B0604020202020204" charset="-122"/>
                  <a:ea typeface="Arial Unicode MS" panose="020B0604020202020204" charset="-122"/>
                  <a:cs typeface="Arial Unicode MS" panose="020B0604020202020204" charset="-122"/>
                  <a:sym typeface="+mn-ea"/>
                </a:rPr>
                <a:t>n.</a:t>
              </a:r>
              <a:r>
                <a:rPr lang="zh-CN" altLang="en-US" sz="2800" b="1" dirty="0">
                  <a:solidFill>
                    <a:srgbClr val="0766D4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Arial Unicode MS" panose="020B0604020202020204" charset="-122"/>
                  <a:sym typeface="+mn-ea"/>
                </a:rPr>
                <a:t>天空</a:t>
              </a:r>
              <a:endParaRPr lang="zh-CN" altLang="en-US" sz="2800" b="1" dirty="0">
                <a:solidFill>
                  <a:srgbClr val="0766D4"/>
                </a:solidFill>
                <a:latin typeface="黑体" panose="02010609060101010101" pitchFamily="2" charset="-122"/>
                <a:ea typeface="黑体" panose="02010609060101010101" pitchFamily="2" charset="-122"/>
                <a:cs typeface="Arial Unicode MS" panose="020B0604020202020204" charset="-122"/>
                <a:sym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120775" y="325120"/>
            <a:ext cx="1536700" cy="562610"/>
            <a:chOff x="1562" y="544"/>
            <a:chExt cx="2420" cy="886"/>
          </a:xfrm>
        </p:grpSpPr>
        <p:sp>
          <p:nvSpPr>
            <p:cNvPr id="13" name="AutoShape 2"/>
            <p:cNvSpPr/>
            <p:nvPr/>
          </p:nvSpPr>
          <p:spPr>
            <a:xfrm flipH="1">
              <a:off x="1562" y="544"/>
              <a:ext cx="2420" cy="886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4" name="文本框 24"/>
            <p:cNvSpPr txBox="1"/>
            <p:nvPr/>
          </p:nvSpPr>
          <p:spPr>
            <a:xfrm>
              <a:off x="1697" y="625"/>
              <a:ext cx="21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知识点</a:t>
              </a:r>
              <a:r>
                <a:rPr lang="en-US" altLang="zh-CN" sz="2400" b="1" dirty="0">
                  <a:solidFill>
                    <a:schemeClr val="bg1"/>
                  </a:solidFill>
                  <a:latin typeface="Adobe 黑体 Std R"/>
                  <a:ea typeface="Adobe 黑体 Std R"/>
                </a:rPr>
                <a:t>7</a:t>
              </a:r>
              <a:endParaRPr lang="en-US" altLang="zh-CN" sz="2400" b="1" dirty="0">
                <a:solidFill>
                  <a:schemeClr val="bg1"/>
                </a:solidFill>
                <a:latin typeface="Adobe 黑体 Std R"/>
                <a:ea typeface="Adobe 黑体 Std R"/>
              </a:endParaRPr>
            </a:p>
          </p:txBody>
        </p:sp>
      </p:grpSp>
      <p:sp>
        <p:nvSpPr>
          <p:cNvPr id="20486" name="TextBox 39"/>
          <p:cNvSpPr txBox="1"/>
          <p:nvPr/>
        </p:nvSpPr>
        <p:spPr>
          <a:xfrm>
            <a:off x="1242695" y="1163320"/>
            <a:ext cx="74536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in the sky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在天空，是固定短语。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20496" name="矩形 1"/>
          <p:cNvSpPr/>
          <p:nvPr/>
        </p:nvSpPr>
        <p:spPr>
          <a:xfrm>
            <a:off x="1269683" y="1797368"/>
            <a:ext cx="5516562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The bird is high </a:t>
            </a:r>
            <a:r>
              <a:rPr lang="en-US" altLang="zh-CN" sz="2800" dirty="0">
                <a:solidFill>
                  <a:srgbClr val="0766D4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in the sky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       那只鸟高高地在天空中。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6402" name="矩形 2"/>
          <p:cNvSpPr/>
          <p:nvPr/>
        </p:nvSpPr>
        <p:spPr>
          <a:xfrm>
            <a:off x="879475" y="3181350"/>
            <a:ext cx="1106424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考查短语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in  the sky“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在天上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”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。也可用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“a/an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＋形容词＋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sky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”结构。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a clear blue sky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晴朗蔚蓝的天空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14425" y="4756785"/>
            <a:ext cx="996315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Many stars (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星星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) are ________ the sky at night.A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on  		B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in  		C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to  		D</a:t>
            </a:r>
            <a:r>
              <a:rPr lang="zh-CN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out</a:t>
            </a:r>
            <a:endParaRPr lang="en-US" altLang="en-US" sz="2800" b="0"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83845" y="4890770"/>
            <a:ext cx="830580" cy="527685"/>
          </a:xfrm>
          <a:prstGeom prst="roundRect">
            <a:avLst/>
          </a:prstGeom>
          <a:solidFill>
            <a:srgbClr val="01A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lvl="1" algn="ctr" fontAlgn="auto"/>
            <a:r>
              <a:rPr lang="en-US" altLang="zh-CN" sz="3200" b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2" grpId="0"/>
      <p:bldP spid="20486" grpId="0"/>
      <p:bldP spid="20496" grpId="0"/>
      <p:bldP spid="16402" grpId="1"/>
      <p:bldP spid="100" grpId="0"/>
      <p:bldP spid="7" grpId="0" bldLvl="0" animBg="1"/>
    </p:bldLst>
  </p:timing>
</p:sld>
</file>

<file path=ppt/tags/tag1.xml><?xml version="1.0" encoding="utf-8"?>
<p:tagLst xmlns:p="http://schemas.openxmlformats.org/presentationml/2006/main">
  <p:tag name="KSO_WM_UNIT_TABLE_BEAUTIFY" val="smartTable{aa67be21-3b8e-45cc-b2ee-9282198fc67f}"/>
</p:tagLst>
</file>

<file path=ppt/tags/tag2.xml><?xml version="1.0" encoding="utf-8"?>
<p:tagLst xmlns:p="http://schemas.openxmlformats.org/presentationml/2006/main">
  <p:tag name="KSO_WM_UNIT_TABLE_BEAUTIFY" val="smartTable{958e15d1-407d-4198-bff0-f7513eebc6bf}"/>
</p:tagLst>
</file>

<file path=ppt/tags/tag3.xml><?xml version="1.0" encoding="utf-8"?>
<p:tagLst xmlns:p="http://schemas.openxmlformats.org/presentationml/2006/main">
  <p:tag name="KSO_WM_UNIT_TABLE_BEAUTIFY" val="smartTable{958e15d1-407d-4198-bff0-f7513eebc6bf}"/>
</p:tagLst>
</file>

<file path=ppt/tags/tag4.xml><?xml version="1.0" encoding="utf-8"?>
<p:tagLst xmlns:p="http://schemas.openxmlformats.org/presentationml/2006/main">
  <p:tag name="KSO_WM_UNIT_TABLE_BEAUTIFY" val="smartTable{9d484c73-65f1-49cb-ab42-d9f25304359c}"/>
</p:tagLst>
</file>

<file path=ppt/tags/tag5.xml><?xml version="1.0" encoding="utf-8"?>
<p:tagLst xmlns:p="http://schemas.openxmlformats.org/presentationml/2006/main">
  <p:tag name="KSO_WM_UNIT_TABLE_BEAUTIFY" val="smartTable{15278053-40a4-4ded-93ee-9931f3acac22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4264</Words>
  <Application>WPS 演示</Application>
  <PresentationFormat>宽屏</PresentationFormat>
  <Paragraphs>350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黑体</vt:lpstr>
      <vt:lpstr>Times New Roman</vt:lpstr>
      <vt:lpstr>Arial Unicode MS</vt:lpstr>
      <vt:lpstr>Adobe 黑体 Std R</vt:lpstr>
      <vt:lpstr>Arial</vt:lpstr>
      <vt:lpstr>微软雅黑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Laney</dc:creator>
  <cp:lastModifiedBy>Lynn</cp:lastModifiedBy>
  <cp:revision>5</cp:revision>
  <dcterms:created xsi:type="dcterms:W3CDTF">2020-07-22T03:37:00Z</dcterms:created>
  <dcterms:modified xsi:type="dcterms:W3CDTF">2020-08-16T03:16:39Z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