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09" r:id="rId3"/>
    <p:sldId id="410" r:id="rId4"/>
    <p:sldId id="452" r:id="rId5"/>
    <p:sldId id="453" r:id="rId6"/>
    <p:sldId id="454" r:id="rId7"/>
    <p:sldId id="455" r:id="rId8"/>
    <p:sldId id="456" r:id="rId9"/>
    <p:sldId id="457" r:id="rId10"/>
    <p:sldId id="458" r:id="rId11"/>
    <p:sldId id="459" r:id="rId12"/>
    <p:sldId id="461" r:id="rId13"/>
    <p:sldId id="460" r:id="rId14"/>
    <p:sldId id="462" r:id="rId15"/>
    <p:sldId id="463" r:id="rId16"/>
    <p:sldId id="464" r:id="rId17"/>
    <p:sldId id="465" r:id="rId18"/>
    <p:sldId id="474" r:id="rId19"/>
    <p:sldId id="472" r:id="rId20"/>
    <p:sldId id="473" r:id="rId21"/>
    <p:sldId id="501" r:id="rId22"/>
    <p:sldId id="471" r:id="rId23"/>
    <p:sldId id="503" r:id="rId24"/>
    <p:sldId id="504" r:id="rId25"/>
    <p:sldId id="505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D4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tags" Target="../tags/tag7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7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tags" Target="../tags/tag7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冀教版七年级上册</a:t>
            </a:r>
            <a:endParaRPr lang="zh-CN" altLang="zh-CN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097780" y="0"/>
            <a:ext cx="24574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微软雅黑" panose="020B0503020204020204" pitchFamily="34" charset="-122"/>
                <a:ea typeface="微软雅黑" panose="020B0503020204020204" pitchFamily="34" charset="-122"/>
              </a:rPr>
              <a:t>文章讲解</a:t>
            </a:r>
            <a:endParaRPr lang="zh-CN" altLang="en-US" sz="4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9" name="矩形 15"/>
          <p:cNvSpPr/>
          <p:nvPr/>
        </p:nvSpPr>
        <p:spPr>
          <a:xfrm>
            <a:off x="1395730" y="836295"/>
            <a:ext cx="9862185" cy="56889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let’s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 a guessing game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 Li Ming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first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 Ming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It’s long and thin.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What is it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Can you guess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Wang Mei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Is it a ruler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 Ming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No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 isn’t.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You can write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with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it.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Wang Mei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pencil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 Ming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Yes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 are right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Now it’s your turn.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125470" y="4819015"/>
            <a:ext cx="32664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6" name="矩形 11"/>
          <p:cNvSpPr/>
          <p:nvPr/>
        </p:nvSpPr>
        <p:spPr>
          <a:xfrm>
            <a:off x="1283970" y="791210"/>
            <a:ext cx="737743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sz="2800" b="1" dirty="0">
                <a:cs typeface="+mn-lt"/>
              </a:rPr>
              <a:t>Wang Mei</a:t>
            </a:r>
            <a:r>
              <a:rPr lang="zh-CN" altLang="en-US" sz="2800" b="1" dirty="0">
                <a:cs typeface="+mn-lt"/>
              </a:rPr>
              <a:t>：</a:t>
            </a:r>
            <a:r>
              <a:rPr lang="en-US" altLang="zh-CN" sz="2800" dirty="0">
                <a:cs typeface="+mn-lt"/>
              </a:rPr>
              <a:t>It’s big and black.</a:t>
            </a:r>
            <a:endParaRPr lang="en-US" altLang="zh-CN" sz="2800" dirty="0">
              <a:cs typeface="+mn-lt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cs typeface="+mn-lt"/>
              </a:rPr>
              <a:t>                      It’s </a:t>
            </a:r>
            <a:r>
              <a:rPr lang="en-US" altLang="zh-CN" sz="2800" b="1" dirty="0">
                <a:solidFill>
                  <a:srgbClr val="FF0000"/>
                </a:solidFill>
                <a:cs typeface="+mn-lt"/>
              </a:rPr>
              <a:t>on the wall</a:t>
            </a:r>
            <a:r>
              <a:rPr lang="en-US" altLang="zh-CN" sz="2800" dirty="0">
                <a:cs typeface="+mn-lt"/>
              </a:rPr>
              <a:t>.</a:t>
            </a:r>
            <a:endParaRPr lang="en-US" altLang="zh-CN" sz="2800" dirty="0">
              <a:cs typeface="+mn-lt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cs typeface="+mn-lt"/>
              </a:rPr>
              <a:t>                    </a:t>
            </a:r>
            <a:r>
              <a:rPr lang="en-US" altLang="zh-CN" sz="2800" dirty="0">
                <a:solidFill>
                  <a:srgbClr val="FF0000"/>
                </a:solidFill>
                <a:cs typeface="+mn-lt"/>
              </a:rPr>
              <a:t>  What is it</a:t>
            </a:r>
            <a:r>
              <a:rPr lang="zh-CN" altLang="en-US" sz="2800" dirty="0">
                <a:solidFill>
                  <a:srgbClr val="FF0000"/>
                </a:solidFill>
                <a:cs typeface="+mn-lt"/>
              </a:rPr>
              <a:t>？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b="1" dirty="0">
                <a:cs typeface="+mn-lt"/>
              </a:rPr>
              <a:t>Li Ming</a:t>
            </a:r>
            <a:r>
              <a:rPr lang="zh-CN" altLang="en-US" sz="2800" b="1" dirty="0">
                <a:cs typeface="+mn-lt"/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  <a:cs typeface="+mn-lt"/>
              </a:rPr>
              <a:t>It’s a blackboard</a:t>
            </a:r>
            <a:r>
              <a:rPr lang="zh-CN" altLang="en-US" sz="2800" dirty="0">
                <a:solidFill>
                  <a:srgbClr val="FF0000"/>
                </a:solidFill>
                <a:cs typeface="+mn-lt"/>
              </a:rPr>
              <a:t>！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b="1" dirty="0">
                <a:cs typeface="+mn-lt"/>
              </a:rPr>
              <a:t>Wang Mei</a:t>
            </a:r>
            <a:r>
              <a:rPr lang="zh-CN" altLang="en-US" sz="2800" b="1" dirty="0">
                <a:cs typeface="+mn-lt"/>
              </a:rPr>
              <a:t>：</a:t>
            </a:r>
            <a:r>
              <a:rPr lang="en-US" altLang="zh-CN" sz="2800" dirty="0">
                <a:cs typeface="+mn-lt"/>
              </a:rPr>
              <a:t>Very good</a:t>
            </a:r>
            <a:r>
              <a:rPr lang="zh-CN" altLang="en-US" sz="2800" dirty="0">
                <a:cs typeface="+mn-lt"/>
              </a:rPr>
              <a:t>！</a:t>
            </a:r>
            <a:endParaRPr lang="zh-CN" altLang="en-US" sz="2800" dirty="0">
              <a:ea typeface="Arial" panose="020B0604020202020204" pitchFamily="34" charset="0"/>
              <a:cs typeface="+mn-lt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801620" y="3429000"/>
            <a:ext cx="32664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>
            <a:off x="2801620" y="4377055"/>
            <a:ext cx="32664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05" name="TextBox 19"/>
          <p:cNvSpPr txBox="1"/>
          <p:nvPr/>
        </p:nvSpPr>
        <p:spPr>
          <a:xfrm>
            <a:off x="1333500" y="1883410"/>
            <a:ext cx="26047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考向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易错点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】</a:t>
            </a:r>
            <a:endParaRPr lang="en-US" altLang="zh-CN" sz="28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843020" y="1754505"/>
            <a:ext cx="4846955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eaLnBrk="0" hangingPunct="0">
              <a:lnSpc>
                <a:spcPct val="130000"/>
              </a:lnSpc>
            </a:pP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辨析</a:t>
            </a:r>
            <a:r>
              <a:rPr lang="en-US" altLang="zh-CN" sz="2800" dirty="0">
                <a:ea typeface="黑体" panose="02010609060101010101" charset="-122"/>
                <a:cs typeface="+mn-lt"/>
              </a:rPr>
              <a:t>with,in,by</a:t>
            </a:r>
            <a:endParaRPr lang="en-US" altLang="zh-CN" sz="2800" dirty="0">
              <a:ea typeface="黑体" panose="02010609060101010101" charset="-122"/>
              <a:cs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33500" y="2488883"/>
          <a:ext cx="9912350" cy="4160520"/>
        </p:xfrm>
        <a:graphic>
          <a:graphicData uri="http://schemas.openxmlformats.org/drawingml/2006/table">
            <a:tbl>
              <a:tblPr/>
              <a:tblGrid>
                <a:gridCol w="2528570"/>
                <a:gridCol w="3388360"/>
                <a:gridCol w="3995420"/>
              </a:tblGrid>
              <a:tr h="497205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2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使用</a:t>
                      </a:r>
                      <a:endParaRPr lang="zh-CN" altLang="en-US" sz="22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2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用法辨析</a:t>
                      </a:r>
                      <a:endParaRPr lang="zh-CN" altLang="en-US" sz="22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2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例句</a:t>
                      </a:r>
                      <a:endParaRPr lang="zh-CN" altLang="en-US" sz="22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2060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with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表示使用有形的工具时，通常用</a:t>
                      </a:r>
                      <a:r>
                        <a:rPr lang="zh-CN" altLang="en-US" sz="2800" kern="100" dirty="0">
                          <a:effectLst/>
                          <a:ea typeface="黑体" panose="02010609060101010101" charset="-122"/>
                          <a:cs typeface="+mn-lt"/>
                        </a:rPr>
                        <a:t>with</a:t>
                      </a: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来表示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用钢笔写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write with a pen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70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in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800" kern="100" dirty="0">
                          <a:effectLst/>
                          <a:ea typeface="黑体" panose="02010609060101010101" charset="-122"/>
                          <a:cs typeface="+mn-lt"/>
                        </a:rPr>
                        <a:t>in+</a:t>
                      </a: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语言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in English</a:t>
                      </a:r>
                      <a:endParaRPr lang="en-US" altLang="zh-CN" sz="2800" kern="100" dirty="0">
                        <a:effectLst/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445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by</a:t>
                      </a:r>
                      <a:endParaRPr lang="en-US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  <a:sym typeface="+mn-ea"/>
                        </a:rPr>
                        <a:t>表示采用某种方式或手段时，用by表示。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2800" kern="100" dirty="0"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用手工制造</a:t>
                      </a:r>
                      <a:endParaRPr lang="en-US" altLang="zh-CN" sz="2800" kern="100" dirty="0">
                        <a:effectLst/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2800" kern="100" dirty="0">
                          <a:effectLst/>
                          <a:ea typeface="黑体" panose="02010609060101010101" charset="-122"/>
                          <a:cs typeface="+mn-lt"/>
                        </a:rPr>
                        <a:t>make by hand</a:t>
                      </a:r>
                      <a:endParaRPr lang="en-US" altLang="zh-CN" sz="2800" kern="100" dirty="0">
                        <a:effectLst/>
                        <a:ea typeface="黑体" panose="02010609060101010101" charset="-122"/>
                        <a:cs typeface="+mn-lt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567180" y="108585"/>
            <a:ext cx="3798570" cy="6508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 You can write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with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it.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035810" y="919480"/>
            <a:ext cx="60382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>
                <a:ea typeface="黑体" panose="02010609060101010101" charset="-122"/>
                <a:cs typeface="+mn-lt"/>
              </a:rPr>
              <a:t>with</a:t>
            </a:r>
            <a:r>
              <a:rPr 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“和</a:t>
            </a:r>
            <a:r>
              <a:rPr 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一起 </a:t>
            </a:r>
            <a:r>
              <a:rPr 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 </a:t>
            </a:r>
            <a:r>
              <a:rPr 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 </a:t>
            </a:r>
            <a:r>
              <a:rPr 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 </a:t>
            </a:r>
            <a:r>
              <a:rPr 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伴随带有”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305" grpId="0"/>
      <p:bldP spid="6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621155" y="37465"/>
            <a:ext cx="335534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 </a:t>
            </a:r>
            <a:r>
              <a:rPr lang="en-US" altLang="zh-CN" sz="2800" dirty="0">
                <a:solidFill>
                  <a:schemeClr val="tx1"/>
                </a:solidFill>
                <a:cs typeface="+mn-lt"/>
                <a:sym typeface="+mn-ea"/>
              </a:rPr>
              <a:t>--What is it</a:t>
            </a:r>
            <a:r>
              <a:rPr lang="zh-CN" altLang="en-US" sz="2800" dirty="0">
                <a:solidFill>
                  <a:schemeClr val="tx1"/>
                </a:solidFill>
                <a:cs typeface="+mn-lt"/>
                <a:sym typeface="+mn-ea"/>
              </a:rPr>
              <a:t>？</a:t>
            </a:r>
            <a:endParaRPr lang="en-US" altLang="zh-CN" sz="2800" dirty="0">
              <a:solidFill>
                <a:schemeClr val="tx1"/>
              </a:solidFill>
              <a:cs typeface="+mn-lt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cs typeface="+mn-lt"/>
                <a:sym typeface="+mn-ea"/>
              </a:rPr>
              <a:t>--</a:t>
            </a:r>
            <a:r>
              <a:rPr lang="en-US" altLang="zh-CN" sz="2800" dirty="0">
                <a:solidFill>
                  <a:schemeClr val="tx1"/>
                </a:solidFill>
                <a:cs typeface="+mn-lt"/>
                <a:sym typeface="+mn-ea"/>
              </a:rPr>
              <a:t>It’s a </a:t>
            </a:r>
            <a:r>
              <a:rPr lang="en-US" altLang="zh-CN" sz="2800" dirty="0">
                <a:solidFill>
                  <a:srgbClr val="FF0000"/>
                </a:solidFill>
                <a:cs typeface="+mn-lt"/>
                <a:sym typeface="+mn-ea"/>
              </a:rPr>
              <a:t>blackboard</a:t>
            </a:r>
            <a:r>
              <a:rPr lang="zh-CN" altLang="en-US" sz="2800" dirty="0">
                <a:solidFill>
                  <a:schemeClr val="tx1"/>
                </a:solidFill>
                <a:cs typeface="+mn-lt"/>
                <a:sym typeface="+mn-ea"/>
              </a:rPr>
              <a:t>！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+mn-lt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45615" y="1649730"/>
            <a:ext cx="5055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blackboard  </a:t>
            </a:r>
            <a:r>
              <a:rPr lang="zh-CN" altLang="en-US" sz="2800"/>
              <a:t>（</a:t>
            </a:r>
            <a:r>
              <a:rPr lang="en-US" altLang="zh-CN" sz="2800"/>
              <a:t>C</a:t>
            </a:r>
            <a:r>
              <a:rPr lang="zh-CN" altLang="en-US" sz="2800"/>
              <a:t>）</a:t>
            </a:r>
            <a:r>
              <a:rPr lang="en-US" altLang="zh-CN" sz="2800"/>
              <a:t>n. </a:t>
            </a:r>
            <a:r>
              <a:rPr lang="zh-CN" altLang="en-US" sz="2800"/>
              <a:t>黑板  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788795" y="2587625"/>
            <a:ext cx="100145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There are two ____________(blackboard) in our classroom.</a:t>
            </a:r>
            <a:endParaRPr lang="en-US" altLang="zh-CN" sz="2800"/>
          </a:p>
        </p:txBody>
      </p:sp>
      <p:sp>
        <p:nvSpPr>
          <p:cNvPr id="4" name="文本框 3"/>
          <p:cNvSpPr txBox="1"/>
          <p:nvPr/>
        </p:nvSpPr>
        <p:spPr>
          <a:xfrm>
            <a:off x="4208145" y="2372360"/>
            <a:ext cx="219710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cs typeface="+mn-lt"/>
                <a:sym typeface="+mn-ea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cs typeface="+mn-lt"/>
                <a:sym typeface="+mn-ea"/>
              </a:rPr>
              <a:t>blackboards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+mn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75155" y="3466465"/>
            <a:ext cx="414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What is it?= What's this?</a:t>
            </a:r>
            <a:endParaRPr lang="en-US" altLang="zh-CN" sz="2800"/>
          </a:p>
        </p:txBody>
      </p:sp>
      <p:sp>
        <p:nvSpPr>
          <p:cNvPr id="7" name="文本框 6"/>
          <p:cNvSpPr txBox="1"/>
          <p:nvPr/>
        </p:nvSpPr>
        <p:spPr>
          <a:xfrm>
            <a:off x="1875155" y="4253230"/>
            <a:ext cx="414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回答用</a:t>
            </a:r>
            <a:r>
              <a:rPr lang="en-US" altLang="zh-CN" sz="2800"/>
              <a:t>It's... .</a:t>
            </a:r>
            <a:endParaRPr lang="en-US" altLang="zh-CN" sz="2800"/>
          </a:p>
        </p:txBody>
      </p:sp>
      <p:sp>
        <p:nvSpPr>
          <p:cNvPr id="8" name="文本框 7"/>
          <p:cNvSpPr txBox="1"/>
          <p:nvPr/>
        </p:nvSpPr>
        <p:spPr>
          <a:xfrm>
            <a:off x="1875155" y="5153025"/>
            <a:ext cx="414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/>
              <a:t>this, that </a:t>
            </a:r>
            <a:r>
              <a:rPr lang="zh-CN" altLang="en-US" sz="2800"/>
              <a:t>问， </a:t>
            </a:r>
            <a:r>
              <a:rPr lang="en-US" altLang="zh-CN" sz="2800"/>
              <a:t>it</a:t>
            </a:r>
            <a:r>
              <a:rPr lang="zh-CN" altLang="en-US" sz="2800"/>
              <a:t>来回答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" grpId="0"/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65885" y="764540"/>
            <a:ext cx="10107930" cy="5908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>
                <a:cs typeface="+mn-lt"/>
              </a:rPr>
              <a:t>1</a:t>
            </a:r>
            <a:r>
              <a:rPr lang="zh-CN" altLang="en-US" sz="2800">
                <a:cs typeface="+mn-lt"/>
              </a:rPr>
              <a:t>．—What's this in English?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cs typeface="+mn-lt"/>
              </a:rPr>
              <a:t>      —________.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cs typeface="+mn-lt"/>
              </a:rPr>
              <a:t>A．It's a pen         </a:t>
            </a:r>
            <a:r>
              <a:rPr lang="en-US" altLang="zh-CN" sz="2800">
                <a:cs typeface="+mn-lt"/>
              </a:rPr>
              <a:t>	</a:t>
            </a:r>
            <a:r>
              <a:rPr lang="zh-CN" altLang="en-US" sz="2800">
                <a:cs typeface="+mn-lt"/>
              </a:rPr>
              <a:t>B．It's your book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cs typeface="+mn-lt"/>
              </a:rPr>
              <a:t>C．It's four          </a:t>
            </a:r>
            <a:r>
              <a:rPr lang="en-US" altLang="zh-CN" sz="2800">
                <a:cs typeface="+mn-lt"/>
              </a:rPr>
              <a:t>	</a:t>
            </a:r>
            <a:r>
              <a:rPr lang="zh-CN" altLang="en-US" sz="2800">
                <a:cs typeface="+mn-lt"/>
              </a:rPr>
              <a:t>D．It's yellow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endParaRPr lang="en-US" altLang="zh-CN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cs typeface="+mn-lt"/>
              </a:rPr>
              <a:t>2</a:t>
            </a:r>
            <a:r>
              <a:rPr lang="zh-CN" altLang="en-US" sz="2800">
                <a:cs typeface="+mn-lt"/>
              </a:rPr>
              <a:t>．—Is this a ruler?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cs typeface="+mn-lt"/>
              </a:rPr>
              <a:t>     —________. It's a pencil.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cs typeface="+mn-lt"/>
              </a:rPr>
              <a:t>A．Yes, it is  </a:t>
            </a:r>
            <a:r>
              <a:rPr lang="en-US" altLang="zh-CN" sz="2800">
                <a:cs typeface="+mn-lt"/>
              </a:rPr>
              <a:t>		</a:t>
            </a:r>
            <a:r>
              <a:rPr lang="zh-CN" altLang="en-US" sz="2800">
                <a:cs typeface="+mn-lt"/>
              </a:rPr>
              <a:t>B．Yes, this is</a:t>
            </a:r>
            <a:endParaRPr lang="zh-CN" altLang="en-US" sz="2800">
              <a:cs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cs typeface="+mn-lt"/>
              </a:rPr>
              <a:t>C．No, it isn't  </a:t>
            </a:r>
            <a:r>
              <a:rPr lang="en-US" altLang="zh-CN" sz="2800">
                <a:cs typeface="+mn-lt"/>
              </a:rPr>
              <a:t>		</a:t>
            </a:r>
            <a:r>
              <a:rPr lang="zh-CN" altLang="en-US" sz="2800">
                <a:cs typeface="+mn-lt"/>
              </a:rPr>
              <a:t>D．No, that isn't</a:t>
            </a:r>
            <a:endParaRPr lang="zh-CN" altLang="en-US" sz="2800">
              <a:cs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40325" y="119380"/>
            <a:ext cx="24168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3600" b="1">
                <a:solidFill>
                  <a:srgbClr val="00206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Exercises</a:t>
            </a:r>
            <a:endParaRPr lang="en-US" sz="3600" b="1">
              <a:solidFill>
                <a:srgbClr val="00206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93060" y="1617345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42565" y="4754245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9" name="TextBox 10"/>
          <p:cNvSpPr txBox="1"/>
          <p:nvPr/>
        </p:nvSpPr>
        <p:spPr>
          <a:xfrm>
            <a:off x="1423035" y="901700"/>
            <a:ext cx="10424160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</a:rPr>
              <a:t>一、根据首字母或汉语提示填空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1.Your ________(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橡皮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) is over there, under the computer.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2.The little boy likes drawing pictures___________(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在墙上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)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endParaRPr lang="zh-CN" altLang="en-US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3.The mouse(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老鼠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) ran into a small hole(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洞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) ___________(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在墙上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)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endParaRPr lang="zh-CN" altLang="en-US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4.Let's play a g________ game.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5.It's your t_____ to clean(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收拾，清扫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) after the meal.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8441" name="Rectangle 11"/>
          <p:cNvSpPr/>
          <p:nvPr/>
        </p:nvSpPr>
        <p:spPr>
          <a:xfrm>
            <a:off x="1524000" y="-317"/>
            <a:ext cx="309880" cy="24511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800" dirty="0">
                <a:latin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8442" name="Rectangle 12"/>
          <p:cNvSpPr/>
          <p:nvPr/>
        </p:nvSpPr>
        <p:spPr>
          <a:xfrm>
            <a:off x="1524000" y="-317"/>
            <a:ext cx="309880" cy="24511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800" dirty="0">
                <a:latin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39" name="TextBox 17"/>
          <p:cNvSpPr txBox="1"/>
          <p:nvPr/>
        </p:nvSpPr>
        <p:spPr>
          <a:xfrm>
            <a:off x="2620328" y="1696085"/>
            <a:ext cx="113157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17"/>
          <p:cNvSpPr txBox="1"/>
          <p:nvPr/>
        </p:nvSpPr>
        <p:spPr>
          <a:xfrm>
            <a:off x="7383145" y="2346325"/>
            <a:ext cx="2035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wall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17"/>
          <p:cNvSpPr txBox="1"/>
          <p:nvPr/>
        </p:nvSpPr>
        <p:spPr>
          <a:xfrm>
            <a:off x="3850323" y="4260215"/>
            <a:ext cx="128968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uessing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17"/>
          <p:cNvSpPr txBox="1"/>
          <p:nvPr/>
        </p:nvSpPr>
        <p:spPr>
          <a:xfrm>
            <a:off x="3385185" y="4910455"/>
            <a:ext cx="9290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7"/>
          <p:cNvSpPr txBox="1"/>
          <p:nvPr/>
        </p:nvSpPr>
        <p:spPr>
          <a:xfrm>
            <a:off x="8516938" y="2948940"/>
            <a:ext cx="176339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wall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40325" y="119380"/>
            <a:ext cx="24168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3600" b="1">
                <a:solidFill>
                  <a:srgbClr val="00206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Exercises</a:t>
            </a:r>
            <a:endParaRPr lang="en-US" sz="3600" b="1">
              <a:solidFill>
                <a:srgbClr val="00206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4" name="矩形 9"/>
          <p:cNvSpPr/>
          <p:nvPr/>
        </p:nvSpPr>
        <p:spPr>
          <a:xfrm>
            <a:off x="1405890" y="40640"/>
            <a:ext cx="10448925" cy="6940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</a:rPr>
              <a:t>二、单项选择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6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The blackboard is________the wall.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       A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in		B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at		C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on		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To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7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Not many people can write ________ their left hands.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      A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in		B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at		C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on		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with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marR="0" defTabSz="457200" eaLnBrk="0" hangingPunct="0">
              <a:lnSpc>
                <a:spcPct val="12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8</a:t>
            </a:r>
            <a:r>
              <a:rPr lang="zh-CN" altLang="en-US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You can ________ books from the library.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marL="457200" marR="0" indent="-457200" defTabSz="457200" eaLnBrk="0" hangingPunct="0">
              <a:lnSpc>
                <a:spcPct val="12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      A. get    		B. getting    C. gets     			D. to get 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marR="0" defTabSz="457200" eaLnBrk="0" hangingPunct="0">
              <a:lnSpc>
                <a:spcPct val="12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9</a:t>
            </a:r>
            <a:r>
              <a:rPr lang="zh-CN" altLang="en-US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—________ you go and buy some crayons?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marL="457200" marR="0" lvl="1" indent="0" algn="l" defTabSz="4572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—Sorry, I can't.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marL="457200" marR="0" lvl="1" indent="0" algn="l" defTabSz="4572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A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Do   			B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Are   	C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Can   			D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Must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marR="0" defTabSz="457200" eaLnBrk="0" hangingPunct="0">
              <a:lnSpc>
                <a:spcPct val="12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10</a:t>
            </a:r>
            <a:r>
              <a:rPr lang="zh-CN" altLang="en-US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Now it </a:t>
            </a:r>
            <a:r>
              <a:rPr lang="en-US" altLang="zh-CN" sz="2800" noProof="0" dirty="0" err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is________turn</a:t>
            </a:r>
            <a:r>
              <a:rPr lang="en-US" altLang="zh-CN" sz="2800" noProof="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to sing.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marL="457200" marR="0" lvl="1" indent="0" algn="l" defTabSz="4572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A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my   			B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you    	C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I       			D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charset="-122"/>
                <a:sym typeface="+mn-ea"/>
              </a:rPr>
              <a:t>he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8444" name="TextBox 15"/>
          <p:cNvSpPr txBox="1"/>
          <p:nvPr/>
        </p:nvSpPr>
        <p:spPr>
          <a:xfrm>
            <a:off x="5031740" y="865505"/>
            <a:ext cx="686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46" name="TextBox 17"/>
          <p:cNvSpPr txBox="1"/>
          <p:nvPr/>
        </p:nvSpPr>
        <p:spPr>
          <a:xfrm>
            <a:off x="6817995" y="2113915"/>
            <a:ext cx="535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0" name="TextBox 16"/>
          <p:cNvSpPr txBox="1"/>
          <p:nvPr/>
        </p:nvSpPr>
        <p:spPr>
          <a:xfrm>
            <a:off x="3903028" y="3269615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4176078" y="587279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3006725" y="4343083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6" grpId="0"/>
      <p:bldP spid="19470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综合练习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L3-4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4" name="矩形 9"/>
          <p:cNvSpPr/>
          <p:nvPr/>
        </p:nvSpPr>
        <p:spPr>
          <a:xfrm>
            <a:off x="1405890" y="0"/>
            <a:ext cx="10448925" cy="74161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00000"/>
              </a:lnSpc>
            </a:pP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综合题</a:t>
            </a:r>
            <a:r>
              <a:rPr lang="en-US" altLang="zh-CN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L3-4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1．This is ________ office. It's near our classroom.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A．a  B．an  C．the  D．/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2．Welcome ________ Yuhua Middle School.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A．at  B．in  C．to  D．/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3．We have our science lessons in the ________.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A．lab  B．library　C．playground  D．office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4． ______ favorite ping­pong player (运动员) is Ma Long.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W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e  B．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O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ur  C．I  D．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M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e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5．Let's ________ and have a look!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A．go   B．goes C．going  D．to go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8444" name="TextBox 15"/>
          <p:cNvSpPr txBox="1"/>
          <p:nvPr/>
        </p:nvSpPr>
        <p:spPr>
          <a:xfrm>
            <a:off x="818515" y="946785"/>
            <a:ext cx="686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46" name="TextBox 17"/>
          <p:cNvSpPr txBox="1"/>
          <p:nvPr/>
        </p:nvSpPr>
        <p:spPr>
          <a:xfrm>
            <a:off x="893445" y="2222500"/>
            <a:ext cx="535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0" name="TextBox 16"/>
          <p:cNvSpPr txBox="1"/>
          <p:nvPr/>
        </p:nvSpPr>
        <p:spPr>
          <a:xfrm>
            <a:off x="916305" y="3488055"/>
            <a:ext cx="4895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842963" y="597439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843280" y="474630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6" grpId="0"/>
      <p:bldP spid="19470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4" name="矩形 9"/>
          <p:cNvSpPr/>
          <p:nvPr/>
        </p:nvSpPr>
        <p:spPr>
          <a:xfrm>
            <a:off x="1405890" y="40640"/>
            <a:ext cx="10786110" cy="6770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综合题</a:t>
            </a:r>
            <a:r>
              <a:rPr lang="en-US" altLang="zh-CN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L3-4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6．Millie's ________ is very good. She is a good student.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A．plan      B．plans       C．is plan       D．is planning</a:t>
            </a:r>
            <a:endParaRPr sz="2800" dirty="0"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7．—Can you ________ the visitors ________ your school?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     —Of course I can.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A．showing; to   B．show; for   C．showing; in   D．show; around</a:t>
            </a:r>
            <a:endParaRPr sz="2800" dirty="0"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8．My ________ name is Guo Ping. We are in the same school.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A．friend          B．friends          C．friend's         D．friends'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9．What ________ that, Li Ming?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A．am  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	       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B．is  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	    	      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C．are  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	       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D．be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10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.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The students ________ after school on the playground. 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    They have fun there.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A．have classes  B．get books C．plan lessons  D．play sports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8444" name="TextBox 15"/>
          <p:cNvSpPr txBox="1"/>
          <p:nvPr/>
        </p:nvSpPr>
        <p:spPr>
          <a:xfrm>
            <a:off x="842645" y="835025"/>
            <a:ext cx="686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46" name="TextBox 17"/>
          <p:cNvSpPr txBox="1"/>
          <p:nvPr/>
        </p:nvSpPr>
        <p:spPr>
          <a:xfrm>
            <a:off x="824865" y="1991995"/>
            <a:ext cx="535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0" name="TextBox 16"/>
          <p:cNvSpPr txBox="1"/>
          <p:nvPr/>
        </p:nvSpPr>
        <p:spPr>
          <a:xfrm>
            <a:off x="903288" y="3669665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903288" y="5477193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873125" y="4505960"/>
            <a:ext cx="5003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6" grpId="0"/>
      <p:bldP spid="1947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Box 19"/>
          <p:cNvSpPr txBox="1"/>
          <p:nvPr/>
        </p:nvSpPr>
        <p:spPr>
          <a:xfrm>
            <a:off x="3500120" y="221933"/>
            <a:ext cx="50625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Traditional Arabic" panose="02020603050405020304" charset="0"/>
                <a:cs typeface="Traditional Arabic" panose="02020603050405020304" charset="0"/>
              </a:rPr>
              <a:t> </a:t>
            </a:r>
            <a:r>
              <a:rPr lang="en-US" altLang="zh-CN" sz="2800" b="1" dirty="0">
                <a:latin typeface="Arial Unicode MS" panose="020B0604020202020204" charset="-122"/>
                <a:ea typeface="Arial Unicode MS" panose="020B0604020202020204" charset="-122"/>
                <a:cs typeface="Traditional Arabic" panose="02020603050405020304" charset="0"/>
              </a:rPr>
              <a:t>School and Friends</a:t>
            </a:r>
            <a:endParaRPr lang="en-US" altLang="zh-CN" sz="2800" b="1" dirty="0">
              <a:latin typeface="Arial Unicode MS" panose="020B0604020202020204" charset="-122"/>
              <a:ea typeface="Arial Unicode MS" panose="020B0604020202020204" charset="-122"/>
              <a:cs typeface="Traditional Arabic" panose="02020603050405020304" charset="0"/>
            </a:endParaRPr>
          </a:p>
        </p:txBody>
      </p:sp>
      <p:sp>
        <p:nvSpPr>
          <p:cNvPr id="2053" name="TextBox 17"/>
          <p:cNvSpPr txBox="1"/>
          <p:nvPr/>
        </p:nvSpPr>
        <p:spPr>
          <a:xfrm>
            <a:off x="1880870" y="222250"/>
            <a:ext cx="16192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 Unicode MS" panose="020B0604020202020204" charset="-122"/>
                <a:ea typeface="Arial Unicode MS" panose="020B0604020202020204" charset="-122"/>
                <a:cs typeface="Traditional Arabic" panose="02020603050405020304" charset="0"/>
              </a:rPr>
              <a:t>Unit 1</a:t>
            </a:r>
            <a:endParaRPr lang="en-US" altLang="zh-CN" sz="2800" b="1" dirty="0">
              <a:latin typeface="Arial Unicode MS" panose="020B0604020202020204" charset="-122"/>
              <a:ea typeface="Arial Unicode MS" panose="020B0604020202020204" charset="-122"/>
              <a:cs typeface="Traditional Arabic" panose="02020603050405020304" charset="0"/>
            </a:endParaRPr>
          </a:p>
        </p:txBody>
      </p:sp>
      <p:pic>
        <p:nvPicPr>
          <p:cNvPr id="9218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6814185" y="2887345"/>
            <a:ext cx="1652270" cy="26650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005388" y="2624773"/>
            <a:ext cx="1257300" cy="307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634105" y="2708593"/>
            <a:ext cx="1371600" cy="302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2250440" y="1146810"/>
            <a:ext cx="2603500" cy="1562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4" name="矩形 9"/>
          <p:cNvSpPr/>
          <p:nvPr/>
        </p:nvSpPr>
        <p:spPr>
          <a:xfrm>
            <a:off x="1405890" y="0"/>
            <a:ext cx="10448925" cy="69856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00000"/>
              </a:lnSpc>
            </a:pP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综合题</a:t>
            </a:r>
            <a:r>
              <a:rPr lang="en-US" altLang="zh-CN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L3-4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11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．Let's ________ a game!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A．play  B．playing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C．plays   D．to play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12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．—Is this a ruler?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—________. It's a pencil.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A．Yes, it is  B．Yes, this is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C．No, it isn't  D．No, that isn't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13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．It's ________ turn ________ now.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A．you; read     B．your; read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C．your; to read  D．you; to read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1</a:t>
            </a: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</a:rPr>
              <a:t>4</a:t>
            </a: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．—What's this in English?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—________.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A．It's a pen         B．It's your book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sz="2800" dirty="0">
                <a:latin typeface="Arial" panose="020B0604020202020204" pitchFamily="34" charset="0"/>
                <a:ea typeface="黑体" panose="02010609060101010101" charset="-122"/>
              </a:rPr>
              <a:t>C．It's four          D．It's yellow</a:t>
            </a:r>
            <a:endParaRPr sz="28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8444" name="TextBox 15"/>
          <p:cNvSpPr txBox="1"/>
          <p:nvPr/>
        </p:nvSpPr>
        <p:spPr>
          <a:xfrm>
            <a:off x="818515" y="946785"/>
            <a:ext cx="686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46" name="TextBox 17"/>
          <p:cNvSpPr txBox="1"/>
          <p:nvPr/>
        </p:nvSpPr>
        <p:spPr>
          <a:xfrm>
            <a:off x="893445" y="2222500"/>
            <a:ext cx="535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0" name="TextBox 16"/>
          <p:cNvSpPr txBox="1"/>
          <p:nvPr/>
        </p:nvSpPr>
        <p:spPr>
          <a:xfrm>
            <a:off x="916305" y="3488055"/>
            <a:ext cx="4895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843280" y="474630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6" grpId="0"/>
      <p:bldP spid="19470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4" name="矩形 9"/>
          <p:cNvSpPr/>
          <p:nvPr/>
        </p:nvSpPr>
        <p:spPr>
          <a:xfrm>
            <a:off x="1405890" y="40640"/>
            <a:ext cx="10448925" cy="5908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</a:rPr>
              <a:t>综合题</a:t>
            </a:r>
            <a:r>
              <a:rPr lang="en-US" altLang="zh-CN" sz="2800" b="1" dirty="0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charset="-122"/>
              </a:rPr>
              <a:t>L3-4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15．Jim is in the classroom.(改为一般疑问句)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________ Jim ________ the classroom?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16．That's </a:t>
            </a:r>
            <a:r>
              <a:rPr lang="en-US" altLang="zh-CN" sz="2800" u="sng" dirty="0">
                <a:latin typeface="Arial" panose="020B0604020202020204" pitchFamily="34" charset="0"/>
                <a:ea typeface="黑体" panose="02010609060101010101" charset="-122"/>
              </a:rPr>
              <a:t>a library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．(对画线部分提问)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________ that?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17．Tom is here.(改为否定句)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Tom ________ 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18．We can get some books </a:t>
            </a:r>
            <a:r>
              <a:rPr lang="en-US" altLang="zh-CN" sz="2800" u="sng" dirty="0">
                <a:latin typeface="Arial" panose="020B0604020202020204" pitchFamily="34" charset="0"/>
                <a:ea typeface="黑体" panose="02010609060101010101" charset="-122"/>
              </a:rPr>
              <a:t>from the librar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y．(对画线部分提问)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</a:rPr>
              <a:t>________ ________ you get any books?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8444" name="TextBox 15"/>
          <p:cNvSpPr txBox="1"/>
          <p:nvPr/>
        </p:nvSpPr>
        <p:spPr>
          <a:xfrm>
            <a:off x="1830070" y="1392555"/>
            <a:ext cx="686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46" name="TextBox 17"/>
          <p:cNvSpPr txBox="1"/>
          <p:nvPr/>
        </p:nvSpPr>
        <p:spPr>
          <a:xfrm>
            <a:off x="1614170" y="2663190"/>
            <a:ext cx="14700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What's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0" name="TextBox 16"/>
          <p:cNvSpPr txBox="1"/>
          <p:nvPr/>
        </p:nvSpPr>
        <p:spPr>
          <a:xfrm>
            <a:off x="2716213" y="3933190"/>
            <a:ext cx="234315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isn't       here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1830070" y="5215573"/>
            <a:ext cx="227774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Where    can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5"/>
          <p:cNvSpPr txBox="1"/>
          <p:nvPr/>
        </p:nvSpPr>
        <p:spPr>
          <a:xfrm>
            <a:off x="4107815" y="1483995"/>
            <a:ext cx="686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6" grpId="0"/>
      <p:bldP spid="19470" grpId="0"/>
      <p:bldP spid="22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358140" y="272415"/>
            <a:ext cx="11225530" cy="644080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27000" dist="38100" dir="5400000" algn="t" rotWithShape="0">
              <a:srgbClr val="0D0D0D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8381365" y="308610"/>
            <a:ext cx="2262505" cy="94043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课堂落实</a:t>
            </a:r>
            <a:r>
              <a:rPr lang="en-US" altLang="zh-CN" sz="3200"/>
              <a:t>P3-4</a:t>
            </a:r>
            <a:endParaRPr lang="en-US" altLang="zh-CN" sz="32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785" y="271780"/>
            <a:ext cx="5088255" cy="63144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231515" y="743585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31515" y="1327150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31515" y="1910715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69260" y="2494280"/>
            <a:ext cx="18154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30880" y="3077845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10890" y="3514725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10890" y="4098290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31515" y="4681855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10890" y="5265420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eight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231515" y="5848985"/>
            <a:ext cx="1291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210185" y="208915"/>
            <a:ext cx="11771630" cy="643953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27000" dist="38100" dir="5400000" algn="t" rotWithShape="0">
              <a:srgbClr val="0D0D0D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295" y="972820"/>
            <a:ext cx="9411335" cy="491109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72205" y="1648460"/>
            <a:ext cx="12915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endParaRPr lang="en-US" altLang="zh-CN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70960" y="2475865"/>
            <a:ext cx="12915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en-US" altLang="zh-CN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96895" y="3354705"/>
            <a:ext cx="12915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endParaRPr lang="en-US" altLang="zh-CN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50205" y="4147185"/>
            <a:ext cx="12915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endParaRPr lang="en-US" altLang="zh-CN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09950" y="5035550"/>
            <a:ext cx="12915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en-US" altLang="zh-CN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9" grpId="0"/>
      <p:bldP spid="10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240030" y="167640"/>
            <a:ext cx="11771630" cy="643953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27000" dist="38100" dir="5400000" algn="t" rotWithShape="0">
              <a:srgbClr val="0D0D0D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3102" y="584200"/>
            <a:ext cx="565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3102" y="2306675"/>
            <a:ext cx="565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73102" y="3701315"/>
            <a:ext cx="565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C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3102" y="4555550"/>
            <a:ext cx="565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3102" y="5445820"/>
            <a:ext cx="565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</a:rPr>
              <a:t>A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105" y="130810"/>
            <a:ext cx="9433560" cy="6305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158369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/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4      What Is It?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18442" name="文本框 1"/>
          <p:cNvSpPr txBox="1"/>
          <p:nvPr/>
        </p:nvSpPr>
        <p:spPr>
          <a:xfrm>
            <a:off x="1206500" y="956310"/>
            <a:ext cx="466661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1.eraser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橡皮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2.first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第一；首先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3. guess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charset="-122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猜测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charset="-122"/>
              </a:rPr>
              <a:t>　</a:t>
            </a:r>
            <a:endParaRPr lang="zh-CN" altLang="en-US" sz="2800" b="1" dirty="0">
              <a:latin typeface="Arial" panose="020B0604020202020204" pitchFamily="34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4．wall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charset="-122"/>
              </a:rPr>
              <a:t>  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墙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800" b="1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44695" y="956310"/>
            <a:ext cx="758253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重点短语：</a:t>
            </a:r>
            <a:endParaRPr lang="zh-CN" altLang="en-US" sz="2800" dirty="0"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5.play a guessing game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玩猜谜游戏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6.It’s one’s turn to do sth.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现在轮到某人做某事了。 </a:t>
            </a:r>
            <a:endParaRPr lang="zh-CN" altLang="en-US" sz="24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7.on the wall	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在墙上</a:t>
            </a:r>
            <a:endParaRPr lang="zh-CN" altLang="en-US" sz="28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8.first of all	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首先；第一</a:t>
            </a:r>
            <a:endParaRPr lang="zh-CN" altLang="en-US" sz="28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9.go first	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先来、先说、先请、先走</a:t>
            </a:r>
            <a:endParaRPr lang="zh-CN" altLang="en-US" sz="28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39"/>
          <p:cNvSpPr txBox="1"/>
          <p:nvPr/>
        </p:nvSpPr>
        <p:spPr>
          <a:xfrm>
            <a:off x="1732280" y="125095"/>
            <a:ext cx="4512945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ea typeface="Arial Unicode MS" panose="020B0604020202020204" charset="-122"/>
                <a:cs typeface="+mn-lt"/>
                <a:sym typeface="+mn-ea"/>
              </a:rPr>
              <a:t>1.eraser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n.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sz="2800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橡皮</a:t>
            </a:r>
            <a:endParaRPr lang="zh-CN" sz="2800" dirty="0"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04060" y="992505"/>
            <a:ext cx="34817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____ eraser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55190" y="992505"/>
            <a:ext cx="711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an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04060" y="2371725"/>
            <a:ext cx="761047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/>
              <a:t>—What's that in English?</a:t>
            </a:r>
            <a:endParaRPr lang="en-US" altLang="zh-CN" sz="2800"/>
          </a:p>
          <a:p>
            <a:pPr fontAlgn="auto">
              <a:lnSpc>
                <a:spcPct val="150000"/>
              </a:lnSpc>
            </a:pPr>
            <a:r>
              <a:rPr lang="en-US" altLang="zh-CN" sz="2800"/>
              <a:t>—It's ________ eraser.</a:t>
            </a:r>
            <a:endParaRPr lang="en-US" altLang="zh-CN" sz="2800"/>
          </a:p>
          <a:p>
            <a:pPr fontAlgn="auto">
              <a:lnSpc>
                <a:spcPct val="150000"/>
              </a:lnSpc>
            </a:pPr>
            <a:r>
              <a:rPr lang="en-US" altLang="zh-CN" sz="2800"/>
              <a:t>A．a　　　　B．an　　　C．the　　　D．/</a:t>
            </a:r>
            <a:endParaRPr lang="en-US" altLang="zh-CN" sz="2800"/>
          </a:p>
        </p:txBody>
      </p:sp>
      <p:sp>
        <p:nvSpPr>
          <p:cNvPr id="5" name="文本框 4"/>
          <p:cNvSpPr txBox="1"/>
          <p:nvPr/>
        </p:nvSpPr>
        <p:spPr>
          <a:xfrm>
            <a:off x="3389630" y="3168015"/>
            <a:ext cx="711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</a:rPr>
              <a:t>B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39"/>
          <p:cNvSpPr txBox="1"/>
          <p:nvPr/>
        </p:nvSpPr>
        <p:spPr>
          <a:xfrm>
            <a:off x="1732280" y="94615"/>
            <a:ext cx="4512945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ea typeface="Arial Unicode MS" panose="020B0604020202020204" charset="-122"/>
                <a:cs typeface="+mn-lt"/>
                <a:sym typeface="+mn-ea"/>
              </a:rPr>
              <a:t>2.first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adv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.&amp;num.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sz="2800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首先</a:t>
            </a:r>
            <a:endParaRPr lang="zh-CN" sz="2800" dirty="0"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65960" y="960120"/>
            <a:ext cx="2274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基数词是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one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65960" y="1668145"/>
            <a:ext cx="758253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短语：</a:t>
            </a:r>
            <a:endParaRPr lang="zh-CN" altLang="en-US" sz="2800" dirty="0"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first of all	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首先；第一</a:t>
            </a:r>
            <a:endParaRPr lang="zh-CN" altLang="en-US" sz="28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go first	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先来、先说、先请、先走</a:t>
            </a:r>
            <a:endParaRPr lang="zh-CN" altLang="en-US" sz="28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65960" y="4204335"/>
            <a:ext cx="7061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Her sister is in the ______(one)photo.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81270" y="4204335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ldLvl="0" uiExpand="1" build="allAtOnce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44345" y="1099185"/>
            <a:ext cx="562800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play a guessing game	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玩猜谜游戏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744345" y="195580"/>
            <a:ext cx="242951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3. guess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猜测</a:t>
            </a:r>
            <a:endParaRPr lang="zh-CN" altLang="en-US"/>
          </a:p>
        </p:txBody>
      </p:sp>
      <p:sp>
        <p:nvSpPr>
          <p:cNvPr id="9232" name="TextBox 39"/>
          <p:cNvSpPr txBox="1"/>
          <p:nvPr/>
        </p:nvSpPr>
        <p:spPr>
          <a:xfrm>
            <a:off x="1724660" y="2309178"/>
            <a:ext cx="129540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1" name="TextBox 39"/>
          <p:cNvSpPr txBox="1"/>
          <p:nvPr/>
        </p:nvSpPr>
        <p:spPr>
          <a:xfrm>
            <a:off x="2896235" y="2111693"/>
            <a:ext cx="851725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guessing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是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guess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的动名词，可以位于名词前作定语。</a:t>
            </a:r>
            <a:endParaRPr lang="zh-CN" altLang="en-US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9234" name="TextBox 39"/>
          <p:cNvSpPr txBox="1"/>
          <p:nvPr/>
        </p:nvSpPr>
        <p:spPr>
          <a:xfrm>
            <a:off x="1724660" y="3816033"/>
            <a:ext cx="129540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l">
              <a:lnSpc>
                <a:spcPts val="3500"/>
              </a:lnSpc>
              <a:buClrTx/>
              <a:buSzTx/>
              <a:buFontTx/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考向二</a:t>
            </a:r>
            <a:endParaRPr lang="zh-CN" altLang="en-US" sz="28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22" name="TextBox 39"/>
          <p:cNvSpPr txBox="1"/>
          <p:nvPr/>
        </p:nvSpPr>
        <p:spPr>
          <a:xfrm>
            <a:off x="2981325" y="3816033"/>
            <a:ext cx="6500813" cy="2030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play games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意为“做游戏”。</a:t>
            </a:r>
            <a:endParaRPr lang="zh-CN" altLang="en-US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like playing games.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我喜欢做游戏。</a:t>
            </a:r>
            <a:endParaRPr lang="zh-CN" altLang="en-US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  <p:bldP spid="9232" grpId="0"/>
      <p:bldP spid="92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13180" y="926465"/>
            <a:ext cx="1035113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20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1.Let's ________ a game!A. play  	B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playing 		C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plays   		D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to play</a:t>
            </a:r>
            <a:endParaRPr lang="en-US" sz="28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ct val="200000"/>
              </a:lnSpc>
            </a:pPr>
            <a:endParaRPr lang="en-US" sz="28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ct val="200000"/>
              </a:lnSpc>
            </a:pPr>
            <a:r>
              <a:rPr lang="en-US" alt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2.It's fun to play__________(guess)games.</a:t>
            </a:r>
            <a:endParaRPr lang="en-US" altLang="en-US" sz="28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40325" y="119380"/>
            <a:ext cx="24168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3600" b="1">
                <a:solidFill>
                  <a:srgbClr val="00206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Exercises</a:t>
            </a:r>
            <a:endParaRPr lang="en-US" sz="3600" b="1">
              <a:solidFill>
                <a:srgbClr val="00206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36240" y="1315085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07155" y="3815715"/>
            <a:ext cx="1876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guessing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72285" y="193040"/>
            <a:ext cx="181419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4.wall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 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墙</a:t>
            </a:r>
            <a:endParaRPr lang="zh-CN" altLang="en-US"/>
          </a:p>
        </p:txBody>
      </p:sp>
      <p:sp>
        <p:nvSpPr>
          <p:cNvPr id="12305" name="TextBox 19"/>
          <p:cNvSpPr txBox="1"/>
          <p:nvPr/>
        </p:nvSpPr>
        <p:spPr>
          <a:xfrm>
            <a:off x="1333500" y="1151890"/>
            <a:ext cx="26047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考向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易错点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】</a:t>
            </a:r>
            <a:endParaRPr lang="en-US" altLang="zh-CN" sz="28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843020" y="1022985"/>
            <a:ext cx="4846955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eaLnBrk="0" hangingPunct="0">
              <a:lnSpc>
                <a:spcPct val="130000"/>
              </a:lnSpc>
            </a:pP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辨析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on the wall</a:t>
            </a: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in the wall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91933" y="1787843"/>
          <a:ext cx="9912350" cy="3667125"/>
        </p:xfrm>
        <a:graphic>
          <a:graphicData uri="http://schemas.openxmlformats.org/drawingml/2006/table">
            <a:tbl>
              <a:tblPr/>
              <a:tblGrid>
                <a:gridCol w="2528570"/>
                <a:gridCol w="3388360"/>
                <a:gridCol w="3995420"/>
              </a:tblGrid>
              <a:tr h="497205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2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易混短语</a:t>
                      </a:r>
                      <a:endParaRPr lang="zh-CN" altLang="en-US" sz="22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2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用法辨析</a:t>
                      </a:r>
                      <a:endParaRPr lang="zh-CN" altLang="en-US" sz="22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2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例句</a:t>
                      </a:r>
                      <a:endParaRPr lang="zh-CN" altLang="en-US" sz="22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78890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on the wall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意为“在墙上”，常指图画、地图、黑板等在墙上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There is a beautiful picture on the wall</a:t>
                      </a:r>
                      <a:r>
                        <a:rPr lang="en-US" sz="2800" kern="100" dirty="0" smtClean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.</a:t>
                      </a:r>
                      <a:endParaRPr lang="en-US" sz="2800" kern="100" dirty="0" smtClean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kern="100" dirty="0" smtClean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墙</a:t>
                      </a: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上有一张漂亮的图画。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445">
                <a:tc>
                  <a:txBody>
                    <a:bodyPr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in the wall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也指“在墙上”，但强调在墙的里面，常指洞、窗户、门等在墙上</a:t>
                      </a:r>
                      <a:endParaRPr lang="zh-CN" altLang="en-US" sz="2800" kern="100" dirty="0">
                        <a:effectLst/>
                        <a:latin typeface="Arial" panose="020B0604020202020204" pitchFamily="34" charset="0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charset="-122"/>
                          <a:cs typeface="Arial" panose="020B0604020202020204" pitchFamily="34" charset="0"/>
                        </a:rPr>
                        <a:t>There is a hole in the wall.</a:t>
                      </a:r>
                      <a:r>
                        <a:rPr lang="zh-CN" altLang="en-US" sz="2800" kern="100" dirty="0"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墙上有一个洞。</a:t>
                      </a:r>
                      <a:r>
                        <a:rPr lang="en-US" altLang="zh-CN" sz="2800" kern="100" dirty="0"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(</a:t>
                      </a:r>
                      <a:r>
                        <a:rPr lang="zh-CN" altLang="en-US" sz="2800" kern="100" dirty="0"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洞在墙的里面</a:t>
                      </a:r>
                      <a:r>
                        <a:rPr lang="en-US" altLang="zh-CN" sz="2800" kern="100" dirty="0"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)</a:t>
                      </a:r>
                      <a:endParaRPr lang="en-US" altLang="zh-CN" sz="2800" kern="100" dirty="0">
                        <a:effectLst/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45735" marB="4573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492250" y="5456555"/>
            <a:ext cx="991171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Look! Some pictures are ________ the wall.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A．in  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B．on  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C．to  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D．at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32500" y="5594985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305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56080" y="171450"/>
            <a:ext cx="888047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5.It’s one’s turn to do sth.       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现在轮到某人做某事了。</a:t>
            </a:r>
            <a:endParaRPr lang="zh-CN" altLang="en-US" sz="2800"/>
          </a:p>
        </p:txBody>
      </p:sp>
      <p:sp>
        <p:nvSpPr>
          <p:cNvPr id="11280" name="矩形 11"/>
          <p:cNvSpPr/>
          <p:nvPr/>
        </p:nvSpPr>
        <p:spPr>
          <a:xfrm>
            <a:off x="1390015" y="873125"/>
            <a:ext cx="10334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2" name="TextBox 39"/>
          <p:cNvSpPr txBox="1"/>
          <p:nvPr/>
        </p:nvSpPr>
        <p:spPr>
          <a:xfrm>
            <a:off x="2693670" y="873125"/>
            <a:ext cx="897001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It’s one’s turn to do sth. now.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现在轮到某人做某事了。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one’s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指形容词性物主代词或名词所有格形式。</a:t>
            </a:r>
            <a:endParaRPr lang="zh-CN" altLang="en-US" sz="28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It’s your turn to read English now.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现在轮到你读英语了。</a:t>
            </a:r>
            <a:endParaRPr lang="zh-CN" altLang="en-US" sz="28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It’s Li Ming’s turn to play a guessing game now.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       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现在轮到李明玩猜谜游戏了。</a:t>
            </a:r>
            <a:endParaRPr lang="zh-CN" altLang="en-US" sz="28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390015" y="4950460"/>
            <a:ext cx="1080198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It's ________ turn ________ now.A</a:t>
            </a:r>
            <a:r>
              <a:rPr lang="en-US" alt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you; read		B</a:t>
            </a:r>
            <a:r>
              <a:rPr lang="en-US" alt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your; read	C</a:t>
            </a:r>
            <a:r>
              <a:rPr lang="en-US" alt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your; to read     D.you; to read</a:t>
            </a:r>
            <a:endParaRPr lang="en-US" altLang="en-US" sz="28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27885" y="5138420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80" grpId="0"/>
      <p:bldP spid="22" grpId="1" bldLvl="0" uiExpand="1" build="allAtOnce"/>
      <p:bldP spid="100" grpId="0"/>
      <p:bldP spid="5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TABLE_BEAUTIFY" val="{655bdab4-342d-4a95-9aa9-5b462dd3750a}"/>
</p:tagLst>
</file>

<file path=ppt/tags/tag66.xml><?xml version="1.0" encoding="utf-8"?>
<p:tagLst xmlns:p="http://schemas.openxmlformats.org/presentationml/2006/main">
  <p:tag name="KSO_WM_UNIT_TABLE_BEAUTIFY" val="{655bdab4-342d-4a95-9aa9-5b462dd3750a}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7084_1*i*1"/>
  <p:tag name="KSO_WM_TEMPLATE_CATEGORY" val="diagram"/>
  <p:tag name="KSO_WM_TEMPLATE_INDEX" val="20207084"/>
  <p:tag name="KSO_WM_UNIT_LAYERLEVEL" val="1"/>
  <p:tag name="KSO_WM_TAG_VERSION" val="1.0"/>
  <p:tag name="KSO_WM_BEAUTIFY_FLAG" val="#wm#"/>
  <p:tag name="KSO_WM_UNIT_BLOCK" val="0"/>
  <p:tag name="KSO_WM_UNIT_SM_LIMIT_TYPE" val="1"/>
  <p:tag name="KSO_WM_UNIT_DECORATE_INFO" val="{&quot;ReferentInfo&quot;:{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}"/>
  <p:tag name="KSO_WM_UNIT_DEC_AREA_ID" val="7aaa5c96425140b08ad98b579b7be6e1"/>
  <p:tag name="KSO_WM_CHIP_GROUPID" val="5ed7625022282318d0cd8cfb"/>
  <p:tag name="KSO_WM_CHIP_XID" val="5ed7654b22282318d0cd8d67"/>
  <p:tag name="KSO_WM_UNIT_FILL_FORE_SCHEMECOLOR_INDEX_BRIGHTNESS" val="0"/>
  <p:tag name="KSO_WM_UNIT_FILL_FORE_SCHEMECOLOR_INDEX" val="14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14"/>
  <p:tag name="KSO_WM_UNIT_TEXT_FILL_TYPE" val="1"/>
  <p:tag name="KSO_WM_UNIT_VALUE" val="1242"/>
  <p:tag name="KSO_WM_TEMPLATE_ASSEMBLE_XID" val="5ed8b170afe44fab1839bf88"/>
  <p:tag name="KSO_WM_TEMPLATE_ASSEMBLE_GROUPID" val="5ed8b170afe44fab1839bf88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7084_1*i*1"/>
  <p:tag name="KSO_WM_TEMPLATE_CATEGORY" val="diagram"/>
  <p:tag name="KSO_WM_TEMPLATE_INDEX" val="20207084"/>
  <p:tag name="KSO_WM_UNIT_LAYERLEVEL" val="1"/>
  <p:tag name="KSO_WM_TAG_VERSION" val="1.0"/>
  <p:tag name="KSO_WM_BEAUTIFY_FLAG" val="#wm#"/>
  <p:tag name="KSO_WM_UNIT_BLOCK" val="0"/>
  <p:tag name="KSO_WM_UNIT_SM_LIMIT_TYPE" val="1"/>
  <p:tag name="KSO_WM_UNIT_DECORATE_INFO" val="{&quot;ReferentInfo&quot;:{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}"/>
  <p:tag name="KSO_WM_UNIT_DEC_AREA_ID" val="7aaa5c96425140b08ad98b579b7be6e1"/>
  <p:tag name="KSO_WM_CHIP_GROUPID" val="5ed7625022282318d0cd8cfb"/>
  <p:tag name="KSO_WM_CHIP_XID" val="5ed7654b22282318d0cd8d67"/>
  <p:tag name="KSO_WM_UNIT_FILL_FORE_SCHEMECOLOR_INDEX_BRIGHTNESS" val="0"/>
  <p:tag name="KSO_WM_UNIT_FILL_FORE_SCHEMECOLOR_INDEX" val="14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14"/>
  <p:tag name="KSO_WM_UNIT_TEXT_FILL_TYPE" val="1"/>
  <p:tag name="KSO_WM_UNIT_VALUE" val="1242"/>
  <p:tag name="KSO_WM_TEMPLATE_ASSEMBLE_XID" val="5ed8b170afe44fab1839bf88"/>
  <p:tag name="KSO_WM_TEMPLATE_ASSEMBLE_GROUPID" val="5ed8b170afe44fab1839bf88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7084_1*i*1"/>
  <p:tag name="KSO_WM_TEMPLATE_CATEGORY" val="diagram"/>
  <p:tag name="KSO_WM_TEMPLATE_INDEX" val="20207084"/>
  <p:tag name="KSO_WM_UNIT_LAYERLEVEL" val="1"/>
  <p:tag name="KSO_WM_TAG_VERSION" val="1.0"/>
  <p:tag name="KSO_WM_BEAUTIFY_FLAG" val="#wm#"/>
  <p:tag name="KSO_WM_UNIT_BLOCK" val="0"/>
  <p:tag name="KSO_WM_UNIT_SM_LIMIT_TYPE" val="1"/>
  <p:tag name="KSO_WM_UNIT_DECORATE_INFO" val="{&quot;ReferentInfo&quot;:{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}"/>
  <p:tag name="KSO_WM_UNIT_DEC_AREA_ID" val="7aaa5c96425140b08ad98b579b7be6e1"/>
  <p:tag name="KSO_WM_CHIP_GROUPID" val="5ed7625022282318d0cd8cfb"/>
  <p:tag name="KSO_WM_CHIP_XID" val="5ed7654b22282318d0cd8d67"/>
  <p:tag name="KSO_WM_UNIT_FILL_FORE_SCHEMECOLOR_INDEX_BRIGHTNESS" val="0"/>
  <p:tag name="KSO_WM_UNIT_FILL_FORE_SCHEMECOLOR_INDEX" val="14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14"/>
  <p:tag name="KSO_WM_UNIT_TEXT_FILL_TYPE" val="1"/>
  <p:tag name="KSO_WM_UNIT_VALUE" val="1242"/>
  <p:tag name="KSO_WM_TEMPLATE_ASSEMBLE_XID" val="5ed8b170afe44fab1839bf88"/>
  <p:tag name="KSO_WM_TEMPLATE_ASSEMBLE_GROUPID" val="5ed8b170afe44fab1839bf8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4868</Words>
  <Application>WPS 演示</Application>
  <PresentationFormat>宽屏</PresentationFormat>
  <Paragraphs>390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Traditional Arabic</vt:lpstr>
      <vt:lpstr>Times New Roman</vt:lpstr>
      <vt:lpstr>Arial Unicode MS</vt:lpstr>
      <vt:lpstr>Arial Bold</vt:lpstr>
      <vt:lpstr>黑体</vt:lpstr>
      <vt:lpstr>Office 主题​​</vt:lpstr>
      <vt:lpstr>冀教版七年级上册</vt:lpstr>
      <vt:lpstr>PowerPoint 演示文稿</vt:lpstr>
      <vt:lpstr>Lesson 4      What Is It?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综合练习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Lynn</cp:lastModifiedBy>
  <cp:revision>163</cp:revision>
  <dcterms:created xsi:type="dcterms:W3CDTF">2019-06-19T02:08:00Z</dcterms:created>
  <dcterms:modified xsi:type="dcterms:W3CDTF">2020-07-12T02:16:39Z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