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409" r:id="rId3"/>
    <p:sldId id="410" r:id="rId4"/>
    <p:sldId id="452" r:id="rId5"/>
    <p:sldId id="453" r:id="rId6"/>
    <p:sldId id="454" r:id="rId7"/>
    <p:sldId id="455" r:id="rId8"/>
    <p:sldId id="456" r:id="rId9"/>
    <p:sldId id="457" r:id="rId10"/>
    <p:sldId id="458" r:id="rId11"/>
    <p:sldId id="459" r:id="rId12"/>
    <p:sldId id="461" r:id="rId13"/>
    <p:sldId id="460" r:id="rId14"/>
    <p:sldId id="462" r:id="rId15"/>
    <p:sldId id="463" r:id="rId16"/>
    <p:sldId id="464" r:id="rId17"/>
    <p:sldId id="465" r:id="rId18"/>
    <p:sldId id="474" r:id="rId19"/>
    <p:sldId id="472" r:id="rId20"/>
    <p:sldId id="473" r:id="rId21"/>
    <p:sldId id="501" r:id="rId22"/>
    <p:sldId id="471" r:id="rId23"/>
    <p:sldId id="503" r:id="rId24"/>
    <p:sldId id="504" r:id="rId25"/>
    <p:sldId id="505" r:id="rId2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i" initials="h" lastIdx="2" clrIdx="0"/>
  <p:cmAuthor id="2" name="作者" initials="作" lastIdx="0" clrIdx="1"/>
  <p:cmAuthor id="3" name="微软用户" initials="微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66D4"/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2" Type="http://schemas.openxmlformats.org/officeDocument/2006/relationships/commentAuthors" Target="commentAuthors.xml"/><Relationship Id="rId31" Type="http://schemas.openxmlformats.org/officeDocument/2006/relationships/tableStyles" Target="tableStyles.xml"/><Relationship Id="rId30" Type="http://schemas.openxmlformats.org/officeDocument/2006/relationships/viewProps" Target="viewProps.xml"/><Relationship Id="rId3" Type="http://schemas.openxmlformats.org/officeDocument/2006/relationships/slide" Target="slides/slide1.xml"/><Relationship Id="rId29" Type="http://schemas.openxmlformats.org/officeDocument/2006/relationships/presProps" Target="presProps.xml"/><Relationship Id="rId28" Type="http://schemas.openxmlformats.org/officeDocument/2006/relationships/handoutMaster" Target="handoutMasters/handoutMaster1.xml"/><Relationship Id="rId27" Type="http://schemas.openxmlformats.org/officeDocument/2006/relationships/notesMaster" Target="notesMasters/notesMaster1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pitchFamily="34" charset="-122"/>
                <a:ea typeface="微软雅黑" panose="020B0503020204020204" pitchFamily="34" charset="-122"/>
              </a:rPr>
            </a:fld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pitchFamily="34" charset="-122"/>
                <a:ea typeface="微软雅黑" panose="020B0503020204020204" pitchFamily="34" charset="-122"/>
              </a:rPr>
            </a:fld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858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1430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6002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20574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marR="0" lvl="1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914400" marR="0" lvl="2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371600" marR="0" lvl="3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828800" marR="0" lvl="4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858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lnSpc>
                <a:spcPct val="13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1264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单击此处编辑文本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9" Type="http://schemas.openxmlformats.org/officeDocument/2006/relationships/theme" Target="../theme/theme1.xml"/><Relationship Id="rId18" Type="http://schemas.openxmlformats.org/officeDocument/2006/relationships/tags" Target="../tags/tag62.xml"/><Relationship Id="rId17" Type="http://schemas.openxmlformats.org/officeDocument/2006/relationships/tags" Target="../tags/tag61.xml"/><Relationship Id="rId16" Type="http://schemas.openxmlformats.org/officeDocument/2006/relationships/tags" Target="../tags/tag60.xml"/><Relationship Id="rId15" Type="http://schemas.openxmlformats.org/officeDocument/2006/relationships/tags" Target="../tags/tag59.xml"/><Relationship Id="rId14" Type="http://schemas.openxmlformats.org/officeDocument/2006/relationships/tags" Target="../tags/tag58.xml"/><Relationship Id="rId13" Type="http://schemas.openxmlformats.org/officeDocument/2006/relationships/tags" Target="../tags/tag57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608400" y="608400"/>
            <a:ext cx="10969200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608400" y="1515600"/>
            <a:ext cx="10969200" cy="473688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8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69.xml"/><Relationship Id="rId2" Type="http://schemas.openxmlformats.org/officeDocument/2006/relationships/tags" Target="../tags/tag68.xml"/><Relationship Id="rId1" Type="http://schemas.openxmlformats.org/officeDocument/2006/relationships/tags" Target="../tags/tag6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5.png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1" Type="http://schemas.openxmlformats.org/officeDocument/2006/relationships/tags" Target="../tags/tag7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1" Type="http://schemas.openxmlformats.org/officeDocument/2006/relationships/tags" Target="../tags/tag7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1" Type="http://schemas.openxmlformats.org/officeDocument/2006/relationships/tags" Target="../tags/tag7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p>
            <a:r>
              <a:rPr lang="zh-CN" altLang="zh-CN"/>
              <a:t>冀教版七年级上册</a:t>
            </a:r>
            <a:endParaRPr lang="zh-CN" altLang="zh-CN"/>
          </a:p>
        </p:txBody>
      </p:sp>
    </p:spTree>
    <p:custDataLst>
      <p:tags r:id="rId2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5097780" y="0"/>
            <a:ext cx="245745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000" b="1">
                <a:latin typeface="微软雅黑" panose="020B0503020204020204" pitchFamily="34" charset="-122"/>
                <a:ea typeface="微软雅黑" panose="020B0503020204020204" pitchFamily="34" charset="-122"/>
              </a:rPr>
              <a:t>文章讲解</a:t>
            </a:r>
            <a:endParaRPr lang="zh-CN" altLang="en-US" sz="40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29" name="矩形 15"/>
          <p:cNvSpPr/>
          <p:nvPr/>
        </p:nvSpPr>
        <p:spPr>
          <a:xfrm>
            <a:off x="1395730" y="836295"/>
            <a:ext cx="9862185" cy="56889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Class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，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let’s 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play a guessing game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. Li Ming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，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you 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first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Li Ming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：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It’s long and thin.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                </a:t>
            </a:r>
            <a:r>
              <a:rPr lang="en-US" altLang="zh-CN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What is it</a:t>
            </a:r>
            <a:r>
              <a:rPr lang="zh-CN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？</a:t>
            </a:r>
            <a:endParaRPr lang="en-US" altLang="zh-CN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                Can you guess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？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Wang Mei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：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Is it a ruler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？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Li Ming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：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No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，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it isn’t.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               You can write 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with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it.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Wang Mei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：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A pencil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？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Li Ming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：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Yes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，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you are right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！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                 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Now it’s your turn. 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3125470" y="4819015"/>
            <a:ext cx="326644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6" name="矩形 11"/>
          <p:cNvSpPr/>
          <p:nvPr/>
        </p:nvSpPr>
        <p:spPr>
          <a:xfrm>
            <a:off x="1283970" y="791210"/>
            <a:ext cx="7377430" cy="439991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fontAlgn="auto">
              <a:lnSpc>
                <a:spcPct val="200000"/>
              </a:lnSpc>
            </a:pPr>
            <a:r>
              <a:rPr lang="en-US" altLang="zh-CN" sz="2800" b="1" dirty="0">
                <a:cs typeface="+mn-lt"/>
              </a:rPr>
              <a:t>Wang Mei</a:t>
            </a:r>
            <a:r>
              <a:rPr lang="zh-CN" altLang="en-US" sz="2800" b="1" dirty="0">
                <a:cs typeface="+mn-lt"/>
              </a:rPr>
              <a:t>：</a:t>
            </a:r>
            <a:r>
              <a:rPr lang="en-US" altLang="zh-CN" sz="2800" dirty="0">
                <a:cs typeface="+mn-lt"/>
              </a:rPr>
              <a:t>It’s big and black.</a:t>
            </a:r>
            <a:endParaRPr lang="en-US" altLang="zh-CN" sz="2800" dirty="0">
              <a:cs typeface="+mn-lt"/>
            </a:endParaRPr>
          </a:p>
          <a:p>
            <a:pPr fontAlgn="auto">
              <a:lnSpc>
                <a:spcPct val="200000"/>
              </a:lnSpc>
            </a:pPr>
            <a:r>
              <a:rPr lang="en-US" altLang="zh-CN" sz="2800" dirty="0">
                <a:cs typeface="+mn-lt"/>
              </a:rPr>
              <a:t>                      It’s </a:t>
            </a:r>
            <a:r>
              <a:rPr lang="en-US" altLang="zh-CN" sz="2800" b="1" dirty="0">
                <a:solidFill>
                  <a:srgbClr val="FF0000"/>
                </a:solidFill>
                <a:cs typeface="+mn-lt"/>
              </a:rPr>
              <a:t>on the wall</a:t>
            </a:r>
            <a:r>
              <a:rPr lang="en-US" altLang="zh-CN" sz="2800" dirty="0">
                <a:cs typeface="+mn-lt"/>
              </a:rPr>
              <a:t>.</a:t>
            </a:r>
            <a:endParaRPr lang="en-US" altLang="zh-CN" sz="2800" dirty="0">
              <a:cs typeface="+mn-lt"/>
            </a:endParaRPr>
          </a:p>
          <a:p>
            <a:pPr fontAlgn="auto">
              <a:lnSpc>
                <a:spcPct val="200000"/>
              </a:lnSpc>
            </a:pPr>
            <a:r>
              <a:rPr lang="en-US" altLang="zh-CN" sz="2800" dirty="0">
                <a:cs typeface="+mn-lt"/>
              </a:rPr>
              <a:t>                    </a:t>
            </a:r>
            <a:r>
              <a:rPr lang="en-US" altLang="zh-CN" sz="2800" dirty="0">
                <a:solidFill>
                  <a:srgbClr val="FF0000"/>
                </a:solidFill>
                <a:cs typeface="+mn-lt"/>
              </a:rPr>
              <a:t>  What is it</a:t>
            </a:r>
            <a:r>
              <a:rPr lang="zh-CN" altLang="en-US" sz="2800" dirty="0">
                <a:solidFill>
                  <a:srgbClr val="FF0000"/>
                </a:solidFill>
                <a:cs typeface="+mn-lt"/>
              </a:rPr>
              <a:t>？</a:t>
            </a:r>
            <a:endParaRPr lang="en-US" altLang="zh-CN" sz="2800" dirty="0">
              <a:solidFill>
                <a:srgbClr val="FF0000"/>
              </a:solidFill>
              <a:cs typeface="+mn-lt"/>
            </a:endParaRPr>
          </a:p>
          <a:p>
            <a:pPr fontAlgn="auto">
              <a:lnSpc>
                <a:spcPct val="200000"/>
              </a:lnSpc>
            </a:pPr>
            <a:r>
              <a:rPr lang="en-US" altLang="zh-CN" sz="2800" b="1" dirty="0">
                <a:cs typeface="+mn-lt"/>
              </a:rPr>
              <a:t>Li Ming</a:t>
            </a:r>
            <a:r>
              <a:rPr lang="zh-CN" altLang="en-US" sz="2800" b="1" dirty="0">
                <a:cs typeface="+mn-lt"/>
              </a:rPr>
              <a:t>：</a:t>
            </a:r>
            <a:r>
              <a:rPr lang="en-US" altLang="zh-CN" sz="2800" dirty="0">
                <a:solidFill>
                  <a:srgbClr val="FF0000"/>
                </a:solidFill>
                <a:cs typeface="+mn-lt"/>
              </a:rPr>
              <a:t>It’s a blackboard</a:t>
            </a:r>
            <a:r>
              <a:rPr lang="zh-CN" altLang="en-US" sz="2800" dirty="0">
                <a:solidFill>
                  <a:srgbClr val="FF0000"/>
                </a:solidFill>
                <a:cs typeface="+mn-lt"/>
              </a:rPr>
              <a:t>！</a:t>
            </a:r>
            <a:endParaRPr lang="en-US" altLang="zh-CN" sz="2800" dirty="0">
              <a:solidFill>
                <a:srgbClr val="FF0000"/>
              </a:solidFill>
              <a:cs typeface="+mn-lt"/>
            </a:endParaRPr>
          </a:p>
          <a:p>
            <a:pPr fontAlgn="auto">
              <a:lnSpc>
                <a:spcPct val="200000"/>
              </a:lnSpc>
            </a:pPr>
            <a:r>
              <a:rPr lang="en-US" altLang="zh-CN" sz="2800" b="1" dirty="0">
                <a:cs typeface="+mn-lt"/>
              </a:rPr>
              <a:t>Wang Mei</a:t>
            </a:r>
            <a:r>
              <a:rPr lang="zh-CN" altLang="en-US" sz="2800" b="1" dirty="0">
                <a:cs typeface="+mn-lt"/>
              </a:rPr>
              <a:t>：</a:t>
            </a:r>
            <a:r>
              <a:rPr lang="en-US" altLang="zh-CN" sz="2800" dirty="0">
                <a:cs typeface="+mn-lt"/>
              </a:rPr>
              <a:t>Very good</a:t>
            </a:r>
            <a:r>
              <a:rPr lang="zh-CN" altLang="en-US" sz="2800" dirty="0">
                <a:cs typeface="+mn-lt"/>
              </a:rPr>
              <a:t>！</a:t>
            </a:r>
            <a:endParaRPr lang="zh-CN" altLang="en-US" sz="2800" dirty="0">
              <a:ea typeface="Arial" panose="020B0604020202020204" pitchFamily="34" charset="0"/>
              <a:cs typeface="+mn-lt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2801620" y="3429000"/>
            <a:ext cx="326644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直接连接符 1"/>
          <p:cNvCxnSpPr/>
          <p:nvPr/>
        </p:nvCxnSpPr>
        <p:spPr>
          <a:xfrm>
            <a:off x="2801620" y="4377055"/>
            <a:ext cx="326644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305" name="TextBox 19"/>
          <p:cNvSpPr txBox="1"/>
          <p:nvPr/>
        </p:nvSpPr>
        <p:spPr>
          <a:xfrm>
            <a:off x="1333500" y="1883410"/>
            <a:ext cx="260477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考向</a:t>
            </a:r>
            <a:r>
              <a:rPr lang="en-US" altLang="zh-CN" sz="28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【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易错点</a:t>
            </a:r>
            <a:r>
              <a:rPr lang="en-US" altLang="zh-CN" sz="28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】</a:t>
            </a:r>
            <a:endParaRPr lang="en-US" altLang="zh-CN" sz="2800" b="1" dirty="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3843020" y="1754505"/>
            <a:ext cx="4846955" cy="6508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l" eaLnBrk="0" hangingPunct="0">
              <a:lnSpc>
                <a:spcPct val="130000"/>
              </a:lnSpc>
            </a:pPr>
            <a:r>
              <a:rPr lang="zh-CN" altLang="en-US" sz="28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辨析</a:t>
            </a:r>
            <a:r>
              <a:rPr lang="en-US" altLang="zh-CN" sz="2800" dirty="0">
                <a:ea typeface="黑体" panose="02010609060101010101" charset="-122"/>
                <a:cs typeface="+mn-lt"/>
              </a:rPr>
              <a:t>with,in,by</a:t>
            </a:r>
            <a:endParaRPr lang="en-US" altLang="zh-CN" sz="2800" dirty="0">
              <a:ea typeface="黑体" panose="02010609060101010101" charset="-122"/>
              <a:cs typeface="+mn-lt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333500" y="2488883"/>
          <a:ext cx="9912350" cy="4160520"/>
        </p:xfrm>
        <a:graphic>
          <a:graphicData uri="http://schemas.openxmlformats.org/drawingml/2006/table">
            <a:tbl>
              <a:tblPr/>
              <a:tblGrid>
                <a:gridCol w="2528570"/>
                <a:gridCol w="3388360"/>
                <a:gridCol w="3995420"/>
              </a:tblGrid>
              <a:tr h="497205">
                <a:tc>
                  <a:txBody>
                    <a:bodyPr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200" kern="100" dirty="0">
                          <a:effectLst/>
                          <a:latin typeface="Arial" panose="020B0604020202020204" pitchFamily="34" charset="0"/>
                          <a:ea typeface="黑体" panose="02010609060101010101" charset="-122"/>
                          <a:cs typeface="Arial" panose="020B0604020202020204" pitchFamily="34" charset="0"/>
                        </a:rPr>
                        <a:t>使用</a:t>
                      </a:r>
                      <a:endParaRPr lang="zh-CN" altLang="en-US" sz="2200" kern="100" dirty="0">
                        <a:effectLst/>
                        <a:latin typeface="Arial" panose="020B0604020202020204" pitchFamily="34" charset="0"/>
                        <a:ea typeface="黑体" panose="02010609060101010101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45735" marB="4573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200" kern="100" dirty="0">
                          <a:effectLst/>
                          <a:latin typeface="Arial" panose="020B0604020202020204" pitchFamily="34" charset="0"/>
                          <a:ea typeface="黑体" panose="02010609060101010101" charset="-122"/>
                          <a:cs typeface="Arial" panose="020B0604020202020204" pitchFamily="34" charset="0"/>
                        </a:rPr>
                        <a:t>用法辨析</a:t>
                      </a:r>
                      <a:endParaRPr lang="zh-CN" altLang="en-US" sz="2200" kern="100" dirty="0">
                        <a:effectLst/>
                        <a:latin typeface="Arial" panose="020B0604020202020204" pitchFamily="34" charset="0"/>
                        <a:ea typeface="黑体" panose="02010609060101010101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45735" marB="4573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200" kern="100" dirty="0">
                          <a:effectLst/>
                          <a:latin typeface="Arial" panose="020B0604020202020204" pitchFamily="34" charset="0"/>
                          <a:ea typeface="黑体" panose="02010609060101010101" charset="-122"/>
                          <a:cs typeface="Arial" panose="020B0604020202020204" pitchFamily="34" charset="0"/>
                        </a:rPr>
                        <a:t>例句</a:t>
                      </a:r>
                      <a:endParaRPr lang="zh-CN" altLang="en-US" sz="2200" kern="100" dirty="0">
                        <a:effectLst/>
                        <a:latin typeface="Arial" panose="020B0604020202020204" pitchFamily="34" charset="0"/>
                        <a:ea typeface="黑体" panose="02010609060101010101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45735" marB="4573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42060">
                <a:tc>
                  <a:txBody>
                    <a:bodyPr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Arial" panose="020B0604020202020204" pitchFamily="34" charset="0"/>
                          <a:ea typeface="黑体" panose="02010609060101010101" charset="-122"/>
                          <a:cs typeface="Arial" panose="020B0604020202020204" pitchFamily="34" charset="0"/>
                        </a:rPr>
                        <a:t>with</a:t>
                      </a:r>
                      <a:endParaRPr lang="en-US" sz="2800" kern="100" dirty="0">
                        <a:effectLst/>
                        <a:latin typeface="Arial" panose="020B0604020202020204" pitchFamily="34" charset="0"/>
                        <a:ea typeface="黑体" panose="02010609060101010101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45735" marB="4573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800" kern="100" dirty="0">
                          <a:effectLst/>
                          <a:latin typeface="Arial" panose="020B0604020202020204" pitchFamily="34" charset="0"/>
                          <a:ea typeface="黑体" panose="02010609060101010101" charset="-122"/>
                          <a:cs typeface="Arial" panose="020B0604020202020204" pitchFamily="34" charset="0"/>
                        </a:rPr>
                        <a:t>表示使用有形的工具时，通常用</a:t>
                      </a:r>
                      <a:r>
                        <a:rPr lang="zh-CN" altLang="en-US" sz="2800" kern="100" dirty="0">
                          <a:effectLst/>
                          <a:ea typeface="黑体" panose="02010609060101010101" charset="-122"/>
                          <a:cs typeface="+mn-lt"/>
                        </a:rPr>
                        <a:t>with</a:t>
                      </a:r>
                      <a:r>
                        <a:rPr lang="zh-CN" altLang="en-US" sz="2800" kern="100" dirty="0">
                          <a:effectLst/>
                          <a:latin typeface="Arial" panose="020B0604020202020204" pitchFamily="34" charset="0"/>
                          <a:ea typeface="黑体" panose="02010609060101010101" charset="-122"/>
                          <a:cs typeface="Arial" panose="020B0604020202020204" pitchFamily="34" charset="0"/>
                        </a:rPr>
                        <a:t>来表示</a:t>
                      </a:r>
                      <a:endParaRPr lang="zh-CN" altLang="en-US" sz="2800" kern="100" dirty="0">
                        <a:effectLst/>
                        <a:latin typeface="Arial" panose="020B0604020202020204" pitchFamily="34" charset="0"/>
                        <a:ea typeface="黑体" panose="02010609060101010101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45735" marB="4573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Arial" panose="020B0604020202020204" pitchFamily="34" charset="0"/>
                          <a:ea typeface="黑体" panose="02010609060101010101" charset="-122"/>
                          <a:cs typeface="Arial" panose="020B0604020202020204" pitchFamily="34" charset="0"/>
                        </a:rPr>
                        <a:t>用钢笔写</a:t>
                      </a:r>
                      <a:endParaRPr lang="en-US" sz="2800" kern="100" dirty="0">
                        <a:effectLst/>
                        <a:latin typeface="Arial" panose="020B0604020202020204" pitchFamily="34" charset="0"/>
                        <a:ea typeface="黑体" panose="02010609060101010101" charset="-122"/>
                        <a:cs typeface="Arial" panose="020B0604020202020204" pitchFamily="34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Arial" panose="020B0604020202020204" pitchFamily="34" charset="0"/>
                          <a:ea typeface="黑体" panose="02010609060101010101" charset="-122"/>
                          <a:cs typeface="Arial" panose="020B0604020202020204" pitchFamily="34" charset="0"/>
                        </a:rPr>
                        <a:t>write with a pen</a:t>
                      </a:r>
                      <a:endParaRPr lang="zh-CN" altLang="en-US" sz="2800" kern="100" dirty="0">
                        <a:effectLst/>
                        <a:latin typeface="Arial" panose="020B0604020202020204" pitchFamily="34" charset="0"/>
                        <a:ea typeface="黑体" panose="02010609060101010101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45735" marB="4573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3270">
                <a:tc>
                  <a:txBody>
                    <a:bodyPr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</a:pPr>
                      <a:r>
                        <a:rPr lang="en-US" sz="2800" kern="100" dirty="0">
                          <a:effectLst/>
                          <a:latin typeface="Arial" panose="020B0604020202020204" pitchFamily="34" charset="0"/>
                          <a:ea typeface="黑体" panose="02010609060101010101" charset="-122"/>
                          <a:cs typeface="Arial" panose="020B0604020202020204" pitchFamily="34" charset="0"/>
                        </a:rPr>
                        <a:t>in</a:t>
                      </a:r>
                      <a:endParaRPr lang="en-US" sz="2800" kern="100" dirty="0">
                        <a:effectLst/>
                        <a:latin typeface="Arial" panose="020B0604020202020204" pitchFamily="34" charset="0"/>
                        <a:ea typeface="黑体" panose="02010609060101010101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45735" marB="4573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2800" kern="100" dirty="0">
                          <a:effectLst/>
                          <a:ea typeface="黑体" panose="02010609060101010101" charset="-122"/>
                          <a:cs typeface="+mn-lt"/>
                        </a:rPr>
                        <a:t>in+</a:t>
                      </a:r>
                      <a:r>
                        <a:rPr lang="zh-CN" altLang="en-US" sz="2800" kern="100" dirty="0">
                          <a:effectLst/>
                          <a:latin typeface="Arial" panose="020B0604020202020204" pitchFamily="34" charset="0"/>
                          <a:ea typeface="黑体" panose="02010609060101010101" charset="-122"/>
                          <a:cs typeface="Arial" panose="020B0604020202020204" pitchFamily="34" charset="0"/>
                        </a:rPr>
                        <a:t>语言</a:t>
                      </a:r>
                      <a:endParaRPr lang="zh-CN" altLang="en-US" sz="2800" kern="100" dirty="0">
                        <a:effectLst/>
                        <a:latin typeface="Arial" panose="020B0604020202020204" pitchFamily="34" charset="0"/>
                        <a:ea typeface="黑体" panose="02010609060101010101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45735" marB="4573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Arial" panose="020B0604020202020204" pitchFamily="34" charset="0"/>
                          <a:ea typeface="黑体" panose="02010609060101010101" charset="-122"/>
                          <a:cs typeface="Arial" panose="020B0604020202020204" pitchFamily="34" charset="0"/>
                        </a:rPr>
                        <a:t>in English</a:t>
                      </a:r>
                      <a:endParaRPr lang="en-US" altLang="zh-CN" sz="2800" kern="100" dirty="0">
                        <a:effectLst/>
                        <a:latin typeface="黑体" panose="02010609060101010101" charset="-122"/>
                        <a:ea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68580" marR="68580" marT="45735" marB="4573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8445">
                <a:tc>
                  <a:txBody>
                    <a:bodyPr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en-US" sz="2800" kern="100" dirty="0">
                          <a:effectLst/>
                          <a:latin typeface="Arial" panose="020B0604020202020204" pitchFamily="34" charset="0"/>
                          <a:ea typeface="黑体" panose="02010609060101010101" charset="-122"/>
                          <a:cs typeface="Arial" panose="020B0604020202020204" pitchFamily="34" charset="0"/>
                        </a:rPr>
                        <a:t>by</a:t>
                      </a:r>
                      <a:endParaRPr lang="en-US" altLang="en-US" sz="2800" kern="100" dirty="0">
                        <a:effectLst/>
                        <a:latin typeface="Arial" panose="020B0604020202020204" pitchFamily="34" charset="0"/>
                        <a:ea typeface="黑体" panose="02010609060101010101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45735" marB="4573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2800" kern="100" dirty="0">
                          <a:effectLst/>
                          <a:latin typeface="Arial" panose="020B0604020202020204" pitchFamily="34" charset="0"/>
                          <a:ea typeface="黑体" panose="02010609060101010101" charset="-122"/>
                          <a:cs typeface="Arial" panose="020B0604020202020204" pitchFamily="34" charset="0"/>
                          <a:sym typeface="+mn-ea"/>
                        </a:rPr>
                        <a:t>表示采用某种方式或手段时，用by表示。</a:t>
                      </a:r>
                      <a:endParaRPr lang="zh-CN" altLang="en-US" sz="2800" kern="100" dirty="0">
                        <a:effectLst/>
                        <a:latin typeface="Arial" panose="020B0604020202020204" pitchFamily="34" charset="0"/>
                        <a:ea typeface="黑体" panose="02010609060101010101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45735" marB="4573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CN" sz="2800" kern="100" dirty="0">
                          <a:effectLst/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</a:rPr>
                        <a:t>用手工制造</a:t>
                      </a:r>
                      <a:endParaRPr lang="en-US" altLang="zh-CN" sz="2800" kern="100" dirty="0">
                        <a:effectLst/>
                        <a:latin typeface="黑体" panose="02010609060101010101" charset="-122"/>
                        <a:ea typeface="黑体" panose="02010609060101010101" charset="-122"/>
                        <a:cs typeface="黑体" panose="02010609060101010101" charset="-122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CN" sz="2800" kern="100" dirty="0">
                          <a:effectLst/>
                          <a:ea typeface="黑体" panose="02010609060101010101" charset="-122"/>
                          <a:cs typeface="+mn-lt"/>
                        </a:rPr>
                        <a:t>make by hand</a:t>
                      </a:r>
                      <a:endParaRPr lang="en-US" altLang="zh-CN" sz="2800" kern="100" dirty="0">
                        <a:effectLst/>
                        <a:ea typeface="黑体" panose="02010609060101010101" charset="-122"/>
                        <a:cs typeface="+mn-lt"/>
                      </a:endParaRPr>
                    </a:p>
                  </a:txBody>
                  <a:tcPr marL="68580" marR="68580" marT="45735" marB="4573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文本框 5"/>
          <p:cNvSpPr txBox="1"/>
          <p:nvPr/>
        </p:nvSpPr>
        <p:spPr>
          <a:xfrm>
            <a:off x="1567180" y="108585"/>
            <a:ext cx="3798570" cy="6508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lnSpc>
                <a:spcPct val="13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1. You can write 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with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it.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2035810" y="919480"/>
            <a:ext cx="603821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800">
                <a:ea typeface="黑体" panose="02010609060101010101" charset="-122"/>
                <a:cs typeface="+mn-lt"/>
              </a:rPr>
              <a:t>with</a:t>
            </a:r>
            <a:r>
              <a:rPr lang="zh-CN" sz="28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“和</a:t>
            </a:r>
            <a:r>
              <a:rPr lang="en-US" sz="28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...</a:t>
            </a:r>
            <a:r>
              <a:rPr lang="zh-CN" sz="28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一起 </a:t>
            </a:r>
            <a:r>
              <a:rPr lang="en-US" sz="28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/ </a:t>
            </a:r>
            <a:r>
              <a:rPr lang="zh-CN" sz="28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用 </a:t>
            </a:r>
            <a:r>
              <a:rPr lang="en-US" sz="28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/ </a:t>
            </a:r>
            <a:r>
              <a:rPr lang="zh-CN" sz="28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伴随带有”</a:t>
            </a:r>
            <a:endParaRPr lang="zh-CN" altLang="en-US" sz="28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2305" grpId="0"/>
      <p:bldP spid="6" grpId="0"/>
      <p:bldP spid="10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文本框 5"/>
          <p:cNvSpPr txBox="1"/>
          <p:nvPr/>
        </p:nvSpPr>
        <p:spPr>
          <a:xfrm>
            <a:off x="1621155" y="37465"/>
            <a:ext cx="3355340" cy="1383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 fontAlgn="auto">
              <a:lnSpc>
                <a:spcPct val="150000"/>
              </a:lnSpc>
            </a:pPr>
            <a:r>
              <a:rPr lang="en-US" altLang="zh-CN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2. </a:t>
            </a:r>
            <a:r>
              <a:rPr lang="en-US" altLang="zh-CN" sz="2800" dirty="0">
                <a:solidFill>
                  <a:schemeClr val="tx1"/>
                </a:solidFill>
                <a:cs typeface="+mn-lt"/>
                <a:sym typeface="+mn-ea"/>
              </a:rPr>
              <a:t>--What is it</a:t>
            </a:r>
            <a:r>
              <a:rPr lang="zh-CN" altLang="en-US" sz="2800" dirty="0">
                <a:solidFill>
                  <a:schemeClr val="tx1"/>
                </a:solidFill>
                <a:cs typeface="+mn-lt"/>
                <a:sym typeface="+mn-ea"/>
              </a:rPr>
              <a:t>？</a:t>
            </a:r>
            <a:endParaRPr lang="en-US" altLang="zh-CN" sz="2800" dirty="0">
              <a:solidFill>
                <a:schemeClr val="tx1"/>
              </a:solidFill>
              <a:cs typeface="+mn-lt"/>
            </a:endParaRPr>
          </a:p>
          <a:p>
            <a:pPr algn="l" fontAlgn="auto">
              <a:lnSpc>
                <a:spcPct val="150000"/>
              </a:lnSpc>
            </a:pPr>
            <a:r>
              <a:rPr lang="en-US" sz="2800" b="1" dirty="0">
                <a:solidFill>
                  <a:schemeClr val="tx1"/>
                </a:solidFill>
                <a:cs typeface="+mn-lt"/>
                <a:sym typeface="+mn-ea"/>
              </a:rPr>
              <a:t>--</a:t>
            </a:r>
            <a:r>
              <a:rPr lang="en-US" altLang="zh-CN" sz="2800" dirty="0">
                <a:solidFill>
                  <a:schemeClr val="tx1"/>
                </a:solidFill>
                <a:cs typeface="+mn-lt"/>
                <a:sym typeface="+mn-ea"/>
              </a:rPr>
              <a:t>It’s a </a:t>
            </a:r>
            <a:r>
              <a:rPr lang="en-US" altLang="zh-CN" sz="2800" dirty="0">
                <a:solidFill>
                  <a:srgbClr val="FF0000"/>
                </a:solidFill>
                <a:cs typeface="+mn-lt"/>
                <a:sym typeface="+mn-ea"/>
              </a:rPr>
              <a:t>blackboard</a:t>
            </a:r>
            <a:r>
              <a:rPr lang="zh-CN" altLang="en-US" sz="2800" dirty="0">
                <a:solidFill>
                  <a:schemeClr val="tx1"/>
                </a:solidFill>
                <a:cs typeface="+mn-lt"/>
                <a:sym typeface="+mn-ea"/>
              </a:rPr>
              <a:t>！</a:t>
            </a:r>
            <a:endParaRPr lang="zh-CN" altLang="en-US" sz="2800" dirty="0">
              <a:solidFill>
                <a:schemeClr val="tx1"/>
              </a:solidFill>
              <a:latin typeface="Arial" panose="020B0604020202020204" pitchFamily="34" charset="0"/>
              <a:cs typeface="+mn-lt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745615" y="1649730"/>
            <a:ext cx="505587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/>
              <a:t>blackboard  </a:t>
            </a:r>
            <a:r>
              <a:rPr lang="zh-CN" altLang="en-US" sz="2800"/>
              <a:t>（</a:t>
            </a:r>
            <a:r>
              <a:rPr lang="en-US" altLang="zh-CN" sz="2800"/>
              <a:t>C</a:t>
            </a:r>
            <a:r>
              <a:rPr lang="zh-CN" altLang="en-US" sz="2800"/>
              <a:t>）</a:t>
            </a:r>
            <a:r>
              <a:rPr lang="en-US" altLang="zh-CN" sz="2800"/>
              <a:t>n. </a:t>
            </a:r>
            <a:r>
              <a:rPr lang="zh-CN" altLang="en-US" sz="2800"/>
              <a:t>黑板  </a:t>
            </a:r>
            <a:endParaRPr lang="zh-CN" altLang="en-US" sz="2800"/>
          </a:p>
        </p:txBody>
      </p:sp>
      <p:sp>
        <p:nvSpPr>
          <p:cNvPr id="3" name="文本框 2"/>
          <p:cNvSpPr txBox="1"/>
          <p:nvPr/>
        </p:nvSpPr>
        <p:spPr>
          <a:xfrm>
            <a:off x="1788795" y="2587625"/>
            <a:ext cx="1001458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/>
              <a:t>There are two ____________(blackboard) in our classroom.</a:t>
            </a:r>
            <a:endParaRPr lang="en-US" altLang="zh-CN" sz="2800"/>
          </a:p>
        </p:txBody>
      </p:sp>
      <p:sp>
        <p:nvSpPr>
          <p:cNvPr id="4" name="文本框 3"/>
          <p:cNvSpPr txBox="1"/>
          <p:nvPr/>
        </p:nvSpPr>
        <p:spPr>
          <a:xfrm>
            <a:off x="4208145" y="2372360"/>
            <a:ext cx="2197100" cy="73723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 fontAlgn="auto">
              <a:lnSpc>
                <a:spcPct val="150000"/>
              </a:lnSpc>
            </a:pPr>
            <a:r>
              <a:rPr lang="en-US" altLang="zh-CN" sz="2800" dirty="0">
                <a:solidFill>
                  <a:schemeClr val="tx1"/>
                </a:solidFill>
                <a:cs typeface="+mn-lt"/>
                <a:sym typeface="+mn-ea"/>
              </a:rPr>
              <a:t> </a:t>
            </a:r>
            <a:r>
              <a:rPr lang="en-US" altLang="zh-CN" sz="2800" dirty="0">
                <a:solidFill>
                  <a:srgbClr val="FF0000"/>
                </a:solidFill>
                <a:cs typeface="+mn-lt"/>
                <a:sym typeface="+mn-ea"/>
              </a:rPr>
              <a:t>blackboards</a:t>
            </a:r>
            <a:endParaRPr lang="zh-CN" altLang="en-US" sz="2800" dirty="0">
              <a:solidFill>
                <a:schemeClr val="tx1"/>
              </a:solidFill>
              <a:latin typeface="Arial" panose="020B0604020202020204" pitchFamily="34" charset="0"/>
              <a:cs typeface="+mn-lt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875155" y="3466465"/>
            <a:ext cx="41402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/>
              <a:t>What is it?= What's this?</a:t>
            </a:r>
            <a:endParaRPr lang="en-US" altLang="zh-CN" sz="2800"/>
          </a:p>
        </p:txBody>
      </p:sp>
      <p:sp>
        <p:nvSpPr>
          <p:cNvPr id="7" name="文本框 6"/>
          <p:cNvSpPr txBox="1"/>
          <p:nvPr/>
        </p:nvSpPr>
        <p:spPr>
          <a:xfrm>
            <a:off x="1875155" y="4253230"/>
            <a:ext cx="41402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/>
              <a:t>回答用</a:t>
            </a:r>
            <a:r>
              <a:rPr lang="en-US" altLang="zh-CN" sz="2800"/>
              <a:t>It's... .</a:t>
            </a:r>
            <a:endParaRPr lang="en-US" altLang="zh-CN" sz="2800"/>
          </a:p>
        </p:txBody>
      </p:sp>
      <p:sp>
        <p:nvSpPr>
          <p:cNvPr id="8" name="文本框 7"/>
          <p:cNvSpPr txBox="1"/>
          <p:nvPr/>
        </p:nvSpPr>
        <p:spPr>
          <a:xfrm>
            <a:off x="1875155" y="5153025"/>
            <a:ext cx="41402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/>
              <a:t>this, that </a:t>
            </a:r>
            <a:r>
              <a:rPr lang="zh-CN" altLang="en-US" sz="2800"/>
              <a:t>问， </a:t>
            </a:r>
            <a:r>
              <a:rPr lang="en-US" altLang="zh-CN" sz="2800"/>
              <a:t>it</a:t>
            </a:r>
            <a:r>
              <a:rPr lang="zh-CN" altLang="en-US" sz="2800"/>
              <a:t>来回答</a:t>
            </a:r>
            <a:endParaRPr lang="zh-CN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  <p:bldP spid="3" grpId="0"/>
      <p:bldP spid="4" grpId="0"/>
      <p:bldP spid="5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365885" y="764540"/>
            <a:ext cx="10107930" cy="59080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fontAlgn="auto">
              <a:lnSpc>
                <a:spcPct val="150000"/>
              </a:lnSpc>
            </a:pPr>
            <a:r>
              <a:rPr lang="en-US" altLang="zh-CN" sz="2800">
                <a:cs typeface="+mn-lt"/>
              </a:rPr>
              <a:t>1</a:t>
            </a:r>
            <a:r>
              <a:rPr lang="zh-CN" altLang="en-US" sz="2800">
                <a:cs typeface="+mn-lt"/>
              </a:rPr>
              <a:t>．—What's this in English?</a:t>
            </a:r>
            <a:endParaRPr lang="zh-CN" altLang="en-US" sz="2800">
              <a:cs typeface="+mn-lt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2800">
                <a:cs typeface="+mn-lt"/>
              </a:rPr>
              <a:t>      —________.</a:t>
            </a:r>
            <a:endParaRPr lang="zh-CN" altLang="en-US" sz="2800">
              <a:cs typeface="+mn-lt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2800">
                <a:cs typeface="+mn-lt"/>
              </a:rPr>
              <a:t>A．It's a pen         </a:t>
            </a:r>
            <a:r>
              <a:rPr lang="en-US" altLang="zh-CN" sz="2800">
                <a:cs typeface="+mn-lt"/>
              </a:rPr>
              <a:t>	</a:t>
            </a:r>
            <a:r>
              <a:rPr lang="zh-CN" altLang="en-US" sz="2800">
                <a:cs typeface="+mn-lt"/>
              </a:rPr>
              <a:t>B．It's your book</a:t>
            </a:r>
            <a:endParaRPr lang="zh-CN" altLang="en-US" sz="2800">
              <a:cs typeface="+mn-lt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2800">
                <a:cs typeface="+mn-lt"/>
              </a:rPr>
              <a:t>C．It's four          </a:t>
            </a:r>
            <a:r>
              <a:rPr lang="en-US" altLang="zh-CN" sz="2800">
                <a:cs typeface="+mn-lt"/>
              </a:rPr>
              <a:t>	</a:t>
            </a:r>
            <a:r>
              <a:rPr lang="zh-CN" altLang="en-US" sz="2800">
                <a:cs typeface="+mn-lt"/>
              </a:rPr>
              <a:t>D．It's yellow</a:t>
            </a:r>
            <a:endParaRPr lang="zh-CN" altLang="en-US" sz="2800">
              <a:cs typeface="+mn-lt"/>
            </a:endParaRPr>
          </a:p>
          <a:p>
            <a:pPr fontAlgn="auto">
              <a:lnSpc>
                <a:spcPct val="150000"/>
              </a:lnSpc>
            </a:pPr>
            <a:endParaRPr lang="en-US" altLang="zh-CN" sz="2800">
              <a:cs typeface="+mn-lt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800">
                <a:cs typeface="+mn-lt"/>
              </a:rPr>
              <a:t>2</a:t>
            </a:r>
            <a:r>
              <a:rPr lang="zh-CN" altLang="en-US" sz="2800">
                <a:cs typeface="+mn-lt"/>
              </a:rPr>
              <a:t>．—Is this a ruler?</a:t>
            </a:r>
            <a:endParaRPr lang="zh-CN" altLang="en-US" sz="2800">
              <a:cs typeface="+mn-lt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2800">
                <a:cs typeface="+mn-lt"/>
              </a:rPr>
              <a:t>     —________. It's a pencil.</a:t>
            </a:r>
            <a:endParaRPr lang="zh-CN" altLang="en-US" sz="2800">
              <a:cs typeface="+mn-lt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2800">
                <a:cs typeface="+mn-lt"/>
              </a:rPr>
              <a:t>A．Yes, it is  </a:t>
            </a:r>
            <a:r>
              <a:rPr lang="en-US" altLang="zh-CN" sz="2800">
                <a:cs typeface="+mn-lt"/>
              </a:rPr>
              <a:t>		</a:t>
            </a:r>
            <a:r>
              <a:rPr lang="zh-CN" altLang="en-US" sz="2800">
                <a:cs typeface="+mn-lt"/>
              </a:rPr>
              <a:t>B．Yes, this is</a:t>
            </a:r>
            <a:endParaRPr lang="zh-CN" altLang="en-US" sz="2800">
              <a:cs typeface="+mn-lt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2800">
                <a:cs typeface="+mn-lt"/>
              </a:rPr>
              <a:t>C．No, it isn't  </a:t>
            </a:r>
            <a:r>
              <a:rPr lang="en-US" altLang="zh-CN" sz="2800">
                <a:cs typeface="+mn-lt"/>
              </a:rPr>
              <a:t>		</a:t>
            </a:r>
            <a:r>
              <a:rPr lang="zh-CN" altLang="en-US" sz="2800">
                <a:cs typeface="+mn-lt"/>
              </a:rPr>
              <a:t>D．No, that isn't</a:t>
            </a:r>
            <a:endParaRPr lang="zh-CN" altLang="en-US" sz="2800">
              <a:cs typeface="+mn-lt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140325" y="119380"/>
            <a:ext cx="2416810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 fontAlgn="auto"/>
            <a:r>
              <a:rPr lang="en-US" sz="3600" b="1">
                <a:solidFill>
                  <a:srgbClr val="00206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Exercises</a:t>
            </a:r>
            <a:endParaRPr lang="en-US" sz="3600" b="1">
              <a:solidFill>
                <a:srgbClr val="00206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893060" y="1617345"/>
            <a:ext cx="83058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altLang="zh-CN" sz="28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742565" y="4754245"/>
            <a:ext cx="83058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US" altLang="zh-CN" sz="28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9" name="TextBox 10"/>
          <p:cNvSpPr txBox="1"/>
          <p:nvPr/>
        </p:nvSpPr>
        <p:spPr>
          <a:xfrm>
            <a:off x="1423035" y="901700"/>
            <a:ext cx="10424160" cy="461581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00B050"/>
                </a:solidFill>
                <a:latin typeface="Arial" panose="020B0604020202020204" pitchFamily="34" charset="0"/>
                <a:ea typeface="黑体" panose="02010609060101010101" charset="-122"/>
              </a:rPr>
              <a:t>一、根据首字母或汉语提示填空</a:t>
            </a:r>
            <a:endParaRPr lang="zh-CN" altLang="en-US" sz="2800" b="1" dirty="0">
              <a:solidFill>
                <a:srgbClr val="00B050"/>
              </a:solidFill>
              <a:latin typeface="Arial" panose="020B0604020202020204" pitchFamily="34" charset="0"/>
              <a:ea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charset="-122"/>
              </a:rPr>
              <a:t>1.Your ________(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charset="-122"/>
              </a:rPr>
              <a:t>橡皮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charset="-122"/>
              </a:rPr>
              <a:t>) is over there, under the computer.</a:t>
            </a:r>
            <a:endParaRPr lang="en-US" altLang="zh-CN" sz="2800" dirty="0">
              <a:latin typeface="Arial" panose="020B0604020202020204" pitchFamily="34" charset="0"/>
              <a:ea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charset="-122"/>
              </a:rPr>
              <a:t>2.The little boy likes drawing pictures___________(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charset="-122"/>
              </a:rPr>
              <a:t>在墙上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charset="-122"/>
              </a:rPr>
              <a:t>)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charset="-122"/>
              </a:rPr>
              <a:t>．</a:t>
            </a:r>
            <a:endParaRPr lang="zh-CN" altLang="en-US" sz="2800" dirty="0">
              <a:latin typeface="Arial" panose="020B0604020202020204" pitchFamily="34" charset="0"/>
              <a:ea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charset="-122"/>
              </a:rPr>
              <a:t>3.The mouse(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charset="-122"/>
              </a:rPr>
              <a:t>老鼠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charset="-122"/>
              </a:rPr>
              <a:t>) ran into a small hole(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charset="-122"/>
              </a:rPr>
              <a:t>洞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charset="-122"/>
              </a:rPr>
              <a:t>) ___________(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charset="-122"/>
              </a:rPr>
              <a:t>在墙上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charset="-122"/>
              </a:rPr>
              <a:t>)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charset="-122"/>
              </a:rPr>
              <a:t>．</a:t>
            </a:r>
            <a:endParaRPr lang="zh-CN" altLang="en-US" sz="2800" dirty="0">
              <a:latin typeface="Arial" panose="020B0604020202020204" pitchFamily="34" charset="0"/>
              <a:ea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charset="-122"/>
              </a:rPr>
              <a:t>4.Let's play a g________ game.</a:t>
            </a:r>
            <a:endParaRPr lang="en-US" altLang="zh-CN" sz="2800" dirty="0">
              <a:latin typeface="Arial" panose="020B0604020202020204" pitchFamily="34" charset="0"/>
              <a:ea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charset="-122"/>
              </a:rPr>
              <a:t>5.It's your t_____ to clean(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charset="-122"/>
              </a:rPr>
              <a:t>收拾，清扫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charset="-122"/>
              </a:rPr>
              <a:t>) after the meal.</a:t>
            </a:r>
            <a:endParaRPr lang="en-US" altLang="zh-CN" sz="2800" dirty="0"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18441" name="Rectangle 11"/>
          <p:cNvSpPr/>
          <p:nvPr/>
        </p:nvSpPr>
        <p:spPr>
          <a:xfrm>
            <a:off x="1524000" y="-317"/>
            <a:ext cx="309880" cy="24511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r>
              <a:rPr lang="en-US" altLang="zh-CN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800" dirty="0">
                <a:latin typeface="Arial" panose="020B0604020202020204" pitchFamily="34" charset="0"/>
              </a:rPr>
              <a:t> </a:t>
            </a:r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18442" name="Rectangle 12"/>
          <p:cNvSpPr/>
          <p:nvPr/>
        </p:nvSpPr>
        <p:spPr>
          <a:xfrm>
            <a:off x="1524000" y="-317"/>
            <a:ext cx="309880" cy="24511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r>
              <a:rPr lang="en-US" altLang="zh-CN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800" dirty="0">
                <a:latin typeface="Arial" panose="020B0604020202020204" pitchFamily="34" charset="0"/>
              </a:rPr>
              <a:t> </a:t>
            </a:r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39" name="TextBox 17"/>
          <p:cNvSpPr txBox="1"/>
          <p:nvPr/>
        </p:nvSpPr>
        <p:spPr>
          <a:xfrm>
            <a:off x="2620328" y="1696085"/>
            <a:ext cx="1131570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eraser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17"/>
          <p:cNvSpPr txBox="1"/>
          <p:nvPr/>
        </p:nvSpPr>
        <p:spPr>
          <a:xfrm>
            <a:off x="7383145" y="2346325"/>
            <a:ext cx="203581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the wall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Box 17"/>
          <p:cNvSpPr txBox="1"/>
          <p:nvPr/>
        </p:nvSpPr>
        <p:spPr>
          <a:xfrm>
            <a:off x="3850323" y="4260215"/>
            <a:ext cx="1289685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uessing 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Box 17"/>
          <p:cNvSpPr txBox="1"/>
          <p:nvPr/>
        </p:nvSpPr>
        <p:spPr>
          <a:xfrm>
            <a:off x="3385185" y="4910455"/>
            <a:ext cx="92900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17"/>
          <p:cNvSpPr txBox="1"/>
          <p:nvPr/>
        </p:nvSpPr>
        <p:spPr>
          <a:xfrm>
            <a:off x="8516938" y="2948940"/>
            <a:ext cx="1763395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wall 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140325" y="119380"/>
            <a:ext cx="2416810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 fontAlgn="auto"/>
            <a:r>
              <a:rPr lang="en-US" sz="3600" b="1">
                <a:solidFill>
                  <a:srgbClr val="00206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Exercises</a:t>
            </a:r>
            <a:endParaRPr lang="en-US" sz="3600" b="1">
              <a:solidFill>
                <a:srgbClr val="00206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/>
      <p:bldP spid="42" grpId="0"/>
      <p:bldP spid="2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64" name="矩形 9"/>
          <p:cNvSpPr/>
          <p:nvPr/>
        </p:nvSpPr>
        <p:spPr>
          <a:xfrm>
            <a:off x="1405890" y="40640"/>
            <a:ext cx="10448925" cy="69405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00B050"/>
                </a:solidFill>
                <a:latin typeface="Arial" panose="020B0604020202020204" pitchFamily="34" charset="0"/>
                <a:ea typeface="黑体" panose="02010609060101010101" charset="-122"/>
              </a:rPr>
              <a:t>二、单项选择</a:t>
            </a:r>
            <a:endParaRPr lang="zh-CN" altLang="en-US" sz="2800" b="1" dirty="0">
              <a:solidFill>
                <a:srgbClr val="00B050"/>
              </a:solidFill>
              <a:latin typeface="Arial" panose="020B0604020202020204" pitchFamily="34" charset="0"/>
              <a:ea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charset="-122"/>
              </a:rPr>
              <a:t>6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charset="-122"/>
              </a:rPr>
              <a:t>．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charset="-122"/>
              </a:rPr>
              <a:t>The blackboard is________the wall.</a:t>
            </a:r>
            <a:endParaRPr lang="en-US" altLang="zh-CN" sz="2800" dirty="0">
              <a:latin typeface="Arial" panose="020B0604020202020204" pitchFamily="34" charset="0"/>
              <a:ea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charset="-122"/>
              </a:rPr>
              <a:t>       A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charset="-122"/>
              </a:rPr>
              <a:t>．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charset="-122"/>
              </a:rPr>
              <a:t>in		B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charset="-122"/>
              </a:rPr>
              <a:t>．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charset="-122"/>
              </a:rPr>
              <a:t>at		C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charset="-122"/>
              </a:rPr>
              <a:t>．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charset="-122"/>
              </a:rPr>
              <a:t>on		D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charset="-122"/>
              </a:rPr>
              <a:t>．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charset="-122"/>
              </a:rPr>
              <a:t>To</a:t>
            </a:r>
            <a:endParaRPr lang="en-US" altLang="zh-CN" sz="2800" dirty="0">
              <a:latin typeface="Arial" panose="020B0604020202020204" pitchFamily="34" charset="0"/>
              <a:ea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charset="-122"/>
              </a:rPr>
              <a:t>7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charset="-122"/>
              </a:rPr>
              <a:t>．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charset="-122"/>
              </a:rPr>
              <a:t>Not many people can write ________ their left hands.</a:t>
            </a:r>
            <a:endParaRPr lang="en-US" altLang="zh-CN" sz="2800" dirty="0">
              <a:latin typeface="Arial" panose="020B0604020202020204" pitchFamily="34" charset="0"/>
              <a:ea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charset="-122"/>
              </a:rPr>
              <a:t>      A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charset="-122"/>
              </a:rPr>
              <a:t>．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charset="-122"/>
              </a:rPr>
              <a:t>in		B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charset="-122"/>
              </a:rPr>
              <a:t>．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charset="-122"/>
              </a:rPr>
              <a:t>at		C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charset="-122"/>
              </a:rPr>
              <a:t>．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charset="-122"/>
              </a:rPr>
              <a:t>on		D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charset="-122"/>
              </a:rPr>
              <a:t>．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charset="-122"/>
              </a:rPr>
              <a:t>with</a:t>
            </a:r>
            <a:endParaRPr lang="en-US" altLang="zh-CN" sz="2800" dirty="0">
              <a:latin typeface="Arial" panose="020B0604020202020204" pitchFamily="34" charset="0"/>
              <a:ea typeface="黑体" panose="02010609060101010101" charset="-122"/>
            </a:endParaRPr>
          </a:p>
          <a:p>
            <a:pPr marR="0" defTabSz="457200" eaLnBrk="0" hangingPunct="0">
              <a:lnSpc>
                <a:spcPct val="120000"/>
              </a:lnSpc>
              <a:buClrTx/>
              <a:buSzTx/>
              <a:buFontTx/>
              <a:defRPr/>
            </a:pPr>
            <a:r>
              <a:rPr lang="en-US" altLang="zh-CN" sz="2800" noProof="0" dirty="0">
                <a:latin typeface="Arial" panose="020B0604020202020204" pitchFamily="34" charset="0"/>
                <a:ea typeface="黑体" panose="02010609060101010101" charset="-122"/>
                <a:sym typeface="+mn-ea"/>
              </a:rPr>
              <a:t>8</a:t>
            </a:r>
            <a:r>
              <a:rPr lang="zh-CN" altLang="en-US" sz="2800" noProof="0" dirty="0">
                <a:latin typeface="Arial" panose="020B0604020202020204" pitchFamily="34" charset="0"/>
                <a:ea typeface="黑体" panose="02010609060101010101" charset="-122"/>
                <a:sym typeface="+mn-ea"/>
              </a:rPr>
              <a:t>．</a:t>
            </a:r>
            <a:r>
              <a:rPr lang="en-US" altLang="zh-CN" sz="2800" noProof="0" dirty="0">
                <a:latin typeface="Arial" panose="020B0604020202020204" pitchFamily="34" charset="0"/>
                <a:ea typeface="黑体" panose="02010609060101010101" charset="-122"/>
                <a:sym typeface="+mn-ea"/>
              </a:rPr>
              <a:t>You can ________ books from the library.</a:t>
            </a:r>
            <a:endParaRPr kumimoji="0" lang="en-US" altLang="zh-CN" sz="2800" kern="1200" cap="none" spc="0" normalizeH="0" baseline="0" noProof="0" dirty="0">
              <a:latin typeface="Arial" panose="020B0604020202020204" pitchFamily="34" charset="0"/>
              <a:ea typeface="黑体" panose="02010609060101010101" charset="-122"/>
              <a:cs typeface="+mn-cs"/>
            </a:endParaRPr>
          </a:p>
          <a:p>
            <a:pPr marL="457200" marR="0" indent="-457200" defTabSz="457200" eaLnBrk="0" hangingPunct="0">
              <a:lnSpc>
                <a:spcPct val="120000"/>
              </a:lnSpc>
              <a:buClrTx/>
              <a:buSzTx/>
              <a:buFontTx/>
              <a:defRPr/>
            </a:pPr>
            <a:r>
              <a:rPr lang="en-US" altLang="zh-CN" sz="2800" noProof="0" dirty="0">
                <a:latin typeface="Arial" panose="020B0604020202020204" pitchFamily="34" charset="0"/>
                <a:ea typeface="黑体" panose="02010609060101010101" charset="-122"/>
                <a:sym typeface="+mn-ea"/>
              </a:rPr>
              <a:t>       A. get    		B. getting    C. gets     			D. to get </a:t>
            </a:r>
            <a:endParaRPr kumimoji="0" lang="en-US" altLang="zh-CN" sz="2800" kern="1200" cap="none" spc="0" normalizeH="0" baseline="0" noProof="0" dirty="0">
              <a:latin typeface="Arial" panose="020B0604020202020204" pitchFamily="34" charset="0"/>
              <a:ea typeface="黑体" panose="02010609060101010101" charset="-122"/>
              <a:cs typeface="+mn-cs"/>
            </a:endParaRPr>
          </a:p>
          <a:p>
            <a:pPr marR="0" defTabSz="457200" eaLnBrk="0" hangingPunct="0">
              <a:lnSpc>
                <a:spcPct val="120000"/>
              </a:lnSpc>
              <a:buClrTx/>
              <a:buSzTx/>
              <a:buFontTx/>
              <a:defRPr/>
            </a:pPr>
            <a:r>
              <a:rPr lang="en-US" altLang="zh-CN" sz="2800" noProof="0" dirty="0">
                <a:latin typeface="Arial" panose="020B0604020202020204" pitchFamily="34" charset="0"/>
                <a:ea typeface="黑体" panose="02010609060101010101" charset="-122"/>
                <a:sym typeface="+mn-ea"/>
              </a:rPr>
              <a:t>9</a:t>
            </a:r>
            <a:r>
              <a:rPr lang="zh-CN" altLang="en-US" sz="2800" noProof="0" dirty="0">
                <a:latin typeface="Arial" panose="020B0604020202020204" pitchFamily="34" charset="0"/>
                <a:ea typeface="黑体" panose="02010609060101010101" charset="-122"/>
                <a:sym typeface="+mn-ea"/>
              </a:rPr>
              <a:t>．</a:t>
            </a:r>
            <a:r>
              <a:rPr lang="en-US" altLang="zh-CN" sz="2800" noProof="0" dirty="0">
                <a:latin typeface="Arial" panose="020B0604020202020204" pitchFamily="34" charset="0"/>
                <a:ea typeface="黑体" panose="02010609060101010101" charset="-122"/>
                <a:sym typeface="+mn-ea"/>
              </a:rPr>
              <a:t>—________ you go and buy some crayons?</a:t>
            </a:r>
            <a:endParaRPr kumimoji="0" lang="en-US" altLang="zh-CN" sz="2800" kern="1200" cap="none" spc="0" normalizeH="0" baseline="0" noProof="0" dirty="0">
              <a:latin typeface="Arial" panose="020B0604020202020204" pitchFamily="34" charset="0"/>
              <a:ea typeface="黑体" panose="02010609060101010101" charset="-122"/>
              <a:cs typeface="+mn-cs"/>
            </a:endParaRPr>
          </a:p>
          <a:p>
            <a:pPr marL="457200" marR="0" lvl="1" indent="0" algn="l" defTabSz="4572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8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黑体" panose="02010609060101010101" charset="-122"/>
                <a:sym typeface="+mn-ea"/>
              </a:rPr>
              <a:t>—Sorry, I can't.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charset="-122"/>
              <a:cs typeface="+mn-cs"/>
            </a:endParaRPr>
          </a:p>
          <a:p>
            <a:pPr marL="457200" marR="0" lvl="1" indent="0" algn="l" defTabSz="4572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8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黑体" panose="02010609060101010101" charset="-122"/>
                <a:sym typeface="+mn-ea"/>
              </a:rPr>
              <a:t>A</a:t>
            </a:r>
            <a:r>
              <a:rPr lang="zh-CN" altLang="en-US" sz="28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黑体" panose="02010609060101010101" charset="-122"/>
                <a:sym typeface="+mn-ea"/>
              </a:rPr>
              <a:t>．</a:t>
            </a:r>
            <a:r>
              <a:rPr lang="en-US" altLang="zh-CN" sz="28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黑体" panose="02010609060101010101" charset="-122"/>
                <a:sym typeface="+mn-ea"/>
              </a:rPr>
              <a:t>Do   			B</a:t>
            </a:r>
            <a:r>
              <a:rPr lang="zh-CN" altLang="en-US" sz="28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黑体" panose="02010609060101010101" charset="-122"/>
                <a:sym typeface="+mn-ea"/>
              </a:rPr>
              <a:t>．</a:t>
            </a:r>
            <a:r>
              <a:rPr lang="en-US" altLang="zh-CN" sz="28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黑体" panose="02010609060101010101" charset="-122"/>
                <a:sym typeface="+mn-ea"/>
              </a:rPr>
              <a:t>Are   	C</a:t>
            </a:r>
            <a:r>
              <a:rPr lang="zh-CN" altLang="en-US" sz="28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黑体" panose="02010609060101010101" charset="-122"/>
                <a:sym typeface="+mn-ea"/>
              </a:rPr>
              <a:t>．</a:t>
            </a:r>
            <a:r>
              <a:rPr lang="en-US" altLang="zh-CN" sz="28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黑体" panose="02010609060101010101" charset="-122"/>
                <a:sym typeface="+mn-ea"/>
              </a:rPr>
              <a:t>Can   			D</a:t>
            </a:r>
            <a:r>
              <a:rPr lang="zh-CN" altLang="en-US" sz="28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黑体" panose="02010609060101010101" charset="-122"/>
                <a:sym typeface="+mn-ea"/>
              </a:rPr>
              <a:t>．</a:t>
            </a:r>
            <a:r>
              <a:rPr lang="en-US" altLang="zh-CN" sz="28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黑体" panose="02010609060101010101" charset="-122"/>
                <a:sym typeface="+mn-ea"/>
              </a:rPr>
              <a:t>Must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charset="-122"/>
              <a:cs typeface="+mn-cs"/>
            </a:endParaRPr>
          </a:p>
          <a:p>
            <a:pPr marR="0" defTabSz="457200" eaLnBrk="0" hangingPunct="0">
              <a:lnSpc>
                <a:spcPct val="120000"/>
              </a:lnSpc>
              <a:buClrTx/>
              <a:buSzTx/>
              <a:buFontTx/>
              <a:defRPr/>
            </a:pPr>
            <a:r>
              <a:rPr lang="en-US" altLang="zh-CN" sz="2800" noProof="0" dirty="0">
                <a:latin typeface="Arial" panose="020B0604020202020204" pitchFamily="34" charset="0"/>
                <a:ea typeface="黑体" panose="02010609060101010101" charset="-122"/>
                <a:sym typeface="+mn-ea"/>
              </a:rPr>
              <a:t>10</a:t>
            </a:r>
            <a:r>
              <a:rPr lang="zh-CN" altLang="en-US" sz="2800" noProof="0" dirty="0">
                <a:latin typeface="Arial" panose="020B0604020202020204" pitchFamily="34" charset="0"/>
                <a:ea typeface="黑体" panose="02010609060101010101" charset="-122"/>
                <a:sym typeface="+mn-ea"/>
              </a:rPr>
              <a:t>．</a:t>
            </a:r>
            <a:r>
              <a:rPr lang="en-US" altLang="zh-CN" sz="2800" noProof="0" dirty="0">
                <a:latin typeface="Arial" panose="020B0604020202020204" pitchFamily="34" charset="0"/>
                <a:ea typeface="黑体" panose="02010609060101010101" charset="-122"/>
                <a:sym typeface="+mn-ea"/>
              </a:rPr>
              <a:t>Now it </a:t>
            </a:r>
            <a:r>
              <a:rPr lang="en-US" altLang="zh-CN" sz="2800" noProof="0" dirty="0" err="1">
                <a:latin typeface="Arial" panose="020B0604020202020204" pitchFamily="34" charset="0"/>
                <a:ea typeface="黑体" panose="02010609060101010101" charset="-122"/>
                <a:sym typeface="+mn-ea"/>
              </a:rPr>
              <a:t>is________turn</a:t>
            </a:r>
            <a:r>
              <a:rPr lang="en-US" altLang="zh-CN" sz="2800" noProof="0" dirty="0">
                <a:latin typeface="Arial" panose="020B0604020202020204" pitchFamily="34" charset="0"/>
                <a:ea typeface="黑体" panose="02010609060101010101" charset="-122"/>
                <a:sym typeface="+mn-ea"/>
              </a:rPr>
              <a:t> to sing.</a:t>
            </a:r>
            <a:endParaRPr kumimoji="0" lang="en-US" altLang="zh-CN" sz="2800" kern="1200" cap="none" spc="0" normalizeH="0" baseline="0" noProof="0" dirty="0">
              <a:latin typeface="Arial" panose="020B0604020202020204" pitchFamily="34" charset="0"/>
              <a:ea typeface="黑体" panose="02010609060101010101" charset="-122"/>
              <a:cs typeface="+mn-cs"/>
            </a:endParaRPr>
          </a:p>
          <a:p>
            <a:pPr marL="457200" marR="0" lvl="1" indent="0" algn="l" defTabSz="4572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8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黑体" panose="02010609060101010101" charset="-122"/>
                <a:sym typeface="+mn-ea"/>
              </a:rPr>
              <a:t>A</a:t>
            </a:r>
            <a:r>
              <a:rPr lang="zh-CN" altLang="en-US" sz="28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黑体" panose="02010609060101010101" charset="-122"/>
                <a:sym typeface="+mn-ea"/>
              </a:rPr>
              <a:t>．</a:t>
            </a:r>
            <a:r>
              <a:rPr lang="en-US" altLang="zh-CN" sz="28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黑体" panose="02010609060101010101" charset="-122"/>
                <a:sym typeface="+mn-ea"/>
              </a:rPr>
              <a:t>my   			B</a:t>
            </a:r>
            <a:r>
              <a:rPr lang="zh-CN" altLang="en-US" sz="28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黑体" panose="02010609060101010101" charset="-122"/>
                <a:sym typeface="+mn-ea"/>
              </a:rPr>
              <a:t>．</a:t>
            </a:r>
            <a:r>
              <a:rPr lang="en-US" altLang="zh-CN" sz="28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黑体" panose="02010609060101010101" charset="-122"/>
                <a:sym typeface="+mn-ea"/>
              </a:rPr>
              <a:t>you    	C</a:t>
            </a:r>
            <a:r>
              <a:rPr lang="zh-CN" altLang="en-US" sz="28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黑体" panose="02010609060101010101" charset="-122"/>
                <a:sym typeface="+mn-ea"/>
              </a:rPr>
              <a:t>．</a:t>
            </a:r>
            <a:r>
              <a:rPr lang="en-US" altLang="zh-CN" sz="28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黑体" panose="02010609060101010101" charset="-122"/>
                <a:sym typeface="+mn-ea"/>
              </a:rPr>
              <a:t>I       			D</a:t>
            </a:r>
            <a:r>
              <a:rPr lang="zh-CN" altLang="en-US" sz="28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黑体" panose="02010609060101010101" charset="-122"/>
                <a:sym typeface="+mn-ea"/>
              </a:rPr>
              <a:t>．</a:t>
            </a:r>
            <a:r>
              <a:rPr lang="en-US" altLang="zh-CN" sz="28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黑体" panose="02010609060101010101" charset="-122"/>
                <a:sym typeface="+mn-ea"/>
              </a:rPr>
              <a:t>he</a:t>
            </a:r>
            <a:endParaRPr lang="en-US" altLang="zh-CN" sz="2800" dirty="0"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18444" name="TextBox 15"/>
          <p:cNvSpPr txBox="1"/>
          <p:nvPr/>
        </p:nvSpPr>
        <p:spPr>
          <a:xfrm>
            <a:off x="5031740" y="865505"/>
            <a:ext cx="68643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46" name="TextBox 17"/>
          <p:cNvSpPr txBox="1"/>
          <p:nvPr/>
        </p:nvSpPr>
        <p:spPr>
          <a:xfrm>
            <a:off x="6817995" y="2113915"/>
            <a:ext cx="53594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70" name="TextBox 16"/>
          <p:cNvSpPr txBox="1"/>
          <p:nvPr/>
        </p:nvSpPr>
        <p:spPr>
          <a:xfrm>
            <a:off x="3903028" y="3269615"/>
            <a:ext cx="439420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16"/>
          <p:cNvSpPr txBox="1"/>
          <p:nvPr/>
        </p:nvSpPr>
        <p:spPr>
          <a:xfrm>
            <a:off x="4176078" y="5872798"/>
            <a:ext cx="439420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16"/>
          <p:cNvSpPr txBox="1"/>
          <p:nvPr/>
        </p:nvSpPr>
        <p:spPr>
          <a:xfrm>
            <a:off x="3006725" y="4343083"/>
            <a:ext cx="439420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4" grpId="0"/>
      <p:bldP spid="18446" grpId="0"/>
      <p:bldP spid="19470" grpId="0"/>
      <p:bldP spid="21" grpId="0"/>
      <p:bldP spid="2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p>
            <a:r>
              <a:rPr lang="zh-CN" altLang="zh-CN"/>
              <a:t>综合练习</a:t>
            </a:r>
            <a:endParaRPr lang="zh-CN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p>
            <a:r>
              <a:rPr lang="en-US" altLang="zh-CN"/>
              <a:t>L3-4</a:t>
            </a:r>
            <a:endParaRPr lang="en-US" altLang="zh-CN"/>
          </a:p>
        </p:txBody>
      </p:sp>
    </p:spTree>
    <p:custDataLst>
      <p:tags r:id="rId3"/>
    </p:custData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64" name="矩形 9"/>
          <p:cNvSpPr/>
          <p:nvPr/>
        </p:nvSpPr>
        <p:spPr>
          <a:xfrm>
            <a:off x="1405890" y="0"/>
            <a:ext cx="10448925" cy="74161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fontAlgn="auto">
              <a:lnSpc>
                <a:spcPct val="100000"/>
              </a:lnSpc>
            </a:pPr>
            <a:r>
              <a:rPr lang="zh-CN" altLang="en-US" sz="2800" b="1" dirty="0">
                <a:solidFill>
                  <a:srgbClr val="00B050"/>
                </a:solidFill>
                <a:latin typeface="Arial" panose="020B0604020202020204" pitchFamily="34" charset="0"/>
                <a:ea typeface="黑体" panose="02010609060101010101" charset="-122"/>
                <a:sym typeface="+mn-ea"/>
              </a:rPr>
              <a:t>综合题</a:t>
            </a:r>
            <a:r>
              <a:rPr lang="en-US" altLang="zh-CN" sz="2800" b="1" dirty="0">
                <a:solidFill>
                  <a:srgbClr val="00B050"/>
                </a:solidFill>
                <a:latin typeface="Arial" panose="020B0604020202020204" pitchFamily="34" charset="0"/>
                <a:ea typeface="黑体" panose="02010609060101010101" charset="-122"/>
                <a:sym typeface="+mn-ea"/>
              </a:rPr>
              <a:t>L3-4</a:t>
            </a:r>
            <a:endParaRPr lang="zh-CN" altLang="en-US" sz="2800" b="1" dirty="0">
              <a:solidFill>
                <a:srgbClr val="00B050"/>
              </a:solidFill>
              <a:latin typeface="Arial" panose="020B0604020202020204" pitchFamily="34" charset="0"/>
              <a:ea typeface="黑体" panose="02010609060101010101" charset="-122"/>
            </a:endParaRPr>
          </a:p>
          <a:p>
            <a:pPr fontAlgn="auto">
              <a:lnSpc>
                <a:spcPct val="100000"/>
              </a:lnSpc>
            </a:pPr>
            <a:endParaRPr sz="2800" dirty="0">
              <a:latin typeface="Arial" panose="020B0604020202020204" pitchFamily="34" charset="0"/>
              <a:ea typeface="黑体" panose="02010609060101010101" charset="-122"/>
            </a:endParaRPr>
          </a:p>
          <a:p>
            <a:pPr fontAlgn="auto">
              <a:lnSpc>
                <a:spcPct val="100000"/>
              </a:lnSpc>
            </a:pPr>
            <a:r>
              <a:rPr sz="2800" dirty="0">
                <a:latin typeface="Arial" panose="020B0604020202020204" pitchFamily="34" charset="0"/>
                <a:ea typeface="黑体" panose="02010609060101010101" charset="-122"/>
              </a:rPr>
              <a:t>1．This is ________ office. It's near our classroom.</a:t>
            </a:r>
            <a:endParaRPr sz="2800" dirty="0">
              <a:latin typeface="Arial" panose="020B0604020202020204" pitchFamily="34" charset="0"/>
              <a:ea typeface="黑体" panose="02010609060101010101" charset="-122"/>
            </a:endParaRPr>
          </a:p>
          <a:p>
            <a:pPr fontAlgn="auto">
              <a:lnSpc>
                <a:spcPct val="100000"/>
              </a:lnSpc>
            </a:pPr>
            <a:r>
              <a:rPr sz="2800" dirty="0">
                <a:latin typeface="Arial" panose="020B0604020202020204" pitchFamily="34" charset="0"/>
                <a:ea typeface="黑体" panose="02010609060101010101" charset="-122"/>
              </a:rPr>
              <a:t>A．a  B．an  C．the  D．/</a:t>
            </a:r>
            <a:endParaRPr sz="2800" dirty="0">
              <a:latin typeface="Arial" panose="020B0604020202020204" pitchFamily="34" charset="0"/>
              <a:ea typeface="黑体" panose="02010609060101010101" charset="-122"/>
            </a:endParaRPr>
          </a:p>
          <a:p>
            <a:pPr fontAlgn="auto">
              <a:lnSpc>
                <a:spcPct val="100000"/>
              </a:lnSpc>
            </a:pPr>
            <a:endParaRPr sz="2800" dirty="0">
              <a:latin typeface="Arial" panose="020B0604020202020204" pitchFamily="34" charset="0"/>
              <a:ea typeface="黑体" panose="02010609060101010101" charset="-122"/>
            </a:endParaRPr>
          </a:p>
          <a:p>
            <a:pPr fontAlgn="auto">
              <a:lnSpc>
                <a:spcPct val="100000"/>
              </a:lnSpc>
            </a:pPr>
            <a:r>
              <a:rPr sz="2800" dirty="0">
                <a:latin typeface="Arial" panose="020B0604020202020204" pitchFamily="34" charset="0"/>
                <a:ea typeface="黑体" panose="02010609060101010101" charset="-122"/>
              </a:rPr>
              <a:t>2．Welcome ________ Yuhua Middle School.</a:t>
            </a:r>
            <a:endParaRPr sz="2800" dirty="0">
              <a:latin typeface="Arial" panose="020B0604020202020204" pitchFamily="34" charset="0"/>
              <a:ea typeface="黑体" panose="02010609060101010101" charset="-122"/>
            </a:endParaRPr>
          </a:p>
          <a:p>
            <a:pPr fontAlgn="auto">
              <a:lnSpc>
                <a:spcPct val="100000"/>
              </a:lnSpc>
            </a:pPr>
            <a:r>
              <a:rPr sz="2800" dirty="0">
                <a:latin typeface="Arial" panose="020B0604020202020204" pitchFamily="34" charset="0"/>
                <a:ea typeface="黑体" panose="02010609060101010101" charset="-122"/>
              </a:rPr>
              <a:t>A．at  B．in  C．to  D．/</a:t>
            </a:r>
            <a:endParaRPr sz="2800" dirty="0">
              <a:latin typeface="Arial" panose="020B0604020202020204" pitchFamily="34" charset="0"/>
              <a:ea typeface="黑体" panose="02010609060101010101" charset="-122"/>
            </a:endParaRPr>
          </a:p>
          <a:p>
            <a:pPr fontAlgn="auto">
              <a:lnSpc>
                <a:spcPct val="100000"/>
              </a:lnSpc>
            </a:pPr>
            <a:endParaRPr sz="2800" dirty="0">
              <a:latin typeface="Arial" panose="020B0604020202020204" pitchFamily="34" charset="0"/>
              <a:ea typeface="黑体" panose="02010609060101010101" charset="-122"/>
            </a:endParaRPr>
          </a:p>
          <a:p>
            <a:pPr fontAlgn="auto">
              <a:lnSpc>
                <a:spcPct val="100000"/>
              </a:lnSpc>
            </a:pPr>
            <a:r>
              <a:rPr sz="2800" dirty="0">
                <a:latin typeface="Arial" panose="020B0604020202020204" pitchFamily="34" charset="0"/>
                <a:ea typeface="黑体" panose="02010609060101010101" charset="-122"/>
              </a:rPr>
              <a:t>3．We have our science lessons in the ________.</a:t>
            </a:r>
            <a:endParaRPr sz="2800" dirty="0">
              <a:latin typeface="Arial" panose="020B0604020202020204" pitchFamily="34" charset="0"/>
              <a:ea typeface="黑体" panose="02010609060101010101" charset="-122"/>
            </a:endParaRPr>
          </a:p>
          <a:p>
            <a:pPr fontAlgn="auto">
              <a:lnSpc>
                <a:spcPct val="100000"/>
              </a:lnSpc>
            </a:pPr>
            <a:r>
              <a:rPr sz="2800" dirty="0">
                <a:latin typeface="Arial" panose="020B0604020202020204" pitchFamily="34" charset="0"/>
                <a:ea typeface="黑体" panose="02010609060101010101" charset="-122"/>
              </a:rPr>
              <a:t>A．lab  B．library　C．playground  D．office</a:t>
            </a:r>
            <a:endParaRPr sz="2800" dirty="0">
              <a:latin typeface="Arial" panose="020B0604020202020204" pitchFamily="34" charset="0"/>
              <a:ea typeface="黑体" panose="02010609060101010101" charset="-122"/>
            </a:endParaRPr>
          </a:p>
          <a:p>
            <a:pPr fontAlgn="auto">
              <a:lnSpc>
                <a:spcPct val="100000"/>
              </a:lnSpc>
            </a:pPr>
            <a:endParaRPr sz="2800" dirty="0">
              <a:latin typeface="Arial" panose="020B0604020202020204" pitchFamily="34" charset="0"/>
              <a:ea typeface="黑体" panose="02010609060101010101" charset="-122"/>
            </a:endParaRPr>
          </a:p>
          <a:p>
            <a:pPr fontAlgn="auto">
              <a:lnSpc>
                <a:spcPct val="100000"/>
              </a:lnSpc>
            </a:pPr>
            <a:r>
              <a:rPr sz="2800" dirty="0">
                <a:latin typeface="Arial" panose="020B0604020202020204" pitchFamily="34" charset="0"/>
                <a:ea typeface="黑体" panose="02010609060101010101" charset="-122"/>
              </a:rPr>
              <a:t>4． ______ favorite ping­pong player (运动员) is Ma Long.</a:t>
            </a:r>
            <a:endParaRPr sz="2800" dirty="0">
              <a:latin typeface="Arial" panose="020B0604020202020204" pitchFamily="34" charset="0"/>
              <a:ea typeface="黑体" panose="02010609060101010101" charset="-122"/>
            </a:endParaRPr>
          </a:p>
          <a:p>
            <a:pPr fontAlgn="auto">
              <a:lnSpc>
                <a:spcPct val="100000"/>
              </a:lnSpc>
            </a:pPr>
            <a:r>
              <a:rPr sz="2800" dirty="0">
                <a:latin typeface="Arial" panose="020B0604020202020204" pitchFamily="34" charset="0"/>
                <a:ea typeface="黑体" panose="02010609060101010101" charset="-122"/>
              </a:rPr>
              <a:t>A．</a:t>
            </a:r>
            <a:r>
              <a:rPr lang="en-US" sz="2800" dirty="0">
                <a:latin typeface="Arial" panose="020B0604020202020204" pitchFamily="34" charset="0"/>
                <a:ea typeface="黑体" panose="02010609060101010101" charset="-122"/>
              </a:rPr>
              <a:t>W</a:t>
            </a:r>
            <a:r>
              <a:rPr sz="2800" dirty="0">
                <a:latin typeface="Arial" panose="020B0604020202020204" pitchFamily="34" charset="0"/>
                <a:ea typeface="黑体" panose="02010609060101010101" charset="-122"/>
              </a:rPr>
              <a:t>e  B．</a:t>
            </a:r>
            <a:r>
              <a:rPr lang="en-US" sz="2800" dirty="0">
                <a:latin typeface="Arial" panose="020B0604020202020204" pitchFamily="34" charset="0"/>
                <a:ea typeface="黑体" panose="02010609060101010101" charset="-122"/>
              </a:rPr>
              <a:t>O</a:t>
            </a:r>
            <a:r>
              <a:rPr sz="2800" dirty="0">
                <a:latin typeface="Arial" panose="020B0604020202020204" pitchFamily="34" charset="0"/>
                <a:ea typeface="黑体" panose="02010609060101010101" charset="-122"/>
              </a:rPr>
              <a:t>ur  C．I  D．</a:t>
            </a:r>
            <a:r>
              <a:rPr lang="en-US" sz="2800" dirty="0">
                <a:latin typeface="Arial" panose="020B0604020202020204" pitchFamily="34" charset="0"/>
                <a:ea typeface="黑体" panose="02010609060101010101" charset="-122"/>
              </a:rPr>
              <a:t>M</a:t>
            </a:r>
            <a:r>
              <a:rPr sz="2800" dirty="0">
                <a:latin typeface="Arial" panose="020B0604020202020204" pitchFamily="34" charset="0"/>
                <a:ea typeface="黑体" panose="02010609060101010101" charset="-122"/>
              </a:rPr>
              <a:t>e</a:t>
            </a:r>
            <a:endParaRPr sz="2800" dirty="0">
              <a:latin typeface="Arial" panose="020B0604020202020204" pitchFamily="34" charset="0"/>
              <a:ea typeface="黑体" panose="02010609060101010101" charset="-122"/>
            </a:endParaRPr>
          </a:p>
          <a:p>
            <a:pPr fontAlgn="auto">
              <a:lnSpc>
                <a:spcPct val="100000"/>
              </a:lnSpc>
            </a:pPr>
            <a:endParaRPr sz="2800" dirty="0">
              <a:latin typeface="Arial" panose="020B0604020202020204" pitchFamily="34" charset="0"/>
              <a:ea typeface="黑体" panose="02010609060101010101" charset="-122"/>
            </a:endParaRPr>
          </a:p>
          <a:p>
            <a:pPr fontAlgn="auto">
              <a:lnSpc>
                <a:spcPct val="100000"/>
              </a:lnSpc>
            </a:pPr>
            <a:r>
              <a:rPr sz="2800" dirty="0">
                <a:latin typeface="Arial" panose="020B0604020202020204" pitchFamily="34" charset="0"/>
                <a:ea typeface="黑体" panose="02010609060101010101" charset="-122"/>
              </a:rPr>
              <a:t>5．Let's ________ and have a look!</a:t>
            </a:r>
            <a:endParaRPr sz="2800" dirty="0">
              <a:latin typeface="Arial" panose="020B0604020202020204" pitchFamily="34" charset="0"/>
              <a:ea typeface="黑体" panose="02010609060101010101" charset="-122"/>
            </a:endParaRPr>
          </a:p>
          <a:p>
            <a:pPr fontAlgn="auto">
              <a:lnSpc>
                <a:spcPct val="100000"/>
              </a:lnSpc>
            </a:pPr>
            <a:r>
              <a:rPr sz="2800" dirty="0">
                <a:latin typeface="Arial" panose="020B0604020202020204" pitchFamily="34" charset="0"/>
                <a:ea typeface="黑体" panose="02010609060101010101" charset="-122"/>
              </a:rPr>
              <a:t>A．go   B．goes C．going  D．to go</a:t>
            </a:r>
            <a:endParaRPr sz="2800" dirty="0">
              <a:latin typeface="Arial" panose="020B0604020202020204" pitchFamily="34" charset="0"/>
              <a:ea typeface="黑体" panose="02010609060101010101" charset="-122"/>
            </a:endParaRPr>
          </a:p>
          <a:p>
            <a:pPr fontAlgn="auto">
              <a:lnSpc>
                <a:spcPct val="100000"/>
              </a:lnSpc>
            </a:pPr>
            <a:endParaRPr sz="2800" dirty="0"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18444" name="TextBox 15"/>
          <p:cNvSpPr txBox="1"/>
          <p:nvPr/>
        </p:nvSpPr>
        <p:spPr>
          <a:xfrm>
            <a:off x="818515" y="946785"/>
            <a:ext cx="68643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46" name="TextBox 17"/>
          <p:cNvSpPr txBox="1"/>
          <p:nvPr/>
        </p:nvSpPr>
        <p:spPr>
          <a:xfrm>
            <a:off x="893445" y="2222500"/>
            <a:ext cx="53594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70" name="TextBox 16"/>
          <p:cNvSpPr txBox="1"/>
          <p:nvPr/>
        </p:nvSpPr>
        <p:spPr>
          <a:xfrm>
            <a:off x="916305" y="3488055"/>
            <a:ext cx="48958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16"/>
          <p:cNvSpPr txBox="1"/>
          <p:nvPr/>
        </p:nvSpPr>
        <p:spPr>
          <a:xfrm>
            <a:off x="842963" y="5974398"/>
            <a:ext cx="439420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16"/>
          <p:cNvSpPr txBox="1"/>
          <p:nvPr/>
        </p:nvSpPr>
        <p:spPr>
          <a:xfrm>
            <a:off x="843280" y="4746308"/>
            <a:ext cx="439420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4" grpId="0"/>
      <p:bldP spid="18446" grpId="0"/>
      <p:bldP spid="19470" grpId="0"/>
      <p:bldP spid="21" grpId="0"/>
      <p:bldP spid="2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64" name="矩形 9"/>
          <p:cNvSpPr/>
          <p:nvPr/>
        </p:nvSpPr>
        <p:spPr>
          <a:xfrm>
            <a:off x="1405890" y="40640"/>
            <a:ext cx="10786110" cy="67703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00B050"/>
                </a:solidFill>
                <a:latin typeface="Arial" panose="020B0604020202020204" pitchFamily="34" charset="0"/>
                <a:ea typeface="黑体" panose="02010609060101010101" charset="-122"/>
                <a:sym typeface="+mn-ea"/>
              </a:rPr>
              <a:t>综合题</a:t>
            </a:r>
            <a:r>
              <a:rPr lang="en-US" altLang="zh-CN" sz="2800" b="1" dirty="0">
                <a:solidFill>
                  <a:srgbClr val="00B050"/>
                </a:solidFill>
                <a:latin typeface="Arial" panose="020B0604020202020204" pitchFamily="34" charset="0"/>
                <a:ea typeface="黑体" panose="02010609060101010101" charset="-122"/>
                <a:sym typeface="+mn-ea"/>
              </a:rPr>
              <a:t>L3-4</a:t>
            </a:r>
            <a:endParaRPr lang="zh-CN" altLang="en-US" sz="2800" b="1" dirty="0">
              <a:solidFill>
                <a:srgbClr val="00B050"/>
              </a:solidFill>
              <a:latin typeface="Arial" panose="020B0604020202020204" pitchFamily="34" charset="0"/>
              <a:ea typeface="黑体" panose="02010609060101010101" charset="-122"/>
            </a:endParaRPr>
          </a:p>
          <a:p>
            <a:pPr fontAlgn="auto">
              <a:lnSpc>
                <a:spcPct val="100000"/>
              </a:lnSpc>
            </a:pPr>
            <a:r>
              <a:rPr sz="2800" dirty="0">
                <a:latin typeface="Arial" panose="020B0604020202020204" pitchFamily="34" charset="0"/>
                <a:ea typeface="黑体" panose="02010609060101010101" charset="-122"/>
                <a:sym typeface="+mn-ea"/>
              </a:rPr>
              <a:t>6．Millie's ________ is very good. She is a good student.</a:t>
            </a:r>
            <a:endParaRPr sz="2800" dirty="0">
              <a:latin typeface="Arial" panose="020B0604020202020204" pitchFamily="34" charset="0"/>
              <a:ea typeface="黑体" panose="02010609060101010101" charset="-122"/>
            </a:endParaRPr>
          </a:p>
          <a:p>
            <a:pPr fontAlgn="auto">
              <a:lnSpc>
                <a:spcPct val="100000"/>
              </a:lnSpc>
            </a:pPr>
            <a:r>
              <a:rPr sz="2800" dirty="0">
                <a:latin typeface="Arial" panose="020B0604020202020204" pitchFamily="34" charset="0"/>
                <a:ea typeface="黑体" panose="02010609060101010101" charset="-122"/>
                <a:sym typeface="+mn-ea"/>
              </a:rPr>
              <a:t>A．plan      B．plans       C．is plan       D．is planning</a:t>
            </a:r>
            <a:endParaRPr sz="2800" dirty="0">
              <a:latin typeface="Arial" panose="020B0604020202020204" pitchFamily="34" charset="0"/>
              <a:ea typeface="黑体" panose="02010609060101010101" charset="-122"/>
              <a:sym typeface="+mn-ea"/>
            </a:endParaRPr>
          </a:p>
          <a:p>
            <a:pPr fontAlgn="auto">
              <a:lnSpc>
                <a:spcPct val="100000"/>
              </a:lnSpc>
            </a:pPr>
            <a:endParaRPr sz="2800" dirty="0">
              <a:latin typeface="Arial" panose="020B0604020202020204" pitchFamily="34" charset="0"/>
              <a:ea typeface="黑体" panose="02010609060101010101" charset="-122"/>
            </a:endParaRPr>
          </a:p>
          <a:p>
            <a:pPr fontAlgn="auto">
              <a:lnSpc>
                <a:spcPct val="100000"/>
              </a:lnSpc>
            </a:pPr>
            <a:r>
              <a:rPr sz="2800" dirty="0">
                <a:latin typeface="Arial" panose="020B0604020202020204" pitchFamily="34" charset="0"/>
                <a:ea typeface="黑体" panose="02010609060101010101" charset="-122"/>
                <a:sym typeface="+mn-ea"/>
              </a:rPr>
              <a:t>7．—Can you ________ the visitors ________ your school?</a:t>
            </a:r>
            <a:endParaRPr sz="2800" dirty="0">
              <a:latin typeface="Arial" panose="020B0604020202020204" pitchFamily="34" charset="0"/>
              <a:ea typeface="黑体" panose="02010609060101010101" charset="-122"/>
            </a:endParaRPr>
          </a:p>
          <a:p>
            <a:pPr fontAlgn="auto">
              <a:lnSpc>
                <a:spcPct val="100000"/>
              </a:lnSpc>
            </a:pPr>
            <a:r>
              <a:rPr sz="2800" dirty="0">
                <a:latin typeface="Arial" panose="020B0604020202020204" pitchFamily="34" charset="0"/>
                <a:ea typeface="黑体" panose="02010609060101010101" charset="-122"/>
                <a:sym typeface="+mn-ea"/>
              </a:rPr>
              <a:t>      —Of course I can.</a:t>
            </a:r>
            <a:endParaRPr sz="2800" dirty="0">
              <a:latin typeface="Arial" panose="020B0604020202020204" pitchFamily="34" charset="0"/>
              <a:ea typeface="黑体" panose="02010609060101010101" charset="-122"/>
            </a:endParaRPr>
          </a:p>
          <a:p>
            <a:pPr fontAlgn="auto">
              <a:lnSpc>
                <a:spcPct val="100000"/>
              </a:lnSpc>
            </a:pPr>
            <a:r>
              <a:rPr sz="2800" dirty="0">
                <a:latin typeface="Arial" panose="020B0604020202020204" pitchFamily="34" charset="0"/>
                <a:ea typeface="黑体" panose="02010609060101010101" charset="-122"/>
                <a:sym typeface="+mn-ea"/>
              </a:rPr>
              <a:t>A．showing; to   B．show; for   C．showing; in   D．show; around</a:t>
            </a:r>
            <a:endParaRPr sz="2800" dirty="0">
              <a:latin typeface="Arial" panose="020B0604020202020204" pitchFamily="34" charset="0"/>
              <a:ea typeface="黑体" panose="02010609060101010101" charset="-122"/>
              <a:sym typeface="+mn-ea"/>
            </a:endParaRPr>
          </a:p>
          <a:p>
            <a:pPr fontAlgn="auto">
              <a:lnSpc>
                <a:spcPct val="100000"/>
              </a:lnSpc>
            </a:pPr>
            <a:endParaRPr sz="2800" dirty="0">
              <a:latin typeface="Arial" panose="020B0604020202020204" pitchFamily="34" charset="0"/>
              <a:ea typeface="黑体" panose="02010609060101010101" charset="-122"/>
            </a:endParaRPr>
          </a:p>
          <a:p>
            <a:pPr fontAlgn="auto">
              <a:lnSpc>
                <a:spcPct val="100000"/>
              </a:lnSpc>
            </a:pPr>
            <a:r>
              <a:rPr sz="2800" dirty="0">
                <a:latin typeface="Arial" panose="020B0604020202020204" pitchFamily="34" charset="0"/>
                <a:ea typeface="黑体" panose="02010609060101010101" charset="-122"/>
                <a:sym typeface="+mn-ea"/>
              </a:rPr>
              <a:t>8．My ________ name is Guo Ping. We are in the same school.</a:t>
            </a:r>
            <a:endParaRPr sz="2800" dirty="0">
              <a:latin typeface="Arial" panose="020B0604020202020204" pitchFamily="34" charset="0"/>
              <a:ea typeface="黑体" panose="02010609060101010101" charset="-122"/>
            </a:endParaRPr>
          </a:p>
          <a:p>
            <a:pPr fontAlgn="auto">
              <a:lnSpc>
                <a:spcPct val="100000"/>
              </a:lnSpc>
            </a:pPr>
            <a:r>
              <a:rPr sz="2800" dirty="0">
                <a:latin typeface="Arial" panose="020B0604020202020204" pitchFamily="34" charset="0"/>
                <a:ea typeface="黑体" panose="02010609060101010101" charset="-122"/>
                <a:sym typeface="+mn-ea"/>
              </a:rPr>
              <a:t>A．friend          B．friends          C．friend's         D．friends'</a:t>
            </a:r>
            <a:endParaRPr sz="2800" dirty="0">
              <a:latin typeface="Arial" panose="020B0604020202020204" pitchFamily="34" charset="0"/>
              <a:ea typeface="黑体" panose="02010609060101010101" charset="-122"/>
            </a:endParaRPr>
          </a:p>
          <a:p>
            <a:pPr fontAlgn="auto">
              <a:lnSpc>
                <a:spcPct val="100000"/>
              </a:lnSpc>
            </a:pPr>
            <a:r>
              <a:rPr sz="2800" dirty="0">
                <a:latin typeface="Arial" panose="020B0604020202020204" pitchFamily="34" charset="0"/>
                <a:ea typeface="黑体" panose="02010609060101010101" charset="-122"/>
                <a:sym typeface="+mn-ea"/>
              </a:rPr>
              <a:t>9．What ________ that, Li Ming?</a:t>
            </a:r>
            <a:endParaRPr sz="2800" dirty="0">
              <a:latin typeface="Arial" panose="020B0604020202020204" pitchFamily="34" charset="0"/>
              <a:ea typeface="黑体" panose="02010609060101010101" charset="-122"/>
            </a:endParaRPr>
          </a:p>
          <a:p>
            <a:pPr fontAlgn="auto">
              <a:lnSpc>
                <a:spcPct val="100000"/>
              </a:lnSpc>
            </a:pPr>
            <a:r>
              <a:rPr sz="2800" dirty="0">
                <a:latin typeface="Arial" panose="020B0604020202020204" pitchFamily="34" charset="0"/>
                <a:ea typeface="黑体" panose="02010609060101010101" charset="-122"/>
                <a:sym typeface="+mn-ea"/>
              </a:rPr>
              <a:t>A．am  </a:t>
            </a:r>
            <a:r>
              <a:rPr lang="en-US" sz="2800" dirty="0">
                <a:latin typeface="Arial" panose="020B0604020202020204" pitchFamily="34" charset="0"/>
                <a:ea typeface="黑体" panose="02010609060101010101" charset="-122"/>
                <a:sym typeface="+mn-ea"/>
              </a:rPr>
              <a:t>	       </a:t>
            </a:r>
            <a:r>
              <a:rPr sz="2800" dirty="0">
                <a:latin typeface="Arial" panose="020B0604020202020204" pitchFamily="34" charset="0"/>
                <a:ea typeface="黑体" panose="02010609060101010101" charset="-122"/>
                <a:sym typeface="+mn-ea"/>
              </a:rPr>
              <a:t>B．is  </a:t>
            </a:r>
            <a:r>
              <a:rPr lang="en-US" sz="2800" dirty="0">
                <a:latin typeface="Arial" panose="020B0604020202020204" pitchFamily="34" charset="0"/>
                <a:ea typeface="黑体" panose="02010609060101010101" charset="-122"/>
                <a:sym typeface="+mn-ea"/>
              </a:rPr>
              <a:t>	    	      </a:t>
            </a:r>
            <a:r>
              <a:rPr sz="2800" dirty="0">
                <a:latin typeface="Arial" panose="020B0604020202020204" pitchFamily="34" charset="0"/>
                <a:ea typeface="黑体" panose="02010609060101010101" charset="-122"/>
                <a:sym typeface="+mn-ea"/>
              </a:rPr>
              <a:t>C．are  </a:t>
            </a:r>
            <a:r>
              <a:rPr lang="en-US" sz="2800" dirty="0">
                <a:latin typeface="Arial" panose="020B0604020202020204" pitchFamily="34" charset="0"/>
                <a:ea typeface="黑体" panose="02010609060101010101" charset="-122"/>
                <a:sym typeface="+mn-ea"/>
              </a:rPr>
              <a:t>	       </a:t>
            </a:r>
            <a:r>
              <a:rPr sz="2800" dirty="0">
                <a:latin typeface="Arial" panose="020B0604020202020204" pitchFamily="34" charset="0"/>
                <a:ea typeface="黑体" panose="02010609060101010101" charset="-122"/>
                <a:sym typeface="+mn-ea"/>
              </a:rPr>
              <a:t>D．be</a:t>
            </a:r>
            <a:endParaRPr sz="2800" dirty="0">
              <a:latin typeface="Arial" panose="020B0604020202020204" pitchFamily="34" charset="0"/>
              <a:ea typeface="黑体" panose="02010609060101010101" charset="-122"/>
            </a:endParaRPr>
          </a:p>
          <a:p>
            <a:pPr fontAlgn="auto">
              <a:lnSpc>
                <a:spcPct val="100000"/>
              </a:lnSpc>
            </a:pPr>
            <a:r>
              <a:rPr sz="2800" dirty="0">
                <a:latin typeface="Arial" panose="020B0604020202020204" pitchFamily="34" charset="0"/>
                <a:ea typeface="黑体" panose="02010609060101010101" charset="-122"/>
                <a:sym typeface="+mn-ea"/>
              </a:rPr>
              <a:t>10</a:t>
            </a:r>
            <a:r>
              <a:rPr lang="en-US" sz="2800" dirty="0">
                <a:latin typeface="Arial" panose="020B0604020202020204" pitchFamily="34" charset="0"/>
                <a:ea typeface="黑体" panose="02010609060101010101" charset="-122"/>
                <a:sym typeface="+mn-ea"/>
              </a:rPr>
              <a:t>.</a:t>
            </a:r>
            <a:r>
              <a:rPr sz="2800" dirty="0">
                <a:latin typeface="Arial" panose="020B0604020202020204" pitchFamily="34" charset="0"/>
                <a:ea typeface="黑体" panose="02010609060101010101" charset="-122"/>
                <a:sym typeface="+mn-ea"/>
              </a:rPr>
              <a:t>The students ________ after school on the playground. </a:t>
            </a:r>
            <a:endParaRPr sz="2800" dirty="0">
              <a:latin typeface="Arial" panose="020B0604020202020204" pitchFamily="34" charset="0"/>
              <a:ea typeface="黑体" panose="02010609060101010101" charset="-122"/>
            </a:endParaRPr>
          </a:p>
          <a:p>
            <a:pPr fontAlgn="auto">
              <a:lnSpc>
                <a:spcPct val="100000"/>
              </a:lnSpc>
            </a:pPr>
            <a:r>
              <a:rPr sz="2800" dirty="0">
                <a:latin typeface="Arial" panose="020B0604020202020204" pitchFamily="34" charset="0"/>
                <a:ea typeface="黑体" panose="02010609060101010101" charset="-122"/>
                <a:sym typeface="+mn-ea"/>
              </a:rPr>
              <a:t>     They have fun there.</a:t>
            </a:r>
            <a:endParaRPr sz="2800" dirty="0">
              <a:latin typeface="Arial" panose="020B0604020202020204" pitchFamily="34" charset="0"/>
              <a:ea typeface="黑体" panose="02010609060101010101" charset="-122"/>
            </a:endParaRPr>
          </a:p>
          <a:p>
            <a:pPr fontAlgn="auto">
              <a:lnSpc>
                <a:spcPct val="100000"/>
              </a:lnSpc>
            </a:pPr>
            <a:r>
              <a:rPr sz="2800" dirty="0">
                <a:latin typeface="Arial" panose="020B0604020202020204" pitchFamily="34" charset="0"/>
                <a:ea typeface="黑体" panose="02010609060101010101" charset="-122"/>
                <a:sym typeface="+mn-ea"/>
              </a:rPr>
              <a:t>A．have classes  B．get books C．plan lessons  D．play sports</a:t>
            </a:r>
            <a:endParaRPr lang="en-US" altLang="zh-CN" sz="2800" dirty="0"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18444" name="TextBox 15"/>
          <p:cNvSpPr txBox="1"/>
          <p:nvPr/>
        </p:nvSpPr>
        <p:spPr>
          <a:xfrm>
            <a:off x="842645" y="835025"/>
            <a:ext cx="68643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46" name="TextBox 17"/>
          <p:cNvSpPr txBox="1"/>
          <p:nvPr/>
        </p:nvSpPr>
        <p:spPr>
          <a:xfrm>
            <a:off x="824865" y="1991995"/>
            <a:ext cx="53594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70" name="TextBox 16"/>
          <p:cNvSpPr txBox="1"/>
          <p:nvPr/>
        </p:nvSpPr>
        <p:spPr>
          <a:xfrm>
            <a:off x="903288" y="3669665"/>
            <a:ext cx="439420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16"/>
          <p:cNvSpPr txBox="1"/>
          <p:nvPr/>
        </p:nvSpPr>
        <p:spPr>
          <a:xfrm>
            <a:off x="903288" y="5477193"/>
            <a:ext cx="439420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16"/>
          <p:cNvSpPr txBox="1"/>
          <p:nvPr/>
        </p:nvSpPr>
        <p:spPr>
          <a:xfrm>
            <a:off x="873125" y="4505960"/>
            <a:ext cx="50038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4" grpId="0"/>
      <p:bldP spid="18446" grpId="0"/>
      <p:bldP spid="19470" grpId="0"/>
      <p:bldP spid="21" grpId="0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2" name="TextBox 19"/>
          <p:cNvSpPr txBox="1"/>
          <p:nvPr/>
        </p:nvSpPr>
        <p:spPr>
          <a:xfrm>
            <a:off x="3500120" y="221933"/>
            <a:ext cx="5062538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 dirty="0">
                <a:latin typeface="Traditional Arabic" panose="02020603050405020304" charset="0"/>
                <a:cs typeface="Traditional Arabic" panose="02020603050405020304" charset="0"/>
              </a:rPr>
              <a:t> </a:t>
            </a:r>
            <a:r>
              <a:rPr lang="en-US" altLang="zh-CN" sz="2800" b="1" dirty="0">
                <a:latin typeface="Arial Unicode MS" panose="020B0604020202020204" charset="-122"/>
                <a:ea typeface="Arial Unicode MS" panose="020B0604020202020204" charset="-122"/>
                <a:cs typeface="Traditional Arabic" panose="02020603050405020304" charset="0"/>
              </a:rPr>
              <a:t>School and Friends</a:t>
            </a:r>
            <a:endParaRPr lang="en-US" altLang="zh-CN" sz="2800" b="1" dirty="0">
              <a:latin typeface="Arial Unicode MS" panose="020B0604020202020204" charset="-122"/>
              <a:ea typeface="Arial Unicode MS" panose="020B0604020202020204" charset="-122"/>
              <a:cs typeface="Traditional Arabic" panose="02020603050405020304" charset="0"/>
            </a:endParaRPr>
          </a:p>
        </p:txBody>
      </p:sp>
      <p:sp>
        <p:nvSpPr>
          <p:cNvPr id="2053" name="TextBox 17"/>
          <p:cNvSpPr txBox="1"/>
          <p:nvPr/>
        </p:nvSpPr>
        <p:spPr>
          <a:xfrm>
            <a:off x="1880870" y="222250"/>
            <a:ext cx="161925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 dirty="0">
                <a:latin typeface="Arial Unicode MS" panose="020B0604020202020204" charset="-122"/>
                <a:ea typeface="Arial Unicode MS" panose="020B0604020202020204" charset="-122"/>
                <a:cs typeface="Traditional Arabic" panose="02020603050405020304" charset="0"/>
              </a:rPr>
              <a:t>Unit 1</a:t>
            </a:r>
            <a:endParaRPr lang="en-US" altLang="zh-CN" sz="2800" b="1" dirty="0">
              <a:latin typeface="Arial Unicode MS" panose="020B0604020202020204" charset="-122"/>
              <a:ea typeface="Arial Unicode MS" panose="020B0604020202020204" charset="-122"/>
              <a:cs typeface="Traditional Arabic" panose="02020603050405020304" charset="0"/>
            </a:endParaRPr>
          </a:p>
        </p:txBody>
      </p:sp>
      <p:pic>
        <p:nvPicPr>
          <p:cNvPr id="9218" name="Picture 1"/>
          <p:cNvPicPr/>
          <p:nvPr/>
        </p:nvPicPr>
        <p:blipFill>
          <a:blip r:embed="rId1"/>
          <a:stretch>
            <a:fillRect/>
          </a:stretch>
        </p:blipFill>
        <p:spPr>
          <a:xfrm>
            <a:off x="6814185" y="2887345"/>
            <a:ext cx="1652270" cy="266509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220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5005388" y="2624773"/>
            <a:ext cx="1257300" cy="30734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221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3634105" y="2708593"/>
            <a:ext cx="1371600" cy="3022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222" name="Picture 5"/>
          <p:cNvPicPr/>
          <p:nvPr/>
        </p:nvPicPr>
        <p:blipFill>
          <a:blip r:embed="rId4"/>
          <a:stretch>
            <a:fillRect/>
          </a:stretch>
        </p:blipFill>
        <p:spPr>
          <a:xfrm>
            <a:off x="2250440" y="1146810"/>
            <a:ext cx="2603500" cy="15621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64" name="矩形 9"/>
          <p:cNvSpPr/>
          <p:nvPr/>
        </p:nvSpPr>
        <p:spPr>
          <a:xfrm>
            <a:off x="1405890" y="0"/>
            <a:ext cx="10448925" cy="69856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fontAlgn="auto">
              <a:lnSpc>
                <a:spcPct val="100000"/>
              </a:lnSpc>
            </a:pPr>
            <a:r>
              <a:rPr lang="zh-CN" altLang="en-US" sz="2800" b="1" dirty="0">
                <a:solidFill>
                  <a:srgbClr val="00B050"/>
                </a:solidFill>
                <a:latin typeface="Arial" panose="020B0604020202020204" pitchFamily="34" charset="0"/>
                <a:ea typeface="黑体" panose="02010609060101010101" charset="-122"/>
                <a:sym typeface="+mn-ea"/>
              </a:rPr>
              <a:t>综合题</a:t>
            </a:r>
            <a:r>
              <a:rPr lang="en-US" altLang="zh-CN" sz="2800" b="1" dirty="0">
                <a:solidFill>
                  <a:srgbClr val="00B050"/>
                </a:solidFill>
                <a:latin typeface="Arial" panose="020B0604020202020204" pitchFamily="34" charset="0"/>
                <a:ea typeface="黑体" panose="02010609060101010101" charset="-122"/>
                <a:sym typeface="+mn-ea"/>
              </a:rPr>
              <a:t>L3-4</a:t>
            </a:r>
            <a:endParaRPr lang="zh-CN" altLang="en-US" sz="2800" b="1" dirty="0">
              <a:solidFill>
                <a:srgbClr val="00B050"/>
              </a:solidFill>
              <a:latin typeface="Arial" panose="020B0604020202020204" pitchFamily="34" charset="0"/>
              <a:ea typeface="黑体" panose="02010609060101010101" charset="-122"/>
            </a:endParaRPr>
          </a:p>
          <a:p>
            <a:pPr fontAlgn="auto">
              <a:lnSpc>
                <a:spcPct val="100000"/>
              </a:lnSpc>
            </a:pPr>
            <a:endParaRPr sz="2800" dirty="0">
              <a:latin typeface="Arial" panose="020B0604020202020204" pitchFamily="34" charset="0"/>
              <a:ea typeface="黑体" panose="02010609060101010101" charset="-122"/>
            </a:endParaRPr>
          </a:p>
          <a:p>
            <a:pPr fontAlgn="auto">
              <a:lnSpc>
                <a:spcPct val="100000"/>
              </a:lnSpc>
            </a:pPr>
            <a:r>
              <a:rPr lang="en-US" sz="2800" dirty="0">
                <a:latin typeface="Arial" panose="020B0604020202020204" pitchFamily="34" charset="0"/>
                <a:ea typeface="黑体" panose="02010609060101010101" charset="-122"/>
              </a:rPr>
              <a:t>11</a:t>
            </a:r>
            <a:r>
              <a:rPr sz="2800" dirty="0">
                <a:latin typeface="Arial" panose="020B0604020202020204" pitchFamily="34" charset="0"/>
                <a:ea typeface="黑体" panose="02010609060101010101" charset="-122"/>
              </a:rPr>
              <a:t>．Let's ________ a game!</a:t>
            </a:r>
            <a:endParaRPr sz="2800" dirty="0">
              <a:latin typeface="Arial" panose="020B0604020202020204" pitchFamily="34" charset="0"/>
              <a:ea typeface="黑体" panose="02010609060101010101" charset="-122"/>
            </a:endParaRPr>
          </a:p>
          <a:p>
            <a:pPr fontAlgn="auto">
              <a:lnSpc>
                <a:spcPct val="100000"/>
              </a:lnSpc>
            </a:pPr>
            <a:r>
              <a:rPr sz="2800" dirty="0">
                <a:latin typeface="Arial" panose="020B0604020202020204" pitchFamily="34" charset="0"/>
                <a:ea typeface="黑体" panose="02010609060101010101" charset="-122"/>
              </a:rPr>
              <a:t>A．play  B．playing</a:t>
            </a:r>
            <a:endParaRPr sz="2800" dirty="0">
              <a:latin typeface="Arial" panose="020B0604020202020204" pitchFamily="34" charset="0"/>
              <a:ea typeface="黑体" panose="02010609060101010101" charset="-122"/>
            </a:endParaRPr>
          </a:p>
          <a:p>
            <a:pPr fontAlgn="auto">
              <a:lnSpc>
                <a:spcPct val="100000"/>
              </a:lnSpc>
            </a:pPr>
            <a:r>
              <a:rPr sz="2800" dirty="0">
                <a:latin typeface="Arial" panose="020B0604020202020204" pitchFamily="34" charset="0"/>
                <a:ea typeface="黑体" panose="02010609060101010101" charset="-122"/>
              </a:rPr>
              <a:t>C．plays   D．to play</a:t>
            </a:r>
            <a:endParaRPr sz="2800" dirty="0">
              <a:latin typeface="Arial" panose="020B0604020202020204" pitchFamily="34" charset="0"/>
              <a:ea typeface="黑体" panose="02010609060101010101" charset="-122"/>
            </a:endParaRPr>
          </a:p>
          <a:p>
            <a:pPr fontAlgn="auto">
              <a:lnSpc>
                <a:spcPct val="100000"/>
              </a:lnSpc>
            </a:pPr>
            <a:r>
              <a:rPr lang="en-US" sz="2800" dirty="0">
                <a:latin typeface="Arial" panose="020B0604020202020204" pitchFamily="34" charset="0"/>
                <a:ea typeface="黑体" panose="02010609060101010101" charset="-122"/>
              </a:rPr>
              <a:t>12</a:t>
            </a:r>
            <a:r>
              <a:rPr sz="2800" dirty="0">
                <a:latin typeface="Arial" panose="020B0604020202020204" pitchFamily="34" charset="0"/>
                <a:ea typeface="黑体" panose="02010609060101010101" charset="-122"/>
              </a:rPr>
              <a:t>．—Is this a ruler?</a:t>
            </a:r>
            <a:endParaRPr sz="2800" dirty="0">
              <a:latin typeface="Arial" panose="020B0604020202020204" pitchFamily="34" charset="0"/>
              <a:ea typeface="黑体" panose="02010609060101010101" charset="-122"/>
            </a:endParaRPr>
          </a:p>
          <a:p>
            <a:pPr fontAlgn="auto">
              <a:lnSpc>
                <a:spcPct val="100000"/>
              </a:lnSpc>
            </a:pPr>
            <a:r>
              <a:rPr sz="2800" dirty="0">
                <a:latin typeface="Arial" panose="020B0604020202020204" pitchFamily="34" charset="0"/>
                <a:ea typeface="黑体" panose="02010609060101010101" charset="-122"/>
              </a:rPr>
              <a:t>—________. It's a pencil.</a:t>
            </a:r>
            <a:endParaRPr sz="2800" dirty="0">
              <a:latin typeface="Arial" panose="020B0604020202020204" pitchFamily="34" charset="0"/>
              <a:ea typeface="黑体" panose="02010609060101010101" charset="-122"/>
            </a:endParaRPr>
          </a:p>
          <a:p>
            <a:pPr fontAlgn="auto">
              <a:lnSpc>
                <a:spcPct val="100000"/>
              </a:lnSpc>
            </a:pPr>
            <a:r>
              <a:rPr sz="2800" dirty="0">
                <a:latin typeface="Arial" panose="020B0604020202020204" pitchFamily="34" charset="0"/>
                <a:ea typeface="黑体" panose="02010609060101010101" charset="-122"/>
              </a:rPr>
              <a:t>A．Yes, it is  B．Yes, this is</a:t>
            </a:r>
            <a:endParaRPr sz="2800" dirty="0">
              <a:latin typeface="Arial" panose="020B0604020202020204" pitchFamily="34" charset="0"/>
              <a:ea typeface="黑体" panose="02010609060101010101" charset="-122"/>
            </a:endParaRPr>
          </a:p>
          <a:p>
            <a:pPr fontAlgn="auto">
              <a:lnSpc>
                <a:spcPct val="100000"/>
              </a:lnSpc>
            </a:pPr>
            <a:r>
              <a:rPr sz="2800" dirty="0">
                <a:latin typeface="Arial" panose="020B0604020202020204" pitchFamily="34" charset="0"/>
                <a:ea typeface="黑体" panose="02010609060101010101" charset="-122"/>
              </a:rPr>
              <a:t>C．No, it isn't  D．No, that isn't</a:t>
            </a:r>
            <a:endParaRPr sz="2800" dirty="0">
              <a:latin typeface="Arial" panose="020B0604020202020204" pitchFamily="34" charset="0"/>
              <a:ea typeface="黑体" panose="02010609060101010101" charset="-122"/>
            </a:endParaRPr>
          </a:p>
          <a:p>
            <a:pPr fontAlgn="auto">
              <a:lnSpc>
                <a:spcPct val="100000"/>
              </a:lnSpc>
            </a:pPr>
            <a:r>
              <a:rPr lang="en-US" sz="2800" dirty="0">
                <a:latin typeface="Arial" panose="020B0604020202020204" pitchFamily="34" charset="0"/>
                <a:ea typeface="黑体" panose="02010609060101010101" charset="-122"/>
              </a:rPr>
              <a:t>13</a:t>
            </a:r>
            <a:r>
              <a:rPr sz="2800" dirty="0">
                <a:latin typeface="Arial" panose="020B0604020202020204" pitchFamily="34" charset="0"/>
                <a:ea typeface="黑体" panose="02010609060101010101" charset="-122"/>
              </a:rPr>
              <a:t>．It's ________ turn ________ now.</a:t>
            </a:r>
            <a:endParaRPr sz="2800" dirty="0">
              <a:latin typeface="Arial" panose="020B0604020202020204" pitchFamily="34" charset="0"/>
              <a:ea typeface="黑体" panose="02010609060101010101" charset="-122"/>
            </a:endParaRPr>
          </a:p>
          <a:p>
            <a:pPr fontAlgn="auto">
              <a:lnSpc>
                <a:spcPct val="100000"/>
              </a:lnSpc>
            </a:pPr>
            <a:r>
              <a:rPr sz="2800" dirty="0">
                <a:latin typeface="Arial" panose="020B0604020202020204" pitchFamily="34" charset="0"/>
                <a:ea typeface="黑体" panose="02010609060101010101" charset="-122"/>
              </a:rPr>
              <a:t>A．you; read     B．your; read</a:t>
            </a:r>
            <a:endParaRPr sz="2800" dirty="0">
              <a:latin typeface="Arial" panose="020B0604020202020204" pitchFamily="34" charset="0"/>
              <a:ea typeface="黑体" panose="02010609060101010101" charset="-122"/>
            </a:endParaRPr>
          </a:p>
          <a:p>
            <a:pPr fontAlgn="auto">
              <a:lnSpc>
                <a:spcPct val="100000"/>
              </a:lnSpc>
            </a:pPr>
            <a:r>
              <a:rPr sz="2800" dirty="0">
                <a:latin typeface="Arial" panose="020B0604020202020204" pitchFamily="34" charset="0"/>
                <a:ea typeface="黑体" panose="02010609060101010101" charset="-122"/>
              </a:rPr>
              <a:t>C．your; to read  D．you; to read</a:t>
            </a:r>
            <a:endParaRPr sz="2800" dirty="0">
              <a:latin typeface="Arial" panose="020B0604020202020204" pitchFamily="34" charset="0"/>
              <a:ea typeface="黑体" panose="02010609060101010101" charset="-122"/>
            </a:endParaRPr>
          </a:p>
          <a:p>
            <a:pPr fontAlgn="auto">
              <a:lnSpc>
                <a:spcPct val="100000"/>
              </a:lnSpc>
            </a:pPr>
            <a:r>
              <a:rPr sz="2800" dirty="0">
                <a:latin typeface="Arial" panose="020B0604020202020204" pitchFamily="34" charset="0"/>
                <a:ea typeface="黑体" panose="02010609060101010101" charset="-122"/>
              </a:rPr>
              <a:t>1</a:t>
            </a:r>
            <a:r>
              <a:rPr lang="en-US" sz="2800" dirty="0">
                <a:latin typeface="Arial" panose="020B0604020202020204" pitchFamily="34" charset="0"/>
                <a:ea typeface="黑体" panose="02010609060101010101" charset="-122"/>
              </a:rPr>
              <a:t>4</a:t>
            </a:r>
            <a:r>
              <a:rPr sz="2800" dirty="0">
                <a:latin typeface="Arial" panose="020B0604020202020204" pitchFamily="34" charset="0"/>
                <a:ea typeface="黑体" panose="02010609060101010101" charset="-122"/>
              </a:rPr>
              <a:t>．—What's this in English?</a:t>
            </a:r>
            <a:endParaRPr sz="2800" dirty="0">
              <a:latin typeface="Arial" panose="020B0604020202020204" pitchFamily="34" charset="0"/>
              <a:ea typeface="黑体" panose="02010609060101010101" charset="-122"/>
            </a:endParaRPr>
          </a:p>
          <a:p>
            <a:pPr fontAlgn="auto">
              <a:lnSpc>
                <a:spcPct val="100000"/>
              </a:lnSpc>
            </a:pPr>
            <a:r>
              <a:rPr sz="2800" dirty="0">
                <a:latin typeface="Arial" panose="020B0604020202020204" pitchFamily="34" charset="0"/>
                <a:ea typeface="黑体" panose="02010609060101010101" charset="-122"/>
              </a:rPr>
              <a:t>—________.</a:t>
            </a:r>
            <a:endParaRPr sz="2800" dirty="0">
              <a:latin typeface="Arial" panose="020B0604020202020204" pitchFamily="34" charset="0"/>
              <a:ea typeface="黑体" panose="02010609060101010101" charset="-122"/>
            </a:endParaRPr>
          </a:p>
          <a:p>
            <a:pPr fontAlgn="auto">
              <a:lnSpc>
                <a:spcPct val="100000"/>
              </a:lnSpc>
            </a:pPr>
            <a:r>
              <a:rPr sz="2800" dirty="0">
                <a:latin typeface="Arial" panose="020B0604020202020204" pitchFamily="34" charset="0"/>
                <a:ea typeface="黑体" panose="02010609060101010101" charset="-122"/>
              </a:rPr>
              <a:t>A．It's a pen         B．It's your book</a:t>
            </a:r>
            <a:endParaRPr sz="2800" dirty="0">
              <a:latin typeface="Arial" panose="020B0604020202020204" pitchFamily="34" charset="0"/>
              <a:ea typeface="黑体" panose="02010609060101010101" charset="-122"/>
            </a:endParaRPr>
          </a:p>
          <a:p>
            <a:pPr fontAlgn="auto">
              <a:lnSpc>
                <a:spcPct val="100000"/>
              </a:lnSpc>
            </a:pPr>
            <a:r>
              <a:rPr sz="2800" dirty="0">
                <a:latin typeface="Arial" panose="020B0604020202020204" pitchFamily="34" charset="0"/>
                <a:ea typeface="黑体" panose="02010609060101010101" charset="-122"/>
              </a:rPr>
              <a:t>C．It's four          D．It's yellow</a:t>
            </a:r>
            <a:endParaRPr sz="2800" dirty="0"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18444" name="TextBox 15"/>
          <p:cNvSpPr txBox="1"/>
          <p:nvPr/>
        </p:nvSpPr>
        <p:spPr>
          <a:xfrm>
            <a:off x="818515" y="946785"/>
            <a:ext cx="68643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46" name="TextBox 17"/>
          <p:cNvSpPr txBox="1"/>
          <p:nvPr/>
        </p:nvSpPr>
        <p:spPr>
          <a:xfrm>
            <a:off x="893445" y="2222500"/>
            <a:ext cx="53594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70" name="TextBox 16"/>
          <p:cNvSpPr txBox="1"/>
          <p:nvPr/>
        </p:nvSpPr>
        <p:spPr>
          <a:xfrm>
            <a:off x="916305" y="3488055"/>
            <a:ext cx="48958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16"/>
          <p:cNvSpPr txBox="1"/>
          <p:nvPr/>
        </p:nvSpPr>
        <p:spPr>
          <a:xfrm>
            <a:off x="843280" y="4746308"/>
            <a:ext cx="439420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4" grpId="0"/>
      <p:bldP spid="18446" grpId="0"/>
      <p:bldP spid="19470" grpId="0"/>
      <p:bldP spid="2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64" name="矩形 9"/>
          <p:cNvSpPr/>
          <p:nvPr/>
        </p:nvSpPr>
        <p:spPr>
          <a:xfrm>
            <a:off x="1405890" y="40640"/>
            <a:ext cx="10448925" cy="59080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00B050"/>
                </a:solidFill>
                <a:latin typeface="Arial" panose="020B0604020202020204" pitchFamily="34" charset="0"/>
                <a:ea typeface="黑体" panose="02010609060101010101" charset="-122"/>
              </a:rPr>
              <a:t>综合题</a:t>
            </a:r>
            <a:r>
              <a:rPr lang="en-US" altLang="zh-CN" sz="2800" b="1" dirty="0">
                <a:solidFill>
                  <a:srgbClr val="00B050"/>
                </a:solidFill>
                <a:latin typeface="Arial" panose="020B0604020202020204" pitchFamily="34" charset="0"/>
                <a:ea typeface="黑体" panose="02010609060101010101" charset="-122"/>
              </a:rPr>
              <a:t>L3-4</a:t>
            </a:r>
            <a:endParaRPr lang="zh-CN" altLang="en-US" sz="2800" b="1" dirty="0">
              <a:solidFill>
                <a:srgbClr val="00B050"/>
              </a:solidFill>
              <a:latin typeface="Arial" panose="020B0604020202020204" pitchFamily="34" charset="0"/>
              <a:ea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charset="-122"/>
              </a:rPr>
              <a:t>15．Jim is in the classroom.(改为一般疑问句)</a:t>
            </a:r>
            <a:endParaRPr lang="en-US" altLang="zh-CN" sz="2800" dirty="0">
              <a:latin typeface="Arial" panose="020B0604020202020204" pitchFamily="34" charset="0"/>
              <a:ea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charset="-122"/>
              </a:rPr>
              <a:t>________ Jim ________ the classroom?</a:t>
            </a:r>
            <a:endParaRPr lang="en-US" altLang="zh-CN" sz="2800" dirty="0">
              <a:latin typeface="Arial" panose="020B0604020202020204" pitchFamily="34" charset="0"/>
              <a:ea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charset="-122"/>
              </a:rPr>
              <a:t>16．That's </a:t>
            </a:r>
            <a:r>
              <a:rPr lang="en-US" altLang="zh-CN" sz="2800" u="sng" dirty="0">
                <a:latin typeface="Arial" panose="020B0604020202020204" pitchFamily="34" charset="0"/>
                <a:ea typeface="黑体" panose="02010609060101010101" charset="-122"/>
              </a:rPr>
              <a:t>a library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charset="-122"/>
              </a:rPr>
              <a:t>．(对画线部分提问)</a:t>
            </a:r>
            <a:endParaRPr lang="en-US" altLang="zh-CN" sz="2800" dirty="0">
              <a:latin typeface="Arial" panose="020B0604020202020204" pitchFamily="34" charset="0"/>
              <a:ea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charset="-122"/>
              </a:rPr>
              <a:t>________ that?</a:t>
            </a:r>
            <a:endParaRPr lang="en-US" altLang="zh-CN" sz="2800" dirty="0">
              <a:latin typeface="Arial" panose="020B0604020202020204" pitchFamily="34" charset="0"/>
              <a:ea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charset="-122"/>
              </a:rPr>
              <a:t>17．Tom is here.(改为否定句)</a:t>
            </a:r>
            <a:endParaRPr lang="en-US" altLang="zh-CN" sz="2800" dirty="0">
              <a:latin typeface="Arial" panose="020B0604020202020204" pitchFamily="34" charset="0"/>
              <a:ea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charset="-122"/>
              </a:rPr>
              <a:t>Tom ________ ________.</a:t>
            </a:r>
            <a:endParaRPr lang="en-US" altLang="zh-CN" sz="2800" dirty="0">
              <a:latin typeface="Arial" panose="020B0604020202020204" pitchFamily="34" charset="0"/>
              <a:ea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charset="-122"/>
              </a:rPr>
              <a:t>18．We can get some books </a:t>
            </a:r>
            <a:r>
              <a:rPr lang="en-US" altLang="zh-CN" sz="2800" u="sng" dirty="0">
                <a:latin typeface="Arial" panose="020B0604020202020204" pitchFamily="34" charset="0"/>
                <a:ea typeface="黑体" panose="02010609060101010101" charset="-122"/>
              </a:rPr>
              <a:t>from the librar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charset="-122"/>
              </a:rPr>
              <a:t>y．(对画线部分提问)</a:t>
            </a:r>
            <a:endParaRPr lang="en-US" altLang="zh-CN" sz="2800" dirty="0">
              <a:latin typeface="Arial" panose="020B0604020202020204" pitchFamily="34" charset="0"/>
              <a:ea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charset="-122"/>
              </a:rPr>
              <a:t>________ ________ you get any books?</a:t>
            </a:r>
            <a:endParaRPr lang="en-US" altLang="zh-CN" sz="2800" dirty="0"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18444" name="TextBox 15"/>
          <p:cNvSpPr txBox="1"/>
          <p:nvPr/>
        </p:nvSpPr>
        <p:spPr>
          <a:xfrm>
            <a:off x="1830070" y="1392555"/>
            <a:ext cx="68643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Is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46" name="TextBox 17"/>
          <p:cNvSpPr txBox="1"/>
          <p:nvPr/>
        </p:nvSpPr>
        <p:spPr>
          <a:xfrm>
            <a:off x="1614170" y="2663190"/>
            <a:ext cx="147002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What's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70" name="TextBox 16"/>
          <p:cNvSpPr txBox="1"/>
          <p:nvPr/>
        </p:nvSpPr>
        <p:spPr>
          <a:xfrm>
            <a:off x="2716213" y="3933190"/>
            <a:ext cx="2343150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isn't       here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16"/>
          <p:cNvSpPr txBox="1"/>
          <p:nvPr/>
        </p:nvSpPr>
        <p:spPr>
          <a:xfrm>
            <a:off x="1830070" y="5215573"/>
            <a:ext cx="2277745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Where    can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5"/>
          <p:cNvSpPr txBox="1"/>
          <p:nvPr/>
        </p:nvSpPr>
        <p:spPr>
          <a:xfrm>
            <a:off x="4107815" y="1483995"/>
            <a:ext cx="68643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in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4" grpId="0"/>
      <p:bldP spid="18446" grpId="0"/>
      <p:bldP spid="19470" grpId="0"/>
      <p:bldP spid="22" grpId="0"/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>
            <p:custDataLst>
              <p:tags r:id="rId1"/>
            </p:custDataLst>
          </p:nvPr>
        </p:nvSpPr>
        <p:spPr>
          <a:xfrm>
            <a:off x="358140" y="272415"/>
            <a:ext cx="11225530" cy="6440805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27000" dist="38100" dir="5400000" algn="t" rotWithShape="0">
              <a:srgbClr val="0D0D0D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6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8381365" y="308610"/>
            <a:ext cx="2262505" cy="940435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3200"/>
              <a:t>课堂落实</a:t>
            </a:r>
            <a:r>
              <a:rPr lang="en-US" altLang="zh-CN" sz="3200"/>
              <a:t>P3-4</a:t>
            </a:r>
            <a:endParaRPr lang="en-US" altLang="zh-CN" sz="320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2785" y="271780"/>
            <a:ext cx="5088255" cy="6314440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3231515" y="743585"/>
            <a:ext cx="129159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endParaRPr lang="en-US" altLang="zh-CN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231515" y="1327150"/>
            <a:ext cx="129159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</a:t>
            </a:r>
            <a:endParaRPr lang="en-US" altLang="zh-CN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231515" y="1910715"/>
            <a:ext cx="129159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endParaRPr lang="en-US" altLang="zh-CN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969260" y="2494280"/>
            <a:ext cx="181546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endParaRPr lang="en-US" altLang="zh-CN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230880" y="3077845"/>
            <a:ext cx="129159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zero</a:t>
            </a:r>
            <a:endParaRPr lang="en-US" altLang="zh-CN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310890" y="3514725"/>
            <a:ext cx="129159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three</a:t>
            </a:r>
            <a:endParaRPr lang="en-US" altLang="zh-CN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310890" y="4098290"/>
            <a:ext cx="129159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five</a:t>
            </a:r>
            <a:endParaRPr lang="en-US" altLang="zh-CN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231515" y="4681855"/>
            <a:ext cx="129159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seven</a:t>
            </a:r>
            <a:endParaRPr lang="en-US" altLang="zh-CN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310890" y="5265420"/>
            <a:ext cx="129159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eight</a:t>
            </a:r>
            <a:endParaRPr lang="en-US" altLang="zh-CN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3231515" y="5848985"/>
            <a:ext cx="129159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nine</a:t>
            </a:r>
            <a:endParaRPr lang="en-US" altLang="zh-CN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>
            <p:custDataLst>
              <p:tags r:id="rId1"/>
            </p:custDataLst>
          </p:nvPr>
        </p:nvSpPr>
        <p:spPr>
          <a:xfrm>
            <a:off x="210185" y="208915"/>
            <a:ext cx="11771630" cy="6439535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27000" dist="38100" dir="5400000" algn="t" rotWithShape="0">
              <a:srgbClr val="0D0D0D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6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5295" y="972820"/>
            <a:ext cx="9411335" cy="4911090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3672205" y="1648460"/>
            <a:ext cx="129159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</a:t>
            </a:r>
            <a:endParaRPr lang="en-US" altLang="zh-CN" sz="3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870960" y="2475865"/>
            <a:ext cx="129159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endParaRPr lang="en-US" altLang="zh-CN" sz="3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096895" y="3354705"/>
            <a:ext cx="129159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endParaRPr lang="en-US" altLang="zh-CN" sz="3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450205" y="4147185"/>
            <a:ext cx="129159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endParaRPr lang="en-US" altLang="zh-CN" sz="3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3409950" y="5035550"/>
            <a:ext cx="129159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endParaRPr lang="en-US" altLang="zh-CN" sz="3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8" grpId="0"/>
      <p:bldP spid="9" grpId="0"/>
      <p:bldP spid="10" grpId="0"/>
      <p:bldP spid="1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>
            <p:custDataLst>
              <p:tags r:id="rId1"/>
            </p:custDataLst>
          </p:nvPr>
        </p:nvSpPr>
        <p:spPr>
          <a:xfrm>
            <a:off x="240030" y="167640"/>
            <a:ext cx="11771630" cy="6439535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27000" dist="38100" dir="5400000" algn="t" rotWithShape="0">
              <a:srgbClr val="0D0D0D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6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73102" y="584200"/>
            <a:ext cx="56578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rgbClr val="FF0000"/>
                </a:solidFill>
              </a:rPr>
              <a:t>A</a:t>
            </a:r>
            <a:endParaRPr lang="en-US" altLang="zh-CN" sz="3600" dirty="0">
              <a:solidFill>
                <a:srgbClr val="FF0000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73102" y="2306675"/>
            <a:ext cx="56578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rgbClr val="FF0000"/>
                </a:solidFill>
              </a:rPr>
              <a:t>A</a:t>
            </a:r>
            <a:endParaRPr lang="en-US" altLang="zh-CN" sz="3600" dirty="0">
              <a:solidFill>
                <a:srgbClr val="FF0000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73102" y="3701315"/>
            <a:ext cx="56578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rgbClr val="FF0000"/>
                </a:solidFill>
              </a:rPr>
              <a:t>C</a:t>
            </a:r>
            <a:endParaRPr lang="en-US" altLang="zh-CN" sz="3600" dirty="0">
              <a:solidFill>
                <a:srgbClr val="FF0000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73102" y="4555550"/>
            <a:ext cx="56578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rgbClr val="FF0000"/>
                </a:solidFill>
              </a:rPr>
              <a:t>A</a:t>
            </a:r>
            <a:endParaRPr lang="en-US" altLang="zh-CN" sz="3600" dirty="0">
              <a:solidFill>
                <a:srgbClr val="FF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73102" y="5445820"/>
            <a:ext cx="56578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600" dirty="0">
                <a:solidFill>
                  <a:srgbClr val="FF0000"/>
                </a:solidFill>
              </a:rPr>
              <a:t>A</a:t>
            </a:r>
            <a:endParaRPr lang="en-US" altLang="zh-CN" sz="3600" dirty="0">
              <a:solidFill>
                <a:srgbClr val="FF0000"/>
              </a:solidFill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105" y="130810"/>
            <a:ext cx="9433560" cy="6305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15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9" name="Rectangle 2"/>
          <p:cNvSpPr>
            <a:spLocks noGrp="1"/>
          </p:cNvSpPr>
          <p:nvPr>
            <p:ph type="title" idx="4294967295"/>
          </p:nvPr>
        </p:nvSpPr>
        <p:spPr>
          <a:xfrm>
            <a:off x="1583690" y="0"/>
            <a:ext cx="6991985" cy="875030"/>
          </a:xfrm>
          <a:effectLst>
            <a:outerShdw dist="25399" dir="2699999" algn="ctr" rotWithShape="0">
              <a:schemeClr val="bg2">
                <a:alpha val="75000"/>
              </a:schemeClr>
            </a:outerShdw>
          </a:effectLst>
        </p:spPr>
        <p:txBody>
          <a:bodyPr vert="horz" wrap="square" lIns="50800" tIns="50800" rIns="132080" bIns="50800" anchor="ctr"/>
          <a:p>
            <a:pPr indent="40005" eaLnBrk="1" hangingPunct="1"/>
            <a:r>
              <a:rPr lang="en-US" altLang="zh-CN" sz="2800" dirty="0">
                <a:solidFill>
                  <a:srgbClr val="001F67"/>
                </a:solidFill>
                <a:latin typeface="Arial Unicode MS" panose="020B0604020202020204" charset="-122"/>
                <a:ea typeface="Arial Unicode MS" panose="020B0604020202020204" charset="-122"/>
                <a:sym typeface="Arial Bold" pitchFamily="-84" charset="0"/>
              </a:rPr>
              <a:t>Lesson 4      What Is It?</a:t>
            </a:r>
            <a:endParaRPr lang="en-US" altLang="zh-CN" sz="2800" dirty="0">
              <a:solidFill>
                <a:srgbClr val="001F67"/>
              </a:solidFill>
              <a:latin typeface="Arial Unicode MS" panose="020B0604020202020204" charset="-122"/>
              <a:ea typeface="Arial Unicode MS" panose="020B0604020202020204" charset="-122"/>
              <a:sym typeface="Arial Bold" pitchFamily="-84" charset="0"/>
            </a:endParaRPr>
          </a:p>
        </p:txBody>
      </p:sp>
      <p:sp>
        <p:nvSpPr>
          <p:cNvPr id="18442" name="文本框 1"/>
          <p:cNvSpPr txBox="1"/>
          <p:nvPr/>
        </p:nvSpPr>
        <p:spPr>
          <a:xfrm>
            <a:off x="1206500" y="956310"/>
            <a:ext cx="4666615" cy="33229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just">
              <a:lnSpc>
                <a:spcPct val="150000"/>
              </a:lnSpc>
            </a:pPr>
            <a:r>
              <a:rPr lang="zh-CN" altLang="en-US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重点单词：</a:t>
            </a:r>
            <a:endParaRPr lang="zh-CN" altLang="en-US" sz="2800" dirty="0"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  <a:p>
            <a:pPr algn="just">
              <a:lnSpc>
                <a:spcPct val="150000"/>
              </a:lnSpc>
              <a:buClrTx/>
              <a:buSzTx/>
              <a:buFontTx/>
            </a:pPr>
            <a:r>
              <a:rPr lang="en-US" altLang="zh-CN" sz="280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1.eraser</a:t>
            </a:r>
            <a:r>
              <a:rPr lang="en-US" altLang="zh-CN" sz="2800" dirty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  </a:t>
            </a:r>
            <a:r>
              <a:rPr lang="zh-CN" altLang="en-US" sz="2800" b="1" dirty="0">
                <a:solidFill>
                  <a:srgbClr val="0766D4"/>
                </a:solidFill>
                <a:latin typeface="黑体" panose="02010609060101010101" charset="-122"/>
                <a:ea typeface="黑体" panose="02010609060101010101" charset="-122"/>
                <a:cs typeface="Arial Unicode MS" panose="020B0604020202020204" charset="-122"/>
              </a:rPr>
              <a:t>橡皮</a:t>
            </a:r>
            <a:r>
              <a:rPr lang="zh-CN" altLang="en-US" sz="2800" b="1" dirty="0">
                <a:solidFill>
                  <a:srgbClr val="0766D4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 </a:t>
            </a:r>
            <a:endParaRPr lang="zh-CN" altLang="en-US" sz="2800" b="1" dirty="0">
              <a:solidFill>
                <a:srgbClr val="0766D4"/>
              </a:solidFill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80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2.first</a:t>
            </a:r>
            <a:r>
              <a:rPr lang="en-US" altLang="zh-CN" sz="2800" dirty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      </a:t>
            </a:r>
            <a:r>
              <a:rPr lang="zh-CN" altLang="en-US" sz="2800" b="1" dirty="0">
                <a:solidFill>
                  <a:srgbClr val="0766D4"/>
                </a:solidFill>
                <a:latin typeface="黑体" panose="02010609060101010101" charset="-122"/>
                <a:ea typeface="黑体" panose="02010609060101010101" charset="-122"/>
                <a:cs typeface="Arial Unicode MS" panose="020B0604020202020204" charset="-122"/>
              </a:rPr>
              <a:t>第一；首先</a:t>
            </a:r>
            <a:endParaRPr lang="zh-CN" altLang="en-US" sz="2800" b="1" dirty="0">
              <a:solidFill>
                <a:srgbClr val="0766D4"/>
              </a:solidFill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3. guess </a:t>
            </a:r>
            <a:r>
              <a:rPr lang="zh-CN" altLang="en-US" sz="2800" b="1" dirty="0">
                <a:latin typeface="Arial" panose="020B0604020202020204" pitchFamily="34" charset="0"/>
                <a:ea typeface="黑体" panose="02010609060101010101" charset="-122"/>
              </a:rPr>
              <a:t> </a:t>
            </a:r>
            <a:r>
              <a:rPr lang="zh-CN" altLang="en-US" sz="2800" b="1" dirty="0">
                <a:solidFill>
                  <a:srgbClr val="0766D4"/>
                </a:solidFill>
                <a:latin typeface="黑体" panose="02010609060101010101" charset="-122"/>
                <a:ea typeface="黑体" panose="02010609060101010101" charset="-122"/>
                <a:cs typeface="Arial Unicode MS" panose="020B0604020202020204" charset="-122"/>
              </a:rPr>
              <a:t>猜测</a:t>
            </a:r>
            <a:r>
              <a:rPr lang="zh-CN" altLang="en-US" sz="2800" b="1" dirty="0">
                <a:latin typeface="Arial" panose="020B0604020202020204" pitchFamily="34" charset="0"/>
                <a:ea typeface="黑体" panose="02010609060101010101" charset="-122"/>
              </a:rPr>
              <a:t>　</a:t>
            </a:r>
            <a:endParaRPr lang="zh-CN" altLang="en-US" sz="2800" b="1" dirty="0">
              <a:latin typeface="Arial" panose="020B0604020202020204" pitchFamily="34" charset="0"/>
              <a:ea typeface="黑体" panose="02010609060101010101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4．wall </a:t>
            </a:r>
            <a:r>
              <a:rPr lang="zh-CN" altLang="en-US" sz="2800" b="1" dirty="0">
                <a:latin typeface="Arial" panose="020B0604020202020204" pitchFamily="34" charset="0"/>
                <a:ea typeface="黑体" panose="02010609060101010101" charset="-122"/>
              </a:rPr>
              <a:t>   </a:t>
            </a:r>
            <a:r>
              <a:rPr lang="zh-CN" altLang="en-US" sz="2800" b="1" dirty="0">
                <a:solidFill>
                  <a:srgbClr val="0766D4"/>
                </a:solidFill>
                <a:latin typeface="黑体" panose="02010609060101010101" charset="-122"/>
                <a:ea typeface="黑体" panose="02010609060101010101" charset="-122"/>
                <a:cs typeface="Arial Unicode MS" panose="020B0604020202020204" charset="-122"/>
              </a:rPr>
              <a:t>墙 </a:t>
            </a:r>
            <a:r>
              <a:rPr lang="zh-CN" altLang="en-US" sz="2800" b="1" dirty="0">
                <a:latin typeface="Arial" panose="020B0604020202020204" pitchFamily="34" charset="0"/>
                <a:ea typeface="黑体" panose="02010609060101010101" charset="-122"/>
              </a:rPr>
              <a:t> </a:t>
            </a:r>
            <a:endParaRPr lang="zh-CN" altLang="en-US" sz="2800" b="1" dirty="0"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544695" y="956310"/>
            <a:ext cx="7582535" cy="39693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l">
              <a:lnSpc>
                <a:spcPct val="150000"/>
              </a:lnSpc>
            </a:pPr>
            <a:r>
              <a:rPr lang="zh-CN" altLang="en-US" sz="2800" dirty="0">
                <a:latin typeface="黑体" panose="02010609060101010101" charset="-122"/>
                <a:ea typeface="黑体" panose="02010609060101010101" charset="-122"/>
                <a:cs typeface="Arial Unicode MS" panose="020B0604020202020204" charset="-122"/>
              </a:rPr>
              <a:t>重点短语：</a:t>
            </a:r>
            <a:endParaRPr lang="zh-CN" altLang="en-US" sz="2800" dirty="0">
              <a:latin typeface="黑体" panose="02010609060101010101" charset="-122"/>
              <a:ea typeface="黑体" panose="02010609060101010101" charset="-122"/>
              <a:cs typeface="Arial Unicode MS" panose="020B0604020202020204" charset="-122"/>
            </a:endParaRPr>
          </a:p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en-US" altLang="zh-CN" sz="280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5.play a guessing game	</a:t>
            </a:r>
            <a:r>
              <a:rPr lang="zh-CN" altLang="en-US" sz="2800" b="1" dirty="0">
                <a:solidFill>
                  <a:srgbClr val="0766D4"/>
                </a:solidFill>
                <a:latin typeface="黑体" panose="02010609060101010101" charset="-122"/>
                <a:ea typeface="黑体" panose="02010609060101010101" charset="-122"/>
                <a:cs typeface="Arial Unicode MS" panose="020B0604020202020204" charset="-122"/>
              </a:rPr>
              <a:t>玩猜谜游戏</a:t>
            </a:r>
            <a:endParaRPr lang="zh-CN" altLang="en-US" sz="2800" b="1" dirty="0">
              <a:solidFill>
                <a:srgbClr val="0766D4"/>
              </a:solidFill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en-US" altLang="zh-CN" sz="280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6.It’s one’s turn to do sth.</a:t>
            </a:r>
            <a:r>
              <a:rPr lang="zh-CN" altLang="en-US" sz="2400" b="1" dirty="0">
                <a:solidFill>
                  <a:srgbClr val="0766D4"/>
                </a:solidFill>
                <a:latin typeface="黑体" panose="02010609060101010101" charset="-122"/>
                <a:ea typeface="黑体" panose="02010609060101010101" charset="-122"/>
                <a:cs typeface="Arial Unicode MS" panose="020B0604020202020204" charset="-122"/>
              </a:rPr>
              <a:t>现在轮到某人做某事了。 </a:t>
            </a:r>
            <a:endParaRPr lang="zh-CN" altLang="en-US" sz="2400" b="1" dirty="0">
              <a:solidFill>
                <a:srgbClr val="0766D4"/>
              </a:solidFill>
              <a:latin typeface="黑体" panose="02010609060101010101" charset="-122"/>
              <a:ea typeface="黑体" panose="02010609060101010101" charset="-122"/>
              <a:cs typeface="Arial Unicode MS" panose="020B0604020202020204" charset="-122"/>
            </a:endParaRPr>
          </a:p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en-US" altLang="zh-CN" sz="280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7.on the wall		</a:t>
            </a:r>
            <a:r>
              <a:rPr lang="zh-CN" altLang="en-US" sz="2800" b="1" dirty="0">
                <a:solidFill>
                  <a:srgbClr val="0766D4"/>
                </a:solidFill>
                <a:latin typeface="黑体" panose="02010609060101010101" charset="-122"/>
                <a:ea typeface="黑体" panose="02010609060101010101" charset="-122"/>
                <a:cs typeface="Arial Unicode MS" panose="020B0604020202020204" charset="-122"/>
              </a:rPr>
              <a:t>在墙上</a:t>
            </a:r>
            <a:endParaRPr lang="zh-CN" altLang="en-US" sz="2800" b="1" dirty="0">
              <a:solidFill>
                <a:srgbClr val="0766D4"/>
              </a:solidFill>
              <a:latin typeface="黑体" panose="02010609060101010101" charset="-122"/>
              <a:ea typeface="黑体" panose="02010609060101010101" charset="-122"/>
              <a:cs typeface="Arial Unicode MS" panose="020B0604020202020204" charset="-122"/>
            </a:endParaRPr>
          </a:p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en-US" altLang="zh-CN" sz="280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8.first of all		</a:t>
            </a:r>
            <a:r>
              <a:rPr lang="zh-CN" altLang="en-US" sz="2800" b="1" dirty="0">
                <a:solidFill>
                  <a:srgbClr val="0766D4"/>
                </a:solidFill>
                <a:latin typeface="黑体" panose="02010609060101010101" charset="-122"/>
                <a:ea typeface="黑体" panose="02010609060101010101" charset="-122"/>
                <a:cs typeface="Arial Unicode MS" panose="020B0604020202020204" charset="-122"/>
              </a:rPr>
              <a:t>首先；第一</a:t>
            </a:r>
            <a:endParaRPr lang="zh-CN" altLang="en-US" sz="2800" b="1" dirty="0">
              <a:solidFill>
                <a:srgbClr val="0766D4"/>
              </a:solidFill>
              <a:latin typeface="黑体" panose="02010609060101010101" charset="-122"/>
              <a:ea typeface="黑体" panose="02010609060101010101" charset="-122"/>
              <a:cs typeface="Arial Unicode MS" panose="020B0604020202020204" charset="-122"/>
            </a:endParaRPr>
          </a:p>
          <a:p>
            <a:pPr algn="l">
              <a:lnSpc>
                <a:spcPct val="150000"/>
              </a:lnSpc>
            </a:pPr>
            <a:r>
              <a:rPr lang="en-US" altLang="zh-CN" sz="280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9.go first		</a:t>
            </a:r>
            <a:r>
              <a:rPr lang="zh-CN" altLang="en-US" sz="2800" b="1" dirty="0">
                <a:solidFill>
                  <a:srgbClr val="0766D4"/>
                </a:solidFill>
                <a:latin typeface="黑体" panose="02010609060101010101" charset="-122"/>
                <a:ea typeface="黑体" panose="02010609060101010101" charset="-122"/>
                <a:cs typeface="Arial Unicode MS" panose="020B0604020202020204" charset="-122"/>
              </a:rPr>
              <a:t>先来、先说、先请、先走</a:t>
            </a:r>
            <a:endParaRPr lang="zh-CN" altLang="en-US" sz="2800" b="1" dirty="0">
              <a:solidFill>
                <a:srgbClr val="0766D4"/>
              </a:solidFill>
              <a:latin typeface="黑体" panose="02010609060101010101" charset="-122"/>
              <a:ea typeface="黑体" panose="02010609060101010101" charset="-122"/>
              <a:cs typeface="Arial Unicode MS" panose="020B0604020202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2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10" name="TextBox 39"/>
          <p:cNvSpPr txBox="1"/>
          <p:nvPr/>
        </p:nvSpPr>
        <p:spPr>
          <a:xfrm>
            <a:off x="1732280" y="125095"/>
            <a:ext cx="4512945" cy="6076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20000"/>
              </a:lnSpc>
            </a:pPr>
            <a:r>
              <a:rPr lang="en-US" altLang="zh-CN" sz="2800" dirty="0">
                <a:ea typeface="Arial Unicode MS" panose="020B0604020202020204" charset="-122"/>
                <a:cs typeface="+mn-lt"/>
                <a:sym typeface="+mn-ea"/>
              </a:rPr>
              <a:t>1.eraser</a:t>
            </a:r>
            <a:r>
              <a:rPr lang="en-US" altLang="zh-CN" sz="2800" dirty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   </a:t>
            </a:r>
            <a:r>
              <a:rPr lang="en-US" altLang="zh-CN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n.</a:t>
            </a:r>
            <a:r>
              <a:rPr lang="en-US" altLang="zh-CN" sz="2800" dirty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 </a:t>
            </a:r>
            <a:r>
              <a:rPr lang="zh-CN" sz="2800" dirty="0">
                <a:solidFill>
                  <a:srgbClr val="0070C0"/>
                </a:solidFill>
                <a:latin typeface="黑体" panose="02010609060101010101" charset="-122"/>
                <a:ea typeface="黑体" panose="02010609060101010101" charset="-122"/>
                <a:cs typeface="Arial Unicode MS" panose="020B0604020202020204" charset="-122"/>
                <a:sym typeface="+mn-ea"/>
              </a:rPr>
              <a:t>橡皮</a:t>
            </a:r>
            <a:endParaRPr lang="zh-CN" sz="2800" dirty="0">
              <a:latin typeface="黑体" panose="02010609060101010101" charset="-122"/>
              <a:ea typeface="黑体" panose="02010609060101010101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04060" y="992505"/>
            <a:ext cx="348170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latin typeface="Arial" panose="020B0604020202020204" pitchFamily="34" charset="0"/>
                <a:cs typeface="Arial" panose="020B0604020202020204" pitchFamily="34" charset="0"/>
              </a:rPr>
              <a:t>____ eraser</a:t>
            </a:r>
            <a:endParaRPr lang="en-US" altLang="zh-CN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155190" y="992505"/>
            <a:ext cx="7112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FF0000"/>
                </a:solidFill>
              </a:rPr>
              <a:t>an</a:t>
            </a:r>
            <a:endParaRPr lang="en-US" altLang="zh-CN" sz="2800">
              <a:solidFill>
                <a:srgbClr val="FF00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004060" y="2371725"/>
            <a:ext cx="7610475" cy="20300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50000"/>
              </a:lnSpc>
            </a:pPr>
            <a:r>
              <a:rPr lang="en-US" altLang="zh-CN" sz="2800"/>
              <a:t>—What's that in English?</a:t>
            </a:r>
            <a:endParaRPr lang="en-US" altLang="zh-CN" sz="2800"/>
          </a:p>
          <a:p>
            <a:pPr fontAlgn="auto">
              <a:lnSpc>
                <a:spcPct val="150000"/>
              </a:lnSpc>
            </a:pPr>
            <a:r>
              <a:rPr lang="en-US" altLang="zh-CN" sz="2800"/>
              <a:t>—It's ________ eraser.</a:t>
            </a:r>
            <a:endParaRPr lang="en-US" altLang="zh-CN" sz="2800"/>
          </a:p>
          <a:p>
            <a:pPr fontAlgn="auto">
              <a:lnSpc>
                <a:spcPct val="150000"/>
              </a:lnSpc>
            </a:pPr>
            <a:r>
              <a:rPr lang="en-US" altLang="zh-CN" sz="2800"/>
              <a:t>A．a　　　　B．an　　　C．the　　　D．/</a:t>
            </a:r>
            <a:endParaRPr lang="en-US" altLang="zh-CN" sz="2800"/>
          </a:p>
        </p:txBody>
      </p:sp>
      <p:sp>
        <p:nvSpPr>
          <p:cNvPr id="5" name="文本框 4"/>
          <p:cNvSpPr txBox="1"/>
          <p:nvPr/>
        </p:nvSpPr>
        <p:spPr>
          <a:xfrm>
            <a:off x="3389630" y="3168015"/>
            <a:ext cx="7112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b="1">
                <a:solidFill>
                  <a:srgbClr val="FF0000"/>
                </a:solidFill>
              </a:rPr>
              <a:t>B</a:t>
            </a:r>
            <a:endParaRPr lang="en-US" altLang="zh-CN" sz="28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10" name="TextBox 39"/>
          <p:cNvSpPr txBox="1"/>
          <p:nvPr/>
        </p:nvSpPr>
        <p:spPr>
          <a:xfrm>
            <a:off x="1732280" y="94615"/>
            <a:ext cx="4512945" cy="6076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20000"/>
              </a:lnSpc>
            </a:pPr>
            <a:r>
              <a:rPr lang="en-US" altLang="zh-CN" sz="2800" dirty="0">
                <a:ea typeface="Arial Unicode MS" panose="020B0604020202020204" charset="-122"/>
                <a:cs typeface="+mn-lt"/>
                <a:sym typeface="+mn-ea"/>
              </a:rPr>
              <a:t>2.first</a:t>
            </a:r>
            <a:r>
              <a:rPr lang="en-US" altLang="zh-CN" sz="2800" dirty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   </a:t>
            </a:r>
            <a:r>
              <a:rPr lang="en-US" altLang="zh-CN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adv</a:t>
            </a:r>
            <a:r>
              <a:rPr lang="en-US" altLang="zh-CN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.&amp;num.</a:t>
            </a:r>
            <a:r>
              <a:rPr lang="en-US" altLang="zh-CN" sz="2800" dirty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 </a:t>
            </a:r>
            <a:r>
              <a:rPr lang="zh-CN" sz="2800" dirty="0">
                <a:solidFill>
                  <a:srgbClr val="0070C0"/>
                </a:solidFill>
                <a:latin typeface="黑体" panose="02010609060101010101" charset="-122"/>
                <a:ea typeface="黑体" panose="02010609060101010101" charset="-122"/>
                <a:cs typeface="Arial Unicode MS" panose="020B0604020202020204" charset="-122"/>
                <a:sym typeface="+mn-ea"/>
              </a:rPr>
              <a:t>首先</a:t>
            </a:r>
            <a:endParaRPr lang="zh-CN" sz="2800" dirty="0">
              <a:latin typeface="黑体" panose="02010609060101010101" charset="-122"/>
              <a:ea typeface="黑体" panose="02010609060101010101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965960" y="960120"/>
            <a:ext cx="227457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基数词是</a:t>
            </a:r>
            <a:r>
              <a:rPr lang="en-US" altLang="zh-CN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one</a:t>
            </a:r>
            <a:endParaRPr lang="en-US" altLang="zh-CN" sz="280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965960" y="1668145"/>
            <a:ext cx="7582535" cy="20300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l">
              <a:lnSpc>
                <a:spcPct val="150000"/>
              </a:lnSpc>
            </a:pPr>
            <a:r>
              <a:rPr lang="zh-CN" altLang="en-US" sz="2800" dirty="0">
                <a:latin typeface="黑体" panose="02010609060101010101" charset="-122"/>
                <a:ea typeface="黑体" panose="02010609060101010101" charset="-122"/>
                <a:cs typeface="Arial Unicode MS" panose="020B0604020202020204" charset="-122"/>
              </a:rPr>
              <a:t>短语：</a:t>
            </a:r>
            <a:endParaRPr lang="zh-CN" altLang="en-US" sz="2800" dirty="0">
              <a:latin typeface="黑体" panose="02010609060101010101" charset="-122"/>
              <a:ea typeface="黑体" panose="02010609060101010101" charset="-122"/>
              <a:cs typeface="Arial Unicode MS" panose="020B0604020202020204" charset="-122"/>
            </a:endParaRPr>
          </a:p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en-US" altLang="zh-CN" sz="280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first of all		</a:t>
            </a:r>
            <a:r>
              <a:rPr lang="zh-CN" altLang="en-US" sz="2800" b="1" dirty="0">
                <a:solidFill>
                  <a:srgbClr val="0766D4"/>
                </a:solidFill>
                <a:latin typeface="黑体" panose="02010609060101010101" charset="-122"/>
                <a:ea typeface="黑体" panose="02010609060101010101" charset="-122"/>
                <a:cs typeface="Arial Unicode MS" panose="020B0604020202020204" charset="-122"/>
              </a:rPr>
              <a:t>首先；第一</a:t>
            </a:r>
            <a:endParaRPr lang="zh-CN" altLang="en-US" sz="2800" b="1" dirty="0">
              <a:solidFill>
                <a:srgbClr val="0766D4"/>
              </a:solidFill>
              <a:latin typeface="黑体" panose="02010609060101010101" charset="-122"/>
              <a:ea typeface="黑体" panose="02010609060101010101" charset="-122"/>
              <a:cs typeface="Arial Unicode MS" panose="020B0604020202020204" charset="-122"/>
            </a:endParaRPr>
          </a:p>
          <a:p>
            <a:pPr algn="l">
              <a:lnSpc>
                <a:spcPct val="150000"/>
              </a:lnSpc>
            </a:pPr>
            <a:r>
              <a:rPr lang="en-US" altLang="zh-CN" sz="280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go first		</a:t>
            </a:r>
            <a:r>
              <a:rPr lang="zh-CN" altLang="en-US" sz="2800" b="1" dirty="0">
                <a:solidFill>
                  <a:srgbClr val="0766D4"/>
                </a:solidFill>
                <a:latin typeface="黑体" panose="02010609060101010101" charset="-122"/>
                <a:ea typeface="黑体" panose="02010609060101010101" charset="-122"/>
                <a:cs typeface="Arial Unicode MS" panose="020B0604020202020204" charset="-122"/>
              </a:rPr>
              <a:t>先来、先说、先请、先走</a:t>
            </a:r>
            <a:endParaRPr lang="zh-CN" altLang="en-US" sz="2800" b="1" dirty="0">
              <a:solidFill>
                <a:srgbClr val="0766D4"/>
              </a:solidFill>
              <a:latin typeface="黑体" panose="02010609060101010101" charset="-122"/>
              <a:ea typeface="黑体" panose="02010609060101010101" charset="-122"/>
              <a:cs typeface="Arial Unicode MS" panose="020B060402020202020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965960" y="4204335"/>
            <a:ext cx="70612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latin typeface="Arial" panose="020B0604020202020204" pitchFamily="34" charset="0"/>
                <a:cs typeface="Arial" panose="020B0604020202020204" pitchFamily="34" charset="0"/>
              </a:rPr>
              <a:t>Her sister is in the ______(one)photo.</a:t>
            </a:r>
            <a:endParaRPr lang="en-US" altLang="zh-CN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081270" y="4204335"/>
            <a:ext cx="83058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</a:t>
            </a:r>
            <a:endParaRPr lang="en-US" altLang="zh-CN" sz="28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1" bldLvl="0" uiExpand="1" build="allAtOnce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744345" y="1099185"/>
            <a:ext cx="5628005" cy="73723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en-US" altLang="zh-CN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play a guessing game	</a:t>
            </a:r>
            <a:r>
              <a:rPr lang="zh-CN" altLang="en-US" sz="2800" b="1" dirty="0">
                <a:solidFill>
                  <a:srgbClr val="0766D4"/>
                </a:solidFill>
                <a:latin typeface="黑体" panose="02010609060101010101" charset="-122"/>
                <a:ea typeface="黑体" panose="02010609060101010101" charset="-122"/>
                <a:cs typeface="Arial Unicode MS" panose="020B0604020202020204" charset="-122"/>
                <a:sym typeface="+mn-ea"/>
              </a:rPr>
              <a:t>玩猜谜游戏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1744345" y="195580"/>
            <a:ext cx="242951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zh-CN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3. guess </a:t>
            </a:r>
            <a:r>
              <a:rPr lang="zh-CN" altLang="en-US" sz="2800" b="1" dirty="0">
                <a:latin typeface="Arial" panose="020B0604020202020204" pitchFamily="34" charset="0"/>
                <a:ea typeface="黑体" panose="02010609060101010101" charset="-122"/>
                <a:sym typeface="+mn-ea"/>
              </a:rPr>
              <a:t> </a:t>
            </a:r>
            <a:r>
              <a:rPr lang="zh-CN" altLang="en-US" sz="2800" b="1" dirty="0">
                <a:solidFill>
                  <a:srgbClr val="0766D4"/>
                </a:solidFill>
                <a:latin typeface="黑体" panose="02010609060101010101" charset="-122"/>
                <a:ea typeface="黑体" panose="02010609060101010101" charset="-122"/>
                <a:cs typeface="Arial Unicode MS" panose="020B0604020202020204" charset="-122"/>
                <a:sym typeface="+mn-ea"/>
              </a:rPr>
              <a:t>猜测</a:t>
            </a:r>
            <a:endParaRPr lang="zh-CN" altLang="en-US"/>
          </a:p>
        </p:txBody>
      </p:sp>
      <p:sp>
        <p:nvSpPr>
          <p:cNvPr id="9232" name="TextBox 39"/>
          <p:cNvSpPr txBox="1"/>
          <p:nvPr/>
        </p:nvSpPr>
        <p:spPr>
          <a:xfrm>
            <a:off x="1724660" y="2309178"/>
            <a:ext cx="1295400" cy="539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ts val="35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考向一</a:t>
            </a:r>
            <a:endParaRPr lang="zh-CN" altLang="en-US" sz="2800" b="1" dirty="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21" name="TextBox 39"/>
          <p:cNvSpPr txBox="1"/>
          <p:nvPr/>
        </p:nvSpPr>
        <p:spPr>
          <a:xfrm>
            <a:off x="2896235" y="2111693"/>
            <a:ext cx="8517255" cy="7372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guessing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是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guess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的动名词，可以位于名词前作定语。</a:t>
            </a:r>
            <a:endParaRPr lang="zh-CN" altLang="en-US" sz="2800" dirty="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9234" name="TextBox 39"/>
          <p:cNvSpPr txBox="1"/>
          <p:nvPr/>
        </p:nvSpPr>
        <p:spPr>
          <a:xfrm>
            <a:off x="1724660" y="3816033"/>
            <a:ext cx="1295400" cy="539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algn="l">
              <a:lnSpc>
                <a:spcPts val="3500"/>
              </a:lnSpc>
              <a:buClrTx/>
              <a:buSzTx/>
              <a:buFontTx/>
            </a:pPr>
            <a:r>
              <a:rPr lang="zh-CN" altLang="en-US" sz="28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考向二</a:t>
            </a:r>
            <a:endParaRPr lang="zh-CN" altLang="en-US" sz="2800" b="1" dirty="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  <a:sym typeface="+mn-ea"/>
            </a:endParaRPr>
          </a:p>
        </p:txBody>
      </p:sp>
      <p:sp>
        <p:nvSpPr>
          <p:cNvPr id="22" name="TextBox 39"/>
          <p:cNvSpPr txBox="1"/>
          <p:nvPr/>
        </p:nvSpPr>
        <p:spPr>
          <a:xfrm>
            <a:off x="2981325" y="3816033"/>
            <a:ext cx="6500813" cy="203009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play games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意为“做游戏”。</a:t>
            </a:r>
            <a:endParaRPr lang="zh-CN" altLang="en-US" sz="2800" dirty="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eg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：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I like playing games.</a:t>
            </a:r>
            <a:endParaRPr lang="en-US" altLang="zh-CN" sz="2800" dirty="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       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我喜欢做游戏。</a:t>
            </a:r>
            <a:endParaRPr lang="zh-CN" altLang="en-US" sz="2800" dirty="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1" grpId="0"/>
      <p:bldP spid="22" grpId="0"/>
      <p:bldP spid="9232" grpId="0"/>
      <p:bldP spid="92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1313180" y="926465"/>
            <a:ext cx="10351135" cy="3538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 fontAlgn="auto">
              <a:lnSpc>
                <a:spcPct val="200000"/>
              </a:lnSpc>
            </a:pPr>
            <a:r>
              <a:rPr lang="en-US" sz="28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1.Let's ________ a game!A. play  	B</a:t>
            </a:r>
            <a:r>
              <a:rPr lang="zh-CN" sz="28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．</a:t>
            </a:r>
            <a:r>
              <a:rPr lang="en-US" sz="28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playing 		C</a:t>
            </a:r>
            <a:r>
              <a:rPr lang="zh-CN" sz="28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．</a:t>
            </a:r>
            <a:r>
              <a:rPr lang="en-US" sz="28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plays   		D</a:t>
            </a:r>
            <a:r>
              <a:rPr lang="zh-CN" sz="28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．</a:t>
            </a:r>
            <a:r>
              <a:rPr lang="en-US" sz="28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to play</a:t>
            </a:r>
            <a:endParaRPr lang="en-US" sz="2800" b="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 indent="0" fontAlgn="auto">
              <a:lnSpc>
                <a:spcPct val="200000"/>
              </a:lnSpc>
            </a:pPr>
            <a:endParaRPr lang="en-US" sz="2800" b="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 indent="0" fontAlgn="auto">
              <a:lnSpc>
                <a:spcPct val="200000"/>
              </a:lnSpc>
            </a:pPr>
            <a:r>
              <a:rPr lang="en-US" altLang="en-US" sz="28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2.It's fun to play__________(guess)games.</a:t>
            </a:r>
            <a:endParaRPr lang="en-US" altLang="en-US" sz="2800" b="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140325" y="119380"/>
            <a:ext cx="2416810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 fontAlgn="auto"/>
            <a:r>
              <a:rPr lang="en-US" sz="3600" b="1">
                <a:solidFill>
                  <a:srgbClr val="00206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Exercises</a:t>
            </a:r>
            <a:endParaRPr lang="en-US" sz="3600" b="1">
              <a:solidFill>
                <a:srgbClr val="00206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936240" y="1315085"/>
            <a:ext cx="83058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altLang="zh-CN" sz="28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907155" y="3815715"/>
            <a:ext cx="187642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guessing</a:t>
            </a:r>
            <a:endParaRPr lang="en-US" altLang="zh-CN" sz="28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772285" y="193040"/>
            <a:ext cx="1814195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zh-CN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4.wall </a:t>
            </a:r>
            <a:r>
              <a:rPr lang="zh-CN" altLang="en-US" sz="2800" b="1" dirty="0">
                <a:latin typeface="Arial" panose="020B0604020202020204" pitchFamily="34" charset="0"/>
                <a:ea typeface="黑体" panose="02010609060101010101" charset="-122"/>
                <a:sym typeface="+mn-ea"/>
              </a:rPr>
              <a:t>   </a:t>
            </a:r>
            <a:r>
              <a:rPr lang="zh-CN" altLang="en-US" sz="2800" b="1" dirty="0">
                <a:solidFill>
                  <a:srgbClr val="0766D4"/>
                </a:solidFill>
                <a:latin typeface="黑体" panose="02010609060101010101" charset="-122"/>
                <a:ea typeface="黑体" panose="02010609060101010101" charset="-122"/>
                <a:cs typeface="Arial Unicode MS" panose="020B0604020202020204" charset="-122"/>
                <a:sym typeface="+mn-ea"/>
              </a:rPr>
              <a:t>墙</a:t>
            </a:r>
            <a:endParaRPr lang="zh-CN" altLang="en-US"/>
          </a:p>
        </p:txBody>
      </p:sp>
      <p:sp>
        <p:nvSpPr>
          <p:cNvPr id="12305" name="TextBox 19"/>
          <p:cNvSpPr txBox="1"/>
          <p:nvPr/>
        </p:nvSpPr>
        <p:spPr>
          <a:xfrm>
            <a:off x="1333500" y="1151890"/>
            <a:ext cx="260477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考向</a:t>
            </a:r>
            <a:r>
              <a:rPr lang="en-US" altLang="zh-CN" sz="28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【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易错点</a:t>
            </a:r>
            <a:r>
              <a:rPr lang="en-US" altLang="zh-CN" sz="28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】</a:t>
            </a:r>
            <a:endParaRPr lang="en-US" altLang="zh-CN" sz="2800" b="1" dirty="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3843020" y="1022985"/>
            <a:ext cx="4846955" cy="6508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l" eaLnBrk="0" hangingPunct="0">
              <a:lnSpc>
                <a:spcPct val="130000"/>
              </a:lnSpc>
            </a:pPr>
            <a:r>
              <a:rPr lang="zh-CN" altLang="en-US" sz="28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辨析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on the wall</a:t>
            </a:r>
            <a:r>
              <a:rPr lang="zh-CN" altLang="en-US" sz="28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和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in the wall</a:t>
            </a:r>
            <a:endParaRPr lang="en-US" altLang="zh-CN" sz="2800" dirty="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491933" y="1787843"/>
          <a:ext cx="9912350" cy="3667125"/>
        </p:xfrm>
        <a:graphic>
          <a:graphicData uri="http://schemas.openxmlformats.org/drawingml/2006/table">
            <a:tbl>
              <a:tblPr/>
              <a:tblGrid>
                <a:gridCol w="2528570"/>
                <a:gridCol w="3388360"/>
                <a:gridCol w="3995420"/>
              </a:tblGrid>
              <a:tr h="497205">
                <a:tc>
                  <a:txBody>
                    <a:bodyPr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200" kern="100" dirty="0">
                          <a:effectLst/>
                          <a:latin typeface="Arial" panose="020B0604020202020204" pitchFamily="34" charset="0"/>
                          <a:ea typeface="黑体" panose="02010609060101010101" charset="-122"/>
                          <a:cs typeface="Arial" panose="020B0604020202020204" pitchFamily="34" charset="0"/>
                        </a:rPr>
                        <a:t>易混短语</a:t>
                      </a:r>
                      <a:endParaRPr lang="zh-CN" altLang="en-US" sz="2200" kern="100" dirty="0">
                        <a:effectLst/>
                        <a:latin typeface="Arial" panose="020B0604020202020204" pitchFamily="34" charset="0"/>
                        <a:ea typeface="黑体" panose="02010609060101010101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45735" marB="4573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200" kern="100" dirty="0">
                          <a:effectLst/>
                          <a:latin typeface="Arial" panose="020B0604020202020204" pitchFamily="34" charset="0"/>
                          <a:ea typeface="黑体" panose="02010609060101010101" charset="-122"/>
                          <a:cs typeface="Arial" panose="020B0604020202020204" pitchFamily="34" charset="0"/>
                        </a:rPr>
                        <a:t>用法辨析</a:t>
                      </a:r>
                      <a:endParaRPr lang="zh-CN" altLang="en-US" sz="2200" kern="100" dirty="0">
                        <a:effectLst/>
                        <a:latin typeface="Arial" panose="020B0604020202020204" pitchFamily="34" charset="0"/>
                        <a:ea typeface="黑体" panose="02010609060101010101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45735" marB="4573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200" kern="100" dirty="0">
                          <a:effectLst/>
                          <a:latin typeface="Arial" panose="020B0604020202020204" pitchFamily="34" charset="0"/>
                          <a:ea typeface="黑体" panose="02010609060101010101" charset="-122"/>
                          <a:cs typeface="Arial" panose="020B0604020202020204" pitchFamily="34" charset="0"/>
                        </a:rPr>
                        <a:t>例句</a:t>
                      </a:r>
                      <a:endParaRPr lang="zh-CN" altLang="en-US" sz="2200" kern="100" dirty="0">
                        <a:effectLst/>
                        <a:latin typeface="Arial" panose="020B0604020202020204" pitchFamily="34" charset="0"/>
                        <a:ea typeface="黑体" panose="02010609060101010101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45735" marB="4573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78890">
                <a:tc>
                  <a:txBody>
                    <a:bodyPr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Arial" panose="020B0604020202020204" pitchFamily="34" charset="0"/>
                          <a:ea typeface="黑体" panose="02010609060101010101" charset="-122"/>
                          <a:cs typeface="Arial" panose="020B0604020202020204" pitchFamily="34" charset="0"/>
                        </a:rPr>
                        <a:t>on the wall</a:t>
                      </a:r>
                      <a:endParaRPr lang="en-US" sz="2800" kern="100" dirty="0">
                        <a:effectLst/>
                        <a:latin typeface="Arial" panose="020B0604020202020204" pitchFamily="34" charset="0"/>
                        <a:ea typeface="黑体" panose="02010609060101010101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45735" marB="4573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800" kern="100" dirty="0">
                          <a:effectLst/>
                          <a:latin typeface="Arial" panose="020B0604020202020204" pitchFamily="34" charset="0"/>
                          <a:ea typeface="黑体" panose="02010609060101010101" charset="-122"/>
                          <a:cs typeface="Arial" panose="020B0604020202020204" pitchFamily="34" charset="0"/>
                        </a:rPr>
                        <a:t>意为“在墙上”，常指图画、地图、黑板等在墙上</a:t>
                      </a:r>
                      <a:endParaRPr lang="zh-CN" altLang="en-US" sz="2800" kern="100" dirty="0">
                        <a:effectLst/>
                        <a:latin typeface="Arial" panose="020B0604020202020204" pitchFamily="34" charset="0"/>
                        <a:ea typeface="黑体" panose="02010609060101010101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45735" marB="4573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Arial" panose="020B0604020202020204" pitchFamily="34" charset="0"/>
                          <a:ea typeface="黑体" panose="02010609060101010101" charset="-122"/>
                          <a:cs typeface="Arial" panose="020B0604020202020204" pitchFamily="34" charset="0"/>
                        </a:rPr>
                        <a:t>There is a beautiful picture on the wall</a:t>
                      </a:r>
                      <a:r>
                        <a:rPr lang="en-US" sz="2800" kern="100" dirty="0" smtClean="0">
                          <a:effectLst/>
                          <a:latin typeface="Arial" panose="020B0604020202020204" pitchFamily="34" charset="0"/>
                          <a:ea typeface="黑体" panose="02010609060101010101" charset="-122"/>
                          <a:cs typeface="Arial" panose="020B0604020202020204" pitchFamily="34" charset="0"/>
                        </a:rPr>
                        <a:t>.</a:t>
                      </a:r>
                      <a:endParaRPr lang="en-US" sz="2800" kern="100" dirty="0" smtClean="0">
                        <a:effectLst/>
                        <a:latin typeface="Arial" panose="020B0604020202020204" pitchFamily="34" charset="0"/>
                        <a:ea typeface="黑体" panose="02010609060101010101" charset="-122"/>
                        <a:cs typeface="Arial" panose="020B0604020202020204" pitchFamily="34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800" kern="100" dirty="0" smtClean="0">
                          <a:effectLst/>
                          <a:latin typeface="Arial" panose="020B0604020202020204" pitchFamily="34" charset="0"/>
                          <a:ea typeface="黑体" panose="02010609060101010101" charset="-122"/>
                          <a:cs typeface="Arial" panose="020B0604020202020204" pitchFamily="34" charset="0"/>
                        </a:rPr>
                        <a:t>墙</a:t>
                      </a:r>
                      <a:r>
                        <a:rPr lang="zh-CN" altLang="en-US" sz="2800" kern="100" dirty="0">
                          <a:effectLst/>
                          <a:latin typeface="Arial" panose="020B0604020202020204" pitchFamily="34" charset="0"/>
                          <a:ea typeface="黑体" panose="02010609060101010101" charset="-122"/>
                          <a:cs typeface="Arial" panose="020B0604020202020204" pitchFamily="34" charset="0"/>
                        </a:rPr>
                        <a:t>上有一张漂亮的图画。</a:t>
                      </a:r>
                      <a:endParaRPr lang="zh-CN" altLang="en-US" sz="2800" kern="100" dirty="0">
                        <a:effectLst/>
                        <a:latin typeface="Arial" panose="020B0604020202020204" pitchFamily="34" charset="0"/>
                        <a:ea typeface="黑体" panose="02010609060101010101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45735" marB="4573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8445">
                <a:tc>
                  <a:txBody>
                    <a:bodyPr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</a:pPr>
                      <a:r>
                        <a:rPr lang="en-US" sz="2800" kern="100" dirty="0">
                          <a:effectLst/>
                          <a:latin typeface="Arial" panose="020B0604020202020204" pitchFamily="34" charset="0"/>
                          <a:ea typeface="黑体" panose="02010609060101010101" charset="-122"/>
                          <a:cs typeface="Arial" panose="020B0604020202020204" pitchFamily="34" charset="0"/>
                        </a:rPr>
                        <a:t>in the wall</a:t>
                      </a:r>
                      <a:endParaRPr lang="en-US" sz="2800" kern="100" dirty="0">
                        <a:effectLst/>
                        <a:latin typeface="Arial" panose="020B0604020202020204" pitchFamily="34" charset="0"/>
                        <a:ea typeface="黑体" panose="02010609060101010101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45735" marB="4573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800" kern="100" dirty="0">
                          <a:effectLst/>
                          <a:latin typeface="Arial" panose="020B0604020202020204" pitchFamily="34" charset="0"/>
                          <a:ea typeface="黑体" panose="02010609060101010101" charset="-122"/>
                          <a:cs typeface="Arial" panose="020B0604020202020204" pitchFamily="34" charset="0"/>
                        </a:rPr>
                        <a:t>也指“在墙上”，但强调在墙的里面，常指洞、窗户、门等在墙上</a:t>
                      </a:r>
                      <a:endParaRPr lang="zh-CN" altLang="en-US" sz="2800" kern="100" dirty="0">
                        <a:effectLst/>
                        <a:latin typeface="Arial" panose="020B0604020202020204" pitchFamily="34" charset="0"/>
                        <a:ea typeface="黑体" panose="02010609060101010101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45735" marB="4573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Arial" panose="020B0604020202020204" pitchFamily="34" charset="0"/>
                          <a:ea typeface="黑体" panose="02010609060101010101" charset="-122"/>
                          <a:cs typeface="Arial" panose="020B0604020202020204" pitchFamily="34" charset="0"/>
                        </a:rPr>
                        <a:t>There is a hole in the wall.</a:t>
                      </a:r>
                      <a:r>
                        <a:rPr lang="zh-CN" altLang="en-US" sz="2800" kern="100" dirty="0">
                          <a:effectLst/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</a:rPr>
                        <a:t>墙上有一个洞。</a:t>
                      </a:r>
                      <a:r>
                        <a:rPr lang="en-US" altLang="zh-CN" sz="2800" kern="100" dirty="0">
                          <a:effectLst/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</a:rPr>
                        <a:t>(</a:t>
                      </a:r>
                      <a:r>
                        <a:rPr lang="zh-CN" altLang="en-US" sz="2800" kern="100" dirty="0">
                          <a:effectLst/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</a:rPr>
                        <a:t>洞在墙的里面</a:t>
                      </a:r>
                      <a:r>
                        <a:rPr lang="en-US" altLang="zh-CN" sz="2800" kern="100" dirty="0">
                          <a:effectLst/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</a:rPr>
                        <a:t>)</a:t>
                      </a:r>
                      <a:endParaRPr lang="en-US" altLang="zh-CN" sz="2800" kern="100" dirty="0">
                        <a:effectLst/>
                        <a:latin typeface="黑体" panose="02010609060101010101" charset="-122"/>
                        <a:ea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68580" marR="68580" marT="45735" marB="4573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1492250" y="5456555"/>
            <a:ext cx="9911715" cy="1383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fontAlgn="auto">
              <a:lnSpc>
                <a:spcPct val="150000"/>
              </a:lnSpc>
            </a:pPr>
            <a:r>
              <a:rPr lang="zh-CN" altLang="en-US" sz="2800">
                <a:latin typeface="Arial" panose="020B0604020202020204" pitchFamily="34" charset="0"/>
                <a:cs typeface="Arial" panose="020B0604020202020204" pitchFamily="34" charset="0"/>
              </a:rPr>
              <a:t>Look! Some pictures are ________ the wall.</a:t>
            </a:r>
            <a:endParaRPr lang="zh-CN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2800">
                <a:latin typeface="Arial" panose="020B0604020202020204" pitchFamily="34" charset="0"/>
                <a:cs typeface="Arial" panose="020B0604020202020204" pitchFamily="34" charset="0"/>
              </a:rPr>
              <a:t>A．in  </a:t>
            </a:r>
            <a:r>
              <a:rPr lang="en-US" altLang="zh-CN" sz="280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zh-CN" altLang="en-US" sz="2800">
                <a:latin typeface="Arial" panose="020B0604020202020204" pitchFamily="34" charset="0"/>
                <a:cs typeface="Arial" panose="020B0604020202020204" pitchFamily="34" charset="0"/>
              </a:rPr>
              <a:t>B．on  </a:t>
            </a:r>
            <a:r>
              <a:rPr lang="en-US" altLang="zh-CN" sz="280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zh-CN" altLang="en-US" sz="2800">
                <a:latin typeface="Arial" panose="020B0604020202020204" pitchFamily="34" charset="0"/>
                <a:cs typeface="Arial" panose="020B0604020202020204" pitchFamily="34" charset="0"/>
              </a:rPr>
              <a:t>C．to  </a:t>
            </a:r>
            <a:r>
              <a:rPr lang="en-US" altLang="zh-CN" sz="280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zh-CN" altLang="en-US" sz="2800">
                <a:latin typeface="Arial" panose="020B0604020202020204" pitchFamily="34" charset="0"/>
                <a:cs typeface="Arial" panose="020B0604020202020204" pitchFamily="34" charset="0"/>
              </a:rPr>
              <a:t>D．at</a:t>
            </a:r>
            <a:endParaRPr lang="zh-CN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032500" y="5594985"/>
            <a:ext cx="83058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US" altLang="zh-CN" sz="28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2305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656080" y="171450"/>
            <a:ext cx="8880475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zh-CN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5.It’s one’s turn to do sth.        </a:t>
            </a:r>
            <a:r>
              <a:rPr lang="zh-CN" altLang="en-US" sz="2800" b="1" dirty="0">
                <a:solidFill>
                  <a:srgbClr val="0766D4"/>
                </a:solidFill>
                <a:latin typeface="黑体" panose="02010609060101010101" charset="-122"/>
                <a:ea typeface="黑体" panose="02010609060101010101" charset="-122"/>
                <a:cs typeface="Arial Unicode MS" panose="020B0604020202020204" charset="-122"/>
                <a:sym typeface="+mn-ea"/>
              </a:rPr>
              <a:t>现在轮到某人做某事了。</a:t>
            </a:r>
            <a:endParaRPr lang="zh-CN" altLang="en-US" sz="2800"/>
          </a:p>
        </p:txBody>
      </p:sp>
      <p:sp>
        <p:nvSpPr>
          <p:cNvPr id="11280" name="矩形 11"/>
          <p:cNvSpPr/>
          <p:nvPr/>
        </p:nvSpPr>
        <p:spPr>
          <a:xfrm>
            <a:off x="1390015" y="873125"/>
            <a:ext cx="1033462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考向</a:t>
            </a:r>
            <a:endParaRPr lang="zh-CN" altLang="en-US" sz="2800" b="1" dirty="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22" name="TextBox 39"/>
          <p:cNvSpPr txBox="1"/>
          <p:nvPr/>
        </p:nvSpPr>
        <p:spPr>
          <a:xfrm>
            <a:off x="2693670" y="873125"/>
            <a:ext cx="8970010" cy="39693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fontAlgn="auto">
              <a:lnSpc>
                <a:spcPct val="150000"/>
              </a:lnSpc>
            </a:pPr>
            <a:r>
              <a:rPr lang="en-US" altLang="zh-CN" sz="28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It’s one’s turn to do sth. now.</a:t>
            </a:r>
            <a:r>
              <a:rPr lang="en-US" altLang="zh-CN" sz="28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现在轮到某人做某事了。</a:t>
            </a:r>
            <a:r>
              <a:rPr lang="en-US" altLang="zh-CN" sz="28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one’s</a:t>
            </a:r>
            <a:r>
              <a:rPr lang="zh-CN" altLang="en-US" sz="2800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指形容词性物主代词或名词所有格形式。</a:t>
            </a:r>
            <a:endParaRPr lang="zh-CN" altLang="en-US" sz="2800" dirty="0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8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eg</a:t>
            </a:r>
            <a:r>
              <a:rPr lang="zh-CN" altLang="en-US" sz="28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：</a:t>
            </a:r>
            <a:r>
              <a:rPr lang="en-US" altLang="zh-CN" sz="28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It’s your turn to read English now.</a:t>
            </a:r>
            <a:endParaRPr lang="en-US" altLang="zh-CN" sz="2800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28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     现在轮到你读英语了。</a:t>
            </a:r>
            <a:endParaRPr lang="zh-CN" altLang="en-US" sz="2800" dirty="0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fontAlgn="auto">
              <a:lnSpc>
                <a:spcPct val="150000"/>
              </a:lnSpc>
              <a:buClrTx/>
              <a:buSzTx/>
              <a:buFontTx/>
            </a:pPr>
            <a:r>
              <a:rPr lang="en-US" altLang="zh-CN" sz="28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       It’s Li Ming’s turn to play a guessing game now.</a:t>
            </a:r>
            <a:endParaRPr lang="en-US" altLang="zh-CN" sz="2800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  <a:buClrTx/>
              <a:buSzTx/>
              <a:buFontTx/>
            </a:pPr>
            <a:r>
              <a:rPr lang="en-US" altLang="zh-CN" sz="28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              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现在轮到李明玩猜谜游戏了。</a:t>
            </a:r>
            <a:endParaRPr lang="zh-CN" altLang="en-US" sz="2800" dirty="0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1390015" y="4950460"/>
            <a:ext cx="10801985" cy="1383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 fontAlgn="auto">
              <a:lnSpc>
                <a:spcPct val="150000"/>
              </a:lnSpc>
            </a:pPr>
            <a:r>
              <a:rPr lang="en-US" sz="28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It's ________ turn ________ now.A</a:t>
            </a:r>
            <a:r>
              <a:rPr lang="en-US" altLang="zh-CN" sz="28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.</a:t>
            </a:r>
            <a:r>
              <a:rPr lang="en-US" sz="28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you; read		B</a:t>
            </a:r>
            <a:r>
              <a:rPr lang="en-US" altLang="zh-CN" sz="28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.</a:t>
            </a:r>
            <a:r>
              <a:rPr lang="en-US" sz="28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your; read	C</a:t>
            </a:r>
            <a:r>
              <a:rPr lang="en-US" altLang="zh-CN" sz="28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.</a:t>
            </a:r>
            <a:r>
              <a:rPr lang="en-US" sz="28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your; to read     D.you; to read</a:t>
            </a:r>
            <a:endParaRPr lang="en-US" altLang="en-US" sz="2800" b="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127885" y="5138420"/>
            <a:ext cx="83058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US" altLang="zh-CN" sz="28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280" grpId="0"/>
      <p:bldP spid="22" grpId="1" bldLvl="0" uiExpand="1" build="allAtOnce"/>
      <p:bldP spid="100" grpId="0"/>
      <p:bldP spid="5" grpId="0"/>
    </p:bld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*a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5.xml><?xml version="1.0" encoding="utf-8"?>
<p:tagLst xmlns:p="http://schemas.openxmlformats.org/presentationml/2006/main">
  <p:tag name="KSO_WM_UNIT_TABLE_BEAUTIFY" val="{655bdab4-342d-4a95-9aa9-5b462dd3750a}"/>
</p:tagLst>
</file>

<file path=ppt/tags/tag66.xml><?xml version="1.0" encoding="utf-8"?>
<p:tagLst xmlns:p="http://schemas.openxmlformats.org/presentationml/2006/main">
  <p:tag name="KSO_WM_UNIT_TABLE_BEAUTIFY" val="{655bdab4-342d-4a95-9aa9-5b462dd3750a}"/>
</p:tagLst>
</file>

<file path=ppt/tags/tag67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*a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8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081_1*b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9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diagram20207084_1*i*1"/>
  <p:tag name="KSO_WM_TEMPLATE_CATEGORY" val="diagram"/>
  <p:tag name="KSO_WM_TEMPLATE_INDEX" val="20207084"/>
  <p:tag name="KSO_WM_UNIT_LAYERLEVEL" val="1"/>
  <p:tag name="KSO_WM_TAG_VERSION" val="1.0"/>
  <p:tag name="KSO_WM_BEAUTIFY_FLAG" val="#wm#"/>
  <p:tag name="KSO_WM_UNIT_BLOCK" val="0"/>
  <p:tag name="KSO_WM_UNIT_SM_LIMIT_TYPE" val="1"/>
  <p:tag name="KSO_WM_UNIT_DECORATE_INFO" val="{&quot;ReferentInfo&quot;:{&quot;X&quot;:{&quot;Pos&quot;:0},&quot;Y&quot;:{&quot;Pos&quot;:0}},&quot;DecorateInfoX&quot;:{&quot;Pos&quot;:0,&quot;IsAbs&quot;:false},&quot;DecorateInfoY&quot;:{&quot;Pos&quot;:0,&quot;IsAbs&quot;:false},&quot;DecorateInfoW&quot;:{&quot;IsAbs&quot;:true},&quot;DecorateInfoH&quot;:{&quot;IsAbs&quot;:true}}"/>
  <p:tag name="KSO_WM_UNIT_DEC_AREA_ID" val="7aaa5c96425140b08ad98b579b7be6e1"/>
  <p:tag name="KSO_WM_CHIP_GROUPID" val="5ed7625022282318d0cd8cfb"/>
  <p:tag name="KSO_WM_CHIP_XID" val="5ed7654b22282318d0cd8d67"/>
  <p:tag name="KSO_WM_UNIT_FILL_FORE_SCHEMECOLOR_INDEX_BRIGHTNESS" val="0"/>
  <p:tag name="KSO_WM_UNIT_FILL_FORE_SCHEMECOLOR_INDEX" val="14"/>
  <p:tag name="KSO_WM_UNIT_FILL_TYPE" val="1"/>
  <p:tag name="KSO_WM_UNIT_SHADOW_SCHEMECOLOR_INDEX_BRIGHTNESS" val="0.05"/>
  <p:tag name="KSO_WM_UNIT_SHADOW_SCHEMECOLOR_INDEX" val="13"/>
  <p:tag name="KSO_WM_UNIT_TEXT_FILL_FORE_SCHEMECOLOR_INDEX_BRIGHTNESS" val="0"/>
  <p:tag name="KSO_WM_UNIT_TEXT_FILL_FORE_SCHEMECOLOR_INDEX" val="14"/>
  <p:tag name="KSO_WM_UNIT_TEXT_FILL_TYPE" val="1"/>
  <p:tag name="KSO_WM_UNIT_VALUE" val="1242"/>
  <p:tag name="KSO_WM_TEMPLATE_ASSEMBLE_XID" val="5ed8b170afe44fab1839bf88"/>
  <p:tag name="KSO_WM_TEMPLATE_ASSEMBLE_GROUPID" val="5ed8b170afe44fab1839bf88"/>
</p:tagLst>
</file>

<file path=ppt/tags/tag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diagram20207084_1*i*1"/>
  <p:tag name="KSO_WM_TEMPLATE_CATEGORY" val="diagram"/>
  <p:tag name="KSO_WM_TEMPLATE_INDEX" val="20207084"/>
  <p:tag name="KSO_WM_UNIT_LAYERLEVEL" val="1"/>
  <p:tag name="KSO_WM_TAG_VERSION" val="1.0"/>
  <p:tag name="KSO_WM_BEAUTIFY_FLAG" val="#wm#"/>
  <p:tag name="KSO_WM_UNIT_BLOCK" val="0"/>
  <p:tag name="KSO_WM_UNIT_SM_LIMIT_TYPE" val="1"/>
  <p:tag name="KSO_WM_UNIT_DECORATE_INFO" val="{&quot;ReferentInfo&quot;:{&quot;X&quot;:{&quot;Pos&quot;:0},&quot;Y&quot;:{&quot;Pos&quot;:0}},&quot;DecorateInfoX&quot;:{&quot;Pos&quot;:0,&quot;IsAbs&quot;:false},&quot;DecorateInfoY&quot;:{&quot;Pos&quot;:0,&quot;IsAbs&quot;:false},&quot;DecorateInfoW&quot;:{&quot;IsAbs&quot;:true},&quot;DecorateInfoH&quot;:{&quot;IsAbs&quot;:true}}"/>
  <p:tag name="KSO_WM_UNIT_DEC_AREA_ID" val="7aaa5c96425140b08ad98b579b7be6e1"/>
  <p:tag name="KSO_WM_CHIP_GROUPID" val="5ed7625022282318d0cd8cfb"/>
  <p:tag name="KSO_WM_CHIP_XID" val="5ed7654b22282318d0cd8d67"/>
  <p:tag name="KSO_WM_UNIT_FILL_FORE_SCHEMECOLOR_INDEX_BRIGHTNESS" val="0"/>
  <p:tag name="KSO_WM_UNIT_FILL_FORE_SCHEMECOLOR_INDEX" val="14"/>
  <p:tag name="KSO_WM_UNIT_FILL_TYPE" val="1"/>
  <p:tag name="KSO_WM_UNIT_SHADOW_SCHEMECOLOR_INDEX_BRIGHTNESS" val="0.05"/>
  <p:tag name="KSO_WM_UNIT_SHADOW_SCHEMECOLOR_INDEX" val="13"/>
  <p:tag name="KSO_WM_UNIT_TEXT_FILL_FORE_SCHEMECOLOR_INDEX_BRIGHTNESS" val="0"/>
  <p:tag name="KSO_WM_UNIT_TEXT_FILL_FORE_SCHEMECOLOR_INDEX" val="14"/>
  <p:tag name="KSO_WM_UNIT_TEXT_FILL_TYPE" val="1"/>
  <p:tag name="KSO_WM_UNIT_VALUE" val="1242"/>
  <p:tag name="KSO_WM_TEMPLATE_ASSEMBLE_XID" val="5ed8b170afe44fab1839bf88"/>
  <p:tag name="KSO_WM_TEMPLATE_ASSEMBLE_GROUPID" val="5ed8b170afe44fab1839bf88"/>
</p:tagLst>
</file>

<file path=ppt/tags/tag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diagram20207084_1*i*1"/>
  <p:tag name="KSO_WM_TEMPLATE_CATEGORY" val="diagram"/>
  <p:tag name="KSO_WM_TEMPLATE_INDEX" val="20207084"/>
  <p:tag name="KSO_WM_UNIT_LAYERLEVEL" val="1"/>
  <p:tag name="KSO_WM_TAG_VERSION" val="1.0"/>
  <p:tag name="KSO_WM_BEAUTIFY_FLAG" val="#wm#"/>
  <p:tag name="KSO_WM_UNIT_BLOCK" val="0"/>
  <p:tag name="KSO_WM_UNIT_SM_LIMIT_TYPE" val="1"/>
  <p:tag name="KSO_WM_UNIT_DECORATE_INFO" val="{&quot;ReferentInfo&quot;:{&quot;X&quot;:{&quot;Pos&quot;:0},&quot;Y&quot;:{&quot;Pos&quot;:0}},&quot;DecorateInfoX&quot;:{&quot;Pos&quot;:0,&quot;IsAbs&quot;:false},&quot;DecorateInfoY&quot;:{&quot;Pos&quot;:0,&quot;IsAbs&quot;:false},&quot;DecorateInfoW&quot;:{&quot;IsAbs&quot;:true},&quot;DecorateInfoH&quot;:{&quot;IsAbs&quot;:true}}"/>
  <p:tag name="KSO_WM_UNIT_DEC_AREA_ID" val="7aaa5c96425140b08ad98b579b7be6e1"/>
  <p:tag name="KSO_WM_CHIP_GROUPID" val="5ed7625022282318d0cd8cfb"/>
  <p:tag name="KSO_WM_CHIP_XID" val="5ed7654b22282318d0cd8d67"/>
  <p:tag name="KSO_WM_UNIT_FILL_FORE_SCHEMECOLOR_INDEX_BRIGHTNESS" val="0"/>
  <p:tag name="KSO_WM_UNIT_FILL_FORE_SCHEMECOLOR_INDEX" val="14"/>
  <p:tag name="KSO_WM_UNIT_FILL_TYPE" val="1"/>
  <p:tag name="KSO_WM_UNIT_SHADOW_SCHEMECOLOR_INDEX_BRIGHTNESS" val="0.05"/>
  <p:tag name="KSO_WM_UNIT_SHADOW_SCHEMECOLOR_INDEX" val="13"/>
  <p:tag name="KSO_WM_UNIT_TEXT_FILL_FORE_SCHEMECOLOR_INDEX_BRIGHTNESS" val="0"/>
  <p:tag name="KSO_WM_UNIT_TEXT_FILL_FORE_SCHEMECOLOR_INDEX" val="14"/>
  <p:tag name="KSO_WM_UNIT_TEXT_FILL_TYPE" val="1"/>
  <p:tag name="KSO_WM_UNIT_VALUE" val="1242"/>
  <p:tag name="KSO_WM_TEMPLATE_ASSEMBLE_XID" val="5ed8b170afe44fab1839bf88"/>
  <p:tag name="KSO_WM_TEMPLATE_ASSEMBLE_GROUPID" val="5ed8b170afe44fab1839bf88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4868</Words>
  <Application>WPS 演示</Application>
  <PresentationFormat>宽屏</PresentationFormat>
  <Paragraphs>390</Paragraphs>
  <Slides>24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4" baseType="lpstr">
      <vt:lpstr>Arial</vt:lpstr>
      <vt:lpstr>宋体</vt:lpstr>
      <vt:lpstr>Wingdings</vt:lpstr>
      <vt:lpstr>微软雅黑</vt:lpstr>
      <vt:lpstr>Traditional Arabic</vt:lpstr>
      <vt:lpstr>Times New Roman</vt:lpstr>
      <vt:lpstr>Arial Unicode MS</vt:lpstr>
      <vt:lpstr>Arial Bold</vt:lpstr>
      <vt:lpstr>黑体</vt:lpstr>
      <vt:lpstr>Office 主题​​</vt:lpstr>
      <vt:lpstr>冀教版七年级上册</vt:lpstr>
      <vt:lpstr>PowerPoint 演示文稿</vt:lpstr>
      <vt:lpstr>Lesson 4      What Is It?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综合练习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Lynn</cp:lastModifiedBy>
  <cp:revision>163</cp:revision>
  <dcterms:created xsi:type="dcterms:W3CDTF">2019-06-19T02:08:00Z</dcterms:created>
  <dcterms:modified xsi:type="dcterms:W3CDTF">2020-07-12T02:16:39Z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2052-11.1.0.9828</vt:lpwstr>
  </property>
</Properties>
</file>