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80" r:id="rId3"/>
    <p:sldId id="550" r:id="rId4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90" r:id="rId14"/>
    <p:sldId id="491" r:id="rId15"/>
    <p:sldId id="493" r:id="rId16"/>
    <p:sldId id="494" r:id="rId17"/>
    <p:sldId id="496" r:id="rId18"/>
    <p:sldId id="516" r:id="rId19"/>
    <p:sldId id="542" r:id="rId20"/>
    <p:sldId id="543" r:id="rId21"/>
    <p:sldId id="544" r:id="rId22"/>
    <p:sldId id="545" r:id="rId23"/>
    <p:sldId id="546" r:id="rId24"/>
    <p:sldId id="547" r:id="rId25"/>
    <p:sldId id="548" r:id="rId26"/>
    <p:sldId id="573" r:id="rId27"/>
    <p:sldId id="574" r:id="rId28"/>
    <p:sldId id="575" r:id="rId29"/>
    <p:sldId id="576" r:id="rId30"/>
    <p:sldId id="577" r:id="rId31"/>
    <p:sldId id="578" r:id="rId32"/>
    <p:sldId id="549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i" initials="h" lastIdx="2" clrIdx="0"/>
  <p:cmAuthor id="2" name="作者" initials="作" lastIdx="0" clrIdx="1"/>
  <p:cmAuthor id="3" name="微软用户" initials="微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0F8"/>
    <a:srgbClr val="061BD4"/>
    <a:srgbClr val="EFEAD4"/>
    <a:srgbClr val="0766D4"/>
    <a:srgbClr val="C88316"/>
    <a:srgbClr val="FABC00"/>
    <a:srgbClr val="B56DF7"/>
    <a:srgbClr val="780CDC"/>
    <a:srgbClr val="F5EA33"/>
    <a:srgbClr val="710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1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7"/>
          <p:cNvSpPr txBox="1"/>
          <p:nvPr/>
        </p:nvSpPr>
        <p:spPr>
          <a:xfrm>
            <a:off x="2216785" y="1250315"/>
            <a:ext cx="812546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Unit 1 </a:t>
            </a:r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4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Me and My Class</a:t>
            </a:r>
            <a:endParaRPr lang="en-US" altLang="zh-CN" sz="4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endParaRPr lang="en-US" altLang="zh-CN" sz="4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rgbClr val="6334FD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Lesson 2</a:t>
            </a:r>
            <a:endParaRPr lang="en-US" altLang="zh-CN" sz="4400" b="1" dirty="0">
              <a:solidFill>
                <a:srgbClr val="6334FD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4400" b="1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4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Many Faces, One Picture</a:t>
            </a:r>
            <a:endParaRPr kumimoji="1" lang="en-US" altLang="zh-CN" sz="44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745740" y="429260"/>
            <a:ext cx="5901055" cy="5397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61" name="AutoShape 2"/>
          <p:cNvSpPr/>
          <p:nvPr/>
        </p:nvSpPr>
        <p:spPr>
          <a:xfrm flipH="1">
            <a:off x="826135" y="459105"/>
            <a:ext cx="1919605" cy="539750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562" name="文本框 24"/>
          <p:cNvSpPr txBox="1"/>
          <p:nvPr/>
        </p:nvSpPr>
        <p:spPr>
          <a:xfrm>
            <a:off x="975995" y="502285"/>
            <a:ext cx="17697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单词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3564" name="TextBox 16"/>
          <p:cNvSpPr txBox="1"/>
          <p:nvPr/>
        </p:nvSpPr>
        <p:spPr>
          <a:xfrm>
            <a:off x="2670810" y="261620"/>
            <a:ext cx="67557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glue /ɡluː/ v.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用胶水将物体黏合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426" name="TextBox 18"/>
          <p:cNvSpPr txBox="1"/>
          <p:nvPr/>
        </p:nvSpPr>
        <p:spPr>
          <a:xfrm>
            <a:off x="4370070" y="1202055"/>
            <a:ext cx="17957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n. </a:t>
            </a:r>
            <a:r>
              <a:rPr lang="zh-CN" alt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胶水</a:t>
            </a:r>
            <a:endParaRPr lang="zh-CN" alt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2670810" y="2092960"/>
            <a:ext cx="65595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glue sth.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on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sth.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把某物黏到某物上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836243">
                  <a:alpha val="100000"/>
                </a:srgbClr>
              </a:clrFrom>
              <a:clrTo>
                <a:srgbClr val="836243">
                  <a:alpha val="100000"/>
                  <a:alpha val="0"/>
                </a:srgbClr>
              </a:clrTo>
            </a:clrChange>
          </a:blip>
          <a:srcRect l="27453" t="2899" r="36285"/>
          <a:stretch>
            <a:fillRect/>
          </a:stretch>
        </p:blipFill>
        <p:spPr>
          <a:xfrm rot="1200000">
            <a:off x="9528175" y="2702560"/>
            <a:ext cx="1678940" cy="3812540"/>
          </a:xfrm>
          <a:prstGeom prst="rect">
            <a:avLst/>
          </a:prstGeom>
        </p:spPr>
      </p:pic>
      <p:sp>
        <p:nvSpPr>
          <p:cNvPr id="11" name="内容占位符 2"/>
          <p:cNvSpPr txBox="1"/>
          <p:nvPr/>
        </p:nvSpPr>
        <p:spPr>
          <a:xfrm>
            <a:off x="-425767" y="31812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Ⅰ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根据句意及所给提示填空。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Let's g________ the photo on the big paper.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46174" y="3303905"/>
            <a:ext cx="1279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典例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" name="TextBox 17"/>
          <p:cNvSpPr txBox="1"/>
          <p:nvPr/>
        </p:nvSpPr>
        <p:spPr>
          <a:xfrm rot="-10800000" flipV="1">
            <a:off x="3634417" y="3921828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lue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7"/>
          <p:cNvSpPr txBox="1"/>
          <p:nvPr/>
        </p:nvSpPr>
        <p:spPr>
          <a:xfrm rot="-10800000" flipV="1">
            <a:off x="2670810" y="4662374"/>
            <a:ext cx="64230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咱们把这照片粘在那个大纸上。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  <p:bldP spid="3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38" y="539750"/>
            <a:ext cx="2574925" cy="6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矩形 29"/>
          <p:cNvSpPr/>
          <p:nvPr/>
        </p:nvSpPr>
        <p:spPr>
          <a:xfrm>
            <a:off x="2277745" y="1139825"/>
            <a:ext cx="5751195" cy="4686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13" name="AutoShape 2"/>
          <p:cNvSpPr/>
          <p:nvPr/>
        </p:nvSpPr>
        <p:spPr>
          <a:xfrm flipH="1">
            <a:off x="492760" y="1097280"/>
            <a:ext cx="1604010" cy="521970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4" name="文本框 24"/>
          <p:cNvSpPr txBox="1"/>
          <p:nvPr/>
        </p:nvSpPr>
        <p:spPr>
          <a:xfrm>
            <a:off x="628015" y="1113790"/>
            <a:ext cx="1333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短语 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517" name="Rectangle 17"/>
          <p:cNvSpPr/>
          <p:nvPr/>
        </p:nvSpPr>
        <p:spPr>
          <a:xfrm>
            <a:off x="1524000" y="444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127000" eaLnBrk="0" hangingPunct="0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96770" y="3894455"/>
            <a:ext cx="939419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380" marR="0" lvl="0" indent="-62738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eg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Whether we will go to the park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is up to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your brother.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627380" marR="0" lvl="0" indent="-62738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我们是否去公园由你哥哥定。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49470" y="215265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短语讲解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77745" y="989330"/>
            <a:ext cx="593344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advise sb. to do sth.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建议某人做某事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5" name="矩形 4"/>
          <p:cNvSpPr/>
          <p:nvPr/>
        </p:nvSpPr>
        <p:spPr>
          <a:xfrm>
            <a:off x="2277745" y="2054860"/>
            <a:ext cx="5751195" cy="4686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utoShape 2"/>
          <p:cNvSpPr/>
          <p:nvPr/>
        </p:nvSpPr>
        <p:spPr>
          <a:xfrm flipH="1">
            <a:off x="492760" y="2012315"/>
            <a:ext cx="1604010" cy="521970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24"/>
          <p:cNvSpPr txBox="1"/>
          <p:nvPr/>
        </p:nvSpPr>
        <p:spPr>
          <a:xfrm>
            <a:off x="628015" y="2028825"/>
            <a:ext cx="1333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短语 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77745" y="1904365"/>
            <a:ext cx="39166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agree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with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sb.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同意某人</a:t>
            </a:r>
            <a:endParaRPr lang="zh-CN" altLang="en-US" sz="2800"/>
          </a:p>
        </p:txBody>
      </p:sp>
      <p:sp>
        <p:nvSpPr>
          <p:cNvPr id="9" name="矩形 8"/>
          <p:cNvSpPr/>
          <p:nvPr/>
        </p:nvSpPr>
        <p:spPr>
          <a:xfrm>
            <a:off x="2277745" y="3049905"/>
            <a:ext cx="5751195" cy="4686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AutoShape 2"/>
          <p:cNvSpPr/>
          <p:nvPr/>
        </p:nvSpPr>
        <p:spPr>
          <a:xfrm flipH="1">
            <a:off x="492760" y="3007360"/>
            <a:ext cx="1604010" cy="521970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24"/>
          <p:cNvSpPr txBox="1"/>
          <p:nvPr/>
        </p:nvSpPr>
        <p:spPr>
          <a:xfrm>
            <a:off x="628015" y="3023870"/>
            <a:ext cx="1333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短语 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77745" y="2899410"/>
            <a:ext cx="364172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be up to...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由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决定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640" y="1153795"/>
            <a:ext cx="2392045" cy="2392045"/>
          </a:xfrm>
          <a:prstGeom prst="rect">
            <a:avLst/>
          </a:prstGeom>
        </p:spPr>
      </p:pic>
      <p:sp>
        <p:nvSpPr>
          <p:cNvPr id="15" name="内容占位符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6" grpId="0" bldLvl="0" animBg="1"/>
      <p:bldP spid="7" grpId="0"/>
      <p:bldP spid="8" grpId="0"/>
      <p:bldP spid="9" grpId="0" bldLvl="0" animBg="1"/>
      <p:bldP spid="10" grpId="0" bldLvl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单项选择。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1． —When shall we go shopping?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      —________ I'm free all these days.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Good idea.  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     B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Why not?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     C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Sounds great.  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     D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It's up to you.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9470" y="19939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altLang="zh-C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TextBox 12"/>
          <p:cNvSpPr txBox="1"/>
          <p:nvPr/>
        </p:nvSpPr>
        <p:spPr>
          <a:xfrm>
            <a:off x="451485" y="967740"/>
            <a:ext cx="1279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典例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1518" name="TextBox 17"/>
          <p:cNvSpPr txBox="1"/>
          <p:nvPr/>
        </p:nvSpPr>
        <p:spPr>
          <a:xfrm rot="-10800000" flipV="1">
            <a:off x="436880" y="2294890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4381500" y="4897120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由你定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57095" y="1273175"/>
            <a:ext cx="8468360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7095" y="1350010"/>
            <a:ext cx="84683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That's a picture of me from our Spring Festival show.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4649470" y="20066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75945" y="131889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31825" y="1272858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句子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1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2282825" y="2165985"/>
            <a:ext cx="78562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那是一张我来自春晚的照片。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5928995" y="1833880"/>
            <a:ext cx="333375" cy="3321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73" name="TextBox 19"/>
          <p:cNvSpPr txBox="1"/>
          <p:nvPr/>
        </p:nvSpPr>
        <p:spPr>
          <a:xfrm>
            <a:off x="790258" y="3152140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282825" y="3044190"/>
            <a:ext cx="69786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from 		prep.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来自</a:t>
            </a:r>
            <a:endParaRPr lang="zh-CN" alt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370" y="3044190"/>
            <a:ext cx="4495800" cy="251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ldLvl="0" animBg="1"/>
      <p:bldP spid="1947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57095" y="1273175"/>
            <a:ext cx="8468360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7095" y="1350010"/>
            <a:ext cx="74993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 played the erhu, and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performed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dance.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4649470" y="20066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75945" y="131889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31825" y="1272858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句子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2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2282825" y="2165985"/>
            <a:ext cx="78562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你拉二胡，我表演跳舞。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4146550" y="1833880"/>
            <a:ext cx="333375" cy="3321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73" name="TextBox 19"/>
          <p:cNvSpPr txBox="1"/>
          <p:nvPr/>
        </p:nvSpPr>
        <p:spPr>
          <a:xfrm>
            <a:off x="790258" y="3152140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282825" y="3044190"/>
            <a:ext cx="28657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play the erhu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乐器前要加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the.</a:t>
            </a:r>
            <a:endParaRPr lang="zh-CN" alt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796" y="2182497"/>
            <a:ext cx="2879724" cy="2879724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/>
        </p:nvSpPr>
        <p:spPr>
          <a:xfrm>
            <a:off x="991235" y="4982013"/>
            <a:ext cx="11082020" cy="121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Piano is _____ instrument. 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Langlang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can play ______ piano well.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A. a; the      B. a; /       C. an; the      D. an; /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TextBox 17"/>
          <p:cNvSpPr txBox="1"/>
          <p:nvPr/>
        </p:nvSpPr>
        <p:spPr>
          <a:xfrm rot="-10800000" flipV="1">
            <a:off x="575945" y="4922641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ldLvl="0" animBg="1"/>
      <p:bldP spid="19473" grpId="0"/>
      <p:bldP spid="6" grpId="0"/>
      <p:bldP spid="9" grpId="0"/>
      <p:bldP spid="215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68246" y="994396"/>
            <a:ext cx="5820410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8246" y="1071231"/>
            <a:ext cx="54775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like the </a:t>
            </a:r>
            <a:r>
              <a:rPr lang="en-US" altLang="zh-CN" sz="28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colour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 the first picture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4660621" y="-78119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87096" y="1040116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42976" y="994079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句子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3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2293976" y="1887206"/>
            <a:ext cx="78562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我喜欢第一幅图里的颜色。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5728691" y="1516366"/>
            <a:ext cx="333375" cy="3321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73" name="TextBox 19"/>
          <p:cNvSpPr txBox="1"/>
          <p:nvPr/>
        </p:nvSpPr>
        <p:spPr>
          <a:xfrm>
            <a:off x="799573" y="2629839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293976" y="2451887"/>
            <a:ext cx="4151429" cy="654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first	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第一 （序数词）</a:t>
            </a:r>
            <a:endParaRPr lang="zh-CN" alt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952407" y="3581387"/>
            <a:ext cx="11577320" cy="258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eaLnBrk="0" latinLnBrk="1" hangingPunct="0">
              <a:lnSpc>
                <a:spcPct val="150000"/>
              </a:lnSpc>
              <a:buAutoNum type="arabicPeriod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(2018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河北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,75) In the_____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(one) class, Mr. Du came in and asked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me to go to the front.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2.  (2017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河北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,73) My friend Sam is in the______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(ten) grade.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auto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Tomorrow is my ________  (twelve) birthday.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7"/>
          <p:cNvSpPr txBox="1"/>
          <p:nvPr/>
        </p:nvSpPr>
        <p:spPr>
          <a:xfrm rot="-10800000" flipV="1">
            <a:off x="4667792" y="3692512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first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7"/>
          <p:cNvSpPr txBox="1"/>
          <p:nvPr/>
        </p:nvSpPr>
        <p:spPr>
          <a:xfrm rot="-10800000" flipV="1">
            <a:off x="7543490" y="4873929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tenth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17"/>
          <p:cNvSpPr txBox="1"/>
          <p:nvPr/>
        </p:nvSpPr>
        <p:spPr>
          <a:xfrm rot="-10800000" flipV="1">
            <a:off x="4118099" y="5525784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twelfth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ldLvl="0" animBg="1"/>
      <p:bldP spid="19473" grpId="0"/>
      <p:bldP spid="6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21405" y="248285"/>
            <a:ext cx="3959860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730" b="1" dirty="0">
                <a:solidFill>
                  <a:srgbClr val="FF0000"/>
                </a:solidFill>
                <a:latin typeface="Georgia" panose="02040502050405020303" pitchFamily="18" charset="0"/>
                <a:cs typeface="Monaco"/>
                <a:sym typeface="+mn-ea"/>
              </a:rPr>
              <a:t>Summary</a:t>
            </a:r>
            <a:endParaRPr kumimoji="1" lang="en-US" altLang="zh-CN" sz="3730" b="1" dirty="0">
              <a:solidFill>
                <a:srgbClr val="FF0000"/>
              </a:solidFill>
              <a:latin typeface="Georgia" panose="02040502050405020303" pitchFamily="18" charset="0"/>
              <a:cs typeface="Monaco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7505" y="1799590"/>
            <a:ext cx="97332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physics, recen</a:t>
            </a:r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one....the other..., introduce...to..., be the same as</a:t>
            </a:r>
            <a:endParaRPr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perform, advise, agree, glue</a:t>
            </a:r>
            <a:endParaRPr lang="en-US"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sb. to do sth., agree with, be up to...</a:t>
            </a:r>
            <a:endParaRPr lang="en-US"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62375" y="199390"/>
            <a:ext cx="3981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PracticeL1&amp;L2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0625" y="1245601"/>
            <a:ext cx="11696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In Chinese class, our teacher introduced Mo Yan ________ us.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for  		B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to  		C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with  		D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My family has two dogs. One is white, and ________  is black.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other  	B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another  	C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 other  	D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She says her favorite  ________  is English.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　　	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　　　　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—What are you doing?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—I'm ________  my basketball, but I can't ________ it.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looking for; find  		B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finding; find out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C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looking; find out  		D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finding out; look for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 rot="-10800000" flipV="1">
            <a:off x="731520" y="1224377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731520" y="2129252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 rot="-10800000" flipV="1">
            <a:off x="741045" y="2938877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 rot="-10800000" flipV="1">
            <a:off x="750570" y="3834227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0" y="147548"/>
            <a:ext cx="11696700" cy="698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My sister is  ________ a lovely girl. We all like her.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so  		B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such  		C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too  		D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 movie Zootopia is ________ .I'm ________ in it.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excited; interested  		B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exciting; interesting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C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exciting; interested  		D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excited; interesting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If he comes tomorrow, I ________ you.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tell  		B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have told  	C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am telling  	D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will tell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—Next week I'll join in the oral English competition.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—________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 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Have a nice day!    		B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No problem!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 C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Good luck to you!   		D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Not too bad!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—________do you like this new school?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—It is nice and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big.The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teachers and classmates are friendly.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What  B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How  C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When   D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 rot="-10800000" flipV="1">
            <a:off x="245745" y="137190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 rot="-10800000" flipV="1">
            <a:off x="245745" y="1042065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255270" y="2242215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 rot="-10800000" flipV="1">
            <a:off x="264795" y="3137565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 rot="-10800000" flipV="1">
            <a:off x="245745" y="4858852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356485" y="3659505"/>
            <a:ext cx="6298565" cy="1333500"/>
          </a:xfrm>
          <a:prstGeom prst="roundRect">
            <a:avLst/>
          </a:prstGeom>
          <a:solidFill>
            <a:srgbClr val="F5EA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solidFill>
                  <a:schemeClr val="tx1"/>
                </a:solidFill>
              </a:rPr>
              <a:t>how do you like...?</a:t>
            </a:r>
            <a:endParaRPr lang="en-US" altLang="zh-CN" sz="3200">
              <a:solidFill>
                <a:schemeClr val="tx1"/>
              </a:solidFill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</a:rPr>
              <a:t>=What do you think of...?</a:t>
            </a:r>
            <a:endParaRPr lang="en-US" altLang="zh-CN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TextBox 17"/>
          <p:cNvSpPr txBox="1"/>
          <p:nvPr/>
        </p:nvSpPr>
        <p:spPr>
          <a:xfrm rot="-10800000" flipV="1">
            <a:off x="5206998" y="2686007"/>
            <a:ext cx="160337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 hear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 rot="-10800000" flipV="1">
            <a:off x="3537071" y="1391182"/>
            <a:ext cx="309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5300" y="608146"/>
            <a:ext cx="11696700" cy="582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二、用所给词的适当形式填空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What about  ____________  (practice) swimming this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summer vacation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？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12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 Chinese are happy ________  (hear) the good news.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13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It's too hard for me to learn it. Can you show me how 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________ (throw) the ball?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14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Don't worry, Mum. I can look after ________  (I)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．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15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like </a:t>
            </a:r>
            <a:r>
              <a:rPr lang="en-US" altLang="zh-CN" sz="2800" dirty="0">
                <a:solidFill>
                  <a:srgbClr val="1630F8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my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________  (one) day of the new term.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 rot="-10800000" flipV="1">
            <a:off x="1339848" y="3914106"/>
            <a:ext cx="160337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 throw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 rot="-10800000" flipV="1">
            <a:off x="6808786" y="4642127"/>
            <a:ext cx="160337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myself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3028948" y="5209239"/>
            <a:ext cx="160337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first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262370" y="3209290"/>
            <a:ext cx="4989195" cy="1333500"/>
          </a:xfrm>
          <a:prstGeom prst="roundRect">
            <a:avLst/>
          </a:prstGeom>
          <a:solidFill>
            <a:srgbClr val="F5EA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</a:rPr>
              <a:t>特殊疑问词</a:t>
            </a:r>
            <a:r>
              <a:rPr lang="en-US" altLang="zh-CN" sz="3200">
                <a:solidFill>
                  <a:schemeClr val="tx1"/>
                </a:solidFill>
              </a:rPr>
              <a:t>+to do </a:t>
            </a:r>
            <a:r>
              <a:rPr lang="zh-CN" altLang="en-US" sz="3200">
                <a:solidFill>
                  <a:schemeClr val="tx1"/>
                </a:solidFill>
              </a:rPr>
              <a:t>不定式</a:t>
            </a:r>
            <a:endParaRPr lang="zh-CN" altLang="en-US" sz="3200">
              <a:solidFill>
                <a:schemeClr val="tx1"/>
              </a:solidFill>
            </a:endParaRPr>
          </a:p>
          <a:p>
            <a:pPr algn="ctr"/>
            <a:r>
              <a:rPr lang="zh-CN" altLang="en-US" sz="3200">
                <a:solidFill>
                  <a:schemeClr val="tx1"/>
                </a:solidFill>
              </a:rPr>
              <a:t>做宾语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3" grpId="0"/>
      <p:bldP spid="6" grpId="0"/>
      <p:bldP spid="7" grpId="0"/>
      <p:bldP spid="8" grpId="0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179070" y="151448"/>
            <a:ext cx="12012930" cy="655447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Li Ming and Wang Mei are looking at their photos for the class picture.</a:t>
            </a:r>
            <a:endParaRPr kumimoji="0" lang="en-US" altLang="zh-CN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 Ming: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That's a good picture of you, Wang Mei. You are 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wearing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traditional clothes. You 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look like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dancer.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Mei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Thank you, Li Ming. That's a picture of me from our Spring Festival show. Remember? You played the erhu, and I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performed 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❶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dance. May I see your picture?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zh-CN" sz="28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 Ming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Sure. I have two pictures. Which one should I use? What do you think?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Mei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Hmm... I like this one. You are wearing a red jacket and you are planting trees.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 Ming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Danny likes the picture of me on the ca­mel. He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advised 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❷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me to choose that one.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Mei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like the </a:t>
            </a:r>
            <a:r>
              <a:rPr lang="en-US" altLang="zh-CN" sz="28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colour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 the first picture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but 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's up  to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❸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you.</a:t>
            </a:r>
            <a:endParaRPr lang="en-US" altLang="zh-CN" sz="28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 Ming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agree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❹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with you. Thanks! Let's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glue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❺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 pictures on the big paper. Then we can write some sentences to describe the pictures.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064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1. Your toys are cool .  I'd like to buy _______ for my cousin.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 		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one  		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 		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 Look! It's a picture ________ my family.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 		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  		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after  		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3. Let's ________  a picnic. It's a fine day.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have  	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have  	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has  		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4. Tony, remember  ________  with your mouth full of food.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talk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 to talk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398145" y="1006475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 rot="-10800000" flipV="1">
            <a:off x="398145" y="2039937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 rot="-10800000" flipV="1">
            <a:off x="407670" y="3006724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417195" y="4044950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4456" y="311150"/>
            <a:ext cx="1133612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—That mountain in Guilin ________  an elephant.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—So it does.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looks up      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looks like 	   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looks for     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looks after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6. We  ________  be more careful, or we will make the same mistake in the experiment.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might  	     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              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may           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7. —What do you think of the house, dear?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— ________ I can't find a better one.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Too bad.          			    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Too expensive.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Good idea!        			    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Pretty good!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Anna  ________  a red dress. She looks more beautiful.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wear  	     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wore             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 wearing   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will wear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 rot="-10800000" flipV="1">
            <a:off x="232957" y="244475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232957" y="1782762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 rot="-10800000" flipV="1">
            <a:off x="242482" y="3359149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 rot="-10800000" flipV="1">
            <a:off x="232957" y="5417819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749675" y="766445"/>
            <a:ext cx="1965325" cy="607695"/>
          </a:xfrm>
          <a:prstGeom prst="roundRect">
            <a:avLst/>
          </a:prstGeom>
          <a:solidFill>
            <a:srgbClr val="F5EA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</a:rPr>
              <a:t>确实如此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94" y="671264"/>
            <a:ext cx="1142047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x-none" altLang="zh-CN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根据短文内容，补全文中单词或用所给单词的正确形式填空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zh-CN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   Today is the Art Festival of our school. Look! Our classmates are ________21 (perform) a dance on the stage (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舞台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). I plan to take ________22 (photo) of them. And then g________23 them on the wall of our classroom. I am going to advise my classmates ________24 (write) some sentences about the pictures. Do you a________25 with me? I think it's a good idea.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 rot="-10800000" flipV="1">
            <a:off x="528119" y="1794011"/>
            <a:ext cx="251253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performing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7087173" y="2408902"/>
            <a:ext cx="251253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lue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 rot="-10800000" flipV="1">
            <a:off x="889840" y="2476113"/>
            <a:ext cx="251253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photos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 rot="-10800000" flipV="1">
            <a:off x="9354812" y="2999333"/>
            <a:ext cx="251253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 write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9036470" y="3589765"/>
            <a:ext cx="251253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gree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525" y="193675"/>
            <a:ext cx="10515600" cy="1325563"/>
          </a:xfrm>
        </p:spPr>
        <p:txBody>
          <a:bodyPr>
            <a:normAutofit/>
          </a:bodyPr>
          <a:lstStyle/>
          <a:p>
            <a:r>
              <a:rPr lang="x-none" altLang="zh-CN" sz="2800" b="1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Ⅲ.</a:t>
            </a:r>
            <a:r>
              <a:rPr lang="x-none" altLang="zh-CN" sz="28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连词成句。</a:t>
            </a:r>
            <a:br>
              <a:rPr lang="zh-CN" altLang="zh-CN" sz="28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</a:br>
            <a:endParaRPr lang="zh-CN" altLang="en-US" sz="28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7014" y="944276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11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again, nice, you, meet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to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_______________________________________________.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12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question, asks, me, he, a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_______________________________________________.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13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those, pictures, I, like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_______________________________________________.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14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you, did, last year, have a trip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_______________________________________________?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15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have, exciting, I, talk, Jenny, with, an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_______________________________________________.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 rot="-10800000" flipV="1">
            <a:off x="1464552" y="1430455"/>
            <a:ext cx="48811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Nice to meet you again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1473731" y="2585388"/>
            <a:ext cx="48811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 asks me a question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 rot="-10800000" flipV="1">
            <a:off x="1482910" y="3663211"/>
            <a:ext cx="48811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like those pictures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 rot="-10800000" flipV="1">
            <a:off x="1536157" y="4752042"/>
            <a:ext cx="48811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Did you have a trip last year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1589403" y="5917993"/>
            <a:ext cx="66512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have an exciting talk with Jenny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08400" y="608401"/>
            <a:ext cx="10975199" cy="564119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3205" y="27305"/>
            <a:ext cx="11704955" cy="622236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8381365" y="308610"/>
            <a:ext cx="2262505" cy="9404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课堂落实</a:t>
            </a:r>
            <a:r>
              <a:rPr lang="en-US" altLang="zh-CN" sz="3200"/>
              <a:t>P3-4</a:t>
            </a:r>
            <a:endParaRPr lang="en-US" altLang="zh-CN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40030" y="167640"/>
            <a:ext cx="11771630" cy="643953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406" y="655320"/>
            <a:ext cx="56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>
                <a:solidFill>
                  <a:srgbClr val="FF0000"/>
                </a:solidFill>
              </a:rPr>
              <a:t>C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2406" y="1660102"/>
            <a:ext cx="56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>
                <a:solidFill>
                  <a:srgbClr val="FF0000"/>
                </a:solidFill>
              </a:rPr>
              <a:t>A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8145" y="5430520"/>
            <a:ext cx="530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>
                <a:solidFill>
                  <a:srgbClr val="FF0000"/>
                </a:solidFill>
              </a:rPr>
              <a:t>A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2406" y="4047390"/>
            <a:ext cx="56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>
                <a:solidFill>
                  <a:srgbClr val="FF0000"/>
                </a:solidFill>
              </a:rPr>
              <a:t>B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8370" y="264795"/>
            <a:ext cx="10583545" cy="63290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8145" y="2664460"/>
            <a:ext cx="530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>
                <a:solidFill>
                  <a:srgbClr val="FF0000"/>
                </a:solidFill>
              </a:rPr>
              <a:t>A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40030" y="167640"/>
            <a:ext cx="11771630" cy="643953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3102" y="191135"/>
            <a:ext cx="56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C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102" y="1782800"/>
            <a:ext cx="56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D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3102" y="3237130"/>
            <a:ext cx="56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D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3102" y="4257735"/>
            <a:ext cx="56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D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3102" y="5207695"/>
            <a:ext cx="56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>
                <a:solidFill>
                  <a:srgbClr val="FF0000"/>
                </a:solidFill>
              </a:rPr>
              <a:t>D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262255"/>
            <a:ext cx="10249535" cy="608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9580" y="1184275"/>
            <a:ext cx="11786235" cy="50098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1. --My favourite ___is </a:t>
            </a:r>
            <a:r>
              <a:rPr lang="en-US" sz="2400" i="1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Animal World</a:t>
            </a:r>
            <a:r>
              <a:rPr 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. What about you?</a:t>
            </a:r>
            <a:endParaRPr 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   --I like </a:t>
            </a:r>
            <a:r>
              <a:rPr lang="en-US" altLang="en-US" sz="2400" i="1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CCTV News </a:t>
            </a: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best.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   A. movie             	B. subject		C. sport		D. program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2. It is healthy to eat when you are hungry and to stop when you are _____.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   A. full                  	B. busy              	C. young        	D. free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3. He has dance lessons ________.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   A. once two week       B. once a week        C. two a week         	D. three a week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4. Peter exercises _____three times a week ,sometimes six times .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   A. at most            	B. at first            	C. at least       	D. at last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40071" y="1275551"/>
            <a:ext cx="4394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49596" y="2932737"/>
            <a:ext cx="42037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49596" y="4016682"/>
            <a:ext cx="42037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9596" y="5130472"/>
            <a:ext cx="4394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52859" y="226060"/>
            <a:ext cx="4210050" cy="70675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ym typeface="+mn-ea"/>
              </a:rPr>
              <a:t>自我巩固</a:t>
            </a:r>
            <a:r>
              <a:rPr lang="en-US" altLang="zh-CN" sz="4000" dirty="0">
                <a:sym typeface="+mn-ea"/>
              </a:rPr>
              <a:t>—</a:t>
            </a:r>
            <a:r>
              <a:rPr lang="zh-CN" altLang="en-US" sz="4000" dirty="0">
                <a:sym typeface="+mn-ea"/>
              </a:rPr>
              <a:t>单选</a:t>
            </a:r>
            <a:r>
              <a:rPr lang="en-US" altLang="zh-CN" sz="4000" dirty="0">
                <a:sym typeface="+mn-ea"/>
              </a:rPr>
              <a:t>P9</a:t>
            </a:r>
            <a:r>
              <a:rPr lang="zh-CN" altLang="en-US" sz="4000" dirty="0">
                <a:sym typeface="+mn-ea"/>
              </a:rPr>
              <a:t> </a:t>
            </a:r>
            <a:endParaRPr lang="en-US" altLang="zh-CN" sz="2800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3107" y="483121"/>
            <a:ext cx="12721590" cy="61178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5. Vince is interested in sports, ____volleyball, soccer and basketball.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A. hardly ever		B. such as		C. because of	D.at least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6. --Do you like eating junk food ,Jack?</a:t>
            </a:r>
            <a:endParaRPr 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--No,I ______eat it. It's bad for our health.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A. often             		B. always         	C. sometimes       	D. hardly ever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7. --____do you do in the evening?  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--I do my homework or watch TV. 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A. What               		B. When           	C. Where             	D. Why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8. My uncle_____every day, but yesterday he _____.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A. exercises; doesn't      				B. exercises; didn’t  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C. exercised; doesn't    				D. exercised; didn't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0679" y="1647825"/>
            <a:ext cx="4394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0543" y="3334499"/>
            <a:ext cx="42037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7377" y="4949190"/>
            <a:ext cx="42037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70204" y="580036"/>
            <a:ext cx="21018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9075" y="3001362"/>
            <a:ext cx="12721590" cy="230695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10. --What does Cindy usually do after school?</a:t>
            </a:r>
            <a:endParaRPr 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     --__________.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     A. She has piano lessons on Monday   B. Her favourite sport is swimming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     C. She usually goes swimming             D. She thinks it's interesting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9075" y="3078638"/>
            <a:ext cx="4394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7226" y="720442"/>
            <a:ext cx="12302474" cy="224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9. --_______?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--Twice a week.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A. How often do you use the Internet?   B. How do you like the Internet?</a:t>
            </a:r>
            <a:endParaRPr lang="en-US" altLang="en-US" sz="24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C. Wh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at</a:t>
            </a:r>
            <a:r>
              <a:rPr lang="en-US" altLang="en-US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time do you use the Internet?   D. What do you usually do on the Internet?                             </a:t>
            </a:r>
            <a:endParaRPr lang="zh-CN" altLang="en-US" sz="2400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5750" y="829945"/>
            <a:ext cx="4521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9470" y="23241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Word list</a:t>
            </a:r>
            <a:endParaRPr lang="en-US" altLang="zh-CN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72275" y="1665605"/>
            <a:ext cx="4328160" cy="2584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1. advise sb. to do sth.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建议某人做某事</a:t>
            </a:r>
            <a:endParaRPr lang="en-US" altLang="zh-CN" sz="24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2. agree with</a:t>
            </a:r>
            <a:r>
              <a:rPr lang="en-US" altLang="zh-CN" sz="28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同意某人</a:t>
            </a:r>
            <a:endParaRPr lang="en-US" altLang="zh-CN" sz="28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3. be up to...  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由</a:t>
            </a:r>
            <a:r>
              <a:rPr lang="en-US" altLang="zh-CN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决定</a:t>
            </a:r>
            <a:endParaRPr lang="zh-CN" altLang="en-US" sz="24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3078" t="8491" r="1544" b="10382"/>
          <a:stretch>
            <a:fillRect/>
          </a:stretch>
        </p:blipFill>
        <p:spPr>
          <a:xfrm>
            <a:off x="528955" y="1582420"/>
            <a:ext cx="5940425" cy="27508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52725" y="2042160"/>
            <a:ext cx="7086600" cy="147002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880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altLang="zh-CN" sz="8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57095" y="1298575"/>
            <a:ext cx="6195695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75945" y="131889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31825" y="1272858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单词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1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9468" name="TextBox 16"/>
          <p:cNvSpPr txBox="1"/>
          <p:nvPr/>
        </p:nvSpPr>
        <p:spPr>
          <a:xfrm>
            <a:off x="2157095" y="1080770"/>
            <a:ext cx="69786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perform /pəˈfɔːm/ v.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表演，演出；表现</a:t>
            </a:r>
            <a:endParaRPr lang="zh-CN" alt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49470" y="20066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单词讲解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3" name="TextBox 19"/>
          <p:cNvSpPr txBox="1"/>
          <p:nvPr/>
        </p:nvSpPr>
        <p:spPr>
          <a:xfrm>
            <a:off x="664528" y="2147570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2157095" y="2039620"/>
            <a:ext cx="69786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perform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er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		n.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表演者，演员</a:t>
            </a:r>
            <a:endParaRPr lang="zh-CN" alt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2157095" y="3060700"/>
            <a:ext cx="69786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perform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ance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	n. </a:t>
            </a:r>
            <a:r>
              <a:rPr lang="zh-CN" alt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表演，</a:t>
            </a:r>
            <a:r>
              <a:rPr lang="zh-CN" altLang="en-US" sz="280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演出；表现</a:t>
            </a:r>
            <a:endParaRPr lang="zh-CN" altLang="en-US" sz="2800"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1209" t="17307" r="18888"/>
          <a:stretch>
            <a:fillRect/>
          </a:stretch>
        </p:blipFill>
        <p:spPr>
          <a:xfrm>
            <a:off x="8352790" y="2256790"/>
            <a:ext cx="3321050" cy="305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21640" y="1762760"/>
            <a:ext cx="1092454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 b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用所给单词的正确形式填空</a:t>
            </a:r>
            <a:endParaRPr lang="en-US" sz="2800" b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Today is the Art Festival of our school. Look! Our classmates are giving a _____________  (perform) on the stage(</a:t>
            </a:r>
            <a:r>
              <a:rPr lang="zh-CN" sz="2800" b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舞台</a:t>
            </a:r>
            <a:r>
              <a:rPr lang="en-US" sz="2800" b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).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9470" y="21590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altLang="zh-C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5" name="TextBox 15"/>
          <p:cNvSpPr txBox="1"/>
          <p:nvPr/>
        </p:nvSpPr>
        <p:spPr>
          <a:xfrm>
            <a:off x="2038350" y="3168015"/>
            <a:ext cx="27597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performance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7" name="TextBox 12"/>
          <p:cNvSpPr txBox="1"/>
          <p:nvPr/>
        </p:nvSpPr>
        <p:spPr>
          <a:xfrm>
            <a:off x="318135" y="1000760"/>
            <a:ext cx="1279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典例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56778" y="489585"/>
            <a:ext cx="7453313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75945" y="50990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31825" y="463868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单词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2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9468" name="TextBox 16"/>
          <p:cNvSpPr txBox="1"/>
          <p:nvPr/>
        </p:nvSpPr>
        <p:spPr>
          <a:xfrm>
            <a:off x="2259330" y="379095"/>
            <a:ext cx="69786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advise/əd'vaɪz/ </a:t>
            </a:r>
            <a:r>
              <a:rPr lang="en-US" altLang="zh-CN" sz="2800" i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v.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劝告；忠告；建议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9469" name="Rectangle 17"/>
          <p:cNvSpPr/>
          <p:nvPr/>
        </p:nvSpPr>
        <p:spPr>
          <a:xfrm>
            <a:off x="1524000" y="-841375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127000" eaLnBrk="0" hangingPunct="0"/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73" name="TextBox 19"/>
          <p:cNvSpPr txBox="1"/>
          <p:nvPr/>
        </p:nvSpPr>
        <p:spPr>
          <a:xfrm>
            <a:off x="664528" y="1338580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57095" y="1266190"/>
            <a:ext cx="9688195" cy="21583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“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建议某人做某事”可用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advise sb.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to do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sth. 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“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建议某人不要做某事”用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advise sb.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not to do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sth.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advise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对应的名词为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advice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，为不可数名词，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如要表达“一条建议”，应为“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piece of advice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”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2157095" y="3515995"/>
            <a:ext cx="8288020" cy="31064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eg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He advised me not to do that. 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eaLnBrk="0" fontAlgn="auto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他建议我别那么做。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I want to get some advice about my job. 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eaLnBrk="0" fontAlgn="auto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我想要获得一些关于我工作的建议。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What good advice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！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eaLnBrk="0" fontAlgn="auto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好棒的建议！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Box 12"/>
          <p:cNvSpPr txBox="1"/>
          <p:nvPr/>
        </p:nvSpPr>
        <p:spPr>
          <a:xfrm>
            <a:off x="318135" y="1000760"/>
            <a:ext cx="1279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典例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0489" name="TextBox 15"/>
          <p:cNvSpPr txBox="1"/>
          <p:nvPr/>
        </p:nvSpPr>
        <p:spPr>
          <a:xfrm>
            <a:off x="447675" y="1522730"/>
            <a:ext cx="1153795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1. Peter advises his cousin ______ early and run ten miles every day.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A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get up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　　　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to get up	C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gets up           D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getting up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2. --Could you give some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______ on how to learn English well?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--Sure. Practice makes perfect.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advice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　　　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B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advices	 C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advise           D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advises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518" name="TextBox 17"/>
          <p:cNvSpPr txBox="1"/>
          <p:nvPr/>
        </p:nvSpPr>
        <p:spPr>
          <a:xfrm rot="-10800000" flipV="1">
            <a:off x="128270" y="1731328"/>
            <a:ext cx="4683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49470" y="23241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altLang="zh-CN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 rot="-10800000" flipV="1">
            <a:off x="128270" y="2923223"/>
            <a:ext cx="4683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745740" y="429260"/>
            <a:ext cx="4483100" cy="5397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61" name="AutoShape 2"/>
          <p:cNvSpPr/>
          <p:nvPr/>
        </p:nvSpPr>
        <p:spPr>
          <a:xfrm flipH="1">
            <a:off x="826135" y="459105"/>
            <a:ext cx="1919605" cy="539750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562" name="文本框 24"/>
          <p:cNvSpPr txBox="1"/>
          <p:nvPr/>
        </p:nvSpPr>
        <p:spPr>
          <a:xfrm>
            <a:off x="975995" y="502285"/>
            <a:ext cx="17697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单词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3564" name="TextBox 16"/>
          <p:cNvSpPr txBox="1"/>
          <p:nvPr/>
        </p:nvSpPr>
        <p:spPr>
          <a:xfrm>
            <a:off x="2670810" y="373380"/>
            <a:ext cx="455803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agree /ə'ɡriː/ v.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同意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426" name="TextBox 18"/>
          <p:cNvSpPr txBox="1"/>
          <p:nvPr/>
        </p:nvSpPr>
        <p:spPr>
          <a:xfrm>
            <a:off x="2305050" y="1341120"/>
            <a:ext cx="657542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agree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的常见用法：</a:t>
            </a:r>
            <a:b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</a:b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1. agree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with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sb.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同意某人。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3570" name="矩形 2"/>
          <p:cNvSpPr/>
          <p:nvPr/>
        </p:nvSpPr>
        <p:spPr>
          <a:xfrm>
            <a:off x="2670810" y="3683635"/>
            <a:ext cx="933704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627380" indent="-627380">
              <a:lnSpc>
                <a:spcPct val="13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eg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He agreed with them about the need for change.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627380" indent="-627380"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他同意他们需要变革的意见。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3571" name="TextBox 19"/>
          <p:cNvSpPr txBox="1"/>
          <p:nvPr/>
        </p:nvSpPr>
        <p:spPr>
          <a:xfrm>
            <a:off x="812800" y="1417320"/>
            <a:ext cx="1802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考向一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2" name="TextBox 18"/>
          <p:cNvSpPr txBox="1"/>
          <p:nvPr/>
        </p:nvSpPr>
        <p:spPr>
          <a:xfrm>
            <a:off x="2670810" y="4894580"/>
            <a:ext cx="6575425" cy="12966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eg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His friends agreed to help him.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他的朋友们同意帮助他。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2305050" y="2868930"/>
            <a:ext cx="65595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2. agree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to do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sth.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同意做某事。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12800" y="2628265"/>
            <a:ext cx="1802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考向二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480" y="734060"/>
            <a:ext cx="1805940" cy="2425700"/>
          </a:xfrm>
          <a:prstGeom prst="rect">
            <a:avLst/>
          </a:prstGeom>
          <a:ln w="63500" cmpd="dbl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3370" y="1522095"/>
            <a:ext cx="11181080" cy="456819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Ⅰ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根据句意及所给提示填空。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My teacher a________  me to join an English club last year.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Ⅱ.单项选择。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—Everyone should do something for our country.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       —I agree ________ you.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       A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on 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at 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TextBox 12"/>
          <p:cNvSpPr txBox="1"/>
          <p:nvPr/>
        </p:nvSpPr>
        <p:spPr>
          <a:xfrm>
            <a:off x="451485" y="984250"/>
            <a:ext cx="1279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典例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9470" y="21590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altLang="zh-C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TextBox 17"/>
          <p:cNvSpPr txBox="1"/>
          <p:nvPr/>
        </p:nvSpPr>
        <p:spPr>
          <a:xfrm rot="-10800000" flipV="1">
            <a:off x="3205480" y="2221865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greed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293370" y="3545205"/>
            <a:ext cx="5340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084_1*i*1"/>
  <p:tag name="KSO_WM_TEMPLATE_CATEGORY" val="diagram"/>
  <p:tag name="KSO_WM_TEMPLATE_INDEX" val="20207084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DEC_AREA_ID" val="7aaa5c96425140b08ad98b579b7be6e1"/>
  <p:tag name="KSO_WM_CHIP_GROUPID" val="5ed7625022282318d0cd8cfb"/>
  <p:tag name="KSO_WM_CHIP_XID" val="5ed7654b22282318d0cd8d67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1242"/>
  <p:tag name="KSO_WM_TEMPLATE_ASSEMBLE_XID" val="5ed8b170afe44fab1839bf88"/>
  <p:tag name="KSO_WM_TEMPLATE_ASSEMBLE_GROUPID" val="5ed8b170afe44fab1839bf88"/>
</p:tagLst>
</file>

<file path=ppt/tags/tag2.xml><?xml version="1.0" encoding="utf-8"?>
<p:tagLst xmlns:p="http://schemas.openxmlformats.org/presentationml/2006/main">
  <p:tag name="KSO_WM_UNIT_PLACING_PICTURE_USER_VIEWPORT" val="{&quot;height&quot;:5780,&quot;width&quot;:11160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084_1*i*1"/>
  <p:tag name="KSO_WM_TEMPLATE_CATEGORY" val="diagram"/>
  <p:tag name="KSO_WM_TEMPLATE_INDEX" val="20207084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DEC_AREA_ID" val="7aaa5c96425140b08ad98b579b7be6e1"/>
  <p:tag name="KSO_WM_CHIP_GROUPID" val="5ed7625022282318d0cd8cfb"/>
  <p:tag name="KSO_WM_CHIP_XID" val="5ed7654b22282318d0cd8d67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1242"/>
  <p:tag name="KSO_WM_TEMPLATE_ASSEMBLE_XID" val="5ed8b170afe44fab1839bf88"/>
  <p:tag name="KSO_WM_TEMPLATE_ASSEMBLE_GROUPID" val="5ed8b170afe44fab1839bf88"/>
</p:tagLst>
</file>

<file path=ppt/tags/tag4.xml><?xml version="1.0" encoding="utf-8"?>
<p:tagLst xmlns:p="http://schemas.openxmlformats.org/presentationml/2006/main">
  <p:tag name="KSO_WM_UNIT_PLACING_PICTURE_USER_VIEWPORT" val="{&quot;height&quot;:6410,&quot;width&quot;:10310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084_1*i*1"/>
  <p:tag name="KSO_WM_TEMPLATE_CATEGORY" val="diagram"/>
  <p:tag name="KSO_WM_TEMPLATE_INDEX" val="20207084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DEC_AREA_ID" val="7aaa5c96425140b08ad98b579b7be6e1"/>
  <p:tag name="KSO_WM_CHIP_GROUPID" val="5ed7625022282318d0cd8cfb"/>
  <p:tag name="KSO_WM_CHIP_XID" val="5ed7654b22282318d0cd8d67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1242"/>
  <p:tag name="KSO_WM_TEMPLATE_ASSEMBLE_XID" val="5ed8b170afe44fab1839bf88"/>
  <p:tag name="KSO_WM_TEMPLATE_ASSEMBLE_GROUPID" val="5ed8b170afe44fab1839bf8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8714</Words>
  <Application>WPS 演示</Application>
  <PresentationFormat>宽屏</PresentationFormat>
  <Paragraphs>457</Paragraphs>
  <Slides>30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宋体</vt:lpstr>
      <vt:lpstr>Wingdings</vt:lpstr>
      <vt:lpstr>黑体</vt:lpstr>
      <vt:lpstr>Calibri</vt:lpstr>
      <vt:lpstr>Times New Roman</vt:lpstr>
      <vt:lpstr>Adobe 黑体 Std R</vt:lpstr>
      <vt:lpstr>微软雅黑</vt:lpstr>
      <vt:lpstr>Arial Unicode MS</vt:lpstr>
      <vt:lpstr>Georgia</vt:lpstr>
      <vt:lpstr>Monaco</vt:lpstr>
      <vt:lpstr>Segoe Print</vt:lpstr>
      <vt:lpstr>楷体</vt:lpstr>
      <vt:lpstr>Comic Sans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Ⅲ.连词成句。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chuhaijiao</dc:creator>
  <cp:lastModifiedBy>Lynn</cp:lastModifiedBy>
  <cp:revision>133</cp:revision>
  <dcterms:created xsi:type="dcterms:W3CDTF">2020-05-28T00:59:00Z</dcterms:created>
  <dcterms:modified xsi:type="dcterms:W3CDTF">2020-07-10T16:23:02Z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