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09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D4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冀教版七年级上册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U1 L1-2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10"/>
          <p:cNvSpPr txBox="1"/>
          <p:nvPr/>
        </p:nvSpPr>
        <p:spPr>
          <a:xfrm>
            <a:off x="1308100" y="2735580"/>
            <a:ext cx="9375140" cy="2330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lnSpc>
                <a:spcPct val="130000"/>
              </a:lnSpc>
            </a:pP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3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—Hi! What's________English name?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lvl="1" eaLnBrk="0" hangingPunct="0"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—Hi! My English name is Mary.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lvl="1" eaLnBrk="0" hangingPunct="0"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your  B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you  C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my  D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19471" name="TextBox 17"/>
          <p:cNvSpPr txBox="1"/>
          <p:nvPr/>
        </p:nvSpPr>
        <p:spPr>
          <a:xfrm>
            <a:off x="4226560" y="3427730"/>
            <a:ext cx="9150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charset="0"/>
            </a:endParaRPr>
          </a:p>
        </p:txBody>
      </p:sp>
      <p:sp>
        <p:nvSpPr>
          <p:cNvPr id="23558" name="TextBox 10"/>
          <p:cNvSpPr txBox="1"/>
          <p:nvPr/>
        </p:nvSpPr>
        <p:spPr>
          <a:xfrm>
            <a:off x="1301750" y="817245"/>
            <a:ext cx="937514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/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My name is Jenny.(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改为同义句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)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/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_______________________________________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/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/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2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Her name is </a:t>
            </a:r>
            <a:r>
              <a:rPr lang="en-US" altLang="zh-CN" sz="2800" u="sng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Anne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对画线部分提问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)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/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________ _____ ________ name?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/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2339340" y="1226185"/>
            <a:ext cx="2550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I am Jenny.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charset="0"/>
            </a:endParaRPr>
          </a:p>
        </p:txBody>
      </p:sp>
      <p:sp>
        <p:nvSpPr>
          <p:cNvPr id="20" name="TextBox 16"/>
          <p:cNvSpPr txBox="1"/>
          <p:nvPr/>
        </p:nvSpPr>
        <p:spPr>
          <a:xfrm>
            <a:off x="2308860" y="2548890"/>
            <a:ext cx="42500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What </a:t>
            </a:r>
            <a:r>
              <a:rPr lang="zh-CN" altLang="en-US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       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is </a:t>
            </a:r>
            <a:r>
              <a:rPr lang="zh-CN" altLang="en-US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      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her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1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957705" y="60325"/>
            <a:ext cx="652907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5.-How are you ? -I'm fine . And you ?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3558" name="TextBox 10"/>
          <p:cNvSpPr txBox="1"/>
          <p:nvPr/>
        </p:nvSpPr>
        <p:spPr>
          <a:xfrm>
            <a:off x="2605405" y="2151380"/>
            <a:ext cx="992251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/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1</a:t>
            </a:r>
            <a:r>
              <a:rPr lang="zh-CN" altLang="en-US" sz="2800" dirty="0">
                <a:latin typeface="Times New Roman" panose="02020603050405020304" charset="0"/>
                <a:ea typeface="黑体" panose="02010609060101010101" charset="-122"/>
              </a:rPr>
              <a:t>．</a:t>
            </a:r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He is </a:t>
            </a:r>
            <a:r>
              <a:rPr lang="en-US" altLang="zh-CN" sz="2800" u="sng" dirty="0">
                <a:latin typeface="Times New Roman" panose="02020603050405020304" charset="0"/>
                <a:ea typeface="黑体" panose="02010609060101010101" charset="-122"/>
              </a:rPr>
              <a:t>fine</a:t>
            </a:r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.(</a:t>
            </a:r>
            <a:r>
              <a:rPr lang="zh-CN" altLang="en-US" sz="2800" dirty="0">
                <a:latin typeface="Times New Roman" panose="02020603050405020304" charset="0"/>
                <a:ea typeface="黑体" panose="02010609060101010101" charset="-122"/>
              </a:rPr>
              <a:t>对画线部分提问</a:t>
            </a:r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)</a:t>
            </a:r>
            <a:endParaRPr lang="en-US" altLang="zh-CN" sz="2800" dirty="0">
              <a:latin typeface="Times New Roman" panose="02020603050405020304" charset="0"/>
              <a:ea typeface="黑体" panose="02010609060101010101" charset="-122"/>
            </a:endParaRPr>
          </a:p>
          <a:p>
            <a:pPr eaLnBrk="0" hangingPunct="0"/>
            <a:r>
              <a:rPr lang="zh-CN" altLang="en-US" sz="2800" dirty="0">
                <a:latin typeface="Times New Roman" panose="02020603050405020304" charset="0"/>
                <a:ea typeface="黑体" panose="02010609060101010101" charset="-122"/>
              </a:rPr>
              <a:t>         </a:t>
            </a:r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________ ________ he?</a:t>
            </a:r>
            <a:endParaRPr lang="en-US" altLang="zh-CN" sz="2800" dirty="0">
              <a:latin typeface="Times New Roman" panose="02020603050405020304" charset="0"/>
              <a:ea typeface="黑体" panose="02010609060101010101" charset="-122"/>
            </a:endParaRPr>
          </a:p>
          <a:p>
            <a:pPr eaLnBrk="0" hangingPunct="0"/>
            <a:r>
              <a:rPr lang="en-US" altLang="zh-CN" sz="2800" dirty="0">
                <a:latin typeface="Times New Roman" panose="02020603050405020304" charset="0"/>
                <a:ea typeface="黑体" panose="02010609060101010101" charset="-122"/>
              </a:rPr>
              <a:t>2.   How ______their parents ? - Well, thank you .(be) </a:t>
            </a:r>
            <a:endParaRPr lang="zh-CN" altLang="en-US" sz="2800" dirty="0"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3644900" y="2519680"/>
            <a:ext cx="2702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is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" name="矩形 18"/>
          <p:cNvSpPr/>
          <p:nvPr/>
        </p:nvSpPr>
        <p:spPr>
          <a:xfrm>
            <a:off x="2360930" y="1002030"/>
            <a:ext cx="10166985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766D4"/>
                </a:solidFill>
                <a:latin typeface="Times New Roman" panose="02020603050405020304" charset="0"/>
                <a:ea typeface="黑体" panose="02010609060101010101" charset="-122"/>
              </a:rPr>
              <a:t>How + be + </a:t>
            </a:r>
            <a:r>
              <a:rPr lang="zh-CN" altLang="en-US" sz="2800" b="1" dirty="0">
                <a:solidFill>
                  <a:srgbClr val="0766D4"/>
                </a:solidFill>
                <a:latin typeface="Times New Roman" panose="02020603050405020304" charset="0"/>
                <a:ea typeface="黑体" panose="02010609060101010101" charset="-122"/>
              </a:rPr>
              <a:t>主语 ？</a:t>
            </a:r>
            <a:r>
              <a:rPr lang="en-US" altLang="zh-CN" sz="2800" b="1" dirty="0">
                <a:solidFill>
                  <a:srgbClr val="0766D4"/>
                </a:solidFill>
                <a:latin typeface="Times New Roman" panose="02020603050405020304" charset="0"/>
                <a:ea typeface="黑体" panose="02010609060101010101" charset="-122"/>
              </a:rPr>
              <a:t>          (be</a:t>
            </a:r>
            <a:r>
              <a:rPr lang="zh-CN" altLang="en-US" sz="2800" b="1" dirty="0">
                <a:solidFill>
                  <a:srgbClr val="0766D4"/>
                </a:solidFill>
                <a:latin typeface="Times New Roman" panose="02020603050405020304" charset="0"/>
                <a:ea typeface="黑体" panose="02010609060101010101" charset="-122"/>
              </a:rPr>
              <a:t>的选择要看后面的主语</a:t>
            </a:r>
            <a:r>
              <a:rPr lang="en-US" altLang="zh-CN" sz="2800" b="1" dirty="0">
                <a:solidFill>
                  <a:srgbClr val="0766D4"/>
                </a:solidFill>
                <a:latin typeface="Times New Roman" panose="02020603050405020304" charset="0"/>
                <a:ea typeface="黑体" panose="02010609060101010101" charset="-122"/>
              </a:rPr>
              <a:t>)</a:t>
            </a:r>
            <a:endParaRPr lang="en-US" altLang="zh-CN" sz="2800" b="1" dirty="0">
              <a:solidFill>
                <a:srgbClr val="0766D4"/>
              </a:solidFill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4" name="TextBox 16"/>
          <p:cNvSpPr txBox="1"/>
          <p:nvPr/>
        </p:nvSpPr>
        <p:spPr>
          <a:xfrm>
            <a:off x="4023995" y="2950845"/>
            <a:ext cx="929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are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  <p:bldP spid="3" grpId="0"/>
      <p:bldP spid="3" grpId="1"/>
      <p:bldP spid="23558" grpId="0"/>
      <p:bldP spid="2355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831340" y="146050"/>
            <a:ext cx="808990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6. -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Nice to meet you    -Nice to meet you ,too 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6394" name="TextBox 23"/>
          <p:cNvSpPr txBox="1"/>
          <p:nvPr/>
        </p:nvSpPr>
        <p:spPr>
          <a:xfrm>
            <a:off x="1719580" y="1421130"/>
            <a:ext cx="6615113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—Nice to meet you.—________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Fine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thank you.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　　</a:t>
            </a:r>
            <a:endParaRPr lang="zh-CN" altLang="en-US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B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How do you do?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Nice to meet you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too.  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D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The same to you.</a:t>
            </a:r>
            <a:endParaRPr lang="zh-CN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25" name="TextBox 29"/>
          <p:cNvSpPr txBox="1"/>
          <p:nvPr/>
        </p:nvSpPr>
        <p:spPr>
          <a:xfrm>
            <a:off x="4996180" y="1576705"/>
            <a:ext cx="5880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C</a:t>
            </a:r>
            <a:endParaRPr lang="zh-CN" altLang="en-US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</a:endParaRPr>
          </a:p>
        </p:txBody>
      </p:sp>
      <p:sp>
        <p:nvSpPr>
          <p:cNvPr id="2" name="TextBox 23"/>
          <p:cNvSpPr txBox="1"/>
          <p:nvPr/>
        </p:nvSpPr>
        <p:spPr>
          <a:xfrm>
            <a:off x="1719580" y="5021580"/>
            <a:ext cx="6615113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50000"/>
              </a:lnSpc>
            </a:pPr>
            <a:r>
              <a:rPr lang="en-US" sz="24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too </a:t>
            </a:r>
            <a:r>
              <a:rPr lang="zh-CN" altLang="en-US" sz="2400" b="1" dirty="0">
                <a:solidFill>
                  <a:srgbClr val="0766D4"/>
                </a:solidFill>
                <a:latin typeface="Arial Unicode MS" panose="020B0604020202020204" charset="-122"/>
                <a:ea typeface="宋体" panose="02010600030101010101" pitchFamily="2" charset="-122"/>
                <a:cs typeface="Arial Unicode MS" panose="020B0604020202020204" charset="-122"/>
              </a:rPr>
              <a:t>也</a:t>
            </a:r>
            <a:endParaRPr lang="zh-CN" altLang="en-US" sz="2400" b="1" dirty="0">
              <a:solidFill>
                <a:srgbClr val="0766D4"/>
              </a:solidFill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宋体" panose="02010600030101010101" pitchFamily="2" charset="-122"/>
                <a:cs typeface="Arial Unicode MS" panose="020B0604020202020204" charset="-122"/>
              </a:rPr>
              <a:t>I like English, too.</a:t>
            </a:r>
            <a:endParaRPr lang="en-US" altLang="zh-CN" sz="2400" dirty="0"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394" grpId="0"/>
      <p:bldP spid="16394" grpId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7" name="矩形 15"/>
          <p:cNvSpPr/>
          <p:nvPr/>
        </p:nvSpPr>
        <p:spPr>
          <a:xfrm>
            <a:off x="1695450" y="1405255"/>
            <a:ext cx="5922010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Hello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Jenny!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from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Canada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.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4109" name="矩形 11"/>
          <p:cNvSpPr/>
          <p:nvPr/>
        </p:nvSpPr>
        <p:spPr>
          <a:xfrm>
            <a:off x="1706880" y="906780"/>
            <a:ext cx="6901815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Hello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 Li Ming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！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 from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China.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4110" name="矩形 16"/>
          <p:cNvSpPr/>
          <p:nvPr/>
        </p:nvSpPr>
        <p:spPr>
          <a:xfrm>
            <a:off x="1691005" y="1891030"/>
            <a:ext cx="8098790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Hello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Danny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！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from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Canada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too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.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446530" y="3018790"/>
            <a:ext cx="4908550" cy="56515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Arial" panose="020B0604020202020204" pitchFamily="34" charset="0"/>
              </a:rPr>
              <a:t>2. How are you?</a:t>
            </a:r>
            <a:endParaRPr kumimoji="0" lang="en-US" altLang="zh-CN" sz="28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Arial" panose="020B0604020202020204" pitchFamily="34" charset="0"/>
            </a:endParaRPr>
          </a:p>
        </p:txBody>
      </p:sp>
      <p:sp>
        <p:nvSpPr>
          <p:cNvPr id="5129" name="矩形 16"/>
          <p:cNvSpPr/>
          <p:nvPr/>
        </p:nvSpPr>
        <p:spPr>
          <a:xfrm>
            <a:off x="1706880" y="3441065"/>
            <a:ext cx="7910513" cy="2968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Li Ming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Hello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Li Ming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！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What’s your</a:t>
            </a:r>
            <a:r>
              <a:rPr lang="zh-CN" altLang="en-US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name</a:t>
            </a:r>
            <a:r>
              <a:rPr lang="zh-CN" altLang="en-US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？</a:t>
            </a:r>
            <a:endParaRPr lang="zh-CN" altLang="en-US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Wang Mei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Hi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！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My name is 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Wang Mei.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Li Ming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How are you</a:t>
            </a:r>
            <a:r>
              <a:rPr lang="zh-CN" altLang="en-US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？</a:t>
            </a:r>
            <a:endParaRPr lang="en-US" altLang="zh-CN" sz="24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Wang Mei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fine . And you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?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Li Ming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I’m good</a:t>
            </a:r>
            <a:r>
              <a:rPr lang="zh-CN" altLang="en-US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thanks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. Nice to meet you.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Wang Mei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Nice to meet you</a:t>
            </a:r>
            <a:r>
              <a:rPr lang="zh-CN" altLang="en-US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，</a:t>
            </a:r>
            <a:r>
              <a:rPr lang="en-US" altLang="zh-CN" sz="24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too.</a:t>
            </a:r>
            <a:endParaRPr lang="en-US" altLang="zh-CN" sz="24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pic>
        <p:nvPicPr>
          <p:cNvPr id="5131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60593" y="3490595"/>
            <a:ext cx="1139825" cy="2566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446530" y="339408"/>
            <a:ext cx="2268538" cy="56515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Arial" panose="020B0604020202020204" pitchFamily="34" charset="0"/>
              </a:rPr>
              <a:t>1. Hello!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00200" y="323850"/>
            <a:ext cx="6721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2  Teacher and Students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6990" y="1132840"/>
            <a:ext cx="336296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重点单词：</a:t>
            </a:r>
            <a:endParaRPr lang="en-US" altLang="zh-CN" sz="28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43405" y="2063115"/>
            <a:ext cx="3893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1.student  </a:t>
            </a:r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学生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3405" y="2585085"/>
            <a:ext cx="4293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2.four  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四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43405" y="3107055"/>
            <a:ext cx="4195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3.five    </a:t>
            </a:r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五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43405" y="3743325"/>
            <a:ext cx="610362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4.over </a:t>
            </a:r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在那边；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在另一处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43405" y="4696460"/>
            <a:ext cx="9930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5.homeroom </a:t>
            </a:r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年级教室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43405" y="5478145"/>
            <a:ext cx="4495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6.classmate   </a:t>
            </a:r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n.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同班同学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22845" y="2063115"/>
            <a:ext cx="4122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morning.</a:t>
            </a:r>
            <a:r>
              <a:rPr lang="en-US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早上好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22845" y="2806700"/>
            <a:ext cx="4122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there </a:t>
            </a:r>
            <a:r>
              <a:rPr lang="en-US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在那里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22845" y="3629025"/>
            <a:ext cx="412242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homeroom teacher</a:t>
            </a:r>
            <a:endParaRPr lang="en-US" sz="28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指导教师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37755" y="1060450"/>
            <a:ext cx="196088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重点短语：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68145" y="224155"/>
            <a:ext cx="52755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1.over   </a:t>
            </a: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Arial" panose="020B0604020202020204" pitchFamily="34" charset="0"/>
                <a:sym typeface="+mn-ea"/>
              </a:rPr>
              <a:t>adv.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Arial" panose="020B0604020202020204" pitchFamily="34" charset="0"/>
                <a:sym typeface="+mn-ea"/>
              </a:rPr>
              <a:t>在那边；在另一处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Arial" panose="020B0604020202020204" pitchFamily="34" charset="0"/>
            </a:endParaRPr>
          </a:p>
          <a:p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68145" y="1081405"/>
            <a:ext cx="58731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e.g.Bob is standing over there.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68145" y="1774825"/>
            <a:ext cx="42087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there    </a:t>
            </a:r>
            <a:r>
              <a:rPr lang="zh-CN" altLang="en-US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Arial" panose="020B0604020202020204" pitchFamily="34" charset="0"/>
              </a:rPr>
              <a:t>在那边</a:t>
            </a:r>
            <a:endParaRPr lang="zh-CN" altLang="en-US" sz="2800">
              <a:solidFill>
                <a:srgbClr val="0070C0"/>
              </a:solidFill>
              <a:latin typeface="楷体" panose="02010609060101010101" charset="-122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567815" y="2889885"/>
            <a:ext cx="8092440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1.The man o______  there is Mr. Wang.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2.is  there   my  over   boss  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</a:t>
            </a:r>
            <a:r>
              <a:rPr 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连词成句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)</a:t>
            </a:r>
            <a:endParaRPr 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 ______________________________.</a:t>
            </a:r>
            <a:endParaRPr lang="zh-CN" altLang="en-US" sz="2800"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70935" y="2996565"/>
            <a:ext cx="8750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25320" y="4138295"/>
            <a:ext cx="40087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My boss is over there.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100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68780" y="264795"/>
            <a:ext cx="5241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2.Good morning.    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早上好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9490" y="1604010"/>
            <a:ext cx="5241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afternoon.  下午好</a:t>
            </a:r>
            <a:endParaRPr lang="en-US" altLang="zh-CN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9490" y="2379345"/>
            <a:ext cx="45396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evening.     晚上好</a:t>
            </a:r>
            <a:endParaRPr lang="en-US" altLang="zh-CN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99490" y="3168015"/>
            <a:ext cx="4165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night.          晚安</a:t>
            </a:r>
            <a:endParaRPr lang="en-US" altLang="zh-CN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99490" y="411480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Arial" panose="020B0604020202020204" pitchFamily="34" charset="0"/>
              </a:rPr>
              <a:t>例题：</a:t>
            </a:r>
            <a:endParaRPr lang="zh-CN" alt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361565" y="4029075"/>
            <a:ext cx="8092440" cy="2330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—Good morning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 _______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A.How are you?		B.Good morning!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3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C.Good afternoon!	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D.Good evening!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zh-CN" altLang="en-US" sz="2800"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92450" y="463677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B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0975" y="1604010"/>
            <a:ext cx="29343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+</a:t>
            </a:r>
            <a:r>
              <a:rPr lang="zh-CN" alt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早</a:t>
            </a: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午</a:t>
            </a: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晚</a:t>
            </a:r>
            <a:endParaRPr lang="zh-CN" altLang="en-US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30975" y="2379345"/>
            <a:ext cx="29343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noon </a:t>
            </a:r>
            <a:r>
              <a:rPr lang="zh-CN" alt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在中午</a:t>
            </a:r>
            <a:endParaRPr lang="zh-CN" altLang="en-US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530975" y="3168015"/>
            <a:ext cx="29343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night </a:t>
            </a:r>
            <a:r>
              <a:rPr lang="zh-CN" alt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在夜晚</a:t>
            </a:r>
            <a:endParaRPr lang="zh-CN" altLang="en-US" sz="2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100" grpId="0"/>
      <p:bldP spid="8" grpId="0"/>
      <p:bldP spid="9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41975" y="107950"/>
            <a:ext cx="13550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endParaRPr lang="en-US" altLang="zh-CN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矩形 16"/>
          <p:cNvSpPr/>
          <p:nvPr/>
        </p:nvSpPr>
        <p:spPr>
          <a:xfrm>
            <a:off x="1484630" y="1390015"/>
            <a:ext cx="10328275" cy="4742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Ming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morning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Wang Mei.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Wang Mei：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Good morning，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Ming.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Ming：Wang Mei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my friend . His name is Yang  Hao 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He's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Class Four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Wang Mei：Nice to meet you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Yang Hao 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Yang Hao ：Nice to meet you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too.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Wang Mei：This is my friend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Lin. She’s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Class Five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Yang Hao ：Nice to meet you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Lin.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Li Lin：Nice to meet you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too.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charset="0"/>
              <a:cs typeface="Arial" panose="020B0604020202020204" pitchFamily="34" charset="0"/>
            </a:endParaRPr>
          </a:p>
        </p:txBody>
      </p:sp>
      <p:sp>
        <p:nvSpPr>
          <p:cNvPr id="4" name="流程图: 可选过程 3"/>
          <p:cNvSpPr/>
          <p:nvPr/>
        </p:nvSpPr>
        <p:spPr>
          <a:xfrm>
            <a:off x="1484630" y="727710"/>
            <a:ext cx="3399790" cy="57658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1.</a:t>
            </a:r>
            <a:r>
              <a:rPr lang="en-US" sz="28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This is my friend.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14170" y="173990"/>
            <a:ext cx="336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1.This is my friend.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81480" y="922655"/>
            <a:ext cx="976122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...  </a:t>
            </a:r>
            <a:r>
              <a:rPr lang="zh-CN" altLang="en-US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这是</a:t>
            </a:r>
            <a:r>
              <a:rPr lang="en-US" altLang="zh-CN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...</a:t>
            </a:r>
            <a:endParaRPr lang="zh-CN" altLang="en-US" sz="2800" dirty="0">
              <a:solidFill>
                <a:srgbClr val="0766D4"/>
              </a:solidFill>
              <a:latin typeface="Times New Roman" panose="02020603050405020304" charset="0"/>
              <a:ea typeface="黑体" panose="02010609060101010101" charset="-122"/>
              <a:cs typeface="楷体" panose="02010609060101010101" charset="-122"/>
              <a:sym typeface="+mn-ea"/>
            </a:endParaRPr>
          </a:p>
          <a:p>
            <a:r>
              <a:rPr lang="zh-CN" altLang="en-US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介绍近处的人或物时常用此句式</a:t>
            </a:r>
            <a:r>
              <a:rPr lang="en-US" altLang="zh-CN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.</a:t>
            </a:r>
            <a:endParaRPr lang="zh-CN" altLang="en-US" sz="2800">
              <a:solidFill>
                <a:srgbClr val="0766D4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800">
              <a:solidFill>
                <a:srgbClr val="0766D4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203" name="TextBox 39"/>
          <p:cNvSpPr txBox="1"/>
          <p:nvPr/>
        </p:nvSpPr>
        <p:spPr>
          <a:xfrm>
            <a:off x="1173480" y="2051685"/>
            <a:ext cx="8508365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4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eg：Jenny，this is my friend.    </a:t>
            </a:r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詹妮，这是我的朋友</a:t>
            </a: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.</a:t>
            </a:r>
            <a:endParaRPr lang="zh-CN" altLang="en-US" sz="2400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imes New Roman" panose="02020603050405020304" charset="0"/>
                <a:ea typeface="黑体" panose="02010609060101010101" charset="-122"/>
              </a:rPr>
              <a:t>       </a:t>
            </a:r>
            <a:endParaRPr lang="en-US" altLang="zh-CN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914525" y="3126105"/>
            <a:ext cx="8508365" cy="21590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6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Good morning,class.____is our new student,Lily.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A. This	 B.That	 C.She	 D.He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9225" y="326263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A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8203" grpId="0"/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28495" y="143510"/>
            <a:ext cx="3893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2.He's in Class Four.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75130" y="1337310"/>
            <a:ext cx="3778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in+班级，年级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37480" y="1428750"/>
            <a:ext cx="544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am in Class Two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Grade Three.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5130" y="2219325"/>
            <a:ext cx="5456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Class+</a:t>
            </a:r>
            <a:r>
              <a:rPr lang="zh-CN" altLang="en-US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数字 </a:t>
            </a:r>
            <a:r>
              <a:rPr lang="en-US" altLang="zh-CN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(</a:t>
            </a:r>
            <a:r>
              <a:rPr lang="zh-CN" altLang="en-US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英语首字母大写</a:t>
            </a:r>
            <a:r>
              <a:rPr lang="en-US" altLang="zh-CN" sz="2800">
                <a:solidFill>
                  <a:srgbClr val="0766D4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)</a:t>
            </a:r>
            <a:endParaRPr lang="en-US" altLang="zh-CN" sz="2800">
              <a:solidFill>
                <a:srgbClr val="0766D4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Wingdings" panose="05000000000000000000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2690" y="2219325"/>
            <a:ext cx="3309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Class 6=Class Six 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51780" y="2851150"/>
            <a:ext cx="4805045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I’m in Class 2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Grade 7.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89025" y="3825875"/>
            <a:ext cx="8809990" cy="2460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-What class is Jenny in?-She is  in_______.</a:t>
            </a:r>
            <a:endParaRPr 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>
                <a:latin typeface="Arial" panose="020B0604020202020204" pitchFamily="34" charset="0"/>
              </a:rPr>
              <a:t>A. </a:t>
            </a: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Grade Seven, class three</a:t>
            </a:r>
            <a:r>
              <a:rPr lang="en-US" sz="2800" b="0">
                <a:latin typeface="Arial" panose="020B0604020202020204" pitchFamily="34" charset="0"/>
              </a:rPr>
              <a:t> B. </a:t>
            </a: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Grade Seven, Class three</a:t>
            </a:r>
            <a:r>
              <a:rPr lang="en-US" sz="2800" b="0">
                <a:latin typeface="Arial" panose="020B0604020202020204" pitchFamily="34" charset="0"/>
              </a:rPr>
              <a:t> C. </a:t>
            </a: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grade seven, class three</a:t>
            </a:r>
            <a:r>
              <a:rPr lang="en-US" sz="2800" b="0">
                <a:latin typeface="Arial" panose="020B0604020202020204" pitchFamily="34" charset="0"/>
              </a:rPr>
              <a:t> D. </a:t>
            </a: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Class Three, Grade Seven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6593205" y="3912235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D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Box 19"/>
          <p:cNvSpPr txBox="1"/>
          <p:nvPr/>
        </p:nvSpPr>
        <p:spPr>
          <a:xfrm>
            <a:off x="3500120" y="221933"/>
            <a:ext cx="50625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Traditional Arabic" panose="02020603050405020304" charset="0"/>
                <a:cs typeface="Traditional Arabic" panose="02020603050405020304" charset="0"/>
              </a:rPr>
              <a:t> </a:t>
            </a:r>
            <a:r>
              <a:rPr lang="en-US" altLang="zh-CN" sz="2800" b="1" dirty="0">
                <a:latin typeface="Arial Unicode MS" panose="020B0604020202020204" charset="-122"/>
                <a:ea typeface="Arial Unicode MS" panose="020B0604020202020204" charset="-122"/>
                <a:cs typeface="Traditional Arabic" panose="02020603050405020304" charset="0"/>
              </a:rPr>
              <a:t>School and Friends</a:t>
            </a:r>
            <a:endParaRPr lang="en-US" altLang="zh-CN" sz="2800" b="1" dirty="0">
              <a:latin typeface="Arial Unicode MS" panose="020B0604020202020204" charset="-122"/>
              <a:ea typeface="Arial Unicode MS" panose="020B0604020202020204" charset="-122"/>
              <a:cs typeface="Traditional Arabic" panose="02020603050405020304" charset="0"/>
            </a:endParaRPr>
          </a:p>
        </p:txBody>
      </p:sp>
      <p:sp>
        <p:nvSpPr>
          <p:cNvPr id="2053" name="TextBox 17"/>
          <p:cNvSpPr txBox="1"/>
          <p:nvPr/>
        </p:nvSpPr>
        <p:spPr>
          <a:xfrm>
            <a:off x="1880870" y="222250"/>
            <a:ext cx="16192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 Unicode MS" panose="020B0604020202020204" charset="-122"/>
                <a:ea typeface="Arial Unicode MS" panose="020B0604020202020204" charset="-122"/>
                <a:cs typeface="Traditional Arabic" panose="02020603050405020304" charset="0"/>
              </a:rPr>
              <a:t>Unit 1</a:t>
            </a:r>
            <a:endParaRPr lang="en-US" altLang="zh-CN" sz="2800" b="1" dirty="0">
              <a:latin typeface="Arial Unicode MS" panose="020B0604020202020204" charset="-122"/>
              <a:ea typeface="Arial Unicode MS" panose="020B0604020202020204" charset="-122"/>
              <a:cs typeface="Traditional Arabic" panose="02020603050405020304" charset="0"/>
            </a:endParaRPr>
          </a:p>
        </p:txBody>
      </p:sp>
      <p:pic>
        <p:nvPicPr>
          <p:cNvPr id="9218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6814185" y="2887345"/>
            <a:ext cx="1652270" cy="26650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388" y="2624773"/>
            <a:ext cx="1257300" cy="307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634105" y="2708593"/>
            <a:ext cx="1371600" cy="302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2250440" y="1146810"/>
            <a:ext cx="2603500" cy="1562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矩形 16"/>
          <p:cNvSpPr/>
          <p:nvPr/>
        </p:nvSpPr>
        <p:spPr>
          <a:xfrm>
            <a:off x="1986280" y="1420495"/>
            <a:ext cx="9995535" cy="4916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's the  man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 there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He's Mr. Jones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</a:rPr>
              <a:t>—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homeroom teacher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who's the girl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Mr. Jones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What's her name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name is Kate.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,Danny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she a student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Yes.  She's our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classmate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charset="0"/>
              <a:cs typeface="Arial" panose="020B0604020202020204" pitchFamily="34" charset="0"/>
            </a:endParaRPr>
          </a:p>
        </p:txBody>
      </p:sp>
      <p:sp>
        <p:nvSpPr>
          <p:cNvPr id="2" name="流程图: 可选过程 1"/>
          <p:cNvSpPr/>
          <p:nvPr/>
        </p:nvSpPr>
        <p:spPr>
          <a:xfrm>
            <a:off x="1986280" y="516890"/>
            <a:ext cx="3701415" cy="668655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2.What's her name</a:t>
            </a:r>
            <a:r>
              <a:rPr lang="zh-CN" altLang="en-US" sz="28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34490" y="316230"/>
            <a:ext cx="54286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3.Who's the man over there?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30985" y="1129030"/>
            <a:ext cx="49688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who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谁       对人提问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30985" y="1861185"/>
            <a:ext cx="3434080" cy="1210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who is +单数</a:t>
            </a:r>
            <a:endParaRPr 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charset="0"/>
            </a:endParaRPr>
          </a:p>
          <a:p>
            <a:pPr>
              <a:lnSpc>
                <a:spcPct val="130000"/>
              </a:lnSpc>
            </a:pP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  who are +复数</a:t>
            </a:r>
            <a:endParaRPr lang="en-US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4025" y="1941830"/>
            <a:ext cx="49688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e.g.Who is that girl?</a:t>
            </a:r>
            <a:endParaRPr lang="en-US" sz="2800"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64025" y="2550160"/>
            <a:ext cx="49688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e.g.Who are they?</a:t>
            </a:r>
            <a:endParaRPr lang="en-US" sz="2800"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99515" y="3369945"/>
            <a:ext cx="10013950" cy="1555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70000"/>
              </a:lnSpc>
            </a:pPr>
            <a:r>
              <a:rPr lang="en-US"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-_______ is that man in the black shirt? -He is my teacher.</a:t>
            </a:r>
            <a:r>
              <a:rPr lang="en-US" sz="2800" b="0">
                <a:solidFill>
                  <a:schemeClr val="tx1"/>
                </a:solidFill>
                <a:latin typeface="Arial" panose="020B0604020202020204" pitchFamily="34" charset="0"/>
              </a:rPr>
              <a:t> A. </a:t>
            </a:r>
            <a:r>
              <a:rPr lang="en-US"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     B.What      C.Who      D.How</a:t>
            </a:r>
            <a:endParaRPr lang="en-US" altLang="en-US" sz="28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81785" y="362585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10" grpId="0"/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705610" y="275590"/>
            <a:ext cx="54286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4.Who's the girl with Mr. Jones?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1100" y="1324610"/>
            <a:ext cx="16941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with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和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75280" y="1324610"/>
            <a:ext cx="4373880" cy="1641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play with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和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...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一起玩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Wingdings" panose="05000000000000000000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  <a:sym typeface="Wingdings" panose="05000000000000000000" charset="0"/>
              </a:rPr>
              <a:t>  </a:t>
            </a:r>
            <a:r>
              <a:rPr lang="en-US" altLang="zh-CN" sz="2800"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  <a:sym typeface="Wingdings" panose="05000000000000000000" charset="0"/>
              </a:rPr>
              <a:t>talk with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和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...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谈话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Wingdings" panose="05000000000000000000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  <a:sym typeface="Wingdings" panose="05000000000000000000" charset="0"/>
              </a:rPr>
              <a:t>  </a:t>
            </a:r>
            <a:r>
              <a:rPr lang="en-US" altLang="zh-CN" sz="2800"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  <a:sym typeface="Wingdings" panose="05000000000000000000" charset="0"/>
              </a:rPr>
              <a:t>be with sb.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和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...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charset="0"/>
              </a:rPr>
              <a:t>在一起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Wingdings" panose="05000000000000000000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73175" y="3168015"/>
            <a:ext cx="16941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with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有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75280" y="3168015"/>
            <a:ext cx="7781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e.g.The boy with short curly hair is handsome. </a:t>
            </a:r>
            <a:endParaRPr lang="en-US" sz="2800"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73175" y="3940175"/>
            <a:ext cx="16941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with </a:t>
            </a:r>
            <a:r>
              <a:rPr lang="zh-CN" altLang="en-US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用</a:t>
            </a:r>
            <a:endParaRPr lang="zh-CN" altLang="en-US" sz="2800">
              <a:solidFill>
                <a:srgbClr val="0766D4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75280" y="3940175"/>
            <a:ext cx="7781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e.g.We can eat with our mouth. </a:t>
            </a:r>
            <a:endParaRPr lang="en-US" sz="2800"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25880" y="4780915"/>
            <a:ext cx="962787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You see, Kevin is writing ______his left hand. A. at		B.as		C.for		D.with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39410" y="4780915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D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7" grpId="0"/>
      <p:bldP spid="8" grpId="0"/>
      <p:bldP spid="9" grpId="0"/>
      <p:bldP spid="10" grpId="0"/>
      <p:bldP spid="10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终止 1"/>
          <p:cNvSpPr/>
          <p:nvPr/>
        </p:nvSpPr>
        <p:spPr>
          <a:xfrm>
            <a:off x="4453890" y="97790"/>
            <a:ext cx="3672205" cy="61658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86840" y="1080770"/>
            <a:ext cx="3377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's in Class Four.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86840" y="1824990"/>
            <a:ext cx="3377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's our classmate.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03695" y="1080770"/>
            <a:ext cx="44818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is Yang Hao.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04660" y="1748155"/>
            <a:ext cx="3377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 is Kate.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91615" y="2416175"/>
            <a:ext cx="4732020" cy="590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 dirty="0" smtClean="0">
                <a:solidFill>
                  <a:srgbClr val="7030A0"/>
                </a:solidFill>
                <a:latin typeface="华康海报体W12(P)"/>
              </a:rPr>
              <a:t>句</a:t>
            </a:r>
            <a:r>
              <a:rPr lang="zh-CN" altLang="en-US" sz="2800" b="1" dirty="0">
                <a:solidFill>
                  <a:srgbClr val="7030A0"/>
                </a:solidFill>
                <a:latin typeface="华康海报体W12(P)"/>
              </a:rPr>
              <a:t>首用主格；翻译不带</a:t>
            </a:r>
            <a:r>
              <a:rPr lang="en-US" altLang="zh-CN" sz="2800" b="1" dirty="0">
                <a:solidFill>
                  <a:srgbClr val="7030A0"/>
                </a:solidFill>
                <a:latin typeface="华康海报体W12(P)"/>
              </a:rPr>
              <a:t>“</a:t>
            </a:r>
            <a:r>
              <a:rPr lang="zh-CN" altLang="en-US" sz="2800" b="1" dirty="0">
                <a:solidFill>
                  <a:srgbClr val="7030A0"/>
                </a:solidFill>
                <a:latin typeface="华康海报体W12(P)"/>
              </a:rPr>
              <a:t>的</a:t>
            </a:r>
            <a:r>
              <a:rPr lang="en-US" altLang="zh-CN" sz="2800" b="1" dirty="0">
                <a:solidFill>
                  <a:srgbClr val="7030A0"/>
                </a:solidFill>
                <a:latin typeface="华康海报体W12(P)"/>
              </a:rPr>
              <a:t>”</a:t>
            </a:r>
            <a:endParaRPr lang="en-US" altLang="zh-CN" sz="2800" b="1" dirty="0">
              <a:solidFill>
                <a:srgbClr val="7030A0"/>
              </a:solidFill>
              <a:latin typeface="华康海报体W12(P)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03695" y="2416175"/>
            <a:ext cx="4542155" cy="5899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 dirty="0" smtClean="0">
                <a:solidFill>
                  <a:srgbClr val="7030A0"/>
                </a:solidFill>
                <a:latin typeface="华康海报体W12(P)"/>
              </a:rPr>
              <a:t>形物代</a:t>
            </a:r>
            <a:r>
              <a:rPr lang="en-US" altLang="zh-CN" sz="2800" b="1" dirty="0" smtClean="0">
                <a:solidFill>
                  <a:srgbClr val="7030A0"/>
                </a:solidFill>
                <a:latin typeface="华康海报体W12(P)"/>
              </a:rPr>
              <a:t>+</a:t>
            </a:r>
            <a:r>
              <a:rPr lang="zh-CN" altLang="en-US" sz="2800" b="1" dirty="0" smtClean="0">
                <a:solidFill>
                  <a:srgbClr val="7030A0"/>
                </a:solidFill>
                <a:latin typeface="华康海报体W12(P)"/>
              </a:rPr>
              <a:t>名词；翻译带</a:t>
            </a:r>
            <a:r>
              <a:rPr lang="en-US" altLang="zh-CN" sz="2800" b="1" dirty="0" smtClean="0">
                <a:solidFill>
                  <a:srgbClr val="7030A0"/>
                </a:solidFill>
                <a:latin typeface="华康海报体W12(P)"/>
              </a:rPr>
              <a:t>“</a:t>
            </a:r>
            <a:r>
              <a:rPr lang="zh-CN" altLang="en-US" sz="2800" b="1" dirty="0" smtClean="0">
                <a:solidFill>
                  <a:srgbClr val="7030A0"/>
                </a:solidFill>
                <a:latin typeface="华康海报体W12(P)"/>
              </a:rPr>
              <a:t>的</a:t>
            </a:r>
            <a:r>
              <a:rPr lang="en-US" altLang="zh-CN" sz="2800" b="1" dirty="0" smtClean="0">
                <a:solidFill>
                  <a:srgbClr val="7030A0"/>
                </a:solidFill>
                <a:latin typeface="华康海报体W12(P)"/>
              </a:rPr>
              <a:t>”</a:t>
            </a:r>
            <a:endParaRPr lang="en-US" altLang="zh-CN" sz="2800" b="1" dirty="0" smtClean="0">
              <a:solidFill>
                <a:srgbClr val="7030A0"/>
              </a:solidFill>
              <a:latin typeface="华康海报体W12(P)"/>
            </a:endParaRPr>
          </a:p>
        </p:txBody>
      </p:sp>
      <p:graphicFrame>
        <p:nvGraphicFramePr>
          <p:cNvPr id="8" name="Group 6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91615" y="3454400"/>
          <a:ext cx="9596755" cy="2926080"/>
        </p:xfrm>
        <a:graphic>
          <a:graphicData uri="http://schemas.openxmlformats.org/drawingml/2006/table">
            <a:tbl>
              <a:tblPr/>
              <a:tblGrid>
                <a:gridCol w="1435735"/>
                <a:gridCol w="1107440"/>
                <a:gridCol w="1224280"/>
                <a:gridCol w="2453640"/>
                <a:gridCol w="986155"/>
                <a:gridCol w="1138555"/>
                <a:gridCol w="1250950"/>
              </a:tblGrid>
              <a:tr h="457200">
                <a:tc row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     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   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单数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复数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822960">
                <a:tc vMerge="1">
                  <a:tcPr/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第一人称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第二人称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第三人称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第一人称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第二人称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第三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主格人称代词</a:t>
                      </a: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28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rial Unicode MS" panose="020B0604020202020204" charset="-122"/>
                          <a:cs typeface="+mn-cs"/>
                        </a:rPr>
                        <a:t>   </a:t>
                      </a:r>
                      <a:endParaRPr lang="en-US" altLang="zh-CN" sz="2800" b="0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形物代</a:t>
                      </a: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charset="-122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rial Unicode MS" panose="020B0604020202020204" charset="-122"/>
                        <a:cs typeface="+mn-cs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3307715" y="4942205"/>
            <a:ext cx="6172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I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4123055" y="4942205"/>
            <a:ext cx="1282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you</a:t>
            </a:r>
            <a:endParaRPr lang="en-US" sz="2800"/>
          </a:p>
        </p:txBody>
      </p:sp>
      <p:sp>
        <p:nvSpPr>
          <p:cNvPr id="12" name="文本框 11"/>
          <p:cNvSpPr txBox="1"/>
          <p:nvPr/>
        </p:nvSpPr>
        <p:spPr>
          <a:xfrm>
            <a:off x="5543550" y="4942205"/>
            <a:ext cx="1922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he/she/it</a:t>
            </a:r>
            <a:endParaRPr lang="zh-CN" altLang="en-US" sz="2800"/>
          </a:p>
        </p:txBody>
      </p:sp>
      <p:sp>
        <p:nvSpPr>
          <p:cNvPr id="13" name="文本框 12"/>
          <p:cNvSpPr txBox="1"/>
          <p:nvPr/>
        </p:nvSpPr>
        <p:spPr>
          <a:xfrm>
            <a:off x="7751445" y="4942205"/>
            <a:ext cx="961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we</a:t>
            </a:r>
            <a:endParaRPr lang="en-US" sz="2800"/>
          </a:p>
        </p:txBody>
      </p:sp>
      <p:sp>
        <p:nvSpPr>
          <p:cNvPr id="14" name="文本框 13"/>
          <p:cNvSpPr txBox="1"/>
          <p:nvPr/>
        </p:nvSpPr>
        <p:spPr>
          <a:xfrm>
            <a:off x="8712835" y="4942205"/>
            <a:ext cx="1234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you</a:t>
            </a:r>
            <a:endParaRPr lang="en-US" sz="2800"/>
          </a:p>
        </p:txBody>
      </p:sp>
      <p:sp>
        <p:nvSpPr>
          <p:cNvPr id="15" name="文本框 14"/>
          <p:cNvSpPr txBox="1"/>
          <p:nvPr/>
        </p:nvSpPr>
        <p:spPr>
          <a:xfrm>
            <a:off x="9947275" y="4942205"/>
            <a:ext cx="1141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they</a:t>
            </a:r>
            <a:endParaRPr lang="zh-CN" altLang="en-US" sz="2800"/>
          </a:p>
        </p:txBody>
      </p:sp>
      <p:sp>
        <p:nvSpPr>
          <p:cNvPr id="16" name="文本框 15"/>
          <p:cNvSpPr txBox="1"/>
          <p:nvPr/>
        </p:nvSpPr>
        <p:spPr>
          <a:xfrm>
            <a:off x="2992120" y="5699760"/>
            <a:ext cx="9328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my</a:t>
            </a:r>
            <a:endParaRPr lang="en-US" altLang="zh-CN" sz="2800" dirty="0" smtClean="0">
              <a:solidFill>
                <a:srgbClr val="7030A0"/>
              </a:solidFill>
              <a:latin typeface="Arial" panose="020B0604020202020204" pitchFamily="34" charset="0"/>
              <a:ea typeface="Arial Unicode MS" panose="020B0604020202020204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123055" y="569976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your</a:t>
            </a:r>
            <a:endParaRPr lang="zh-CN" altLang="en-US" sz="2800"/>
          </a:p>
        </p:txBody>
      </p:sp>
      <p:sp>
        <p:nvSpPr>
          <p:cNvPr id="18" name="文本框 17"/>
          <p:cNvSpPr txBox="1"/>
          <p:nvPr/>
        </p:nvSpPr>
        <p:spPr>
          <a:xfrm>
            <a:off x="5581650" y="5699760"/>
            <a:ext cx="1846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his/her/its</a:t>
            </a:r>
            <a:endParaRPr lang="en-US" sz="2800"/>
          </a:p>
        </p:txBody>
      </p:sp>
      <p:sp>
        <p:nvSpPr>
          <p:cNvPr id="19" name="文本框 18"/>
          <p:cNvSpPr txBox="1"/>
          <p:nvPr/>
        </p:nvSpPr>
        <p:spPr>
          <a:xfrm>
            <a:off x="7751445" y="5699760"/>
            <a:ext cx="961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our</a:t>
            </a:r>
            <a:endParaRPr lang="en-US" sz="2800"/>
          </a:p>
        </p:txBody>
      </p:sp>
      <p:sp>
        <p:nvSpPr>
          <p:cNvPr id="20" name="文本框 19"/>
          <p:cNvSpPr txBox="1"/>
          <p:nvPr/>
        </p:nvSpPr>
        <p:spPr>
          <a:xfrm>
            <a:off x="8712835" y="5699760"/>
            <a:ext cx="1248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your</a:t>
            </a:r>
            <a:endParaRPr lang="zh-CN" altLang="en-US" sz="2800"/>
          </a:p>
        </p:txBody>
      </p:sp>
      <p:sp>
        <p:nvSpPr>
          <p:cNvPr id="21" name="文本框 20"/>
          <p:cNvSpPr txBox="1"/>
          <p:nvPr/>
        </p:nvSpPr>
        <p:spPr>
          <a:xfrm>
            <a:off x="9947275" y="5699760"/>
            <a:ext cx="1047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  <a:latin typeface="Arial" panose="020B0604020202020204" pitchFamily="34" charset="0"/>
                <a:ea typeface="Arial Unicode MS" panose="020B0604020202020204" charset="-122"/>
                <a:sym typeface="+mn-ea"/>
              </a:rPr>
              <a:t>their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 bldLvl="0" animBg="1"/>
      <p:bldP spid="7" grpId="0" bldLvl="0" animBg="1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01750" y="514350"/>
            <a:ext cx="10316210" cy="5217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70000"/>
              </a:lnSpc>
            </a:pPr>
            <a:r>
              <a:rPr lang="zh-CN" altLang="en-US" sz="2800" b="0">
                <a:latin typeface="楷体" panose="02010609060101010101" charset="-122"/>
                <a:ea typeface="楷体" panose="02010609060101010101" charset="-122"/>
                <a:cs typeface="Arial" panose="020B0604020202020204" pitchFamily="34" charset="0"/>
              </a:rPr>
              <a:t>例题：</a:t>
            </a:r>
            <a:endParaRPr lang="en-US" sz="2800" b="0">
              <a:latin typeface="楷体" panose="02010609060101010101" charset="-122"/>
              <a:ea typeface="楷体" panose="02010609060101010101" charset="-122"/>
              <a:cs typeface="Arial" panose="020B0604020202020204" pitchFamily="34" charset="0"/>
            </a:endParaRPr>
          </a:p>
          <a:p>
            <a:pPr indent="0">
              <a:lnSpc>
                <a:spcPct val="170000"/>
              </a:lnSpc>
            </a:pP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1. ____ name is Betty.   A. She     B.You     C.My     D.I2.-Are you Mike?  -_________   A. Yes, I’m not      B.No, he isn’t      C.Yes, I am   D.No, he is</a:t>
            </a:r>
            <a:endParaRPr 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70000"/>
              </a:lnSpc>
            </a:pPr>
            <a:r>
              <a:rPr lang="en-US" sz="2800" b="0">
                <a:latin typeface="Arial" panose="020B0604020202020204" pitchFamily="34" charset="0"/>
                <a:cs typeface="Arial" panose="020B0604020202020204" pitchFamily="34" charset="0"/>
              </a:rPr>
              <a:t>3. His name is Tom.(改为同义句)   ______  ______ Tom.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06880" y="142748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02505" y="2861945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02410" y="5008245"/>
            <a:ext cx="2534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He         is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237615" y="746760"/>
            <a:ext cx="10316210" cy="844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en-US" altLang="zh-CN" sz="2800" dirty="0">
                <a:sym typeface="+mn-ea"/>
              </a:rPr>
              <a:t>1.My friend ____Shijiazhuang.</a:t>
            </a: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 err="1">
                <a:sym typeface="+mn-ea"/>
              </a:rPr>
              <a:t>A.is</a:t>
            </a:r>
            <a:r>
              <a:rPr lang="en-US" altLang="zh-CN" sz="2800" dirty="0">
                <a:sym typeface="+mn-ea"/>
              </a:rPr>
              <a:t> from   </a:t>
            </a:r>
            <a:r>
              <a:rPr lang="en-US" altLang="zh-CN" sz="2800" dirty="0" err="1">
                <a:sym typeface="+mn-ea"/>
              </a:rPr>
              <a:t>B.are</a:t>
            </a:r>
            <a:r>
              <a:rPr lang="en-US" altLang="zh-CN" sz="2800" dirty="0">
                <a:sym typeface="+mn-ea"/>
              </a:rPr>
              <a:t> from   </a:t>
            </a:r>
            <a:r>
              <a:rPr lang="en-US" altLang="zh-CN" sz="2800" dirty="0" err="1">
                <a:sym typeface="+mn-ea"/>
              </a:rPr>
              <a:t>C.come</a:t>
            </a:r>
            <a:r>
              <a:rPr lang="en-US" altLang="zh-CN" sz="2800" dirty="0">
                <a:sym typeface="+mn-ea"/>
              </a:rPr>
              <a:t> from   </a:t>
            </a:r>
            <a:r>
              <a:rPr lang="en-US" altLang="zh-CN" sz="2800" dirty="0" err="1">
                <a:sym typeface="+mn-ea"/>
              </a:rPr>
              <a:t>D.comes</a:t>
            </a:r>
            <a:r>
              <a:rPr lang="en-US" altLang="zh-CN" sz="2800" dirty="0">
                <a:sym typeface="+mn-ea"/>
              </a:rPr>
              <a:t> in </a:t>
            </a:r>
            <a:endParaRPr lang="en-US" altLang="zh-CN" sz="2800" dirty="0">
              <a:sym typeface="+mn-ea"/>
            </a:endParaRPr>
          </a:p>
          <a:p>
            <a:pPr marL="0" lvl="0" indent="0">
              <a:buNone/>
            </a:pP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2.I am from Hebei.(</a:t>
            </a:r>
            <a:r>
              <a:rPr lang="zh-CN" altLang="zh-CN" sz="2800" dirty="0">
                <a:sym typeface="+mn-ea"/>
              </a:rPr>
              <a:t>改为一般疑问句</a:t>
            </a:r>
            <a:r>
              <a:rPr lang="en-US" altLang="zh-CN" sz="2800" dirty="0">
                <a:sym typeface="+mn-ea"/>
              </a:rPr>
              <a:t>)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  _____ _____ from Hebei?</a:t>
            </a:r>
            <a:endParaRPr lang="en-US" altLang="zh-CN" sz="2800" dirty="0">
              <a:sym typeface="+mn-ea"/>
            </a:endParaRPr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3.I am </a:t>
            </a:r>
            <a:r>
              <a:rPr lang="en-US" altLang="zh-CN" sz="2800" u="sng" dirty="0">
                <a:sym typeface="+mn-ea"/>
              </a:rPr>
              <a:t>good</a:t>
            </a:r>
            <a:r>
              <a:rPr lang="en-US" altLang="zh-CN" sz="2800" dirty="0">
                <a:sym typeface="+mn-ea"/>
              </a:rPr>
              <a:t>.(</a:t>
            </a:r>
            <a:r>
              <a:rPr lang="zh-CN" altLang="en-US" sz="2800" dirty="0">
                <a:sym typeface="+mn-ea"/>
              </a:rPr>
              <a:t>划线部分提问</a:t>
            </a:r>
            <a:r>
              <a:rPr lang="en-US" altLang="zh-CN" sz="2800" dirty="0">
                <a:sym typeface="+mn-ea"/>
              </a:rPr>
              <a:t>)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 _____ are you?</a:t>
            </a:r>
            <a:endParaRPr lang="en-US" altLang="zh-CN" sz="2800" dirty="0">
              <a:sym typeface="+mn-ea"/>
            </a:endParaRPr>
          </a:p>
          <a:p>
            <a:pPr marL="0" indent="0">
              <a:buNone/>
            </a:pPr>
            <a:endParaRPr lang="en-US" altLang="zh-CN" sz="2800" dirty="0">
              <a:sym typeface="+mn-ea"/>
            </a:endParaRPr>
          </a:p>
          <a:p>
            <a:pPr marL="0" lvl="0" indent="0">
              <a:buNone/>
            </a:pPr>
            <a:r>
              <a:rPr lang="en-US" altLang="zh-CN" sz="2800" dirty="0">
                <a:sym typeface="+mn-ea"/>
              </a:rPr>
              <a:t>4. ____ name is Betty.</a:t>
            </a: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>
                <a:sym typeface="+mn-ea"/>
              </a:rPr>
              <a:t>  </a:t>
            </a:r>
            <a:r>
              <a:rPr lang="en-US" altLang="zh-CN" sz="2800" dirty="0" err="1">
                <a:sym typeface="+mn-ea"/>
              </a:rPr>
              <a:t>A.She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B.You</a:t>
            </a:r>
            <a:r>
              <a:rPr lang="en-US" altLang="zh-CN" sz="2800" dirty="0">
                <a:sym typeface="+mn-ea"/>
              </a:rPr>
              <a:t>    </a:t>
            </a:r>
            <a:r>
              <a:rPr lang="en-US" altLang="zh-CN" sz="2800" dirty="0" err="1">
                <a:sym typeface="+mn-ea"/>
              </a:rPr>
              <a:t>C.My</a:t>
            </a:r>
            <a:r>
              <a:rPr lang="en-US" altLang="zh-CN" sz="2800" dirty="0">
                <a:sym typeface="+mn-ea"/>
              </a:rPr>
              <a:t>    </a:t>
            </a:r>
            <a:r>
              <a:rPr lang="en-US" altLang="zh-CN" sz="2800" dirty="0" err="1">
                <a:sym typeface="+mn-ea"/>
              </a:rPr>
              <a:t>D.I</a:t>
            </a:r>
            <a:endParaRPr lang="en-US" altLang="zh-CN" sz="2800" dirty="0" err="1">
              <a:sym typeface="+mn-ea"/>
            </a:endParaRPr>
          </a:p>
          <a:p>
            <a:pPr marL="0" lvl="0" indent="0">
              <a:buNone/>
            </a:pP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>
                <a:sym typeface="+mn-ea"/>
              </a:rPr>
              <a:t>5.-Are you Mike?  -_________</a:t>
            </a: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 err="1">
                <a:sym typeface="+mn-ea"/>
              </a:rPr>
              <a:t>A.Yes</a:t>
            </a:r>
            <a:r>
              <a:rPr lang="en-US" altLang="zh-CN" sz="2800" dirty="0">
                <a:sym typeface="+mn-ea"/>
              </a:rPr>
              <a:t>, I’m not    </a:t>
            </a:r>
            <a:r>
              <a:rPr lang="en-US" altLang="zh-CN" sz="2800" dirty="0" err="1">
                <a:sym typeface="+mn-ea"/>
              </a:rPr>
              <a:t>B.No</a:t>
            </a:r>
            <a:r>
              <a:rPr lang="en-US" altLang="zh-CN" sz="2800" dirty="0">
                <a:sym typeface="+mn-ea"/>
              </a:rPr>
              <a:t>, he isn’t   </a:t>
            </a:r>
            <a:r>
              <a:rPr lang="en-US" altLang="zh-CN" sz="2800" dirty="0" err="1">
                <a:sym typeface="+mn-ea"/>
              </a:rPr>
              <a:t>C.Yes</a:t>
            </a:r>
            <a:r>
              <a:rPr lang="en-US" altLang="zh-CN" sz="2800" dirty="0">
                <a:sym typeface="+mn-ea"/>
              </a:rPr>
              <a:t>, I am   </a:t>
            </a:r>
            <a:r>
              <a:rPr lang="en-US" altLang="zh-CN" sz="2800" dirty="0" err="1">
                <a:sym typeface="+mn-ea"/>
              </a:rPr>
              <a:t>D.No</a:t>
            </a:r>
            <a:r>
              <a:rPr lang="en-US" altLang="zh-CN" sz="2800" dirty="0">
                <a:sym typeface="+mn-ea"/>
              </a:rPr>
              <a:t>, he is</a:t>
            </a:r>
            <a:endParaRPr lang="en-US" altLang="zh-CN" sz="2800" dirty="0">
              <a:sym typeface="+mn-ea"/>
            </a:endParaRPr>
          </a:p>
          <a:p>
            <a:pPr marL="0" lvl="0" indent="0">
              <a:buNone/>
            </a:pPr>
            <a:endParaRPr lang="zh-CN" altLang="zh-CN" sz="2800" dirty="0"/>
          </a:p>
          <a:p>
            <a:pPr marL="0" indent="0">
              <a:buNone/>
            </a:pPr>
            <a:endParaRPr lang="zh-CN" altLang="zh-CN" sz="2800" dirty="0"/>
          </a:p>
          <a:p>
            <a:pPr indent="0">
              <a:lnSpc>
                <a:spcPct val="170000"/>
              </a:lnSpc>
            </a:pPr>
            <a:endParaRPr lang="zh-CN" altLang="en-US" sz="2800" dirty="0"/>
          </a:p>
          <a:p>
            <a:pPr indent="0">
              <a:lnSpc>
                <a:spcPct val="170000"/>
              </a:lnSpc>
            </a:pPr>
            <a:endParaRPr lang="en-US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37865" y="74676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B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1615" y="2391410"/>
            <a:ext cx="2264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Are       you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37615" y="3776980"/>
            <a:ext cx="12719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How        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86205" y="4535170"/>
            <a:ext cx="12719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C        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96130" y="5753735"/>
            <a:ext cx="12719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C        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01750" y="514350"/>
            <a:ext cx="1031621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>
              <a:buNone/>
            </a:pPr>
            <a:endParaRPr lang="en-US" altLang="zh-CN" sz="2800" dirty="0">
              <a:sym typeface="+mn-ea"/>
            </a:endParaRPr>
          </a:p>
          <a:p>
            <a:pPr marL="0" lvl="0" indent="0">
              <a:buNone/>
            </a:pPr>
            <a:r>
              <a:rPr lang="en-US" altLang="zh-CN" sz="2800" dirty="0">
                <a:sym typeface="+mn-ea"/>
              </a:rPr>
              <a:t>6.-_______is her name? -Jane.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 err="1">
                <a:sym typeface="+mn-ea"/>
              </a:rPr>
              <a:t>A.Who</a:t>
            </a:r>
            <a:r>
              <a:rPr lang="en-US" altLang="zh-CN" sz="2800" dirty="0">
                <a:sym typeface="+mn-ea"/>
              </a:rPr>
              <a:t>  </a:t>
            </a:r>
            <a:r>
              <a:rPr lang="en-US" altLang="zh-CN" sz="2800" dirty="0" err="1">
                <a:sym typeface="+mn-ea"/>
              </a:rPr>
              <a:t>B.How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C.Where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D.What</a:t>
            </a:r>
            <a:endParaRPr lang="en-US" altLang="zh-CN" sz="2800" dirty="0" err="1">
              <a:sym typeface="+mn-ea"/>
            </a:endParaRPr>
          </a:p>
          <a:p>
            <a:pPr marL="0" indent="0">
              <a:buNone/>
            </a:pP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>
                <a:sym typeface="+mn-ea"/>
              </a:rPr>
              <a:t>7.-_______ is that man in the black shirt? -He is my teacher.</a:t>
            </a:r>
            <a:endParaRPr lang="zh-CN" altLang="zh-CN" sz="2800" dirty="0"/>
          </a:p>
          <a:p>
            <a:pPr marL="0" lvl="0" indent="0">
              <a:buNone/>
            </a:pPr>
            <a:r>
              <a:rPr lang="en-US" altLang="zh-CN" sz="2800" dirty="0" err="1">
                <a:sym typeface="+mn-ea"/>
              </a:rPr>
              <a:t>A.Where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B.What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C.Who</a:t>
            </a:r>
            <a:r>
              <a:rPr lang="en-US" altLang="zh-CN" sz="2800" dirty="0">
                <a:sym typeface="+mn-ea"/>
              </a:rPr>
              <a:t>   </a:t>
            </a:r>
            <a:r>
              <a:rPr lang="en-US" altLang="zh-CN" sz="2800" dirty="0" err="1">
                <a:sym typeface="+mn-ea"/>
              </a:rPr>
              <a:t>D.How</a:t>
            </a:r>
            <a:endParaRPr lang="zh-CN" altLang="zh-CN" sz="2800" dirty="0"/>
          </a:p>
          <a:p>
            <a:pPr marL="0" indent="0">
              <a:buNone/>
            </a:pPr>
            <a:endParaRPr lang="en-US" altLang="zh-CN" sz="2800" dirty="0">
              <a:sym typeface="+mn-ea"/>
            </a:endParaRPr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8. Bob is standing o_____ there.</a:t>
            </a:r>
            <a:endParaRPr lang="en-US" altLang="zh-CN" sz="2800" dirty="0">
              <a:sym typeface="+mn-ea"/>
            </a:endParaRPr>
          </a:p>
          <a:p>
            <a:pPr marL="0" indent="0">
              <a:buNone/>
            </a:pPr>
            <a:endParaRPr lang="en-US" altLang="zh-CN" sz="2800" dirty="0">
              <a:sym typeface="+mn-ea"/>
            </a:endParaRPr>
          </a:p>
          <a:p>
            <a:pPr marL="0" indent="0">
              <a:buNone/>
            </a:pPr>
            <a:r>
              <a:rPr lang="en-US" altLang="zh-CN" sz="2800" dirty="0" err="1">
                <a:sym typeface="+mn-ea"/>
              </a:rPr>
              <a:t>9.His</a:t>
            </a:r>
            <a:r>
              <a:rPr lang="en-US" altLang="zh-CN" sz="2800" dirty="0">
                <a:sym typeface="+mn-ea"/>
              </a:rPr>
              <a:t> name is Tom.(</a:t>
            </a:r>
            <a:r>
              <a:rPr lang="zh-CN" altLang="zh-CN" sz="2800" dirty="0">
                <a:sym typeface="+mn-ea"/>
              </a:rPr>
              <a:t>改为同义句</a:t>
            </a:r>
            <a:r>
              <a:rPr lang="en-US" altLang="zh-CN" sz="2800" dirty="0">
                <a:sym typeface="+mn-ea"/>
              </a:rPr>
              <a:t>)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______ ______ Tom.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>
                <a:sym typeface="+mn-ea"/>
              </a:rPr>
              <a:t> </a:t>
            </a:r>
            <a:endParaRPr lang="zh-CN" altLang="zh-CN" sz="2800" dirty="0"/>
          </a:p>
          <a:p>
            <a:pPr marL="0" indent="0">
              <a:buNone/>
            </a:pPr>
            <a:endParaRPr lang="zh-CN" altLang="zh-CN" sz="2800" dirty="0"/>
          </a:p>
          <a:p>
            <a:pPr marL="0" indent="0">
              <a:buNone/>
            </a:pPr>
            <a:endParaRPr lang="en-US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92605" y="935355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D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23415" y="2208530"/>
            <a:ext cx="1056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C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70660" y="4708525"/>
            <a:ext cx="2534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 He         is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41800" y="3519170"/>
            <a:ext cx="2534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  </a:t>
            </a: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cs typeface="Arial" panose="020B0604020202020204" pitchFamily="34" charset="0"/>
              </a:rPr>
              <a:t>ver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158369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/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1     Hello!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18442" name="文本框 1"/>
          <p:cNvSpPr txBox="1"/>
          <p:nvPr/>
        </p:nvSpPr>
        <p:spPr>
          <a:xfrm>
            <a:off x="1206500" y="956310"/>
            <a:ext cx="466661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Canada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加拿大 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thanks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谢谢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44695" y="956310"/>
            <a:ext cx="7390765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重点短语：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be from…             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	来自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What's your name ?    </a:t>
            </a:r>
            <a:r>
              <a:rPr lang="en-US" altLang="zh-CN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你叫什么名字?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My name is .../ I'm...  	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我的名字是.../ 我是...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How are you ?  		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你好吗？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I'm fine . And you ?   	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我很好，你呢？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Nice to meet you ,too.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遇见你也很开心。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53895" y="1029970"/>
            <a:ext cx="3880485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 n. </a:t>
            </a:r>
            <a:r>
              <a:rPr lang="en-US" altLang="zh-CN" sz="2800">
                <a:solidFill>
                  <a:srgbClr val="0766D4"/>
                </a:solidFill>
              </a:rPr>
              <a:t>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加拿大人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algn="l"/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</a:t>
            </a:r>
            <a:r>
              <a:rPr lang="en-US" altLang="zh-CN" sz="2800" dirty="0">
                <a:solidFill>
                  <a:srgbClr val="0766D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adj.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加拿大的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732280" y="216535"/>
            <a:ext cx="451294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1.Canada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n.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加拿大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9463" name="TextBox 10"/>
          <p:cNvSpPr txBox="1"/>
          <p:nvPr/>
        </p:nvSpPr>
        <p:spPr>
          <a:xfrm>
            <a:off x="1565593" y="2306003"/>
            <a:ext cx="63373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根据首字母或汉语提示填空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．Mike is from________(加拿大)．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43" name="TextBox 17"/>
          <p:cNvSpPr txBox="1"/>
          <p:nvPr/>
        </p:nvSpPr>
        <p:spPr>
          <a:xfrm>
            <a:off x="4210368" y="3168015"/>
            <a:ext cx="142684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Canada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9463" grpId="0"/>
      <p:bldP spid="19463" grpId="1"/>
      <p:bldP spid="43" grpId="0"/>
      <p:bldP spid="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57655" y="1151890"/>
            <a:ext cx="46666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1.Thanks. = Thank you. </a:t>
            </a:r>
            <a:endParaRPr lang="en-US" altLang="zh-CN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57655" y="1957070"/>
            <a:ext cx="993838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2.Thanks for +n./doing sth.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因某事而感谢某人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en-US" altLang="zh-CN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652905" y="220345"/>
            <a:ext cx="471551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2.thanks  n. 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谢谢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04813" y="4027840"/>
            <a:ext cx="6113145" cy="95313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dirty="0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1.Thank you </a:t>
            </a:r>
            <a:r>
              <a:rPr lang="en-US" altLang="zh-CN" sz="2800" dirty="0" err="1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for______the</a:t>
            </a:r>
            <a:r>
              <a:rPr lang="en-US" altLang="zh-CN" sz="2800" dirty="0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 window.</a:t>
            </a:r>
            <a:endParaRPr lang="en-US" altLang="zh-CN" sz="2800" dirty="0" smtClean="0"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  <a:p>
            <a:r>
              <a:rPr lang="en-US" altLang="zh-CN" sz="2800" dirty="0" err="1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A.open</a:t>
            </a:r>
            <a:r>
              <a:rPr lang="en-US" altLang="zh-CN" sz="2800" dirty="0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       B.opening       C.</a:t>
            </a:r>
            <a:r>
              <a:rPr lang="en-US" altLang="zh-CN" sz="2800" dirty="0" err="1" smtClean="0"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openning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73110" y="4027587"/>
            <a:ext cx="420370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B</a:t>
            </a:r>
            <a:endParaRPr lang="en-US" altLang="zh-CN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57655" y="2917825"/>
            <a:ext cx="99383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3.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回答：</a:t>
            </a:r>
            <a:r>
              <a:rPr lang="en-US" sz="280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  <a:sym typeface="+mn-ea"/>
              </a:rPr>
              <a:t>You are welcome.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en-US" altLang="zh-CN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72248" y="5175250"/>
          <a:ext cx="8528685" cy="1553210"/>
        </p:xfrm>
        <a:graphic>
          <a:graphicData uri="http://schemas.openxmlformats.org/drawingml/2006/table">
            <a:tbl>
              <a:tblPr/>
              <a:tblGrid>
                <a:gridCol w="8528685"/>
              </a:tblGrid>
              <a:tr h="1370330">
                <a:tc>
                  <a:txBody>
                    <a:bodyPr/>
                    <a:p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2.----Thank you .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   ----You are ______ . 　　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A. not thank　 B.welcome　 C.welcomes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3909060" y="5599430"/>
            <a:ext cx="51181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B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39"/>
          <p:cNvSpPr txBox="1"/>
          <p:nvPr/>
        </p:nvSpPr>
        <p:spPr>
          <a:xfrm>
            <a:off x="1450975" y="1309370"/>
            <a:ext cx="960691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be from=come from</a:t>
            </a:r>
            <a:endParaRPr lang="zh-CN" altLang="en-US" sz="2800" dirty="0">
              <a:solidFill>
                <a:srgbClr val="0766D4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J.K.Rowling </a:t>
            </a:r>
            <a:r>
              <a:rPr lang="en-US" altLang="zh-CN" sz="2800" dirty="0">
                <a:solidFill>
                  <a:srgbClr val="0766D4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is from</a:t>
            </a: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 the U. K.</a:t>
            </a:r>
            <a:r>
              <a:rPr lang="zh-CN" altLang="en-US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＝</a:t>
            </a:r>
            <a:endParaRPr lang="zh-CN" altLang="en-US" sz="2800" dirty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J.K.Rowling </a:t>
            </a:r>
            <a:r>
              <a:rPr lang="en-US" altLang="zh-CN" sz="2800" dirty="0">
                <a:solidFill>
                  <a:srgbClr val="0766D4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comes from</a:t>
            </a: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 the U. K.  </a:t>
            </a:r>
            <a:endParaRPr lang="en-US" altLang="zh-CN" sz="2800" dirty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J·K·</a:t>
            </a:r>
            <a:r>
              <a:rPr lang="zh-CN" altLang="en-US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罗琳来自英国。</a:t>
            </a:r>
            <a:endParaRPr lang="zh-CN" altLang="en-US" sz="2800" dirty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669415" y="109220"/>
            <a:ext cx="391414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3.be from…   </a:t>
            </a:r>
            <a:r>
              <a:rPr lang="zh-CN" altLang="en-US" sz="2800" b="1" dirty="0">
                <a:solidFill>
                  <a:srgbClr val="0766D4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来自</a:t>
            </a:r>
            <a:r>
              <a:rPr lang="en-US" altLang="zh-CN" sz="2800" dirty="0"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           </a:t>
            </a:r>
            <a:endParaRPr lang="en-US" altLang="zh-CN" sz="2800" dirty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8" name="矩形 9"/>
          <p:cNvSpPr/>
          <p:nvPr/>
        </p:nvSpPr>
        <p:spPr>
          <a:xfrm>
            <a:off x="1468120" y="960755"/>
            <a:ext cx="1022794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B05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单项选择</a:t>
            </a:r>
            <a:endParaRPr lang="zh-CN" altLang="en-US" sz="2800" dirty="0">
              <a:solidFill>
                <a:srgbClr val="00B05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Mo Yan is________China.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to  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B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from  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on  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D</a:t>
            </a: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．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/</a:t>
            </a:r>
            <a:endParaRPr lang="en-US" altLang="zh-CN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18446" name="TextBox 17"/>
          <p:cNvSpPr txBox="1"/>
          <p:nvPr/>
        </p:nvSpPr>
        <p:spPr>
          <a:xfrm>
            <a:off x="4003675" y="1715135"/>
            <a:ext cx="10915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8120" y="3267075"/>
            <a:ext cx="7226935" cy="1641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2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.----Where 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____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you 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from 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?</a:t>
            </a:r>
            <a:endParaRPr lang="zh-CN" altLang="en-US" sz="2800">
              <a:latin typeface="Arial Unicode MS" panose="020B0604020202020204" charset="-122"/>
              <a:ea typeface="Arial Unicode MS" panose="020B0604020202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  ----I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’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m from 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Canada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.                        </a:t>
            </a:r>
            <a:endParaRPr lang="zh-CN" altLang="en-US" sz="2800">
              <a:latin typeface="Arial Unicode MS" panose="020B0604020202020204" charset="-122"/>
              <a:ea typeface="Arial Unicode MS" panose="020B0604020202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       A. 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are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        B.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do </a:t>
            </a:r>
            <a:r>
              <a:rPr lang="zh-CN" altLang="en-US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            C. </a:t>
            </a:r>
            <a:r>
              <a:rPr lang="en-US" altLang="zh-CN" sz="2800"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is</a:t>
            </a:r>
            <a:endParaRPr lang="en-US" altLang="zh-CN" sz="2800">
              <a:latin typeface="Arial Unicode MS" panose="020B0604020202020204" charset="-122"/>
              <a:ea typeface="Arial Unicode MS" panose="020B0604020202020204" charset="-122"/>
            </a:endParaRPr>
          </a:p>
        </p:txBody>
      </p:sp>
      <p:sp>
        <p:nvSpPr>
          <p:cNvPr id="19470" name="TextBox 16"/>
          <p:cNvSpPr txBox="1"/>
          <p:nvPr/>
        </p:nvSpPr>
        <p:spPr>
          <a:xfrm>
            <a:off x="3541395" y="3373755"/>
            <a:ext cx="5759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/>
      <p:bldP spid="194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786890" y="89535"/>
            <a:ext cx="878776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4.-What's your name ?   -My name is .../ I'm...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32585" y="972185"/>
            <a:ext cx="6330950" cy="175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询问对方的名字，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What is </a:t>
            </a:r>
            <a:r>
              <a:rPr lang="en-US" altLang="zh-CN" sz="24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your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/his/her name?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      </a:t>
            </a:r>
            <a:r>
              <a:rPr lang="en-US" altLang="zh-CN" sz="24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My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/His/Her name is...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      </a:t>
            </a:r>
            <a:r>
              <a:rPr lang="en-US" altLang="zh-CN" sz="24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I 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am.../ She/He is...</a:t>
            </a:r>
            <a:endParaRPr lang="en-US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83" name="矩形 1"/>
          <p:cNvSpPr/>
          <p:nvPr/>
        </p:nvSpPr>
        <p:spPr>
          <a:xfrm>
            <a:off x="1748473" y="170815"/>
            <a:ext cx="2414587" cy="5708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辨析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you</a:t>
            </a:r>
            <a:r>
              <a:rPr lang="zh-CN" altLang="en-US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和</a:t>
            </a:r>
            <a:r>
              <a:rPr lang="en-US" altLang="zh-CN" sz="24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your</a:t>
            </a:r>
            <a:endParaRPr lang="zh-CN" altLang="zh-CN" sz="24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07658" y="1007745"/>
          <a:ext cx="11633835" cy="4224020"/>
        </p:xfrm>
        <a:graphic>
          <a:graphicData uri="http://schemas.openxmlformats.org/drawingml/2006/table">
            <a:tbl>
              <a:tblPr/>
              <a:tblGrid>
                <a:gridCol w="942975"/>
                <a:gridCol w="1797318"/>
                <a:gridCol w="1401543"/>
                <a:gridCol w="1769744"/>
                <a:gridCol w="5721985"/>
              </a:tblGrid>
              <a:tr h="530225"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词义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词性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用法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例句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184"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you</a:t>
                      </a:r>
                      <a:endParaRPr 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 dirty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</a:t>
                      </a:r>
                      <a:r>
                        <a:rPr lang="en-US" altLang="zh-CN" sz="2400" b="1" kern="100" dirty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/</a:t>
                      </a:r>
                      <a:r>
                        <a:rPr lang="zh-CN" altLang="en-US" sz="2400" b="1" kern="100" dirty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你们</a:t>
                      </a:r>
                      <a:endParaRPr lang="zh-CN" altLang="en-US" sz="2400" b="1" kern="100" dirty="0">
                        <a:solidFill>
                          <a:srgbClr val="0766D4"/>
                        </a:solidFill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人称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代词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可单独用作主语或宾语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You are from China.</a:t>
                      </a: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你来自中国。</a:t>
                      </a:r>
                      <a:r>
                        <a:rPr lang="en-US" altLang="zh-CN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(</a:t>
                      </a: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主语</a:t>
                      </a:r>
                      <a:r>
                        <a:rPr lang="en-US" altLang="zh-CN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)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Nice to meet you.</a:t>
                      </a: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很高兴见到你。</a:t>
                      </a:r>
                      <a:r>
                        <a:rPr lang="en-US" altLang="zh-CN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(</a:t>
                      </a: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宾语</a:t>
                      </a:r>
                      <a:r>
                        <a:rPr lang="en-US" altLang="zh-CN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)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816"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your</a:t>
                      </a:r>
                      <a:endParaRPr 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 dirty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你的</a:t>
                      </a:r>
                      <a:r>
                        <a:rPr lang="en-US" altLang="zh-CN" sz="2400" b="1" kern="100" dirty="0" smtClean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/</a:t>
                      </a:r>
                      <a:endParaRPr lang="en-US" altLang="zh-CN" sz="2400" b="1" kern="100" dirty="0" smtClean="0">
                        <a:solidFill>
                          <a:srgbClr val="0766D4"/>
                        </a:solidFill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 dirty="0" smtClean="0">
                          <a:solidFill>
                            <a:srgbClr val="0766D4"/>
                          </a:solidFill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你们的</a:t>
                      </a:r>
                      <a:endParaRPr lang="zh-CN" altLang="en-US" sz="2400" b="1" kern="100" dirty="0" smtClean="0">
                        <a:solidFill>
                          <a:srgbClr val="0766D4"/>
                        </a:solidFill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形容词性物主代词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Times New Roman" panose="02020603050405020304" charset="0"/>
                        </a:rPr>
                        <a:t>后加名词</a:t>
                      </a:r>
                      <a:endParaRPr lang="zh-CN" alt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Times New Roman" panose="02020603050405020304" charset="0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00" dirty="0" smtClean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What’s </a:t>
                      </a: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your name</a:t>
                      </a:r>
                      <a:r>
                        <a:rPr lang="en-US" sz="2400" b="0" kern="100" dirty="0" smtClean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？ </a:t>
                      </a:r>
                      <a:r>
                        <a:rPr lang="en-US" sz="2400" b="0" kern="100" dirty="0" err="1" smtClean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你叫什么名字</a:t>
                      </a:r>
                      <a:r>
                        <a:rPr lang="en-US" sz="2400" b="0" kern="100" dirty="0">
                          <a:effectLst/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？</a:t>
                      </a:r>
                      <a:endParaRPr lang="en-US" sz="2400" b="0" kern="100" dirty="0">
                        <a:effectLst/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68592" marR="68592" marT="45724" marB="457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TABLE_BEAUTIFY" val="smartTable{f345c317-cc37-4ab8-8b40-20660a31c358}"/>
</p:tagLst>
</file>

<file path=ppt/tags/tag67.xml><?xml version="1.0" encoding="utf-8"?>
<p:tagLst xmlns:p="http://schemas.openxmlformats.org/presentationml/2006/main">
  <p:tag name="KSO_WM_UNIT_TABLE_BEAUTIFY" val="smartTable{0a518dee-63fe-452c-9e6d-d8b9d2ca6cb8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5613</Words>
  <Application>WPS 演示</Application>
  <PresentationFormat>宽屏</PresentationFormat>
  <Paragraphs>474</Paragraphs>
  <Slides>26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Traditional Arabic</vt:lpstr>
      <vt:lpstr>Times New Roman</vt:lpstr>
      <vt:lpstr>Arial Unicode MS</vt:lpstr>
      <vt:lpstr>Arial Bold</vt:lpstr>
      <vt:lpstr>黑体</vt:lpstr>
      <vt:lpstr>Georgia</vt:lpstr>
      <vt:lpstr>楷体</vt:lpstr>
      <vt:lpstr>Wingdings</vt:lpstr>
      <vt:lpstr>华康海报体W12(P)</vt:lpstr>
      <vt:lpstr>Segoe Print</vt:lpstr>
      <vt:lpstr>Office 主题​​</vt:lpstr>
      <vt:lpstr>冀教版七年级上册</vt:lpstr>
      <vt:lpstr>PowerPoint 演示文稿</vt:lpstr>
      <vt:lpstr>Lesson 1     Hello!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Lynn</cp:lastModifiedBy>
  <cp:revision>112</cp:revision>
  <dcterms:created xsi:type="dcterms:W3CDTF">2019-06-19T02:08:00Z</dcterms:created>
  <dcterms:modified xsi:type="dcterms:W3CDTF">2020-06-26T09:28:43Z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