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9"/>
  </p:notesMasterIdLst>
  <p:handoutMasterIdLst>
    <p:handoutMasterId r:id="rId27"/>
  </p:handoutMasterIdLst>
  <p:sldIdLst>
    <p:sldId id="321" r:id="rId4"/>
    <p:sldId id="322" r:id="rId5"/>
    <p:sldId id="323" r:id="rId6"/>
    <p:sldId id="324" r:id="rId7"/>
    <p:sldId id="325" r:id="rId8"/>
    <p:sldId id="326" r:id="rId10"/>
    <p:sldId id="295" r:id="rId11"/>
    <p:sldId id="297" r:id="rId12"/>
    <p:sldId id="298" r:id="rId13"/>
    <p:sldId id="299" r:id="rId14"/>
    <p:sldId id="300" r:id="rId15"/>
    <p:sldId id="301" r:id="rId16"/>
    <p:sldId id="303" r:id="rId17"/>
    <p:sldId id="304" r:id="rId18"/>
    <p:sldId id="305" r:id="rId19"/>
    <p:sldId id="313" r:id="rId20"/>
    <p:sldId id="314" r:id="rId21"/>
    <p:sldId id="316" r:id="rId22"/>
    <p:sldId id="306" r:id="rId23"/>
    <p:sldId id="317" r:id="rId24"/>
    <p:sldId id="315" r:id="rId25"/>
    <p:sldId id="307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1" Type="http://schemas.openxmlformats.org/officeDocument/2006/relationships/tags" Target="../tags/tag6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tags" Target="../tags/tag6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1" Type="http://schemas.openxmlformats.org/officeDocument/2006/relationships/tags" Target="../tags/tag64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3800" name="图片 41" descr="笔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35030" y="152083"/>
            <a:ext cx="785813" cy="1316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6" name="文本框 1"/>
          <p:cNvSpPr txBox="1"/>
          <p:nvPr/>
        </p:nvSpPr>
        <p:spPr>
          <a:xfrm>
            <a:off x="1410970" y="1050925"/>
            <a:ext cx="1055306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20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本节课主要学习了以下重点内容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charset="-122"/>
              </a:rPr>
              <a:t>: 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）重点单词：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scarf, glove, maybe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等。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）重点短语：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just right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等。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）重点句式：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Whose coat is this？It’s too big for me.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介词for后接表示人的词，意思为“对于某人来说；为某人；给某人”。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charset="-122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）重点语法：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’s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构成的名词所有格。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85360" y="0"/>
            <a:ext cx="2621280" cy="10509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130000"/>
              </a:lnSpc>
            </a:pPr>
            <a:r>
              <a:rPr lang="zh-CN" altLang="en-US" sz="4800" b="1" dirty="0" smtClean="0">
                <a:latin typeface="微软雅黑" panose="020B0503020204020204" charset="-122"/>
                <a:ea typeface="微软雅黑" panose="020B0503020204020204" charset="-122"/>
              </a:rPr>
              <a:t>课堂小结</a:t>
            </a:r>
            <a:endParaRPr lang="zh-CN" altLang="en-US" sz="48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10" name="TextBox 39"/>
          <p:cNvSpPr txBox="1"/>
          <p:nvPr/>
        </p:nvSpPr>
        <p:spPr>
          <a:xfrm>
            <a:off x="1442720" y="779145"/>
            <a:ext cx="7809865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1.be ready for sth.   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..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为某事做好准备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9463" name="TextBox 10"/>
          <p:cNvSpPr txBox="1"/>
          <p:nvPr/>
        </p:nvSpPr>
        <p:spPr>
          <a:xfrm>
            <a:off x="1635760" y="2465070"/>
            <a:ext cx="1040638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It's lunch time. But they_________lunch. 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A. are ready for                 B. are ready to 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C. aren't ready for              D. aren't ready to 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3" name="TextBox 17"/>
          <p:cNvSpPr txBox="1"/>
          <p:nvPr/>
        </p:nvSpPr>
        <p:spPr>
          <a:xfrm>
            <a:off x="5814695" y="2786380"/>
            <a:ext cx="5632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Times New Roman" panose="02020603050405020304" pitchFamily="18" charset="0"/>
              </a:rPr>
              <a:t>C</a:t>
            </a:r>
            <a:endParaRPr lang="en-US" altLang="zh-CN" sz="2800" dirty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Times New Roman" panose="02020603050405020304" pitchFamily="18" charset="0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1442720" y="1694815"/>
            <a:ext cx="7809865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be ready to do sth.   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</a:t>
            </a: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准备好做某事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3" grpId="1"/>
      <p:bldP spid="43" grpId="0"/>
      <p:bldP spid="43" grpId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09395" y="1588135"/>
            <a:ext cx="945896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(1). say hello to sb.                 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向某人问好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9395" y="2421890"/>
            <a:ext cx="993838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rgbClr val="0766D4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(2).  say no to sb.                    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向某人说不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1509395" y="867410"/>
            <a:ext cx="835025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2. </a:t>
            </a:r>
            <a:r>
              <a:rPr 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say goodbye to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向某人道别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</a:t>
            </a:r>
            <a:endParaRPr lang="zh-CN" altLang="en-US" sz="2800" b="1" dirty="0">
              <a:solidFill>
                <a:srgbClr val="0070C0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622425" y="3478530"/>
          <a:ext cx="10474960" cy="125857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25857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I must leave now. I have to _________ goodbye to you.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A. talk             B. tell               C. say                 D. speak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141730" y="3699510"/>
            <a:ext cx="48069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C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9"/>
          <p:cNvSpPr txBox="1"/>
          <p:nvPr/>
        </p:nvSpPr>
        <p:spPr>
          <a:xfrm>
            <a:off x="1559560" y="817245"/>
            <a:ext cx="648462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3. </a:t>
            </a:r>
            <a:r>
              <a:rPr 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look nice in...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穿戴某物很漂亮</a:t>
            </a: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</a:t>
            </a:r>
            <a:endParaRPr lang="zh-CN" altLang="en-US" sz="28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1718945" y="1424940"/>
            <a:ext cx="928243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(1).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in</a:t>
            </a:r>
            <a:r>
              <a:rPr 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穿着（表示穿戴的状态），</a:t>
            </a: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+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颜色</a:t>
            </a: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/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衣物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718945" y="3486785"/>
          <a:ext cx="10474960" cy="1258570"/>
        </p:xfrm>
        <a:graphic>
          <a:graphicData uri="http://schemas.openxmlformats.org/drawingml/2006/table">
            <a:tbl>
              <a:tblPr/>
              <a:tblGrid>
                <a:gridCol w="10474960"/>
              </a:tblGrid>
              <a:tr h="1258570">
                <a:tc>
                  <a:txBody>
                    <a:bodyPr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This is your new sweater. Please_________.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A. put it on                    B. put on it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Arial Unicode MS" panose="020B0604020202020204" charset="-122"/>
                          <a:ea typeface="Arial Unicode MS" panose="020B0604020202020204" charset="-122"/>
                          <a:cs typeface="Arial Unicode MS" panose="020B0604020202020204" charset="-122"/>
                        </a:rPr>
                        <a:t>C. turn it on                   D. turn on it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Arial Unicode MS" panose="020B0604020202020204" charset="-122"/>
                        <a:ea typeface="Arial Unicode MS" panose="020B0604020202020204" charset="-122"/>
                        <a:cs typeface="Arial Unicode MS" panose="020B0604020202020204" charset="-122"/>
                      </a:endParaRPr>
                    </a:p>
                  </a:txBody>
                  <a:tcPr marL="90033" marR="90033" marT="45017" marB="4501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334135" y="3676015"/>
            <a:ext cx="91503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2800" dirty="0" smtClean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Georgia" panose="02040502050405020303" charset="0"/>
              </a:rPr>
              <a:t>A</a:t>
            </a:r>
            <a:endParaRPr lang="en-US" sz="2800" dirty="0" smtClean="0">
              <a:solidFill>
                <a:srgbClr val="FF0000"/>
              </a:solidFill>
              <a:latin typeface="Arial Unicode MS" panose="020B0604020202020204" charset="-122"/>
              <a:ea typeface="Arial Unicode MS" panose="020B0604020202020204" charset="-122"/>
              <a:cs typeface="Georgia" panose="02040502050405020303" charset="0"/>
            </a:endParaRPr>
          </a:p>
        </p:txBody>
      </p:sp>
      <p:sp>
        <p:nvSpPr>
          <p:cNvPr id="3" name="TextBox 39"/>
          <p:cNvSpPr txBox="1"/>
          <p:nvPr/>
        </p:nvSpPr>
        <p:spPr>
          <a:xfrm>
            <a:off x="1718945" y="2032635"/>
            <a:ext cx="1116457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(2).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put on</a:t>
            </a:r>
            <a:r>
              <a:rPr 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穿上（衣服</a:t>
            </a: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/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鞋帽）可以放在中间和末尾，代词只能放中间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4" name="TextBox 39"/>
          <p:cNvSpPr txBox="1"/>
          <p:nvPr/>
        </p:nvSpPr>
        <p:spPr>
          <a:xfrm>
            <a:off x="1718945" y="2640330"/>
            <a:ext cx="1116457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(3).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wear</a:t>
            </a:r>
            <a:r>
              <a:rPr 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穿着</a:t>
            </a: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+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衣帽</a:t>
            </a: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/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奖章（可用于进行时</a:t>
            </a:r>
            <a:r>
              <a:rPr lang="zh-CN" altLang="en-US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</a:t>
            </a:r>
            <a:endParaRPr lang="zh-CN" altLang="en-US" sz="24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9"/>
          <p:cNvSpPr txBox="1"/>
          <p:nvPr/>
        </p:nvSpPr>
        <p:spPr>
          <a:xfrm>
            <a:off x="1559560" y="817245"/>
            <a:ext cx="7642225" cy="1124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4. catch  v. 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染上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疾病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)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；接住；抓住  </a:t>
            </a:r>
            <a:r>
              <a:rPr lang="en-US" altLang="zh-CN" sz="2400" b="1" i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n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．抓球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游戏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)</a:t>
            </a:r>
            <a:endParaRPr lang="zh-CN" altLang="en-US" sz="2400" dirty="0">
              <a:solidFill>
                <a:schemeClr val="tx2">
                  <a:lumMod val="50000"/>
                  <a:lumOff val="50000"/>
                </a:scheme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0070C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  <a:sym typeface="+mn-ea"/>
              </a:rPr>
              <a:t>                       </a:t>
            </a:r>
            <a:endParaRPr lang="zh-CN" altLang="en-US" sz="2800" b="1" dirty="0">
              <a:solidFill>
                <a:srgbClr val="0070C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1718945" y="1424940"/>
            <a:ext cx="928243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(1).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catch a ball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            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抓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/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接住球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)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6" name="TextBox 39"/>
          <p:cNvSpPr txBox="1"/>
          <p:nvPr/>
        </p:nvSpPr>
        <p:spPr>
          <a:xfrm>
            <a:off x="1815465" y="2179955"/>
            <a:ext cx="928243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(2)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.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catch a train         </a:t>
            </a:r>
            <a:r>
              <a:rPr lang="en-US" altLang="zh-CN" sz="28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(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赶上火车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)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TextBox 39"/>
          <p:cNvSpPr txBox="1"/>
          <p:nvPr/>
        </p:nvSpPr>
        <p:spPr>
          <a:xfrm>
            <a:off x="1815465" y="3016250"/>
            <a:ext cx="9282430" cy="6076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(3)</a:t>
            </a: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.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catch a cold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感冒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91995" y="3623945"/>
            <a:ext cx="5803900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考点： 考查</a:t>
            </a:r>
            <a:r>
              <a:rPr lang="en-US" altLang="zh-CN" sz="2800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catch 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的一词多义</a:t>
            </a:r>
            <a:endParaRPr lang="zh-CN" altLang="en-US" sz="2800" dirty="0" smtClean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226" name="TextBox 23"/>
          <p:cNvSpPr txBox="1"/>
          <p:nvPr/>
        </p:nvSpPr>
        <p:spPr>
          <a:xfrm>
            <a:off x="1991995" y="4290695"/>
            <a:ext cx="10304780" cy="65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 doesn't feel well. He may________(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患上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)a cold.</a:t>
            </a:r>
            <a:endParaRPr lang="zh-CN" altLang="en-US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7533" y="4419283"/>
            <a:ext cx="103251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catch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1" grpId="0"/>
      <p:bldP spid="16" grpId="0"/>
      <p:bldP spid="92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15"/>
          <p:cNvSpPr txBox="1"/>
          <p:nvPr/>
        </p:nvSpPr>
        <p:spPr>
          <a:xfrm>
            <a:off x="1633855" y="937895"/>
            <a:ext cx="10721340" cy="4569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ready for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❷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school. He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goodbye to his mum.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Mrs. Dinosaur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cold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today. You can't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</a:t>
            </a:r>
            <a:r>
              <a:rPr lang="zh-CN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❸</a:t>
            </a:r>
            <a:r>
              <a:rPr lang="zh-CN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T­shirt and shorts.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Mum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look nice in this green T­shirt.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And I like shorts.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Mrs. Dinosaur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raining. You may catch a cold.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Mum.</a:t>
            </a:r>
            <a:endParaRPr lang="zh-CN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30" name="矩形 14"/>
          <p:cNvSpPr/>
          <p:nvPr/>
        </p:nvSpPr>
        <p:spPr>
          <a:xfrm>
            <a:off x="1746250" y="155575"/>
            <a:ext cx="54940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1)You may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catch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❶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a cold.</a:t>
            </a:r>
            <a:endParaRPr lang="zh-CN" alt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5131" name="Picture 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73210" y="1962785"/>
            <a:ext cx="2618740" cy="19475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52" name="TextBox 21"/>
          <p:cNvSpPr txBox="1"/>
          <p:nvPr/>
        </p:nvSpPr>
        <p:spPr>
          <a:xfrm>
            <a:off x="4210050" y="837565"/>
            <a:ext cx="11024870" cy="4615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(Danny goes back</a:t>
            </a:r>
            <a:r>
              <a:rPr lang="zh-CN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puts on a jacket.)</a:t>
            </a:r>
            <a:endParaRPr lang="zh-CN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Mrs. Dinosaur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jacket doesn't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go well with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shorts.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❹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don't like to wear pants.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Mrs. Dinosaur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OK.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forget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umbrella.</a:t>
            </a:r>
            <a:r>
              <a:rPr lang="zh-CN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❺</a:t>
            </a:r>
            <a:r>
              <a:rPr lang="zh-CN" alt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in my schoolbag. Bye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Mum.</a:t>
            </a:r>
            <a:endParaRPr lang="zh-CN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53" name="Picture 1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7010" y="1991995"/>
            <a:ext cx="2524125" cy="18237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6" name="TextBox 39"/>
          <p:cNvSpPr txBox="1"/>
          <p:nvPr/>
        </p:nvSpPr>
        <p:spPr>
          <a:xfrm>
            <a:off x="1790700" y="803275"/>
            <a:ext cx="8611235" cy="1291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Your jacket doesn't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go well with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your shorts.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你的夹克衫和你的短裤不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相配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7426" name="TextBox 21"/>
          <p:cNvSpPr txBox="1"/>
          <p:nvPr/>
        </p:nvSpPr>
        <p:spPr>
          <a:xfrm>
            <a:off x="1893570" y="2766695"/>
            <a:ext cx="827532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go well with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与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宋体" panose="02010600030101010101" pitchFamily="2" charset="-122"/>
                <a:ea typeface="黑体" panose="02010609060101010101" charset="-122"/>
              </a:rPr>
              <a:t>……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</a:rPr>
              <a:t>相配；协调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Your coat goes well with the scarf.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         你的大衣和这条围巾很相配。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5379" name="Rectangle 20"/>
          <p:cNvSpPr/>
          <p:nvPr/>
        </p:nvSpPr>
        <p:spPr>
          <a:xfrm>
            <a:off x="1560830" y="2094865"/>
            <a:ext cx="6610350" cy="46196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266700" eaLnBrk="0" hangingPunct="0"/>
            <a:r>
              <a:rPr lang="zh-CN" altLang="en-US" sz="2400" dirty="0">
                <a:latin typeface="Times New Roman" panose="02020603050405020304" pitchFamily="18" charset="0"/>
                <a:ea typeface="黑体" panose="02010609060101010101" charset="-122"/>
              </a:rPr>
              <a:t>此句是含有行为动词的一般现在时的否定句。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758315" y="992505"/>
            <a:ext cx="735774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Don't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forget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your umbrella.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别忘了你的雨伞。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黑体" panose="02010609060101010101" charset="-122"/>
              <a:sym typeface="+mn-ea"/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58315" y="1881188"/>
          <a:ext cx="6341745" cy="1899920"/>
        </p:xfrm>
        <a:graphic>
          <a:graphicData uri="http://schemas.openxmlformats.org/drawingml/2006/table">
            <a:tbl>
              <a:tblPr/>
              <a:tblGrid>
                <a:gridCol w="1643380"/>
                <a:gridCol w="1797269"/>
                <a:gridCol w="2900855"/>
              </a:tblGrid>
              <a:tr h="0"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4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词义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例句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forget </a:t>
                      </a:r>
                      <a:r>
                        <a:rPr lang="en-US" sz="2400" kern="100" dirty="0" err="1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忘记某事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I forgot your phone number.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我忘记了你的电话号码。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4" name="表格 1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638300" y="706755"/>
          <a:ext cx="10169525" cy="3469640"/>
        </p:xfrm>
        <a:graphic>
          <a:graphicData uri="http://schemas.openxmlformats.org/drawingml/2006/table">
            <a:tbl>
              <a:tblPr/>
              <a:tblGrid>
                <a:gridCol w="2135505"/>
                <a:gridCol w="3974465"/>
                <a:gridCol w="4059555"/>
              </a:tblGrid>
              <a:tr h="1487170"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forget to</a:t>
                      </a:r>
                      <a:endParaRPr lang="zh-CN" sz="28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2800" kern="100" dirty="0" err="1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sz="28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28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忘记去做某事</a:t>
                      </a: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事还没做</a:t>
                      </a: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I forgot to close the door.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我忘记关门了。</a:t>
                      </a: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门没有关</a:t>
                      </a: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470"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forget </a:t>
                      </a:r>
                      <a:endParaRPr lang="zh-CN" sz="28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doing</a:t>
                      </a:r>
                      <a:endParaRPr lang="zh-CN" sz="28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00" dirty="0" err="1" smtClean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sz="28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28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忘记做过某事</a:t>
                      </a: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事已做过</a:t>
                      </a: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I forgot closing the door.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我忘记已经关门了。</a:t>
                      </a: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门已经关上了，我却忘了</a:t>
                      </a: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400" kern="1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40" name="TextBox 10"/>
          <p:cNvSpPr txBox="1"/>
          <p:nvPr/>
        </p:nvSpPr>
        <p:spPr>
          <a:xfrm>
            <a:off x="1976120" y="4176395"/>
            <a:ext cx="995934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—I'm sorry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Mr. Li. I left my English homework at home.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—Don't forget ________ (take) it to school tomorrow. 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0070" y="4930458"/>
            <a:ext cx="121920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to take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4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7" name="TextBox 11"/>
          <p:cNvSpPr txBox="1"/>
          <p:nvPr/>
        </p:nvSpPr>
        <p:spPr>
          <a:xfrm>
            <a:off x="1667510" y="915670"/>
            <a:ext cx="5605780" cy="3449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Skirt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sweater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dress and hat.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and that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Pants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shoes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shirts and socks.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them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out of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❻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box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yellow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 and white.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Colourful clothes are so bright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zh-CN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矩形 12"/>
          <p:cNvSpPr/>
          <p:nvPr/>
        </p:nvSpPr>
        <p:spPr>
          <a:xfrm>
            <a:off x="1924685" y="160020"/>
            <a:ext cx="35636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Colourful clothes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9" name="Rectangle 12"/>
          <p:cNvSpPr/>
          <p:nvPr/>
        </p:nvSpPr>
        <p:spPr>
          <a:xfrm>
            <a:off x="1497965" y="4365625"/>
            <a:ext cx="9228455" cy="177038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indent="268605" eaLnBrk="0" hangingPunct="0">
              <a:lnSpc>
                <a:spcPct val="13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Tip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8605" eaLnBrk="0" hangingPunct="0"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catch a cold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you can also catch a ball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eaLnBrk="0" hangingPunct="0"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catch a fish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catch a train or catch a bus. </a:t>
            </a:r>
            <a:endParaRPr lang="en-US" altLang="zh-C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180" name="Picture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43340" y="2146935"/>
            <a:ext cx="2413000" cy="1755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clrChange>
              <a:clrFrom>
                <a:srgbClr val="E7FCFF">
                  <a:alpha val="100000"/>
                </a:srgbClr>
              </a:clrFrom>
              <a:clrTo>
                <a:srgbClr val="E7FC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59315" y="4551045"/>
            <a:ext cx="2159635" cy="204978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10845" y="367030"/>
            <a:ext cx="4688205" cy="5262245"/>
          </a:xfrm>
          <a:prstGeom prst="rect">
            <a:avLst/>
          </a:prstGeom>
          <a:noFill/>
          <a:ln>
            <a:noFill/>
            <a:prstDash val="sysDot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1. 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多少钱</a:t>
            </a:r>
            <a:endParaRPr lang="zh-CN" altLang="en-US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2. 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有什么可以帮助你的么？</a:t>
            </a:r>
            <a:endParaRPr lang="zh-CN" altLang="en-US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3. 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我能帮助你么？</a:t>
            </a:r>
            <a:endParaRPr lang="zh-CN" altLang="en-US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4. 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什么尺码</a:t>
            </a:r>
            <a:endParaRPr lang="zh-CN" altLang="en-US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5. 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服装店</a:t>
            </a:r>
            <a:endParaRPr lang="zh-CN" altLang="en-US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6. 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一双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/ 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一对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/ 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一条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/ 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一副</a:t>
            </a:r>
            <a:endParaRPr lang="zh-CN" altLang="en-US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72100" y="720725"/>
            <a:ext cx="2084705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How  much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72100" y="1457960"/>
            <a:ext cx="401447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What can I do for you?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72100" y="2195195"/>
            <a:ext cx="401447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Can I help you?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72100" y="3060700"/>
            <a:ext cx="401447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What size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72100" y="3982085"/>
            <a:ext cx="401447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clothes store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72100" y="4904105"/>
            <a:ext cx="401447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 pair of...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1421130" y="1257300"/>
            <a:ext cx="10592435" cy="23742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L="450850" marR="0" indent="-450850" defTabSz="457200">
              <a:lnSpc>
                <a:spcPct val="20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13. Jenny takes the books all </a:t>
            </a:r>
            <a:r>
              <a:rPr kumimoji="0" lang="en-US" altLang="zh-CN" sz="2800" kern="1200" cap="none" spc="0" normalizeH="0" baseline="0" noProof="0" dirty="0" err="1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out________her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handbag and does her homework after school.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273050" marR="0" indent="177800" defTabSz="457200">
              <a:lnSpc>
                <a:spcPct val="13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of 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　　　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on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　　　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in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　　　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D</a:t>
            </a:r>
            <a:r>
              <a:rPr kumimoji="0" lang="zh-CN" altLang="en-US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kern="1200" cap="none" spc="0" normalizeH="0" baseline="0" noProof="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at</a:t>
            </a:r>
            <a:endParaRPr kumimoji="0" lang="en-US" altLang="zh-CN" sz="2800" kern="1200" cap="none" spc="0" normalizeH="0" baseline="0" noProof="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0268" y="1624013"/>
            <a:ext cx="550862" cy="52197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33" name="TextBox 4"/>
          <p:cNvSpPr txBox="1"/>
          <p:nvPr/>
        </p:nvSpPr>
        <p:spPr>
          <a:xfrm>
            <a:off x="1299845" y="952500"/>
            <a:ext cx="9930130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zh-CN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一、根据句意</a:t>
            </a:r>
            <a:r>
              <a:rPr lang="zh-CN" altLang="en-US" sz="2800" b="1" dirty="0">
                <a:solidFill>
                  <a:srgbClr val="008000"/>
                </a:solidFill>
                <a:latin typeface="黑体" panose="02010609060101010101" charset="-122"/>
                <a:ea typeface="黑体" panose="02010609060101010101" charset="-122"/>
              </a:rPr>
              <a:t>及汉语提示</a:t>
            </a:r>
            <a:r>
              <a:rPr lang="zh-CN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写出单词的正确形式</a:t>
            </a:r>
            <a:endParaRPr lang="en-US" altLang="zh-CN" sz="2800" b="1" dirty="0">
              <a:solidFill>
                <a:srgbClr val="008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1.These clothes are very________(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耀眼的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．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2.Don't________(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忘记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)your schoolbag.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3.Where is my__________(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雨伞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？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It's raining outside.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4.This colour is________(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那么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)nice.I like it.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5.We are________(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charset="-122"/>
              </a:rPr>
              <a:t>准备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charset="-122"/>
              </a:rPr>
              <a:t>)for the party.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98695" y="1876425"/>
            <a:ext cx="144716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bright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602865" y="2724785"/>
            <a:ext cx="139573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forget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616960" y="3613150"/>
            <a:ext cx="199517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umbrella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754120" y="4436745"/>
            <a:ext cx="305435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so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773045" y="5122545"/>
            <a:ext cx="133731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ready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  <p:bldP spid="21" grpId="0"/>
      <p:bldP spid="2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8" name="TextBox 4"/>
          <p:cNvSpPr txBox="1"/>
          <p:nvPr/>
        </p:nvSpPr>
        <p:spPr>
          <a:xfrm>
            <a:off x="1443990" y="672465"/>
            <a:ext cx="10748645" cy="54775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8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二、用方框中所给词或短语的适当形式填空</a:t>
            </a:r>
            <a:endParaRPr lang="en-US" altLang="zh-CN" sz="2800" b="1" dirty="0">
              <a:solidFill>
                <a:srgbClr val="008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endParaRPr lang="en-US" altLang="zh-CN" sz="2800" b="1" dirty="0">
              <a:solidFill>
                <a:srgbClr val="008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6.Jack wants to go to school. He________________his mother.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7.Look! She___________a skirt. It looks nice.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8.It is 12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00 a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m. Danny_____________________lunch.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9.It's snowy. You may____________.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10.Her gloves ___________ her coat.</a:t>
            </a:r>
            <a:endParaRPr lang="en-US" altLang="zh-CN" sz="2800" dirty="0"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1443990" y="1342390"/>
          <a:ext cx="10105390" cy="671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5390"/>
              </a:tblGrid>
              <a:tr h="671830">
                <a:tc>
                  <a:txBody>
                    <a:bodyPr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wear</a:t>
                      </a:r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；　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catch a cold</a:t>
                      </a:r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；　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go well with; be ready for</a:t>
                      </a:r>
                      <a:r>
                        <a:rPr lang="zh-CN" alt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；　</a:t>
                      </a:r>
                      <a:r>
                        <a:rPr lang="en-US" altLang="zh-CN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charset="-122"/>
                          <a:cs typeface="Arial" panose="020B0604020202020204" pitchFamily="34" charset="0"/>
                        </a:rPr>
                        <a:t>say goodbye to</a:t>
                      </a:r>
                      <a:endParaRPr lang="zh-CN" alt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9"/>
          <p:cNvSpPr txBox="1"/>
          <p:nvPr/>
        </p:nvSpPr>
        <p:spPr>
          <a:xfrm>
            <a:off x="6898005" y="2014220"/>
            <a:ext cx="32899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says goodbye to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2" name="TextBox 29"/>
          <p:cNvSpPr txBox="1"/>
          <p:nvPr/>
        </p:nvSpPr>
        <p:spPr>
          <a:xfrm>
            <a:off x="3518535" y="2882265"/>
            <a:ext cx="25520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is wearing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3" name="TextBox 29"/>
          <p:cNvSpPr txBox="1"/>
          <p:nvPr/>
        </p:nvSpPr>
        <p:spPr>
          <a:xfrm>
            <a:off x="6551295" y="3742055"/>
            <a:ext cx="29006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is ready for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4" name="TextBox 29"/>
          <p:cNvSpPr txBox="1"/>
          <p:nvPr/>
        </p:nvSpPr>
        <p:spPr>
          <a:xfrm>
            <a:off x="5038725" y="4641215"/>
            <a:ext cx="23888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catch a cold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5" name="TextBox 29"/>
          <p:cNvSpPr txBox="1"/>
          <p:nvPr/>
        </p:nvSpPr>
        <p:spPr>
          <a:xfrm>
            <a:off x="3637280" y="5470525"/>
            <a:ext cx="49568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go well with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488950" y="1405255"/>
          <a:ext cx="6924675" cy="4573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040"/>
                <a:gridCol w="1852930"/>
                <a:gridCol w="1306195"/>
                <a:gridCol w="2175510"/>
              </a:tblGrid>
              <a:tr h="4705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Georgia" panose="02040502050405020303" charset="-122"/>
                        </a:rPr>
                        <a:t>2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Georgia" panose="02040502050405020303" charset="-122"/>
                        </a:rPr>
                        <a:t>3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Georgia" panose="02040502050405020303" charset="-122"/>
                        </a:rPr>
                        <a:t>4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Georgia" panose="02040502050405020303" charset="-122"/>
                        </a:rPr>
                        <a:t>5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Georgia" panose="02040502050405020303" charset="-122"/>
                        </a:rPr>
                        <a:t>6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Georgia" panose="02040502050405020303" charset="-122"/>
                        </a:rPr>
                        <a:t>7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Georgia" panose="02040502050405020303" charset="-122"/>
                        </a:rPr>
                        <a:t>8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Georgia" panose="02040502050405020303" charset="-122"/>
                        </a:rPr>
                        <a:t>9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9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Georgia" panose="02040502050405020303" charset="-122"/>
                        </a:rPr>
                        <a:t>10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2477135" y="1437005"/>
            <a:ext cx="9664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77135" y="1958975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two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77135" y="2366645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77135" y="2785745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77135" y="3195955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77135" y="3717925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six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77135" y="4223385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seven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477135" y="4589145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eight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77135" y="5024120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nine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477135" y="5488940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ten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452110" y="1437005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eleven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52110" y="1860550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twelve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473700" y="2382520"/>
            <a:ext cx="17418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thir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teen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473700" y="2801620"/>
            <a:ext cx="1939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four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teen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473700" y="3307715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fif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teen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473700" y="3717925"/>
            <a:ext cx="1339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six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teen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473700" y="4223385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seven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teen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473700" y="4589145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eigh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teen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473700" y="5024120"/>
            <a:ext cx="1939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nine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teen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706880" y="252095"/>
            <a:ext cx="5085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</a:rPr>
              <a:t>基数词读写</a:t>
            </a:r>
            <a:endParaRPr lang="zh-CN" altLang="en-US" sz="2800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Arial" panose="020B0604020202020204" pitchFamily="34" charset="0"/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90" y="298450"/>
            <a:ext cx="635000" cy="42926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E7FCFF">
                  <a:alpha val="100000"/>
                </a:srgbClr>
              </a:clrFrom>
              <a:clrTo>
                <a:srgbClr val="E7FC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72345" y="4766310"/>
            <a:ext cx="1870075" cy="17748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29030" y="883285"/>
            <a:ext cx="38290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0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          zero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787640" y="1311275"/>
            <a:ext cx="3468370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0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-----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12    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逐个记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787640" y="2048510"/>
            <a:ext cx="3942715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13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-----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19 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-teen 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跟着走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799705" y="2904490"/>
            <a:ext cx="3942715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thirteen fifteen 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辨仔细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eighteen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只有一个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" grpId="0"/>
      <p:bldP spid="4" grpId="0"/>
      <p:bldP spid="7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42265" y="421087"/>
          <a:ext cx="6799580" cy="508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105"/>
                <a:gridCol w="2416810"/>
                <a:gridCol w="1034415"/>
                <a:gridCol w="2381250"/>
              </a:tblGrid>
              <a:tr h="5651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charset="-122"/>
                          <a:cs typeface="Arial" panose="020B0604020202020204" pitchFamily="34" charset="0"/>
                        </a:rPr>
                        <a:t>21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charset="-122"/>
                          <a:cs typeface="Arial" panose="020B0604020202020204" pitchFamily="34" charset="0"/>
                        </a:rPr>
                        <a:t>22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charset="-122"/>
                          <a:cs typeface="Arial" panose="020B0604020202020204" pitchFamily="34" charset="0"/>
                        </a:rPr>
                        <a:t>23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charset="-122"/>
                          <a:cs typeface="Arial" panose="020B0604020202020204" pitchFamily="34" charset="0"/>
                        </a:rPr>
                        <a:t>24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charset="-122"/>
                          <a:cs typeface="Arial" panose="020B0604020202020204" pitchFamily="34" charset="0"/>
                        </a:rPr>
                        <a:t>25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charset="-122"/>
                          <a:cs typeface="Arial" panose="020B0604020202020204" pitchFamily="34" charset="0"/>
                        </a:rPr>
                        <a:t>26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charset="-122"/>
                          <a:cs typeface="Arial" panose="020B0604020202020204" pitchFamily="34" charset="0"/>
                        </a:rPr>
                        <a:t>27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charset="-122"/>
                          <a:cs typeface="Arial" panose="020B0604020202020204" pitchFamily="34" charset="0"/>
                        </a:rPr>
                        <a:t>28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charset="-122"/>
                          <a:cs typeface="Arial" panose="020B0604020202020204" pitchFamily="34" charset="0"/>
                        </a:rPr>
                        <a:t>29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8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en-US" sz="2800" b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Georgia" panose="02040502050405020303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1384935" y="421005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twenty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-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one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84935" y="942975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twenty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-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two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84935" y="1640205"/>
            <a:ext cx="24149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twenty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-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three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84935" y="2162175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twenty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-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four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84935" y="2719070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twenty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-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five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69060" y="3348990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twenty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-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six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69060" y="3887470"/>
            <a:ext cx="24149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twenty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-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seven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69060" y="4392930"/>
            <a:ext cx="2616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twenty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-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eight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69060" y="5033645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twenty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-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nine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09820" y="1134110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thir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ty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909820" y="1656080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for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ty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917440" y="2197100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fif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ty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909820" y="2859405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six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ty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909820" y="3416300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seven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ty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909820" y="3938270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eigh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ty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93945" y="4511675"/>
            <a:ext cx="2042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nine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ty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917440" y="5033645"/>
            <a:ext cx="27889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one hundred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 rot="10800000" flipH="1" flipV="1">
            <a:off x="4917440" y="5539105"/>
            <a:ext cx="3266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two hundred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clrChange>
              <a:clrFrom>
                <a:srgbClr val="E7FCFF">
                  <a:alpha val="100000"/>
                </a:srgbClr>
              </a:clrFrom>
              <a:clrTo>
                <a:srgbClr val="E7FC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4320" y="5033645"/>
            <a:ext cx="1757680" cy="1668145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4749165" y="452755"/>
            <a:ext cx="31572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 twen</a:t>
            </a:r>
            <a:r>
              <a:rPr lang="en-US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cs typeface="Arial" panose="020B0604020202020204" pitchFamily="34" charset="0"/>
              </a:rPr>
              <a:t>ty</a:t>
            </a:r>
            <a:endParaRPr lang="en-US" sz="28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510145" y="396875"/>
            <a:ext cx="4304665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20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-----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90    -ty 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跟着后面立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510145" y="1392555"/>
            <a:ext cx="4304665" cy="129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几十几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, 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很容易。只变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个位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就可以，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连字符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别忘记。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510145" y="2859405"/>
            <a:ext cx="4304665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...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百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：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数字+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hundred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   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无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s.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5" grpId="0"/>
      <p:bldP spid="27" grpId="0"/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4695" y="373380"/>
            <a:ext cx="635000" cy="4292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369695" y="327025"/>
            <a:ext cx="29267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</a:rPr>
              <a:t>基数词读写</a:t>
            </a:r>
            <a:endParaRPr lang="zh-CN" altLang="en-US" sz="2800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78560" y="802640"/>
            <a:ext cx="822198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基数词的书写规律：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1.除了11和12以外，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表“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十几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”：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-tee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n 结尾；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2.表“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几十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”：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ty 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结尾；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3.表“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几十几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: 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十位数</a:t>
            </a:r>
            <a:r>
              <a:rPr lang="en-US" altLang="zh-CN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-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个位</a:t>
            </a:r>
            <a:endParaRPr lang="zh-CN" altLang="en-US" sz="28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E7FCFF">
                  <a:alpha val="100000"/>
                </a:srgbClr>
              </a:clrFrom>
              <a:clrTo>
                <a:srgbClr val="E7FC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91700" y="4612640"/>
            <a:ext cx="2014855" cy="19126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94330" y="4073525"/>
            <a:ext cx="213741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sixty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seven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94330" y="4684395"/>
            <a:ext cx="184785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forty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nine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94330" y="5374005"/>
            <a:ext cx="2378075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eighty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69695" y="4081145"/>
            <a:ext cx="2125980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      67: 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49: 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       83: 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87590" y="446405"/>
            <a:ext cx="3261360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0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基数词不难记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0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-----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12    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逐个记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279005" y="1184910"/>
            <a:ext cx="3942715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13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-----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19 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-teen 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跟着走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387590" y="1740535"/>
            <a:ext cx="3942715" cy="112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thirteen fifteen 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辨仔细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eighteen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只有一个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387590" y="2556510"/>
            <a:ext cx="4304665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20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-----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90    -ty 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跟着后面立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87590" y="3029585"/>
            <a:ext cx="4304665" cy="129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几十几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, 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很容易。只变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个位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就可以，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连字符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别忘记。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387590" y="4081145"/>
            <a:ext cx="4304665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...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百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：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数字+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hundred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        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无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s.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冀教版七年级上册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U2 L10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/>
          <p:nvPr>
            <p:ph type="title"/>
          </p:nvPr>
        </p:nvSpPr>
        <p:spPr>
          <a:xfrm>
            <a:off x="3820795" y="1891030"/>
            <a:ext cx="6911975" cy="2033905"/>
          </a:xfrm>
        </p:spPr>
        <p:txBody>
          <a:bodyPr>
            <a:noAutofit/>
          </a:bodyPr>
          <a:p>
            <a:r>
              <a:rPr lang="zh-CN" altLang="en-US" sz="11500"/>
              <a:t>U</a:t>
            </a:r>
            <a:r>
              <a:rPr lang="en-US" altLang="zh-CN" sz="11500"/>
              <a:t>2</a:t>
            </a:r>
            <a:r>
              <a:rPr lang="zh-CN" altLang="en-US" sz="11500"/>
              <a:t> L</a:t>
            </a:r>
            <a:r>
              <a:rPr lang="en-US" altLang="zh-CN" sz="11500"/>
              <a:t>10</a:t>
            </a:r>
            <a:endParaRPr lang="en-US" altLang="zh-CN" sz="1150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Rectangle 2"/>
          <p:cNvSpPr>
            <a:spLocks noGrp="1"/>
          </p:cNvSpPr>
          <p:nvPr>
            <p:ph type="title" idx="4294967295"/>
          </p:nvPr>
        </p:nvSpPr>
        <p:spPr>
          <a:xfrm>
            <a:off x="2435860" y="0"/>
            <a:ext cx="699198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 fontScale="90000"/>
          </a:bodyPr>
          <a:p>
            <a:pPr indent="40005" eaLnBrk="1" hangingPunct="1"/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Lesson 10     Clothes for a Cold Day</a:t>
            </a:r>
            <a:endParaRPr lang="en-US" altLang="zh-CN" sz="2800" dirty="0">
              <a:solidFill>
                <a:srgbClr val="001F67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  <p:sp>
        <p:nvSpPr>
          <p:cNvPr id="18442" name="文本框 1"/>
          <p:cNvSpPr txBox="1"/>
          <p:nvPr/>
        </p:nvSpPr>
        <p:spPr>
          <a:xfrm>
            <a:off x="1286510" y="730885"/>
            <a:ext cx="5406390" cy="6339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20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重点单词：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catch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</a:t>
            </a:r>
            <a:r>
              <a:rPr lang="en-US" altLang="zh-CN" sz="2800" dirty="0">
                <a:solidFill>
                  <a:schemeClr val="accent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染上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(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疾病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)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；接住；抓住</a:t>
            </a:r>
            <a:r>
              <a:rPr lang="zh-CN" altLang="en-US" sz="2400" b="1" dirty="0">
                <a:solidFill>
                  <a:srgbClr val="0766D4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endParaRPr lang="zh-CN" altLang="en-US" sz="2400" b="1" dirty="0">
              <a:solidFill>
                <a:srgbClr val="0766D4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ready</a:t>
            </a:r>
            <a:r>
              <a:rPr lang="en-US" altLang="zh-CN" sz="2800" dirty="0">
                <a:solidFill>
                  <a:srgbClr val="FF0000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准备好的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T-shirt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短袖汗衫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jacket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  <a:sym typeface="+mn-ea"/>
              </a:rPr>
              <a:t>夹克；上衣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3" name="文本框 1"/>
          <p:cNvSpPr txBox="1"/>
          <p:nvPr/>
        </p:nvSpPr>
        <p:spPr>
          <a:xfrm>
            <a:off x="6835140" y="730885"/>
            <a:ext cx="5356225" cy="6339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20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重点单词：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forget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忘记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hat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七帽子（多指有边的帽子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）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bright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明亮的；耀眼的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colourful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丰富多彩的</a:t>
            </a:r>
            <a:endParaRPr lang="en-US" altLang="zh-CN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94765" y="988060"/>
            <a:ext cx="9304655" cy="4615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2800" dirty="0"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重点短语：</a:t>
            </a:r>
            <a:endParaRPr lang="zh-CN" altLang="en-US" sz="2800" dirty="0"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be ready for sth.    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为某事做好准备</a:t>
            </a:r>
            <a:endParaRPr lang="zh-CN" altLang="en-US" sz="2800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be ready to do sth.         </a:t>
            </a:r>
            <a:r>
              <a:rPr lang="en-US" altLang="zh-CN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需准备好做某事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say goodbye to      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向某人道别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look nice in  		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穿戴某物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很漂亮</a:t>
            </a:r>
            <a:endParaRPr lang="zh-CN" altLang="en-US" sz="2800" b="1" dirty="0">
              <a:solidFill>
                <a:srgbClr val="0766D4"/>
              </a:solidFill>
              <a:latin typeface="Arial Unicode MS" panose="020B0604020202020204" charset="-122"/>
              <a:ea typeface="Arial Unicode MS" panose="020B0604020202020204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put on                                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Arial Unicode MS" panose="020B0604020202020204" charset="-122"/>
              </a:rPr>
              <a:t>穿上</a:t>
            </a:r>
            <a:endParaRPr lang="zh-CN" altLang="en-US" sz="2400" dirty="0">
              <a:solidFill>
                <a:schemeClr val="tx2">
                  <a:lumMod val="50000"/>
                  <a:lumOff val="50000"/>
                </a:schemeClr>
              </a:solidFill>
              <a:latin typeface="黑体" panose="02010609060101010101" charset="-122"/>
              <a:ea typeface="黑体" panose="02010609060101010101" charset="-122"/>
              <a:cs typeface="Arial Unicode MS" panose="020B0604020202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  </a:t>
            </a:r>
            <a:endParaRPr lang="zh-CN" altLang="en-US" sz="2800" dirty="0">
              <a:solidFill>
                <a:schemeClr val="tx1"/>
              </a:solidFill>
              <a:latin typeface="Arial Unicode MS" panose="020B0604020202020204" charset="-122"/>
              <a:ea typeface="宋体" panose="02010600030101010101" pitchFamily="2" charset="-122"/>
              <a:cs typeface="Arial Unicode MS" panose="020B0604020202020204" charset="-122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title" idx="4294967295"/>
          </p:nvPr>
        </p:nvSpPr>
        <p:spPr>
          <a:xfrm>
            <a:off x="2600325" y="113030"/>
            <a:ext cx="6991985" cy="875030"/>
          </a:xfrm>
          <a:effectLst>
            <a:outerShdw dist="25399" dir="2699999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132080" bIns="50800" anchor="ctr">
            <a:normAutofit fontScale="90000"/>
          </a:bodyPr>
          <a:p>
            <a:pPr indent="40005" eaLnBrk="1" hangingPunct="1"/>
            <a:r>
              <a:rPr lang="en-US" altLang="zh-CN" sz="2800" dirty="0">
                <a:solidFill>
                  <a:srgbClr val="001F67"/>
                </a:solidFill>
                <a:latin typeface="Arial Unicode MS" panose="020B0604020202020204" charset="-122"/>
                <a:ea typeface="Arial Unicode MS" panose="020B0604020202020204" charset="-122"/>
                <a:sym typeface="Arial Bold" pitchFamily="-84" charset="0"/>
              </a:rPr>
              <a:t>Lesson 10     Clothes for a Cold Day</a:t>
            </a:r>
            <a:endParaRPr lang="en-US" altLang="zh-CN" sz="2800" dirty="0">
              <a:solidFill>
                <a:srgbClr val="001F67"/>
              </a:solidFill>
              <a:latin typeface="Arial Unicode MS" panose="020B0604020202020204" charset="-122"/>
              <a:ea typeface="Arial Unicode MS" panose="020B0604020202020204" charset="-122"/>
              <a:sym typeface="Arial Bold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3fdc3f04-8477-4961-849b-73feeb86ccd7}"/>
</p:tagLst>
</file>

<file path=ppt/tags/tag64.xml><?xml version="1.0" encoding="utf-8"?>
<p:tagLst xmlns:p="http://schemas.openxmlformats.org/presentationml/2006/main">
  <p:tag name="KSO_WM_UNIT_TABLE_BEAUTIFY" val="smartTable{77c347cf-735a-42fc-9158-6fe6179bae3f}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UNIT_PLACING_PICTURE_USER_VIEWPORT" val="{&quot;height&quot;:2460,&quot;width&quot;:3307.5007874015746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TABLE_BEAUTIFY" val="smartTable{839f646b-313a-41a9-a542-685e2351bd92}"/>
</p:tagLst>
</file>

<file path=ppt/tags/tag71.xml><?xml version="1.0" encoding="utf-8"?>
<p:tagLst xmlns:p="http://schemas.openxmlformats.org/presentationml/2006/main">
  <p:tag name="KSO_WM_UNIT_TABLE_BEAUTIFY" val="smartTable{17706268-a1ed-4b85-bf6b-78ccebc846ce}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4830</Words>
  <Application>WPS 演示</Application>
  <PresentationFormat>宽屏</PresentationFormat>
  <Paragraphs>433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Arial Unicode MS</vt:lpstr>
      <vt:lpstr>Arial Bold</vt:lpstr>
      <vt:lpstr>黑体</vt:lpstr>
      <vt:lpstr>Times New Roman</vt:lpstr>
      <vt:lpstr>Georgia</vt:lpstr>
      <vt:lpstr>Calibri</vt:lpstr>
      <vt:lpstr>Georgia</vt:lpstr>
      <vt:lpstr>楷体</vt:lpstr>
      <vt:lpstr>Office 主题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冀教版七年级上册</vt:lpstr>
      <vt:lpstr>U2 L10</vt:lpstr>
      <vt:lpstr>Lesson 10     Clothes for a Cold Day</vt:lpstr>
      <vt:lpstr>Lesson 10     Clothes for a Cold Day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Laney</dc:creator>
  <cp:lastModifiedBy>Lynn</cp:lastModifiedBy>
  <cp:revision>50</cp:revision>
  <dcterms:created xsi:type="dcterms:W3CDTF">2020-06-16T15:22:00Z</dcterms:created>
  <dcterms:modified xsi:type="dcterms:W3CDTF">2020-08-23T08:07:00Z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