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491" r:id="rId5"/>
    <p:sldId id="927" r:id="rId6"/>
    <p:sldId id="499" r:id="rId7"/>
    <p:sldId id="928" r:id="rId8"/>
    <p:sldId id="929" r:id="rId9"/>
    <p:sldId id="931" r:id="rId10"/>
    <p:sldId id="933" r:id="rId11"/>
    <p:sldId id="674" r:id="rId12"/>
    <p:sldId id="673" r:id="rId13"/>
    <p:sldId id="940" r:id="rId14"/>
    <p:sldId id="945" r:id="rId15"/>
    <p:sldId id="925" r:id="rId16"/>
    <p:sldId id="944" r:id="rId17"/>
    <p:sldId id="935" r:id="rId18"/>
    <p:sldId id="938" r:id="rId19"/>
    <p:sldId id="939" r:id="rId20"/>
    <p:sldId id="55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i" initials="h" lastIdx="2" clrIdx="0"/>
  <p:cmAuthor id="2" name="作者" initials="作" lastIdx="0" clrIdx="1"/>
  <p:cmAuthor id="3" name="微软用户" initials="微" lastIdx="4" clrIdx="0"/>
  <p:cmAuthor id="4" name="yuhan0820@126.com" initials="y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DCD"/>
    <a:srgbClr val="9900CC"/>
    <a:srgbClr val="CC00FF"/>
    <a:srgbClr val="0000CC"/>
    <a:srgbClr val="F7B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8-17T19:34:57.67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EF170-E861-4627-8C32-9B365A0CF3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3E12-3565-4F80-9AC6-7E3920D92E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他好像做的不错 </a:t>
            </a:r>
            <a:r>
              <a:rPr lang="en-US" altLang="zh-CN"/>
              <a:t>he seems to have a good job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E653D-1BE5-4BCA-B027-4EB8ADC72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E653D-1BE5-4BCA-B027-4EB8ADC72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7"/>
          <p:cNvSpPr txBox="1"/>
          <p:nvPr/>
        </p:nvSpPr>
        <p:spPr>
          <a:xfrm>
            <a:off x="90487" y="478790"/>
            <a:ext cx="11301413" cy="52629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Unit 2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My</a:t>
            </a: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Favourite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School Subject</a:t>
            </a:r>
            <a:endParaRPr lang="en-US" altLang="zh-CN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endParaRPr lang="en-US" altLang="zh-CN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endParaRPr lang="en-US" altLang="zh-CN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CN" sz="3600" b="1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Lesson 9</a:t>
            </a:r>
            <a:endParaRPr lang="en-US" altLang="zh-CN" sz="3600" b="1" dirty="0">
              <a:solidFill>
                <a:srgbClr val="9900CC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3600" b="1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	</a:t>
            </a:r>
            <a:r>
              <a:rPr lang="en-US" altLang="zh-CN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      </a:t>
            </a:r>
            <a:r>
              <a:rPr kumimoji="1" lang="en-US" altLang="zh-CN" sz="3600" b="1" dirty="0">
                <a:solidFill>
                  <a:srgbClr val="99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Don’t Want to Miss Geography</a:t>
            </a:r>
            <a:r>
              <a:rPr kumimoji="1" lang="zh-CN" altLang="en-US" sz="3600" b="1" dirty="0">
                <a:solidFill>
                  <a:srgbClr val="99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！</a:t>
            </a:r>
            <a:endParaRPr kumimoji="1" lang="en-US" altLang="zh-CN" sz="3600" b="1" dirty="0">
              <a:solidFill>
                <a:srgbClr val="9900CC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1" lang="en-US" altLang="zh-CN" sz="44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/>
          <p:cNvSpPr/>
          <p:nvPr/>
        </p:nvSpPr>
        <p:spPr>
          <a:xfrm flipH="1">
            <a:off x="869537" y="596839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20512" y="533164"/>
            <a:ext cx="5964172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4"/>
          <p:cNvSpPr txBox="1"/>
          <p:nvPr/>
        </p:nvSpPr>
        <p:spPr>
          <a:xfrm>
            <a:off x="1042574" y="546199"/>
            <a:ext cx="1338263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句子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2341003" y="499849"/>
            <a:ext cx="5943681" cy="51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haven’t seen you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since 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Tuesday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 Lin.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2320512" y="1891428"/>
            <a:ext cx="9753975" cy="5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① </a:t>
            </a:r>
            <a:r>
              <a:rPr lang="en-US" altLang="zh-CN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since</a:t>
            </a:r>
            <a:r>
              <a:rPr lang="en-US" altLang="zh-CN" sz="24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ea typeface="黑体" panose="02010609060101010101" pitchFamily="49" charset="-122"/>
                <a:cs typeface="Arial" panose="020B0604020202020204" pitchFamily="34" charset="0"/>
              </a:rPr>
              <a:t>作连词， </a:t>
            </a:r>
            <a:r>
              <a:rPr lang="zh-CN" altLang="en-US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引导时间状语从句</a:t>
            </a:r>
            <a:r>
              <a:rPr lang="en-US" altLang="zh-CN" sz="2400" dirty="0"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+mn-ea"/>
              </a:rPr>
              <a:t>一般过去时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+mn-ea"/>
              </a:rPr>
              <a:t>)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+mn-ea"/>
              </a:rPr>
              <a:t>，</a:t>
            </a:r>
            <a:r>
              <a:rPr lang="zh-CN" altLang="en-US" sz="2400" dirty="0">
                <a:ea typeface="黑体" panose="02010609060101010101" pitchFamily="49" charset="-122"/>
                <a:cs typeface="Arial" panose="020B0604020202020204" pitchFamily="34" charset="0"/>
              </a:rPr>
              <a:t>主句</a:t>
            </a:r>
            <a:r>
              <a:rPr lang="zh-CN" altLang="en-US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常用完成时态</a:t>
            </a:r>
            <a:endParaRPr lang="en-US" altLang="zh-CN" sz="24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1118804" y="1589085"/>
            <a:ext cx="112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考向一</a:t>
            </a:r>
            <a:endParaRPr lang="zh-CN" altLang="en-US" sz="24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11705" y="2900523"/>
            <a:ext cx="8734202" cy="1128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Mary hasn't phoned </a:t>
            </a:r>
            <a:r>
              <a:rPr lang="en-US" altLang="zh-CN" sz="24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since she went to Beijing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 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玛丽自从去了北京还没有打来过电话。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247516" y="2402532"/>
            <a:ext cx="10031731" cy="5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② </a:t>
            </a:r>
            <a:r>
              <a:rPr lang="en-US" altLang="zh-CN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since</a:t>
            </a:r>
            <a:r>
              <a:rPr lang="en-US" altLang="zh-CN" sz="24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ea typeface="黑体" panose="02010609060101010101" pitchFamily="49" charset="-122"/>
                <a:cs typeface="Arial" panose="020B0604020202020204" pitchFamily="34" charset="0"/>
              </a:rPr>
              <a:t>作介词， </a:t>
            </a:r>
            <a:r>
              <a:rPr lang="en-US" altLang="zh-CN" sz="2400" dirty="0">
                <a:ea typeface="黑体" panose="02010609060101010101" pitchFamily="49" charset="-122"/>
                <a:cs typeface="Arial" panose="020B0604020202020204" pitchFamily="34" charset="0"/>
              </a:rPr>
              <a:t>+ </a:t>
            </a:r>
            <a:r>
              <a:rPr lang="zh-CN" altLang="en-US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过去的时间</a:t>
            </a:r>
            <a:r>
              <a:rPr lang="zh-CN" altLang="en-US" sz="2400" dirty="0">
                <a:ea typeface="黑体" panose="02010609060101010101" pitchFamily="49" charset="-122"/>
                <a:cs typeface="Arial" panose="020B0604020202020204" pitchFamily="34" charset="0"/>
              </a:rPr>
              <a:t>（年、月、日、点）。</a:t>
            </a:r>
            <a:endParaRPr lang="zh-CN" altLang="en-US" sz="24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1203544" y="4675408"/>
            <a:ext cx="1362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考向二</a:t>
            </a:r>
            <a:endParaRPr lang="zh-CN" altLang="en-US" sz="24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690627" y="5078830"/>
            <a:ext cx="6483350" cy="11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lang="zh-CN" altLang="en-US" sz="24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Since we have no money</a:t>
            </a:r>
            <a:r>
              <a:rPr lang="zh-CN" altLang="en-US" sz="24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we can't buy it.</a:t>
            </a:r>
            <a:endParaRPr lang="en-US" altLang="zh-CN" sz="2400" dirty="0">
              <a:solidFill>
                <a:srgbClr val="0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       </a:t>
            </a:r>
            <a:endParaRPr lang="zh-CN" altLang="en-US" sz="2400" dirty="0">
              <a:solidFill>
                <a:srgbClr val="0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22126" y="4014910"/>
            <a:ext cx="10468446" cy="57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They have been here </a:t>
            </a:r>
            <a:r>
              <a:rPr lang="en-US" altLang="zh-CN" sz="24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since October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自从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月以来，他们一直在这里。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69550" y="4563974"/>
            <a:ext cx="7326142" cy="57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since </a:t>
            </a:r>
            <a:r>
              <a:rPr lang="zh-CN" altLang="en-US" sz="2400" dirty="0">
                <a:ea typeface="黑体" panose="02010609060101010101" pitchFamily="49" charset="-122"/>
                <a:cs typeface="Arial" panose="020B0604020202020204" pitchFamily="34" charset="0"/>
              </a:rPr>
              <a:t>作连词，</a:t>
            </a:r>
            <a:r>
              <a:rPr lang="zh-CN" altLang="en-US" sz="24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“既然”，引导原因状语从句。</a:t>
            </a:r>
            <a:endParaRPr lang="zh-CN" altLang="en-US" sz="2400" dirty="0">
              <a:solidFill>
                <a:srgbClr val="051DCD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4610" y="7953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41003" y="5675094"/>
            <a:ext cx="6235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Arial" panose="020B0604020202020204" pitchFamily="34" charset="0"/>
              </a:rPr>
              <a:t>既然我们没有钱，我们就不能买它。</a:t>
            </a:r>
            <a:endParaRPr lang="zh-CN" altLang="en-US" dirty="0"/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2320512" y="1431740"/>
            <a:ext cx="3165888" cy="5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since</a:t>
            </a:r>
            <a:r>
              <a:rPr lang="en-US" altLang="zh-CN" sz="24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“自</a:t>
            </a:r>
            <a:r>
              <a:rPr lang="en-US" altLang="zh-CN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……</a:t>
            </a:r>
            <a:r>
              <a:rPr lang="zh-CN" altLang="en-US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以来”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3" grpId="0"/>
      <p:bldP spid="25" grpId="0"/>
      <p:bldP spid="26" grpId="0"/>
      <p:bldP spid="27" grpId="0"/>
      <p:bldP spid="3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30393" y="1224524"/>
            <a:ext cx="9749009" cy="2270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165" algn="l">
              <a:lnSpc>
                <a:spcPct val="130000"/>
              </a:lnSpc>
            </a:pPr>
            <a:r>
              <a:rPr lang="en-US" altLang="zh-CN" sz="28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 </a:t>
            </a:r>
            <a:r>
              <a:rPr lang="zh-CN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Helen, when did you move here?</a:t>
            </a:r>
            <a:endParaRPr lang="zh-CN" altLang="zh-CN" sz="280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711200" algn="l">
              <a:lnSpc>
                <a:spcPct val="130000"/>
              </a:lnSpc>
            </a:pPr>
            <a:r>
              <a:rPr lang="zh-CN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________  here since two years ago.</a:t>
            </a:r>
            <a:endParaRPr lang="zh-CN" altLang="zh-CN" sz="280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66700" indent="355600" algn="l">
              <a:lnSpc>
                <a:spcPct val="130000"/>
              </a:lnSpc>
            </a:pP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A</a:t>
            </a:r>
            <a:r>
              <a:rPr lang="en-US" altLang="zh-CN" sz="28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m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oved				 B</a:t>
            </a:r>
            <a:r>
              <a:rPr lang="en-US" altLang="zh-CN" sz="28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lived  </a:t>
            </a:r>
            <a:endParaRPr lang="zh-CN" altLang="zh-CN" sz="280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66700" indent="444500" algn="l">
              <a:lnSpc>
                <a:spcPct val="130000"/>
              </a:lnSpc>
            </a:pP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US" altLang="zh-CN" sz="28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have moved         		 D</a:t>
            </a:r>
            <a:r>
              <a:rPr lang="en-US" altLang="zh-CN" sz="28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have lived</a:t>
            </a:r>
            <a:endParaRPr lang="zh-CN" altLang="zh-CN" sz="280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01465" y="3684000"/>
            <a:ext cx="9749009" cy="1714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 algn="l">
              <a:lnSpc>
                <a:spcPct val="130000"/>
              </a:lnSpc>
            </a:pP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8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zh-CN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Where is Barton?</a:t>
            </a:r>
            <a:endParaRPr lang="zh-CN" altLang="zh-CN" sz="280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266700" algn="l">
              <a:lnSpc>
                <a:spcPct val="130000"/>
              </a:lnSpc>
            </a:pP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zh-CN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don't know. I haven't seen him ________ last week.</a:t>
            </a:r>
            <a:endParaRPr lang="zh-CN" altLang="zh-CN" sz="280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66700" indent="127000" algn="l">
              <a:lnSpc>
                <a:spcPct val="130000"/>
              </a:lnSpc>
            </a:pP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A</a:t>
            </a:r>
            <a:r>
              <a:rPr lang="en-US" altLang="zh-CN" sz="28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		B</a:t>
            </a:r>
            <a:r>
              <a:rPr lang="en-US" altLang="zh-CN" sz="28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from	       C</a:t>
            </a:r>
            <a:r>
              <a:rPr lang="en-US" altLang="zh-CN" sz="28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since               D</a:t>
            </a:r>
            <a:r>
              <a:rPr lang="en-US" altLang="zh-CN" sz="28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en-US" altLang="zh-CN" sz="2800" kern="1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</a:t>
            </a:r>
            <a:endParaRPr lang="zh-CN" altLang="zh-CN" sz="280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60741" y="3792261"/>
            <a:ext cx="1058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典例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 rot="10800000" flipV="1">
            <a:off x="1519604" y="3654274"/>
            <a:ext cx="46831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80394" y="1179040"/>
            <a:ext cx="1150937" cy="6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典例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524176" y="1179040"/>
            <a:ext cx="44435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78309" y="155990"/>
            <a:ext cx="156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zh-CN" alt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内容占位符 9"/>
          <p:cNvSpPr>
            <a:spLocks noGrp="1"/>
          </p:cNvSpPr>
          <p:nvPr/>
        </p:nvSpPr>
        <p:spPr>
          <a:xfrm>
            <a:off x="1538689" y="712336"/>
            <a:ext cx="9913489" cy="5609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marL="342900" indent="-342900" eaLnBrk="0" hangingPunct="0"/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37552" y="2375273"/>
            <a:ext cx="678499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00025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He has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never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been to Beijing.  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00025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Have you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ever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been to the zoo?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55140" y="5360670"/>
            <a:ext cx="971359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since 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自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……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以来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①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+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时间点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②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+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一般过去时的句子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/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for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+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时间段  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长达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时间</a:t>
            </a:r>
            <a:endParaRPr lang="zh-CN" altLang="en-US" sz="2800" dirty="0">
              <a:solidFill>
                <a:srgbClr val="051DCD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7552" y="712337"/>
            <a:ext cx="678499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00025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He has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already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finished his homework.  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00025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He hasn’t finished his homework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yet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41219" y="1641192"/>
            <a:ext cx="9727339" cy="65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already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已经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肯定句句中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 ,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yet 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还没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否定句和疑问句句尾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48017" y="21887"/>
            <a:ext cx="4828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Grammar: 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现在完成时标志词</a:t>
            </a:r>
            <a:endParaRPr lang="zh-CN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37552" y="4400342"/>
            <a:ext cx="6784990" cy="953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00025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have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lived in Baoding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since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2010.  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00025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have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lived in Baoding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ten years.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41220" y="3447945"/>
            <a:ext cx="9110394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Georgia" panose="02040502050405020303" pitchFamily="18" charset="0"/>
              </a:rPr>
              <a:t>never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Georgia" panose="02040502050405020303" pitchFamily="18" charset="0"/>
              </a:rPr>
              <a:t> 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“绝不、从来没有”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常用于陈述句。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/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Georgia" panose="02040502050405020303" pitchFamily="18" charset="0"/>
              </a:rPr>
              <a:t>ever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“曾经、在任何时候”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，常用于疑问句中。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4" grpId="0" animBg="1"/>
      <p:bldP spid="8" grpId="0"/>
      <p:bldP spid="10" grpId="0" animBg="1"/>
      <p:bldP spid="14" grpId="0"/>
      <p:bldP spid="18" grpId="0" bldLvl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标题 3"/>
          <p:cNvSpPr/>
          <p:nvPr/>
        </p:nvSpPr>
        <p:spPr>
          <a:xfrm>
            <a:off x="4685665" y="-52291"/>
            <a:ext cx="5658485" cy="609600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现在完成时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</p:txBody>
      </p:sp>
      <p:sp>
        <p:nvSpPr>
          <p:cNvPr id="3" name="内容占位符 9"/>
          <p:cNvSpPr>
            <a:spLocks noGrp="1"/>
          </p:cNvSpPr>
          <p:nvPr/>
        </p:nvSpPr>
        <p:spPr>
          <a:xfrm>
            <a:off x="2145665" y="3931423"/>
            <a:ext cx="8198485" cy="138756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already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已经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肯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 ,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yet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还没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否疑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内容占位符 9"/>
          <p:cNvSpPr>
            <a:spLocks noGrp="1"/>
          </p:cNvSpPr>
          <p:nvPr/>
        </p:nvSpPr>
        <p:spPr>
          <a:xfrm>
            <a:off x="420527" y="771175"/>
            <a:ext cx="2002790" cy="306197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28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含义</a:t>
            </a:r>
            <a:endParaRPr lang="en-US" altLang="zh-CN" sz="28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endParaRPr lang="zh-CN" altLang="en-US" sz="28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endParaRPr lang="en-US" altLang="zh-CN" sz="28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endParaRPr lang="en-US" altLang="zh-CN" sz="28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endParaRPr lang="en-US" altLang="zh-CN" sz="28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en-US" sz="28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标志词</a:t>
            </a:r>
            <a:endParaRPr lang="zh-CN" altLang="en-US" sz="28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altLang="zh-CN" sz="28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 </a:t>
            </a:r>
            <a:r>
              <a:rPr lang="zh-CN" altLang="en-US" sz="28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结构</a:t>
            </a:r>
            <a:endParaRPr lang="en-US" altLang="zh-CN" sz="2800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内容占位符 9"/>
          <p:cNvSpPr>
            <a:spLocks noGrp="1"/>
          </p:cNvSpPr>
          <p:nvPr/>
        </p:nvSpPr>
        <p:spPr>
          <a:xfrm>
            <a:off x="2145665" y="5212715"/>
            <a:ext cx="10103485" cy="13398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have/has </a:t>
            </a:r>
            <a:r>
              <a:rPr lang="zh-CN" altLang="en-US" sz="28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助动词</a:t>
            </a:r>
            <a:r>
              <a:rPr lang="zh-CN" altLang="en-US" sz="28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，没有实际意义</a:t>
            </a:r>
            <a:endParaRPr lang="en-US" altLang="zh-CN" sz="280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变一般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,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将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have/has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提前；变否定在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have/ has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后加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not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40839" y="771175"/>
            <a:ext cx="10130633" cy="297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erlin Sans FB" panose="020E0602020502020306" pitchFamily="34" charset="0"/>
                <a:ea typeface="黑体" panose="02010609060101010101" pitchFamily="49" charset="-122"/>
                <a:cs typeface="+mn-cs"/>
                <a:sym typeface="Berlin Sans FB" panose="020E0602020502020306" pitchFamily="34" charset="0"/>
              </a:rPr>
              <a:t>动作发生在过去，到现在已经完成并强调对现在造成的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Berlin Sans FB" panose="020E0602020502020306" pitchFamily="34" charset="0"/>
              <a:ea typeface="黑体" panose="02010609060101010101" pitchFamily="49" charset="-122"/>
              <a:cs typeface="+mn-cs"/>
              <a:sym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erlin Sans FB" panose="020E0602020502020306" pitchFamily="34" charset="0"/>
                <a:ea typeface="黑体" panose="02010609060101010101" pitchFamily="49" charset="-122"/>
                <a:cs typeface="+mn-cs"/>
                <a:sym typeface="Berlin Sans FB" panose="020E0602020502020306" pitchFamily="34" charset="0"/>
              </a:rPr>
              <a:t>      影响和结果，翻译为“已经”。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  <a:ea typeface="黑体" panose="02010609060101010101" pitchFamily="49" charset="-122"/>
                <a:sym typeface="Berlin Sans FB" panose="020E0602020502020306" pitchFamily="34" charset="0"/>
              </a:rPr>
              <a:t> 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Berlin Sans FB" panose="020E0602020502020306" pitchFamily="34" charset="0"/>
              <a:ea typeface="黑体" panose="02010609060101010101" pitchFamily="49" charset="-122"/>
              <a:sym typeface="Berlin Sans FB" panose="020E0602020502020306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  <a:ea typeface="黑体" panose="02010609060101010101" pitchFamily="49" charset="-122"/>
                <a:sym typeface="Berlin Sans FB" panose="020E0602020502020306" pitchFamily="34" charset="0"/>
              </a:rPr>
              <a:t> 动作或状态从过去某一时刻开始，一直持续到现在，而且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Berlin Sans FB" panose="020E0602020502020306" pitchFamily="34" charset="0"/>
              <a:ea typeface="黑体" panose="02010609060101010101" pitchFamily="49" charset="-122"/>
              <a:sym typeface="Berlin Sans FB" panose="020E0602020502020306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  <a:ea typeface="黑体" panose="02010609060101010101" pitchFamily="49" charset="-122"/>
                <a:sym typeface="Berlin Sans FB" panose="020E0602020502020306" pitchFamily="34" charset="0"/>
              </a:rPr>
              <a:t>     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  <a:ea typeface="黑体" panose="02010609060101010101" pitchFamily="49" charset="-122"/>
                <a:sym typeface="Berlin Sans FB" panose="020E0602020502020306" pitchFamily="34" charset="0"/>
              </a:rPr>
              <a:t>可能持续到将来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erlin Sans FB" panose="020E0602020502020306" pitchFamily="34" charset="0"/>
                <a:ea typeface="黑体" panose="02010609060101010101" pitchFamily="49" charset="-122"/>
                <a:cs typeface="+mn-cs"/>
                <a:sym typeface="Berlin Sans FB" panose="020E0602020502020306" pitchFamily="34" charset="0"/>
              </a:rPr>
              <a:t>。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  <a:ea typeface="黑体" panose="02010609060101010101" pitchFamily="49" charset="-122"/>
                <a:sym typeface="Berlin Sans FB" panose="020E0602020502020306" pitchFamily="34" charset="0"/>
              </a:rPr>
              <a:t> 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Berlin Sans FB" panose="020E0602020502020306" pitchFamily="34" charset="0"/>
              <a:ea typeface="黑体" panose="02010609060101010101" pitchFamily="49" charset="-122"/>
              <a:sym typeface="Berlin Sans FB" panose="020E0602020502020306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45665" y="4568614"/>
            <a:ext cx="8501773" cy="65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主语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Georgia" panose="02040502050405020303" pitchFamily="18" charset="0"/>
              </a:rPr>
              <a:t>+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 have/has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Georgia" panose="02040502050405020303" pitchFamily="18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Georgia" panose="02040502050405020303" pitchFamily="18" charset="0"/>
              </a:rPr>
              <a:t>+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动词过去分词（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done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Georgia" panose="02040502050405020303" pitchFamily="18" charset="0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Georgia" panose="02040502050405020303" pitchFamily="18" charset="0"/>
              </a:rPr>
              <a:t>其他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Georgia" panose="02040502050405020303" pitchFamily="18" charset="0"/>
              </a:rPr>
              <a:t>            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3"/>
          <p:cNvSpPr/>
          <p:nvPr/>
        </p:nvSpPr>
        <p:spPr>
          <a:xfrm>
            <a:off x="461792" y="237015"/>
            <a:ext cx="8498205" cy="609600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复习页，可删除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2"/>
          <p:cNvGrpSpPr/>
          <p:nvPr/>
        </p:nvGrpSpPr>
        <p:grpSpPr>
          <a:xfrm>
            <a:off x="1915795" y="1417955"/>
            <a:ext cx="8087521" cy="673735"/>
            <a:chOff x="771189" y="2000240"/>
            <a:chExt cx="7505065" cy="1602825"/>
          </a:xfrm>
        </p:grpSpPr>
        <p:sp>
          <p:nvSpPr>
            <p:cNvPr id="5" name="圆角矩形 4"/>
            <p:cNvSpPr/>
            <p:nvPr/>
          </p:nvSpPr>
          <p:spPr>
            <a:xfrm>
              <a:off x="944785" y="2000240"/>
              <a:ext cx="7263875" cy="16028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1189" y="2198075"/>
              <a:ext cx="7505065" cy="12704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742950" marR="0" lvl="0" indent="-74295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3200" i="1" kern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   1. have-</a:t>
              </a:r>
              <a:r>
                <a:rPr lang="en-US" altLang="zh-CN" sz="3200" i="1" kern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had</a:t>
              </a:r>
              <a:r>
                <a:rPr lang="en-US" altLang="zh-CN" sz="3200" i="1" kern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-</a:t>
              </a:r>
              <a:r>
                <a:rPr lang="en-US" altLang="zh-CN" sz="3200" i="1" kern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had    </a:t>
              </a:r>
              <a:r>
                <a:rPr lang="en-US" altLang="zh-CN" sz="3200" i="1" kern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 buy—</a:t>
              </a:r>
              <a:r>
                <a:rPr lang="en-US" altLang="zh-CN" sz="3200" i="1" kern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bought</a:t>
              </a:r>
              <a:r>
                <a:rPr lang="en-US" altLang="zh-CN" sz="3200" i="1" kern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—</a:t>
              </a:r>
              <a:r>
                <a:rPr lang="en-US" altLang="zh-CN" sz="3200" i="1" kern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bought</a:t>
              </a:r>
              <a:r>
                <a:rPr lang="en-US" altLang="zh-CN" sz="3200" i="1" kern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 </a:t>
              </a:r>
              <a:endParaRPr lang="zh-CN" alt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16"/>
          <p:cNvGrpSpPr/>
          <p:nvPr/>
        </p:nvGrpSpPr>
        <p:grpSpPr>
          <a:xfrm>
            <a:off x="2193925" y="2502535"/>
            <a:ext cx="6026785" cy="607799"/>
            <a:chOff x="1142976" y="2899089"/>
            <a:chExt cx="6078418" cy="816079"/>
          </a:xfrm>
        </p:grpSpPr>
        <p:sp>
          <p:nvSpPr>
            <p:cNvPr id="7" name="圆角矩形 6"/>
            <p:cNvSpPr/>
            <p:nvPr/>
          </p:nvSpPr>
          <p:spPr>
            <a:xfrm>
              <a:off x="1142976" y="2899089"/>
              <a:ext cx="6007329" cy="8159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4766" y="2931628"/>
              <a:ext cx="6006628" cy="7835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i="1" kern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2. cut—cut—</a:t>
              </a:r>
              <a:r>
                <a:rPr lang="en-US" altLang="zh-CN" sz="3200" i="1" kern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cut   </a:t>
              </a:r>
              <a:r>
                <a:rPr lang="en-US" altLang="zh-CN" sz="3200" i="1" kern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set—set—</a:t>
              </a:r>
              <a:r>
                <a:rPr lang="en-US" altLang="zh-CN" sz="3200" i="1" kern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set   </a:t>
              </a:r>
              <a:endParaRPr lang="zh-CN" alt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组合 17"/>
          <p:cNvGrpSpPr/>
          <p:nvPr/>
        </p:nvGrpSpPr>
        <p:grpSpPr>
          <a:xfrm>
            <a:off x="2107565" y="3689985"/>
            <a:ext cx="6546215" cy="534035"/>
            <a:chOff x="1000100" y="3928979"/>
            <a:chExt cx="7593664" cy="598277"/>
          </a:xfrm>
        </p:grpSpPr>
        <p:sp>
          <p:nvSpPr>
            <p:cNvPr id="8" name="圆角矩形 7"/>
            <p:cNvSpPr/>
            <p:nvPr/>
          </p:nvSpPr>
          <p:spPr>
            <a:xfrm>
              <a:off x="1027354" y="3928979"/>
              <a:ext cx="7566410" cy="597566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0100" y="3928979"/>
              <a:ext cx="7091299" cy="598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i="1" kern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3. eat-ate-</a:t>
              </a:r>
              <a:r>
                <a:rPr lang="en-US" altLang="zh-CN" sz="3200" i="1" kern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eaten   </a:t>
              </a:r>
              <a:r>
                <a:rPr lang="en-US" altLang="zh-CN" sz="3200" i="1" kern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 do—did—</a:t>
              </a:r>
              <a:r>
                <a:rPr lang="en-US" altLang="zh-CN" sz="3200" i="1" kern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sym typeface="Calibri" panose="020F0502020204030204" pitchFamily="34" charset="0"/>
                </a:rPr>
                <a:t>done </a:t>
              </a:r>
              <a:endParaRPr lang="zh-CN" altLang="en-US" sz="3200" dirty="0"/>
            </a:p>
          </p:txBody>
        </p:sp>
      </p:grpSp>
      <p:sp>
        <p:nvSpPr>
          <p:cNvPr id="29" name="TextBox 13"/>
          <p:cNvSpPr txBox="1"/>
          <p:nvPr/>
        </p:nvSpPr>
        <p:spPr>
          <a:xfrm>
            <a:off x="2023110" y="4981575"/>
            <a:ext cx="7517765" cy="534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i="1" kern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sym typeface="Calibri" panose="020F0502020204030204" pitchFamily="34" charset="0"/>
              </a:rPr>
              <a:t>4. </a:t>
            </a:r>
            <a:r>
              <a:rPr lang="en-US" altLang="zh-CN" sz="3200" i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sym typeface="Calibri" panose="020F0502020204030204" pitchFamily="34" charset="0"/>
              </a:rPr>
              <a:t>come</a:t>
            </a:r>
            <a:r>
              <a:rPr lang="en-US" altLang="zh-CN" sz="3200" i="1" kern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sym typeface="Calibri" panose="020F0502020204030204" pitchFamily="34" charset="0"/>
              </a:rPr>
              <a:t>—came—</a:t>
            </a:r>
            <a:r>
              <a:rPr lang="en-US" altLang="zh-CN" sz="3200" i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sym typeface="Calibri" panose="020F0502020204030204" pitchFamily="34" charset="0"/>
              </a:rPr>
              <a:t>come    run</a:t>
            </a:r>
            <a:r>
              <a:rPr lang="en-US" altLang="zh-CN" sz="3200" i="1" kern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sym typeface="Calibri" panose="020F0502020204030204" pitchFamily="34" charset="0"/>
              </a:rPr>
              <a:t>—ran—</a:t>
            </a:r>
            <a:r>
              <a:rPr lang="en-US" altLang="zh-CN" sz="3200" i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sym typeface="Calibri" panose="020F0502020204030204" pitchFamily="34" charset="0"/>
              </a:rPr>
              <a:t>run</a:t>
            </a:r>
            <a:endParaRPr lang="zh-CN" altLang="en-US" sz="3200" dirty="0"/>
          </a:p>
        </p:txBody>
      </p:sp>
      <p:sp>
        <p:nvSpPr>
          <p:cNvPr id="30" name="文本框 29"/>
          <p:cNvSpPr txBox="1"/>
          <p:nvPr/>
        </p:nvSpPr>
        <p:spPr>
          <a:xfrm>
            <a:off x="850900" y="1463040"/>
            <a:ext cx="1076325" cy="583565"/>
          </a:xfrm>
          <a:prstGeom prst="rect">
            <a:avLst/>
          </a:prstGeom>
          <a:solidFill>
            <a:srgbClr val="F9D4F6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sym typeface="+mn-ea"/>
              </a:rPr>
              <a:t>ABB</a:t>
            </a:r>
            <a:endParaRPr lang="zh-CN" altLang="en-US" sz="3200"/>
          </a:p>
        </p:txBody>
      </p:sp>
      <p:sp>
        <p:nvSpPr>
          <p:cNvPr id="31" name="文本框 30"/>
          <p:cNvSpPr txBox="1"/>
          <p:nvPr/>
        </p:nvSpPr>
        <p:spPr>
          <a:xfrm>
            <a:off x="850900" y="4932045"/>
            <a:ext cx="1076325" cy="583565"/>
          </a:xfrm>
          <a:prstGeom prst="rect">
            <a:avLst/>
          </a:prstGeom>
          <a:solidFill>
            <a:srgbClr val="F9D4F6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sym typeface="+mn-ea"/>
              </a:rPr>
              <a:t>ABA</a:t>
            </a:r>
            <a:endParaRPr lang="zh-CN" altLang="en-US" sz="3200"/>
          </a:p>
        </p:txBody>
      </p:sp>
      <p:sp>
        <p:nvSpPr>
          <p:cNvPr id="32" name="文本框 31"/>
          <p:cNvSpPr txBox="1"/>
          <p:nvPr/>
        </p:nvSpPr>
        <p:spPr>
          <a:xfrm>
            <a:off x="850899" y="3634105"/>
            <a:ext cx="1076325" cy="583565"/>
          </a:xfrm>
          <a:prstGeom prst="rect">
            <a:avLst/>
          </a:prstGeom>
          <a:solidFill>
            <a:srgbClr val="F9D4F6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sym typeface="+mn-ea"/>
              </a:rPr>
              <a:t>ABC</a:t>
            </a:r>
            <a:endParaRPr lang="zh-CN" altLang="en-US" sz="3200"/>
          </a:p>
        </p:txBody>
      </p:sp>
      <p:sp>
        <p:nvSpPr>
          <p:cNvPr id="33" name="文本框 32"/>
          <p:cNvSpPr txBox="1"/>
          <p:nvPr/>
        </p:nvSpPr>
        <p:spPr>
          <a:xfrm>
            <a:off x="850900" y="2447925"/>
            <a:ext cx="1076325" cy="583565"/>
          </a:xfrm>
          <a:prstGeom prst="rect">
            <a:avLst/>
          </a:prstGeom>
          <a:solidFill>
            <a:srgbClr val="F9D4F6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sym typeface="+mn-ea"/>
              </a:rPr>
              <a:t>AAA</a:t>
            </a:r>
            <a:endParaRPr lang="zh-CN" altLang="en-US" sz="3200"/>
          </a:p>
        </p:txBody>
      </p:sp>
      <p:sp>
        <p:nvSpPr>
          <p:cNvPr id="2" name="Rectangle 2"/>
          <p:cNvSpPr/>
          <p:nvPr/>
        </p:nvSpPr>
        <p:spPr>
          <a:xfrm>
            <a:off x="3911283" y="333375"/>
            <a:ext cx="4032250" cy="533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3600" b="1" dirty="0">
                <a:solidFill>
                  <a:srgbClr val="CD3F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变 </a:t>
            </a:r>
            <a:r>
              <a:rPr lang="zh-CN" altLang="en-US" sz="3600" b="1" dirty="0">
                <a:solidFill>
                  <a:srgbClr val="CD3F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过去分词</a:t>
            </a:r>
            <a:endParaRPr lang="zh-CN" altLang="en-US" sz="3600" b="1" u="sng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标题 3"/>
          <p:cNvSpPr/>
          <p:nvPr/>
        </p:nvSpPr>
        <p:spPr>
          <a:xfrm>
            <a:off x="461792" y="237015"/>
            <a:ext cx="8498205" cy="609600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复习页，可删除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标题 3"/>
          <p:cNvSpPr/>
          <p:nvPr/>
        </p:nvSpPr>
        <p:spPr>
          <a:xfrm>
            <a:off x="461792" y="237015"/>
            <a:ext cx="8498205" cy="609600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复习页，可删除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</p:txBody>
      </p:sp>
      <p:sp>
        <p:nvSpPr>
          <p:cNvPr id="3" name="标题 3"/>
          <p:cNvSpPr/>
          <p:nvPr/>
        </p:nvSpPr>
        <p:spPr>
          <a:xfrm>
            <a:off x="6932295" y="1753870"/>
            <a:ext cx="3384550" cy="4926965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1.teach_______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2.tell_______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3.run_______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4.write_______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5.see_______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6. know_______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7.say_______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8.make_______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9.put_______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</p:txBody>
      </p:sp>
      <p:sp>
        <p:nvSpPr>
          <p:cNvPr id="4" name="标题 3"/>
          <p:cNvSpPr/>
          <p:nvPr/>
        </p:nvSpPr>
        <p:spPr>
          <a:xfrm>
            <a:off x="1735455" y="1399540"/>
            <a:ext cx="3933190" cy="4926965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1.laugh_______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2.play_______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3. study ______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4.close_______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5.talk_______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6.listen_______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7.walk_______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8.help _______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9.smile_______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0082" y="2670491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studied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8067022" y="2046286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340082" y="5101906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19117" y="2949256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8157192" y="3436301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8466437" y="3925886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319117" y="4415471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3438507" y="5527991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smiled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157192" y="5374321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3438507" y="1573846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laughed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3240405" y="2086610"/>
            <a:ext cx="1985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played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8385175" y="1462405"/>
            <a:ext cx="1985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taught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3141345" y="3114040"/>
            <a:ext cx="1985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3063240" y="3617595"/>
            <a:ext cx="1985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talked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3141345" y="4107815"/>
            <a:ext cx="1985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listened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063240" y="4637405"/>
            <a:ext cx="1985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walked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8157210" y="2449195"/>
            <a:ext cx="1985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8385175" y="4903470"/>
            <a:ext cx="1985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139950" y="743585"/>
            <a:ext cx="9065260" cy="8299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regular verbs                           </a:t>
            </a:r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irregular verbs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17" y="216384"/>
            <a:ext cx="1063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八上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L9   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Don’t Want to Miss Geography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！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9724" y="1699358"/>
            <a:ext cx="10582276" cy="389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1. 			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prep.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以来  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conj.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因为；由于；既然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2. 			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adj.</a:t>
            </a:r>
            <a:r>
              <a:rPr kumimoji="0" lang="zh-CN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可怜的；贫穷的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3.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		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	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n.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&amp; 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咳嗽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4.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 			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conj.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因为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5.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			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似乎；好像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6.                     	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adj.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方便的；便捷的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8624" y="1843386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单词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68031" y="1860524"/>
            <a:ext cx="1168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since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2004492" y="2486713"/>
            <a:ext cx="1031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poor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2004492" y="3135918"/>
            <a:ext cx="1168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cough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004492" y="3776068"/>
            <a:ext cx="1575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because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2004492" y="4403442"/>
            <a:ext cx="1091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seem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2004492" y="5061204"/>
            <a:ext cx="2043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convenient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2" grpId="0"/>
      <p:bldP spid="26" grpId="0"/>
      <p:bldP spid="30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17" y="216384"/>
            <a:ext cx="1063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八上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L9   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Don’t Want to Miss Geography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！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19374" y="1933060"/>
            <a:ext cx="8543925" cy="260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1. 				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误课；耽误上学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2.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				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咳嗽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3. 				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一点儿也不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4.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				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方便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便利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33499" y="2136962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短语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7082" y="2106184"/>
            <a:ext cx="3232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miss class/school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047082" y="2710260"/>
            <a:ext cx="2834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have a cough 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047082" y="3360470"/>
            <a:ext cx="2053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not… at all 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048918" y="4018983"/>
            <a:ext cx="3047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be convenient for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78309" y="155990"/>
            <a:ext cx="303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51DC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 L9</a:t>
            </a:r>
            <a:endParaRPr lang="zh-CN" altLang="en-US" sz="2800" dirty="0">
              <a:solidFill>
                <a:srgbClr val="051DC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89942" y="946474"/>
            <a:ext cx="10802057" cy="259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1. I haven't seen him for two months. I _____ him very much.</a:t>
            </a:r>
            <a:endParaRPr lang="en-US" altLang="zh-CN" sz="2800" dirty="0">
              <a:solidFill>
                <a:srgbClr val="0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miss		B</a:t>
            </a: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am missed  C</a:t>
            </a: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missing     D</a:t>
            </a: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missed</a:t>
            </a:r>
            <a:endParaRPr lang="en-US" altLang="zh-CN" sz="2800" dirty="0">
              <a:solidFill>
                <a:srgbClr val="0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2. You ____ take me to the station. My brother's taking me.</a:t>
            </a:r>
            <a:endParaRPr lang="en-US" altLang="zh-CN" sz="2800" dirty="0">
              <a:solidFill>
                <a:srgbClr val="0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A. can't     	B. mustn't          C. shouldn't     D. don't have to</a:t>
            </a:r>
            <a:endParaRPr lang="en-US" altLang="zh-CN" sz="2800" dirty="0">
              <a:solidFill>
                <a:srgbClr val="0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702302" y="2395434"/>
            <a:ext cx="733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700788" y="1113893"/>
            <a:ext cx="733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702302" y="3744115"/>
            <a:ext cx="733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1389943" y="3663724"/>
            <a:ext cx="10232852" cy="171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3. You really don't have to worry ______ your weight. You look  </a:t>
            </a:r>
            <a:endParaRPr lang="en-US" altLang="zh-CN" sz="28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   just right.</a:t>
            </a:r>
            <a:endParaRPr lang="en-US" altLang="zh-CN" sz="28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   A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for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　　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	B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from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　　     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with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　　    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about</a:t>
            </a:r>
            <a:endParaRPr lang="en-US" altLang="zh-CN" sz="28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17" y="216384"/>
            <a:ext cx="1063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八上 </a:t>
            </a:r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L9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</a:t>
            </a:r>
            <a:r>
              <a:rPr kumimoji="1" lang="en-US" altLang="zh-CN" sz="3600" b="1" dirty="0">
                <a:solidFill>
                  <a:srgbClr val="99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Don’t Want to Miss Geography</a:t>
            </a:r>
            <a:r>
              <a:rPr kumimoji="1" lang="zh-CN" altLang="en-US" sz="3600" b="1" dirty="0">
                <a:solidFill>
                  <a:srgbClr val="99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！</a:t>
            </a:r>
            <a:endParaRPr kumimoji="1" lang="en-US" altLang="zh-CN" sz="3600" b="1" dirty="0">
              <a:solidFill>
                <a:srgbClr val="9900CC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9724" y="1699358"/>
            <a:ext cx="10582276" cy="389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en-US" altLang="zh-CN" sz="2800" i="1" dirty="0">
                <a:latin typeface="Arial" panose="020B0604020202020204" pitchFamily="34" charset="0"/>
                <a:cs typeface="Arial" panose="020B0604020202020204" pitchFamily="34" charset="0"/>
              </a:rPr>
              <a:t>prep. 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以来  </a:t>
            </a:r>
            <a:r>
              <a:rPr lang="en-US" altLang="zh-CN" sz="2800" i="1" dirty="0">
                <a:latin typeface="Arial" panose="020B0604020202020204" pitchFamily="34" charset="0"/>
                <a:cs typeface="Arial" panose="020B0604020202020204" pitchFamily="34" charset="0"/>
              </a:rPr>
              <a:t>conj. 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因为；由于；既然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en-US" altLang="zh-CN" sz="2800" i="1" dirty="0">
                <a:latin typeface="Arial" panose="020B0604020202020204" pitchFamily="34" charset="0"/>
                <a:cs typeface="Arial" panose="020B0604020202020204" pitchFamily="34" charset="0"/>
              </a:rPr>
              <a:t>adj.</a:t>
            </a:r>
            <a:r>
              <a:rPr lang="zh-CN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可怜的；贫穷的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800" i="1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zh-CN" sz="28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咳嗽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altLang="zh-C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		</a:t>
            </a:r>
            <a:r>
              <a:rPr lang="en-US" altLang="zh-CN" sz="2800" i="1" dirty="0">
                <a:latin typeface="Arial" panose="020B0604020202020204" pitchFamily="34" charset="0"/>
                <a:cs typeface="Arial" panose="020B0604020202020204" pitchFamily="34" charset="0"/>
              </a:rPr>
              <a:t>conj. 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因为</a:t>
            </a:r>
            <a:endParaRPr lang="en-US" altLang="zh-CN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en-US" altLang="zh-CN" sz="28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似乎；好像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altLang="zh-C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altLang="zh-CN" sz="2800" i="1" dirty="0">
                <a:latin typeface="Arial" panose="020B0604020202020204" pitchFamily="34" charset="0"/>
                <a:cs typeface="Arial" panose="020B0604020202020204" pitchFamily="34" charset="0"/>
              </a:rPr>
              <a:t>adj. 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方便的；便捷的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8624" y="1843386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单词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854201"/>
            <a:ext cx="952500" cy="450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2500674"/>
            <a:ext cx="1070919" cy="5145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72" y="3106367"/>
            <a:ext cx="1048215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24" y="3804288"/>
            <a:ext cx="1472825" cy="5255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t="2077"/>
          <a:stretch>
            <a:fillRect/>
          </a:stretch>
        </p:blipFill>
        <p:spPr>
          <a:xfrm>
            <a:off x="3036415" y="4446733"/>
            <a:ext cx="1070919" cy="51459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95" y="5060569"/>
            <a:ext cx="2319030" cy="514597"/>
          </a:xfrm>
          <a:prstGeom prst="rect">
            <a:avLst/>
          </a:prstGeom>
        </p:spPr>
      </p:pic>
      <p:pic>
        <p:nvPicPr>
          <p:cNvPr id="3" name="冀教版八上L9 词汇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2717" y="1292958"/>
            <a:ext cx="406400" cy="40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17" y="216384"/>
            <a:ext cx="1063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八上 </a:t>
            </a:r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L9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</a:t>
            </a:r>
            <a:r>
              <a:rPr kumimoji="1" lang="en-US" altLang="zh-CN" sz="3600" b="1" dirty="0">
                <a:solidFill>
                  <a:srgbClr val="99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Don’t Want to Miss Geography</a:t>
            </a:r>
            <a:r>
              <a:rPr kumimoji="1" lang="zh-CN" altLang="en-US" sz="3600" b="1" dirty="0">
                <a:solidFill>
                  <a:srgbClr val="99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！</a:t>
            </a:r>
            <a:endParaRPr kumimoji="1" lang="en-US" altLang="zh-CN" sz="3600" b="1" dirty="0">
              <a:solidFill>
                <a:srgbClr val="9900CC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19374" y="1933060"/>
            <a:ext cx="8543925" cy="260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class/school 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误课；耽误上学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cough   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咳嗽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not… at all 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一点儿也不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convenient for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对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方便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便利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33499" y="2136962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短语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1470" y="573405"/>
            <a:ext cx="1177480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93363" y="2560"/>
            <a:ext cx="738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八上 </a:t>
            </a:r>
            <a:r>
              <a:rPr lang="en-US" altLang="zh-CN" sz="2400" b="1" dirty="0">
                <a:solidFill>
                  <a:srgbClr val="051DCD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L9</a:t>
            </a:r>
            <a:r>
              <a:rPr lang="en-US" altLang="zh-CN" sz="24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</a:t>
            </a:r>
            <a:r>
              <a:rPr kumimoji="1" lang="en-US" altLang="zh-CN" sz="24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Don’t Want to Miss Geography</a:t>
            </a:r>
            <a:r>
              <a:rPr kumimoji="1" lang="zh-CN" altLang="en-US" sz="24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！</a:t>
            </a:r>
            <a:endParaRPr kumimoji="1" lang="en-US" altLang="zh-CN" sz="2400" b="1" dirty="0">
              <a:solidFill>
                <a:srgbClr val="051DCD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6510" y="1714231"/>
            <a:ext cx="12175490" cy="45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ea typeface="黑体" panose="02010609060101010101" pitchFamily="49" charset="-122"/>
                <a:cs typeface="Arial" panose="020B0604020202020204" pitchFamily="34" charset="0"/>
              </a:rPr>
              <a:t>Wang Mei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I haven’t seen you 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since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ea typeface="黑体" panose="02010609060101010101" pitchFamily="49" charset="-122"/>
                <a:cs typeface="Arial" panose="020B0604020202020204" pitchFamily="34" charset="0"/>
              </a:rPr>
              <a:t>Tuesday,Li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Lin.  What’s the 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matter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？</a:t>
            </a:r>
            <a:endParaRPr lang="zh-CN" altLang="en-US" sz="28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ea typeface="黑体" panose="02010609060101010101" pitchFamily="49" charset="-122"/>
                <a:cs typeface="Arial" panose="020B0604020202020204" pitchFamily="34" charset="0"/>
              </a:rPr>
              <a:t>Li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ea typeface="黑体" panose="02010609060101010101" pitchFamily="49" charset="-122"/>
                <a:cs typeface="Arial" panose="020B0604020202020204" pitchFamily="34" charset="0"/>
              </a:rPr>
              <a:t>Lin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I have been sick for two days. I had to miss school.</a:t>
            </a:r>
            <a:endParaRPr lang="en-US" altLang="zh-CN" sz="28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ea typeface="黑体" panose="02010609060101010101" pitchFamily="49" charset="-122"/>
                <a:cs typeface="Arial" panose="020B0604020202020204" pitchFamily="34" charset="0"/>
              </a:rPr>
              <a:t>Wang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ea typeface="黑体" panose="02010609060101010101" pitchFamily="49" charset="-122"/>
                <a:cs typeface="Arial" panose="020B0604020202020204" pitchFamily="34" charset="0"/>
              </a:rPr>
              <a:t>Mei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Oh,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poor Li Lin. How are you today? Are you OK?</a:t>
            </a:r>
            <a:endParaRPr lang="en-US" altLang="zh-CN" sz="28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ea typeface="黑体" panose="02010609060101010101" pitchFamily="49" charset="-122"/>
                <a:cs typeface="Arial" panose="020B0604020202020204" pitchFamily="34" charset="0"/>
              </a:rPr>
              <a:t>Li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ea typeface="黑体" panose="02010609060101010101" pitchFamily="49" charset="-122"/>
                <a:cs typeface="Arial" panose="020B0604020202020204" pitchFamily="34" charset="0"/>
              </a:rPr>
              <a:t>Lin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Yes. I’m fine today,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but I still have a cough. The doctor asked me </a:t>
            </a:r>
            <a:endParaRPr lang="en-US" altLang="zh-CN" sz="28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            to rest at home this week. I came to school because I didn’t want </a:t>
            </a:r>
            <a:endParaRPr lang="en-US" altLang="zh-CN" sz="28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            to miss my </a:t>
            </a:r>
            <a:r>
              <a:rPr lang="en-US" altLang="zh-CN" sz="2800" dirty="0" err="1">
                <a:ea typeface="黑体" panose="02010609060101010101" pitchFamily="49" charset="-122"/>
                <a:cs typeface="Arial" panose="020B0604020202020204" pitchFamily="34" charset="0"/>
              </a:rPr>
              <a:t>favourite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class.</a:t>
            </a:r>
            <a:endParaRPr lang="en-US" altLang="zh-CN" sz="28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ea typeface="黑体" panose="02010609060101010101" pitchFamily="49" charset="-122"/>
                <a:cs typeface="Arial" panose="020B0604020202020204" pitchFamily="34" charset="0"/>
              </a:rPr>
              <a:t>Wang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ea typeface="黑体" panose="02010609060101010101" pitchFamily="49" charset="-122"/>
                <a:cs typeface="Arial" panose="020B0604020202020204" pitchFamily="34" charset="0"/>
              </a:rPr>
              <a:t>Mei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What is your </a:t>
            </a:r>
            <a:r>
              <a:rPr lang="en-US" altLang="zh-CN" sz="2800" dirty="0" err="1">
                <a:ea typeface="黑体" panose="02010609060101010101" pitchFamily="49" charset="-122"/>
                <a:cs typeface="Arial" panose="020B0604020202020204" pitchFamily="34" charset="0"/>
              </a:rPr>
              <a:t>favourite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class?</a:t>
            </a:r>
            <a:endParaRPr lang="en-US" altLang="zh-CN" sz="28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ea typeface="黑体" panose="02010609060101010101" pitchFamily="49" charset="-122"/>
                <a:cs typeface="Arial" panose="020B0604020202020204" pitchFamily="34" charset="0"/>
              </a:rPr>
              <a:t>Li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ea typeface="黑体" panose="02010609060101010101" pitchFamily="49" charset="-122"/>
                <a:cs typeface="Arial" panose="020B0604020202020204" pitchFamily="34" charset="0"/>
              </a:rPr>
              <a:t>Lin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Geography. We learn about famous mountains and rivers in geography. I’d love to visit them in the future. I like physics,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too. I have geography today and  physics tomorrow.</a:t>
            </a:r>
            <a:endParaRPr lang="en-US" altLang="zh-CN" sz="28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207010" y="494705"/>
            <a:ext cx="8688388" cy="125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THINK  ABOUT  IT</a:t>
            </a:r>
            <a:endParaRPr lang="en-US" altLang="zh-CN" sz="2000" b="1" dirty="0">
              <a:solidFill>
                <a:srgbClr val="0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·What's your </a:t>
            </a:r>
            <a:r>
              <a:rPr lang="en-US" altLang="zh-CN" sz="2000" dirty="0" err="1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favourite</a:t>
            </a:r>
            <a:r>
              <a:rPr lang="en-US" altLang="zh-CN" sz="20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subject? Why?</a:t>
            </a:r>
            <a:endParaRPr lang="en-US" altLang="zh-CN" sz="2000" dirty="0">
              <a:solidFill>
                <a:srgbClr val="0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·What's the most interesting thing about your </a:t>
            </a:r>
            <a:r>
              <a:rPr lang="en-US" altLang="zh-CN" sz="2000" dirty="0" err="1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favourite</a:t>
            </a:r>
            <a:r>
              <a:rPr lang="en-US" altLang="zh-CN" sz="20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subject?</a:t>
            </a:r>
            <a:endParaRPr lang="en-US" altLang="zh-CN" sz="2000" dirty="0">
              <a:solidFill>
                <a:srgbClr val="0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冀教版八上L9课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485348" y="998002"/>
            <a:ext cx="406400" cy="40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3" name="文本框 2"/>
          <p:cNvSpPr txBox="1"/>
          <p:nvPr/>
        </p:nvSpPr>
        <p:spPr>
          <a:xfrm>
            <a:off x="9909175" y="589904"/>
            <a:ext cx="195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00:00--00:46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1470" y="811530"/>
            <a:ext cx="1177480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93363" y="240685"/>
            <a:ext cx="738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八上 </a:t>
            </a:r>
            <a:r>
              <a:rPr lang="en-US" altLang="zh-CN" sz="2400" b="1" dirty="0">
                <a:solidFill>
                  <a:srgbClr val="051DCD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L9</a:t>
            </a:r>
            <a:r>
              <a:rPr lang="en-US" altLang="zh-CN" sz="24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</a:t>
            </a:r>
            <a:r>
              <a:rPr kumimoji="1" lang="en-US" altLang="zh-CN" sz="24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Don’t Want to Miss Geography</a:t>
            </a:r>
            <a:r>
              <a:rPr kumimoji="1" lang="zh-CN" altLang="en-US" sz="24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！</a:t>
            </a:r>
            <a:endParaRPr kumimoji="1" lang="en-US" altLang="zh-CN" sz="2400" b="1" dirty="0">
              <a:solidFill>
                <a:srgbClr val="051DCD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5787" y="811530"/>
            <a:ext cx="1194434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Wang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Mei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Good for you. I also like geography,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but physics is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           a headache for me. I don’t understand it at all.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Lin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seems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hard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but don’t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worry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I can help you. We can do our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   homework together.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Wang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Mei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That’s very kind of you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 Lin. What time is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convenient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         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you?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Lin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about every Thursday after school from 7: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00 to 8: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30?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Wang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Mei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OK.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It's a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date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29001" y="5815637"/>
            <a:ext cx="167181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一言为定。</a:t>
            </a:r>
            <a:endParaRPr lang="zh-CN" altLang="en-US" sz="2400" dirty="0"/>
          </a:p>
        </p:txBody>
      </p:sp>
      <p:pic>
        <p:nvPicPr>
          <p:cNvPr id="6" name="冀教版八上L9课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845152" y="648783"/>
            <a:ext cx="406400" cy="40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7" name="文本框 6"/>
          <p:cNvSpPr txBox="1"/>
          <p:nvPr/>
        </p:nvSpPr>
        <p:spPr>
          <a:xfrm>
            <a:off x="10618781" y="280483"/>
            <a:ext cx="195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00:46--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/>
          <p:nvPr/>
        </p:nvSpPr>
        <p:spPr>
          <a:xfrm flipH="1">
            <a:off x="644148" y="718026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44148" y="1643651"/>
            <a:ext cx="1686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考向一</a:t>
            </a:r>
            <a:endParaRPr lang="zh-CN" altLang="en-US" sz="28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93776" y="1532952"/>
            <a:ext cx="10066020" cy="59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miss</a:t>
            </a:r>
            <a:r>
              <a:rPr lang="zh-CN" altLang="en-US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v.  1)</a:t>
            </a:r>
            <a:r>
              <a:rPr lang="zh-CN" altLang="en-US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“错过，没赶上”，后跟名词、代词或动名词。</a:t>
            </a:r>
            <a:endParaRPr lang="en-US" altLang="zh-CN" sz="2800" dirty="0">
              <a:solidFill>
                <a:srgbClr val="051DCD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136523" y="5097365"/>
            <a:ext cx="7142212" cy="6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 err="1"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： 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She missed us very much.</a:t>
            </a:r>
            <a:endParaRPr lang="en-US" altLang="zh-CN" sz="28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699204" y="4747429"/>
            <a:ext cx="1686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考向二</a:t>
            </a:r>
            <a:endParaRPr lang="zh-CN" altLang="en-US" sz="28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5123" y="666751"/>
            <a:ext cx="5443520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798135" y="666752"/>
            <a:ext cx="1338263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句子 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095123" y="592653"/>
            <a:ext cx="5443520" cy="59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Don’t Want to </a:t>
            </a:r>
            <a:r>
              <a:rPr kumimoji="1"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Miss</a:t>
            </a:r>
            <a:r>
              <a:rPr kumimoji="1"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Geography</a:t>
            </a:r>
            <a:r>
              <a:rPr kumimoji="1"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！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91830" y="2555555"/>
            <a:ext cx="6096000" cy="115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He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missed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early bus.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他没赶上早班公共汽车。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77828" y="3565538"/>
            <a:ext cx="8169543" cy="115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He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missed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________(catch)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early bus.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他没赶上早班公共汽车。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63936" y="4574414"/>
            <a:ext cx="4932619" cy="65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miss v.   2)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“想念”。</a:t>
            </a:r>
            <a:endParaRPr lang="zh-CN" altLang="en-US" sz="2800" dirty="0">
              <a:solidFill>
                <a:srgbClr val="051DCD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33485" y="5774877"/>
            <a:ext cx="5578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  她非常想念我们。</a:t>
            </a:r>
            <a:endParaRPr lang="zh-CN" altLang="en-US" sz="2800" dirty="0"/>
          </a:p>
        </p:txBody>
      </p:sp>
      <p:sp>
        <p:nvSpPr>
          <p:cNvPr id="32" name="文本框 31"/>
          <p:cNvSpPr txBox="1"/>
          <p:nvPr/>
        </p:nvSpPr>
        <p:spPr>
          <a:xfrm>
            <a:off x="3959003" y="2047727"/>
            <a:ext cx="6096000" cy="590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miss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或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miss doing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18449" y="3635113"/>
            <a:ext cx="1608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catching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134610" y="7953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0" grpId="0"/>
      <p:bldP spid="22" grpId="0"/>
      <p:bldP spid="24" grpId="0"/>
      <p:bldP spid="26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271394" y="666751"/>
            <a:ext cx="5176007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/>
          <p:nvPr/>
        </p:nvSpPr>
        <p:spPr>
          <a:xfrm flipH="1">
            <a:off x="858520" y="718026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24"/>
          <p:cNvSpPr txBox="1"/>
          <p:nvPr/>
        </p:nvSpPr>
        <p:spPr>
          <a:xfrm>
            <a:off x="1031557" y="667386"/>
            <a:ext cx="1338263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句子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35056" y="1487142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考向一</a:t>
            </a:r>
            <a:endParaRPr lang="zh-CN" altLang="en-US" sz="24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49481" y="1341092"/>
            <a:ext cx="10013139" cy="5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seem</a:t>
            </a:r>
            <a:r>
              <a:rPr lang="zh-CN" altLang="en-US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to be</a:t>
            </a:r>
            <a:r>
              <a:rPr lang="zh-CN" altLang="en-US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＋表语，表语多为名词或形容词，说明主语的特征或状态。</a:t>
            </a:r>
            <a:endParaRPr lang="zh-CN" altLang="en-US" sz="2400" dirty="0">
              <a:solidFill>
                <a:srgbClr val="051DCD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35219" y="676516"/>
            <a:ext cx="5293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seems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hard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but don’t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worry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138463" y="2996673"/>
            <a:ext cx="9051531" cy="51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seem</a:t>
            </a:r>
            <a:r>
              <a:rPr lang="zh-CN" altLang="en-US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＋动词不定式。</a:t>
            </a:r>
            <a:endParaRPr lang="zh-CN" altLang="en-US" sz="2400" dirty="0">
              <a:solidFill>
                <a:srgbClr val="051DCD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973144" y="4552526"/>
            <a:ext cx="1362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考向三</a:t>
            </a:r>
            <a:endParaRPr lang="zh-CN" altLang="en-US" sz="24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1013022" y="3073064"/>
            <a:ext cx="1362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考向二</a:t>
            </a:r>
            <a:endParaRPr lang="zh-CN" altLang="en-US" sz="24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217744" y="4503313"/>
            <a:ext cx="8677938" cy="51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It seems</a:t>
            </a:r>
            <a:r>
              <a:rPr lang="zh-CN" altLang="en-US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that</a:t>
            </a:r>
            <a:r>
              <a:rPr lang="zh-CN" altLang="en-US" sz="24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从句。</a:t>
            </a:r>
            <a:endParaRPr lang="zh-CN" altLang="en-US" sz="2400" dirty="0">
              <a:solidFill>
                <a:srgbClr val="051DCD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38463" y="1855076"/>
            <a:ext cx="6097836" cy="113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Mr. Black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seem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ed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to be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quite happy.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布莱克先生好像十分高兴。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49481" y="3499895"/>
            <a:ext cx="8151290" cy="9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Mrs. Green doesn't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seem to like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idea.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格林夫人似乎不喜欢这个主意。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17744" y="5067285"/>
            <a:ext cx="7741504" cy="100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 seems that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Mr. Brown will not come again.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布朗先生似乎不会再来了 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34610" y="7953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  <p:bldP spid="23" grpId="0"/>
      <p:bldP spid="2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271395" y="666751"/>
            <a:ext cx="5363294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/>
          <p:nvPr/>
        </p:nvSpPr>
        <p:spPr>
          <a:xfrm flipH="1">
            <a:off x="858520" y="718026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24"/>
          <p:cNvSpPr txBox="1"/>
          <p:nvPr/>
        </p:nvSpPr>
        <p:spPr>
          <a:xfrm>
            <a:off x="1031557" y="667386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句子 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920337" y="1606542"/>
            <a:ext cx="136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考向一</a:t>
            </a:r>
            <a:endParaRPr lang="zh-CN" altLang="en-US" sz="28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09494" y="641438"/>
            <a:ext cx="5181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seems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hard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but don’t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worry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23719" y="1404407"/>
            <a:ext cx="11735501" cy="6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      </a:t>
            </a:r>
            <a:r>
              <a:rPr lang="en-US" altLang="zh-CN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worry v. </a:t>
            </a:r>
            <a:r>
              <a:rPr lang="zh-CN" altLang="en-US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担心     常用短语：</a:t>
            </a:r>
            <a:r>
              <a:rPr lang="en-US" altLang="zh-CN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worry about </a:t>
            </a:r>
            <a:r>
              <a:rPr lang="zh-CN" altLang="en-US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“为</a:t>
            </a:r>
            <a:r>
              <a:rPr lang="en-US" altLang="zh-CN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……</a:t>
            </a:r>
            <a:r>
              <a:rPr lang="zh-CN" altLang="en-US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担心”</a:t>
            </a:r>
            <a:endParaRPr lang="zh-CN" altLang="en-US" sz="2800" dirty="0">
              <a:solidFill>
                <a:srgbClr val="051DCD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228062" y="3769242"/>
            <a:ext cx="10029397" cy="59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形容词是</a:t>
            </a:r>
            <a:r>
              <a:rPr lang="en-US" altLang="zh-CN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worried</a:t>
            </a:r>
            <a:r>
              <a:rPr lang="en-US" altLang="zh-CN" sz="2800" dirty="0">
                <a:solidFill>
                  <a:srgbClr val="0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be worried about sb./</a:t>
            </a:r>
            <a:r>
              <a:rPr lang="en-US" altLang="zh-CN" sz="2800" dirty="0" err="1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sth</a:t>
            </a:r>
            <a:r>
              <a:rPr lang="en-US" altLang="zh-CN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“担心某人</a:t>
            </a:r>
            <a:r>
              <a:rPr lang="en-US" altLang="zh-CN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2800" dirty="0">
                <a:solidFill>
                  <a:srgbClr val="051DC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某事”</a:t>
            </a:r>
            <a:endParaRPr lang="zh-CN" altLang="en-US" sz="2800" dirty="0">
              <a:solidFill>
                <a:srgbClr val="051DCD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58520" y="3868604"/>
            <a:ext cx="136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考向二</a:t>
            </a:r>
            <a:endParaRPr lang="zh-CN" altLang="en-US" sz="28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23719" y="2020718"/>
            <a:ext cx="10428733" cy="13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worries about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his future because he can't find a good job.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他因为找不到一份好的工作而担心他的未来。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39557" y="4359596"/>
            <a:ext cx="6681730" cy="1160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She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is worried about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her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new house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她担心她的新房子。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4610" y="7953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23719" y="5769020"/>
            <a:ext cx="11122722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parents are usually worried ______ their children's future.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30304" y="5849101"/>
            <a:ext cx="1608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about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1028585" y="1312176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anose="020B0400000000000000" pitchFamily="34" charset="-122"/>
                <a:cs typeface="Arial" panose="020B0604020202020204" pitchFamily="34" charset="0"/>
              </a:rPr>
              <a:t>考向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AutoShape 2"/>
          <p:cNvSpPr/>
          <p:nvPr/>
        </p:nvSpPr>
        <p:spPr>
          <a:xfrm flipH="1">
            <a:off x="802747" y="718026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53722" y="665481"/>
            <a:ext cx="3012341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975784" y="666116"/>
            <a:ext cx="141487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句子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2314047" y="657514"/>
            <a:ext cx="3095235" cy="51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What’s the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matter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？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2390660" y="2808008"/>
          <a:ext cx="8593157" cy="361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9168"/>
                <a:gridCol w="3013512"/>
                <a:gridCol w="4230477"/>
              </a:tblGrid>
              <a:tr h="87412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It doesn't 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matter.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没关系。</a:t>
                      </a:r>
                      <a:r>
                        <a:rPr lang="zh-CN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回答道歉。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—Sorry</a:t>
                      </a:r>
                      <a:r>
                        <a:rPr lang="zh-CN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am late.</a:t>
                      </a:r>
                      <a:endParaRPr lang="en-US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—It doesn't matter.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1902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You're 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welcome.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不客气。</a:t>
                      </a:r>
                      <a:endParaRPr lang="en-US" altLang="zh-CN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回答</a:t>
                      </a:r>
                      <a:r>
                        <a:rPr lang="zh-CN" altLang="en-US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别人的道</a:t>
                      </a:r>
                      <a:r>
                        <a:rPr lang="zh-CN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谢。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—Thank you for your help.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—You're welcome.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Not at 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all.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不客气。</a:t>
                      </a:r>
                      <a:endParaRPr lang="en-US" altLang="zh-CN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没关系。</a:t>
                      </a:r>
                      <a:endParaRPr lang="en-US" altLang="zh-CN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既可回答道谢</a:t>
                      </a:r>
                      <a:endParaRPr lang="en-US" alt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也可回答道歉。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—Thank you very much.</a:t>
                      </a:r>
                      <a:endParaRPr lang="en-US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—Not at all.</a:t>
                      </a:r>
                      <a:endParaRPr lang="en-US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—I'm sorry to keep you waiting.</a:t>
                      </a:r>
                      <a:endParaRPr lang="en-US" alt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—Not at all.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1633009" y="1697777"/>
            <a:ext cx="76735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</a:t>
            </a:r>
            <a:r>
              <a:rPr lang="en-US" altLang="zh-CN" sz="24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What's the matter 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with you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？你怎么了？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 eaLnBrk="1" hangingPunct="1"/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—I </a:t>
            </a:r>
            <a:r>
              <a:rPr lang="en-US" altLang="zh-CN" sz="24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have a cough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我有点咳嗽。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314047" y="1279735"/>
            <a:ext cx="6108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matter </a:t>
            </a:r>
            <a:r>
              <a:rPr lang="en-US" altLang="zh-CN" sz="2400" b="1" i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n. 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问题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事情　</a:t>
            </a:r>
            <a:r>
              <a:rPr lang="en-US" altLang="zh-CN" sz="2400" b="1" i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有关系，要紧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4610" y="7953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97418" y="1005279"/>
            <a:ext cx="349063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00025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What’s up?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200025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What’s wrong?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200025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What’s the trouble?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5565</Words>
  <Application>WPS 演示</Application>
  <PresentationFormat>宽屏</PresentationFormat>
  <Paragraphs>422</Paragraphs>
  <Slides>18</Slides>
  <Notes>7</Notes>
  <HiddenSlides>1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黑体</vt:lpstr>
      <vt:lpstr>Times New Roman</vt:lpstr>
      <vt:lpstr>Adobe 黑体 Std R</vt:lpstr>
      <vt:lpstr>Calibri</vt:lpstr>
      <vt:lpstr>Calibri</vt:lpstr>
      <vt:lpstr>微软雅黑</vt:lpstr>
      <vt:lpstr>Arial Unicode MS</vt:lpstr>
      <vt:lpstr>等线</vt:lpstr>
      <vt:lpstr>Georgia</vt:lpstr>
      <vt:lpstr>Berlin Sans FB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Dean</dc:creator>
  <cp:lastModifiedBy>Lynn</cp:lastModifiedBy>
  <cp:revision>434</cp:revision>
  <dcterms:created xsi:type="dcterms:W3CDTF">2020-05-27T10:35:00Z</dcterms:created>
  <dcterms:modified xsi:type="dcterms:W3CDTF">2020-08-21T23:51:38Z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