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1" r:id="rId4"/>
    <p:sldMasterId id="2147483683" r:id="rId5"/>
  </p:sldMasterIdLst>
  <p:notesMasterIdLst>
    <p:notesMasterId r:id="rId26"/>
  </p:notesMasterIdLst>
  <p:sldIdLst>
    <p:sldId id="574" r:id="rId6"/>
    <p:sldId id="596" r:id="rId7"/>
    <p:sldId id="598" r:id="rId8"/>
    <p:sldId id="618" r:id="rId9"/>
    <p:sldId id="600" r:id="rId10"/>
    <p:sldId id="594" r:id="rId11"/>
    <p:sldId id="602" r:id="rId12"/>
    <p:sldId id="619" r:id="rId13"/>
    <p:sldId id="603" r:id="rId14"/>
    <p:sldId id="604" r:id="rId15"/>
    <p:sldId id="605" r:id="rId16"/>
    <p:sldId id="606" r:id="rId17"/>
    <p:sldId id="607" r:id="rId18"/>
    <p:sldId id="608" r:id="rId19"/>
    <p:sldId id="609" r:id="rId20"/>
    <p:sldId id="610" r:id="rId21"/>
    <p:sldId id="611" r:id="rId22"/>
    <p:sldId id="612" r:id="rId23"/>
    <p:sldId id="614" r:id="rId24"/>
    <p:sldId id="615" r:id="rId25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新课标第一网" initials="新" lastIdx="2" clrIdx="0"/>
  <p:cmAuthor id="2" name="Lenovo User" initials="L" lastIdx="1" clrIdx="0"/>
  <p:cmAuthor id="3" name="GWS" initials="G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FFCC"/>
    <a:srgbClr val="66FF33"/>
    <a:srgbClr val="009900"/>
    <a:srgbClr val="00CC00"/>
    <a:srgbClr val="339933"/>
    <a:srgbClr val="6600CC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3"/>
    <p:restoredTop sz="94660"/>
  </p:normalViewPr>
  <p:slideViewPr>
    <p:cSldViewPr showGuides="1">
      <p:cViewPr varScale="1">
        <p:scale>
          <a:sx n="73" d="100"/>
          <a:sy n="73" d="100"/>
        </p:scale>
        <p:origin x="-1296" y="-84"/>
      </p:cViewPr>
      <p:guideLst>
        <p:guide orient="horz" pos="2209"/>
        <p:guide pos="377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0" Type="http://schemas.openxmlformats.org/officeDocument/2006/relationships/commentAuthors" Target="commentAuthors.xml"/><Relationship Id="rId3" Type="http://schemas.openxmlformats.org/officeDocument/2006/relationships/slideMaster" Target="slideMasters/slideMaster2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notesMaster" Target="notesMasters/notesMaster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57698" name="页眉占位符 15769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fontAlgn="base"/>
            <a:endParaRPr lang="zh-CN" altLang="en-US" sz="1200" strike="noStrike" noProof="1" dirty="0"/>
          </a:p>
        </p:txBody>
      </p:sp>
      <p:sp>
        <p:nvSpPr>
          <p:cNvPr id="157699" name="日期占位符 157698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algn="r" fontAlgn="base"/>
            <a:endParaRPr lang="zh-CN" altLang="en-US" sz="1200" strike="noStrike" noProof="1" dirty="0"/>
          </a:p>
        </p:txBody>
      </p:sp>
      <p:sp>
        <p:nvSpPr>
          <p:cNvPr id="6148" name="幻灯片图像占位符 157699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6149" name="文本占位符 157700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57702" name="页脚占位符 157701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fontAlgn="base"/>
            <a:endParaRPr lang="zh-CN" altLang="en-US" sz="1200" strike="noStrike" noProof="1" dirty="0"/>
          </a:p>
        </p:txBody>
      </p:sp>
      <p:sp>
        <p:nvSpPr>
          <p:cNvPr id="157703" name="灯片编号占位符 157702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lvl="0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22209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z="1350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 fontAlgn="base"/>
            <a:r>
              <a:rPr lang="zh-CN" altLang="en-US" sz="1050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77968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632" y="1981200"/>
            <a:ext cx="5077968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77968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9632" y="1981200"/>
            <a:ext cx="5077968" cy="4114800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622209" cy="5486400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lvl="0" fontAlgn="base"/>
            <a:endParaRPr strike="noStrike" noProof="1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0.xml"/><Relationship Id="rId7" Type="http://schemas.openxmlformats.org/officeDocument/2006/relationships/slideLayout" Target="../slideLayouts/slideLayout39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4" Type="http://schemas.openxmlformats.org/officeDocument/2006/relationships/theme" Target="../theme/theme4.xml"/><Relationship Id="rId13" Type="http://schemas.openxmlformats.org/officeDocument/2006/relationships/image" Target="../media/image2.png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26660" name="Rectangle 4"/>
          <p:cNvSpPr>
            <a:spLocks noGrp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lvl="0" fontAlgn="base"/>
            <a:endParaRPr strike="noStrike" noProof="1" dirty="0"/>
          </a:p>
        </p:txBody>
      </p:sp>
      <p:sp>
        <p:nvSpPr>
          <p:cNvPr id="326661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 lvl="0" fontAlgn="base"/>
            <a:endParaRPr strike="noStrike" noProof="1" dirty="0"/>
          </a:p>
        </p:txBody>
      </p:sp>
      <p:sp>
        <p:nvSpPr>
          <p:cNvPr id="326662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2055" name="Picture 7" descr="社标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25238" y="6589713"/>
            <a:ext cx="527050" cy="1524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auto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auto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auto"/>
            <a:r>
              <a:rPr lang="zh-CN" altLang="en-US" sz="1350" strike="noStrike" noProof="1" smtClean="0"/>
              <a:t>第四级</a:t>
            </a:r>
            <a:endParaRPr lang="zh-CN" altLang="en-US" strike="noStrike" noProof="1" smtClean="0"/>
          </a:p>
          <a:p>
            <a:pPr lvl="4" fontAlgn="auto"/>
            <a:r>
              <a:rPr lang="zh-CN" altLang="en-US" sz="1350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82F288E0-7875-42C4-84C8-98DBBD3BF4D2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7D9BB5D0-35E4-459D-AEF3-FE4D7C45CC19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标题 33894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文本占位符 33894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38948" name="日期占位符 33894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 b="0" noProof="1" dirty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8949" name="页脚占位符 33894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 b="0" noProof="1" dirty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sz="1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8950" name="灯片编号占位符 33894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defRPr sz="1050"/>
            </a:lvl1pPr>
          </a:lstStyle>
          <a:p>
            <a:pPr lvl="0" eaLnBrk="1" fontAlgn="base" hangingPunct="1"/>
            <a:fld id="{9A0DB2DC-4C9A-4742-B13C-FB6460FD3503}" type="slidenum">
              <a:rPr lang="en-US" altLang="zh-CN" sz="105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en-US" altLang="zh-CN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257175" indent="-257175" algn="l" rtl="0" fontAlgn="base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3995" algn="l" rtl="0" fontAlgn="base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  <a:ea typeface="+mn-ea"/>
        </a:defRPr>
      </a:lvl2pPr>
      <a:lvl3pPr marL="857250" indent="-171450" algn="l" rtl="0" fontAlgn="base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</a:defRPr>
      </a:lvl3pPr>
      <a:lvl4pPr marL="1200150" indent="-171450" algn="l" rtl="0" fontAlgn="base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  <a:ea typeface="+mn-ea"/>
        </a:defRPr>
      </a:lvl4pPr>
      <a:lvl5pPr marL="15430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5pPr>
      <a:lvl6pPr marL="18859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6pPr>
      <a:lvl7pPr marL="22288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7pPr>
      <a:lvl8pPr marL="25717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8pPr>
      <a:lvl9pPr marL="2914650" indent="-171450" algn="l" rtl="0" fontAlgn="base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0" name="Rectangle 2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Rectangle 3"/>
          <p:cNvSpPr>
            <a:spLocks noGrp="1"/>
          </p:cNvSpPr>
          <p:nvPr>
            <p:ph type="body"/>
          </p:nvPr>
        </p:nvSpPr>
        <p:spPr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26660" name="Rectangle 4"/>
          <p:cNvSpPr>
            <a:spLocks noGrp="1"/>
          </p:cNvSpPr>
          <p:nvPr>
            <p:ph type="dt" sz="half" idx="2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>
                <a:latin typeface="Times New Roman" panose="02020603050405020304" pitchFamily="18" charset="0"/>
              </a:defRPr>
            </a:lvl1pPr>
          </a:lstStyle>
          <a:p>
            <a:pPr lvl="0" fontAlgn="base"/>
            <a:endParaRPr strike="noStrike" noProof="1" dirty="0"/>
          </a:p>
        </p:txBody>
      </p:sp>
      <p:sp>
        <p:nvSpPr>
          <p:cNvPr id="326661" name="Rectangle 5"/>
          <p:cNvSpPr>
            <a:spLocks noGrp="1"/>
          </p:cNvSpPr>
          <p:nvPr>
            <p:ph type="ftr" sz="quarter" idx="3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>
                <a:latin typeface="Times New Roman" panose="02020603050405020304" pitchFamily="18" charset="0"/>
              </a:defRPr>
            </a:lvl1pPr>
          </a:lstStyle>
          <a:p>
            <a:pPr lvl="0" fontAlgn="base"/>
            <a:endParaRPr strike="noStrike" noProof="1" dirty="0"/>
          </a:p>
        </p:txBody>
      </p:sp>
      <p:sp>
        <p:nvSpPr>
          <p:cNvPr id="326662" name="Rectangle 6"/>
          <p:cNvSpPr>
            <a:spLocks noGrp="1"/>
          </p:cNvSpPr>
          <p:nvPr>
            <p:ph type="sldNum" sz="quarter" idx="4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>
                <a:latin typeface="Times New Roman" panose="02020603050405020304" pitchFamily="18" charset="0"/>
              </a:defRPr>
            </a:lvl1pPr>
          </a:lstStyle>
          <a:p>
            <a:pPr lvl="0" fontAlgn="base"/>
            <a:fld id="{9A0DB2DC-4C9A-4742-B13C-FB6460FD3503}" type="slidenum">
              <a:rPr lang="zh-CN" altLang="en-US" strike="noStrike" noProof="1" dirty="0">
                <a:latin typeface="Times New Roman" panose="02020603050405020304" pitchFamily="18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  <p:pic>
        <p:nvPicPr>
          <p:cNvPr id="2055" name="Picture 7" descr="社标_副本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425238" y="6589713"/>
            <a:ext cx="527050" cy="152400"/>
          </a:xfrm>
          <a:prstGeom prst="rect">
            <a:avLst/>
          </a:prstGeom>
          <a:noFill/>
          <a:ln w="9525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random/>
  </p:transition>
  <p:hf sldNum="0" hdr="0" ftr="0" dt="0"/>
  <p:txStyles>
    <p:titleStyle>
      <a:lvl1pPr marL="0" lvl="0" indent="0" algn="ct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6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rtl="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3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png"/><Relationship Id="rId2" Type="http://schemas.openxmlformats.org/officeDocument/2006/relationships/hyperlink" Target="Lesson%204%20&#35270;&#39057;&#65288;flash&#65289;\02.swf" TargetMode="External"/><Relationship Id="rId1" Type="http://schemas.openxmlformats.org/officeDocument/2006/relationships/hyperlink" Target="unit1_lesson04.mp3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1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7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69" name="Picture 15" descr="框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05835" y="1219200"/>
            <a:ext cx="5565775" cy="15970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Text Box 4"/>
          <p:cNvSpPr/>
          <p:nvPr/>
        </p:nvSpPr>
        <p:spPr>
          <a:xfrm>
            <a:off x="3201035" y="1339850"/>
            <a:ext cx="6642100" cy="1476375"/>
          </a:xfrm>
          <a:prstGeom prst="rect">
            <a:avLst/>
          </a:prstGeom>
          <a:noFill/>
          <a:ln w="41275">
            <a:noFill/>
          </a:ln>
        </p:spPr>
        <p:txBody>
          <a:bodyPr anchor="t" anchorCtr="0">
            <a:spAutoFit/>
          </a:bodyPr>
          <a:p>
            <a:pPr algn="ctr">
              <a:spcBef>
                <a:spcPct val="50000"/>
              </a:spcBef>
              <a:buClrTx/>
              <a:buFont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Lesson  4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  <a:p>
            <a:pPr algn="ctr">
              <a:spcBef>
                <a:spcPct val="50000"/>
              </a:spcBef>
              <a:buClrTx/>
              <a:buFontTx/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Best Friends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335" y="3200400"/>
            <a:ext cx="3342005" cy="31680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8600" y="3435350"/>
            <a:ext cx="2857500" cy="2695575"/>
          </a:xfrm>
          <a:prstGeom prst="rect">
            <a:avLst/>
          </a:prstGeom>
        </p:spPr>
      </p:pic>
      <p:sp>
        <p:nvSpPr>
          <p:cNvPr id="4" name="Text Box 4"/>
          <p:cNvSpPr/>
          <p:nvPr/>
        </p:nvSpPr>
        <p:spPr>
          <a:xfrm>
            <a:off x="6096000" y="3505200"/>
            <a:ext cx="2922270" cy="583565"/>
          </a:xfrm>
          <a:prstGeom prst="rect">
            <a:avLst/>
          </a:prstGeom>
          <a:noFill/>
          <a:ln w="4127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  <a:buClrTx/>
              <a:buFont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Patrick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5" name="Text Box 4"/>
          <p:cNvSpPr/>
          <p:nvPr/>
        </p:nvSpPr>
        <p:spPr>
          <a:xfrm>
            <a:off x="9372600" y="3504565"/>
            <a:ext cx="2922270" cy="583565"/>
          </a:xfrm>
          <a:prstGeom prst="rect">
            <a:avLst/>
          </a:prstGeom>
          <a:noFill/>
          <a:ln w="4127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  <a:buClrTx/>
              <a:buFontTx/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Grant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3" name="Text Box 4"/>
          <p:cNvSpPr txBox="1"/>
          <p:nvPr/>
        </p:nvSpPr>
        <p:spPr>
          <a:xfrm>
            <a:off x="2495550" y="476250"/>
            <a:ext cx="70231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Arial Narrow" panose="020B0606020202030204" pitchFamily="34" charset="0"/>
                <a:ea typeface="宋体" panose="02010600030101010101" pitchFamily="2" charset="-122"/>
                <a:hlinkClick r:id="rId1" action="ppaction://hlinkfile"/>
              </a:rPr>
              <a:t>Listen and number the sentences in the correct order</a:t>
            </a:r>
            <a:r>
              <a:rPr lang="en-US" altLang="zh-CN" sz="3200" dirty="0">
                <a:solidFill>
                  <a:srgbClr val="0070C0"/>
                </a:solidFill>
                <a:latin typeface="Arial Narrow" panose="020B0606020202030204" pitchFamily="34" charset="0"/>
                <a:ea typeface="宋体" panose="02010600030101010101" pitchFamily="2" charset="-122"/>
                <a:hlinkClick r:id="rId1" action="ppaction://hlinkfile"/>
              </a:rPr>
              <a:t>.</a:t>
            </a:r>
            <a:endParaRPr lang="zh-CN" altLang="en-US" sz="3200" dirty="0">
              <a:solidFill>
                <a:srgbClr val="0070C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</p:txBody>
      </p:sp>
      <p:sp>
        <p:nvSpPr>
          <p:cNvPr id="13314" name="Text Box 5"/>
          <p:cNvSpPr txBox="1"/>
          <p:nvPr/>
        </p:nvSpPr>
        <p:spPr>
          <a:xfrm>
            <a:off x="1955800" y="1638300"/>
            <a:ext cx="8640763" cy="415988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5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1. They parted and went their own ways.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2. They stopped talking to each other.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3. The two boys saw each other at the 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  school gym.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4. Patrick and Grant are best friends. They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  are like “two peas in a pod”.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5. They made a deal. They would do their  homework first and play basketball later.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5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The correct order is: __________________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4518" name="Text Box 6"/>
          <p:cNvSpPr txBox="1"/>
          <p:nvPr/>
        </p:nvSpPr>
        <p:spPr>
          <a:xfrm>
            <a:off x="5483225" y="5157788"/>
            <a:ext cx="21386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4,  2,  1,  3,  5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7" name="Text Box 8"/>
          <p:cNvSpPr txBox="1"/>
          <p:nvPr/>
        </p:nvSpPr>
        <p:spPr>
          <a:xfrm>
            <a:off x="1755775" y="441325"/>
            <a:ext cx="55816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P9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8" name="Oval 9"/>
          <p:cNvSpPr/>
          <p:nvPr/>
        </p:nvSpPr>
        <p:spPr>
          <a:xfrm>
            <a:off x="1703388" y="944563"/>
            <a:ext cx="735012" cy="576262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9" name="TextBox 7"/>
          <p:cNvSpPr txBox="1"/>
          <p:nvPr/>
        </p:nvSpPr>
        <p:spPr>
          <a:xfrm>
            <a:off x="1630363" y="0"/>
            <a:ext cx="163385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400" dirty="0">
                <a:solidFill>
                  <a:srgbClr val="008080"/>
                </a:solidFill>
                <a:latin typeface="方正姚体" panose="02010601030101010101" pitchFamily="2" charset="-122"/>
                <a:ea typeface="方正姚体" panose="02010601030101010101" pitchFamily="2" charset="-122"/>
              </a:rPr>
              <a:t>Pre-reading</a:t>
            </a:r>
            <a:endParaRPr lang="zh-CN" altLang="en-US" sz="2400" dirty="0">
              <a:solidFill>
                <a:srgbClr val="008080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pic>
        <p:nvPicPr>
          <p:cNvPr id="13320" name="Picture 2" descr="C:\Users\Administrator\Desktop\real.png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8333" y="5679758"/>
            <a:ext cx="854075" cy="8556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7" name="Text Box 4"/>
          <p:cNvSpPr txBox="1"/>
          <p:nvPr/>
        </p:nvSpPr>
        <p:spPr>
          <a:xfrm>
            <a:off x="2098358" y="78105"/>
            <a:ext cx="8424862" cy="444754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dirty="0">
                <a:solidFill>
                  <a:srgbClr val="006600"/>
                </a:solidFill>
                <a:latin typeface="Arial Narrow" panose="020B0606020202030204" pitchFamily="34" charset="0"/>
                <a:ea typeface="宋体" panose="02010600030101010101" pitchFamily="2" charset="-122"/>
              </a:rPr>
              <a:t>    Read the lesson and answer the questions.</a:t>
            </a:r>
            <a:endParaRPr lang="en-US" altLang="zh-CN" sz="3200" dirty="0">
              <a:solidFill>
                <a:srgbClr val="006600"/>
              </a:solidFill>
              <a:latin typeface="Arial Narrow" panose="020B0606020202030204" pitchFamily="34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0" dirty="0">
                <a:latin typeface="Times New Roman" panose="02020603050405020304" pitchFamily="18" charset="0"/>
                <a:ea typeface="宋体" panose="02010600030101010101" pitchFamily="2" charset="-122"/>
              </a:rPr>
              <a:t>1. What did Grant like to play after class?</a:t>
            </a:r>
            <a:endParaRPr lang="en-US" altLang="zh-CN" sz="28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0" dirty="0">
                <a:latin typeface="Times New Roman" panose="02020603050405020304" pitchFamily="18" charset="0"/>
                <a:ea typeface="宋体" panose="02010600030101010101" pitchFamily="2" charset="-122"/>
              </a:rPr>
              <a:t>2. Why did the two boys stop talking to each other?</a:t>
            </a:r>
            <a:endParaRPr lang="en-US" altLang="zh-CN" sz="28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0" dirty="0">
                <a:latin typeface="Times New Roman" panose="02020603050405020304" pitchFamily="18" charset="0"/>
                <a:ea typeface="宋体" panose="02010600030101010101" pitchFamily="2" charset="-122"/>
              </a:rPr>
              <a:t>3. What made the two boys become friends again?</a:t>
            </a:r>
            <a:endParaRPr lang="en-US" altLang="zh-CN" sz="28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4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endParaRPr lang="en-US" altLang="zh-CN" sz="20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0000"/>
              </a:lnSpc>
            </a:pPr>
            <a:r>
              <a:rPr lang="en-US" altLang="zh-CN" sz="2800" b="0" dirty="0">
                <a:latin typeface="Times New Roman" panose="02020603050405020304" pitchFamily="18" charset="0"/>
                <a:ea typeface="宋体" panose="02010600030101010101" pitchFamily="2" charset="-122"/>
              </a:rPr>
              <a:t>4. What agreement did the two boys make?</a:t>
            </a:r>
            <a:endParaRPr lang="en-US" altLang="zh-CN" sz="28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8613" name="Text Box 5"/>
          <p:cNvSpPr txBox="1"/>
          <p:nvPr/>
        </p:nvSpPr>
        <p:spPr>
          <a:xfrm>
            <a:off x="2269173" y="1160145"/>
            <a:ext cx="79914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He liked to play basketball after class.</a:t>
            </a:r>
            <a:endParaRPr lang="en-US" altLang="zh-CN" sz="2800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39" name="Rectangle 6"/>
          <p:cNvSpPr/>
          <p:nvPr/>
        </p:nvSpPr>
        <p:spPr>
          <a:xfrm>
            <a:off x="6038850" y="3417888"/>
            <a:ext cx="30988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8615" name="Text Box 7"/>
          <p:cNvSpPr txBox="1"/>
          <p:nvPr/>
        </p:nvSpPr>
        <p:spPr>
          <a:xfrm>
            <a:off x="2439670" y="2147570"/>
            <a:ext cx="835342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Because Patrick didn't lend his homework to Grant.</a:t>
            </a:r>
            <a:endParaRPr lang="en-US" altLang="zh-CN" sz="2800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8616" name="Text Box 8"/>
          <p:cNvSpPr txBox="1"/>
          <p:nvPr/>
        </p:nvSpPr>
        <p:spPr>
          <a:xfrm>
            <a:off x="2269173" y="4449763"/>
            <a:ext cx="7851775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They would do their own homework first and play basketball later.</a:t>
            </a:r>
            <a:endParaRPr lang="en-US" altLang="zh-CN" sz="2800" dirty="0">
              <a:solidFill>
                <a:srgbClr val="33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2" name="Oval 9"/>
          <p:cNvSpPr/>
          <p:nvPr/>
        </p:nvSpPr>
        <p:spPr>
          <a:xfrm>
            <a:off x="1775778" y="182880"/>
            <a:ext cx="663575" cy="6477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p>
            <a:pPr algn="ctr"/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8618" name="Text Box 10"/>
          <p:cNvSpPr txBox="1"/>
          <p:nvPr/>
        </p:nvSpPr>
        <p:spPr>
          <a:xfrm>
            <a:off x="2269173" y="3078480"/>
            <a:ext cx="8374062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33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 school basketball game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4344" name="Picture 6" descr="newblog01"/>
          <p:cNvPicPr>
            <a:picLocks noChangeAspect="1"/>
          </p:cNvPicPr>
          <p:nvPr/>
        </p:nvPicPr>
        <p:blipFill>
          <a:blip r:embed="rId1"/>
          <a:srcRect b="22614"/>
          <a:stretch>
            <a:fillRect/>
          </a:stretch>
        </p:blipFill>
        <p:spPr>
          <a:xfrm>
            <a:off x="8651875" y="4997450"/>
            <a:ext cx="1800225" cy="1504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8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8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/>
      <p:bldP spid="68615" grpId="0"/>
      <p:bldP spid="68618" grpId="0"/>
      <p:bldP spid="686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71370" y="220345"/>
            <a:ext cx="7772400" cy="477520"/>
          </a:xfrm>
        </p:spPr>
        <p:txBody>
          <a:bodyPr/>
          <a:p>
            <a:pPr algn="l"/>
            <a:r>
              <a:rPr lang="zh-CN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Task 3. Read the lesson and fill the chart.</a:t>
            </a:r>
            <a:endParaRPr lang="zh-CN" alt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739265" y="692785"/>
            <a:ext cx="9095105" cy="610044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88735" y="787400"/>
            <a:ext cx="918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copy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010910" y="1088390"/>
            <a:ext cx="997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spend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7718425" y="1284605"/>
            <a:ext cx="11918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playing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908040" y="1496060"/>
            <a:ext cx="12026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agree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628005" y="1882140"/>
            <a:ext cx="16795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awful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144895" y="2186305"/>
            <a:ext cx="9658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lend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5316220" y="2875915"/>
            <a:ext cx="12827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parted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307580" y="2875915"/>
            <a:ext cx="2186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their own ways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713855" y="3498850"/>
            <a:ext cx="7645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bad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4893945" y="4316095"/>
            <a:ext cx="42056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a school basketball game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8745855" y="4639945"/>
            <a:ext cx="198120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each other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6870065" y="4941570"/>
            <a:ext cx="18757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came over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910320" y="4941570"/>
            <a:ext cx="1359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held out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751070" y="5521960"/>
            <a:ext cx="24136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embarrassed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521960" y="5828030"/>
            <a:ext cx="11474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smiled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7008495" y="5828030"/>
            <a:ext cx="8312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said</a:t>
            </a:r>
            <a:endParaRPr lang="en-US" altLang="zh-CN" sz="2400">
              <a:solidFill>
                <a:srgbClr val="FF0000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5908040" y="6113780"/>
            <a:ext cx="24606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400">
                <a:solidFill>
                  <a:srgbClr val="FF0000"/>
                </a:solidFill>
              </a:rPr>
              <a:t>made a deal</a:t>
            </a:r>
            <a:endParaRPr lang="en-US" altLang="zh-CN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990725" y="90170"/>
            <a:ext cx="8112760" cy="6298565"/>
          </a:xfrm>
          <a:prstGeom prst="rect">
            <a:avLst/>
          </a:prstGeom>
        </p:spPr>
      </p:pic>
    </p:spTree>
  </p:cSld>
  <p:clrMapOvr>
    <a:masterClrMapping/>
  </p:clrMapOvr>
  <p:transition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644650" y="-43180"/>
            <a:ext cx="9154795" cy="1795780"/>
          </a:xfrm>
        </p:spPr>
        <p:txBody>
          <a:bodyPr/>
          <a:p>
            <a:pPr algn="l"/>
            <a:r>
              <a:rPr lang="en-US" altLang="zh-CN" sz="3200"/>
              <a:t>Task4. In your opinion, what makes a best friend? Collect some sayings about friendship and share them with you partners.</a:t>
            </a:r>
            <a:endParaRPr lang="en-US" altLang="zh-CN" sz="320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644650" y="1579880"/>
            <a:ext cx="8990330" cy="4114800"/>
          </a:xfrm>
        </p:spPr>
        <p:txBody>
          <a:bodyPr/>
          <a:p>
            <a:r>
              <a:rPr lang="en-US" altLang="zh-CN">
                <a:solidFill>
                  <a:srgbClr val="FF0000"/>
                </a:solidFill>
              </a:rPr>
              <a:t>A friend in need is indeed.  </a:t>
            </a:r>
            <a:r>
              <a:rPr lang="zh-CN" altLang="zh-CN">
                <a:solidFill>
                  <a:srgbClr val="FF0000"/>
                </a:solidFill>
              </a:rPr>
              <a:t>患难见真情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A friend is easier lost than found. </a:t>
            </a:r>
            <a:r>
              <a:rPr lang="zh-CN" altLang="en-US" sz="2400">
                <a:solidFill>
                  <a:srgbClr val="FF0000"/>
                </a:solidFill>
              </a:rPr>
              <a:t>得朋友难，失朋友易</a:t>
            </a:r>
            <a:endParaRPr lang="en-US" altLang="zh-CN" sz="2400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A friend to all is a friend to none. </a:t>
            </a:r>
            <a:r>
              <a:rPr lang="zh-CN" altLang="en-US">
                <a:solidFill>
                  <a:srgbClr val="FF0000"/>
                </a:solidFill>
              </a:rPr>
              <a:t>滥交者无友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Friendship cannot stand always on one side.</a:t>
            </a:r>
            <a:endParaRPr lang="en-US" altLang="zh-CN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zh-CN" altLang="en-US">
                <a:solidFill>
                  <a:srgbClr val="FF0000"/>
                </a:solidFill>
              </a:rPr>
              <a:t>  来而不往者非礼也。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The best mirror is an old friend. </a:t>
            </a:r>
            <a:r>
              <a:rPr lang="zh-CN" altLang="en-US" sz="2400">
                <a:solidFill>
                  <a:srgbClr val="FF0000"/>
                </a:solidFill>
              </a:rPr>
              <a:t>最好的镜子是老朋友。</a:t>
            </a:r>
            <a:endParaRPr lang="zh-CN" altLang="en-US" sz="2400">
              <a:solidFill>
                <a:srgbClr val="FF0000"/>
              </a:solidFill>
            </a:endParaRPr>
          </a:p>
          <a:p>
            <a:r>
              <a:rPr lang="en-US" altLang="zh-CN">
                <a:solidFill>
                  <a:srgbClr val="FF0000"/>
                </a:solidFill>
              </a:rPr>
              <a:t>Friendship the older it grows the stronger it is. </a:t>
            </a:r>
            <a:endParaRPr lang="en-US" altLang="zh-CN">
              <a:solidFill>
                <a:srgbClr val="FF0000"/>
              </a:solidFill>
            </a:endParaRPr>
          </a:p>
          <a:p>
            <a:r>
              <a:rPr lang="zh-CN" altLang="zh-CN">
                <a:solidFill>
                  <a:srgbClr val="FF0000"/>
                </a:solidFill>
              </a:rPr>
              <a:t>友谊地久天长</a:t>
            </a:r>
            <a:endParaRPr lang="zh-CN" altLang="zh-CN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lang="en-US" altLang="zh-CN"/>
              <a:t>Summary</a:t>
            </a:r>
            <a:endParaRPr lang="en-US" altLang="zh-CN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p>
            <a:pPr marL="0" indent="0">
              <a:buNone/>
            </a:pPr>
            <a:r>
              <a:rPr lang="zh-CN" altLang="en-US"/>
              <a:t>1.two peas in a pod   一个豆荚里的两粒豆子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2. to one’s surprise 让……感到惊奇的是    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3.make a deal 达成协议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4.come over 过来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5. hold out  伸出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6.at the end of 在……末，在……尽头</a:t>
            </a:r>
            <a:endParaRPr lang="zh-CN" altLang="en-US"/>
          </a:p>
        </p:txBody>
      </p:sp>
    </p:spTree>
  </p:cSld>
  <p:clrMapOvr>
    <a:masterClrMapping/>
  </p:clrMapOvr>
  <p:transition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5" name="Text Box 4"/>
          <p:cNvSpPr txBox="1"/>
          <p:nvPr/>
        </p:nvSpPr>
        <p:spPr>
          <a:xfrm>
            <a:off x="1811338" y="584200"/>
            <a:ext cx="8640762" cy="5692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2. One day, the two best friends </a:t>
            </a: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stopped talking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to each other.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有一天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这对最好的朋友相互不再说话。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______________, boys and girls.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同学们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, 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别读了。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When I was cooking yesterday evening, someone knocked at the door. I ________________ the door.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昨天晚上我正在做饭，这时候有人敲门，我停下来去开门。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8789" name="Text Box 5"/>
          <p:cNvSpPr txBox="1"/>
          <p:nvPr/>
        </p:nvSpPr>
        <p:spPr>
          <a:xfrm>
            <a:off x="2178050" y="2249488"/>
            <a:ext cx="6022975" cy="865505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stop doing sth.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停止正在做的事”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stop to do sth.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停下来做另一件事”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2178050" y="3543300"/>
            <a:ext cx="2339975" cy="478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Stop reading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5360988" y="4797425"/>
            <a:ext cx="3019425" cy="478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stopped  to  open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9" grpId="0" bldLvl="0" animBg="1"/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09" name="Text Box 2"/>
          <p:cNvSpPr txBox="1"/>
          <p:nvPr/>
        </p:nvSpPr>
        <p:spPr>
          <a:xfrm>
            <a:off x="1774825" y="577850"/>
            <a:ext cx="8662988" cy="56927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3. That  way, he  could </a:t>
            </a: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spend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more  time  </a:t>
            </a:r>
            <a:r>
              <a:rPr lang="en-US" altLang="zh-CN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playing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basketball.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那样的话，他就有更多的时间打篮球。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He  ________  150  yuan  _____  this  dress.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他买这条连衣裙花了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150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元钱。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The  children  today  _____too  much  time _______ TV.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如今的孩子们花费了太多的时间看电视。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He _______ two hours ______ _____ _____ every  day.</a:t>
            </a: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　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他每天花两个小时拉小提琴。　　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0836" name="Text Box 4"/>
          <p:cNvSpPr txBox="1"/>
          <p:nvPr/>
        </p:nvSpPr>
        <p:spPr>
          <a:xfrm>
            <a:off x="1847850" y="2024063"/>
            <a:ext cx="8424863" cy="1383665"/>
          </a:xfrm>
          <a:prstGeom prst="rect">
            <a:avLst/>
          </a:prstGeom>
          <a:noFill/>
          <a:ln w="9525" cap="flat" cmpd="sng">
            <a:solidFill>
              <a:srgbClr val="FF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spend 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“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花费时间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/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金钱”</a:t>
            </a:r>
            <a:endParaRPr lang="zh-CN" altLang="en-US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sb.  spend ... on sth.</a:t>
            </a:r>
            <a:endParaRPr lang="en-US" altLang="zh-CN" sz="28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00000"/>
              </a:lnSpc>
            </a:pPr>
            <a:r>
              <a:rPr lang="en-US" altLang="zh-CN" sz="28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sb.  spend ... (in) doing sth.  </a:t>
            </a:r>
            <a:r>
              <a:rPr lang="zh-CN" altLang="zh-CN" sz="28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某人花费</a:t>
            </a:r>
            <a:r>
              <a:rPr lang="en-US" altLang="zh-CN" sz="28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...</a:t>
            </a:r>
            <a:r>
              <a:rPr lang="zh-CN" altLang="zh-CN" sz="28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做某事</a:t>
            </a:r>
            <a:endParaRPr lang="zh-CN" altLang="zh-CN" sz="2800" dirty="0">
              <a:solidFill>
                <a:srgbClr val="FF33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Text Box 5"/>
          <p:cNvSpPr txBox="1"/>
          <p:nvPr/>
        </p:nvSpPr>
        <p:spPr>
          <a:xfrm>
            <a:off x="2474913" y="3775075"/>
            <a:ext cx="4725987" cy="4781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spent                        on/buying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5"/>
          <p:cNvSpPr txBox="1"/>
          <p:nvPr/>
        </p:nvSpPr>
        <p:spPr>
          <a:xfrm>
            <a:off x="5135563" y="4710113"/>
            <a:ext cx="5394325" cy="86550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90000"/>
              </a:lnSpc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spend                     on/watching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21" name="Text Box 5"/>
          <p:cNvSpPr txBox="1"/>
          <p:nvPr/>
        </p:nvSpPr>
        <p:spPr>
          <a:xfrm>
            <a:off x="2376488" y="5726113"/>
            <a:ext cx="1151255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spends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7222" name="Text Box 6"/>
          <p:cNvSpPr txBox="1"/>
          <p:nvPr/>
        </p:nvSpPr>
        <p:spPr>
          <a:xfrm>
            <a:off x="5292725" y="5726113"/>
            <a:ext cx="4105275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playing  the   violin</a:t>
            </a:r>
            <a:endParaRPr lang="en-US" altLang="zh-CN" sz="2800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7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6" grpId="0" bldLvl="0" animBg="1"/>
      <p:bldP spid="3" grpId="0"/>
      <p:bldP spid="2" grpId="0"/>
      <p:bldP spid="137221" grpId="0"/>
      <p:bldP spid="1372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1" name="Text Box 4"/>
          <p:cNvSpPr txBox="1"/>
          <p:nvPr/>
        </p:nvSpPr>
        <p:spPr>
          <a:xfrm>
            <a:off x="1695450" y="520700"/>
            <a:ext cx="8445500" cy="54775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5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5. I  won’t  </a:t>
            </a: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lend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you  my homework.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我不会借给你我的作业。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Can you </a:t>
            </a: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lend  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me  your  dictionary?----</a:t>
            </a:r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用改写</a:t>
            </a:r>
            <a:r>
              <a:rPr lang="en-US" altLang="zh-CN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borrow</a:t>
            </a:r>
            <a:endParaRPr lang="en-US" altLang="zh-CN" sz="2800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你能把字典借我用一下吗？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My brother </a:t>
            </a: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lent  me  his bike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yesterday. =My brother </a:t>
            </a: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lent his bike to me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yesterday.—</a:t>
            </a:r>
            <a:r>
              <a:rPr lang="zh-CN" altLang="en-US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用改写</a:t>
            </a:r>
            <a:r>
              <a:rPr lang="en-US" altLang="zh-CN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borrow</a:t>
            </a:r>
            <a:endParaRPr lang="en-US" altLang="zh-CN" sz="2800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22885" name="Text Box 5"/>
          <p:cNvSpPr txBox="1"/>
          <p:nvPr/>
        </p:nvSpPr>
        <p:spPr>
          <a:xfrm>
            <a:off x="1866900" y="1863725"/>
            <a:ext cx="7469188" cy="1168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>
              <a:lnSpc>
                <a:spcPct val="125000"/>
              </a:lnSpc>
            </a:pPr>
            <a:r>
              <a:rPr lang="en-US" altLang="zh-CN" sz="28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lend</a:t>
            </a: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借给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(</a:t>
            </a:r>
            <a:r>
              <a: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借出</a:t>
            </a:r>
            <a:r>
              <a:rPr lang="en-US" altLang="zh-CN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)</a:t>
            </a:r>
            <a:endParaRPr lang="en-US" altLang="zh-CN" sz="2800" dirty="0">
              <a:solidFill>
                <a:srgbClr val="0000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25000"/>
              </a:lnSpc>
            </a:pPr>
            <a:r>
              <a:rPr lang="en-US" altLang="zh-CN" sz="28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lend sb. sth.=lend sth. to sb. </a:t>
            </a:r>
            <a:r>
              <a:rPr lang="zh-CN" altLang="en-US" sz="2800" dirty="0">
                <a:solidFill>
                  <a:srgbClr val="FF33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借给某人某物</a:t>
            </a:r>
            <a:endParaRPr lang="en-US" altLang="zh-CN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 Box 6"/>
          <p:cNvSpPr txBox="1"/>
          <p:nvPr/>
        </p:nvSpPr>
        <p:spPr>
          <a:xfrm>
            <a:off x="1695450" y="5459413"/>
            <a:ext cx="9055100" cy="1168400"/>
          </a:xfrm>
          <a:prstGeom prst="rect">
            <a:avLst/>
          </a:prstGeom>
          <a:noFill/>
          <a:ln w="9525" cap="flat" cmpd="sng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borrow   </a:t>
            </a:r>
            <a:r>
              <a:rPr lang="zh-CN" altLang="zh-CN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借进</a:t>
            </a:r>
            <a:endParaRPr lang="zh-CN" altLang="zh-CN" sz="2800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borrow  sb. sth.=borrow  sth  from  sb</a:t>
            </a:r>
            <a:r>
              <a:rPr lang="zh-CN" altLang="zh-CN" sz="2800" dirty="0">
                <a:solidFill>
                  <a:srgbClr val="66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借某人某物（借进）</a:t>
            </a:r>
            <a:endParaRPr lang="zh-CN" altLang="zh-CN" sz="2800" dirty="0">
              <a:solidFill>
                <a:srgbClr val="6600CC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5803900" y="3705225"/>
            <a:ext cx="4851400" cy="59807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</a:ln>
        </p:spPr>
        <p:txBody>
          <a:bodyPr wrap="square" lIns="91440" tIns="45720" rIns="91440" bIns="4572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Can  I  borrow  your  dictionary</a:t>
            </a:r>
            <a:r>
              <a:rPr lang="en-US" altLang="zh-CN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ea typeface="宋体" panose="02010600030101010101" pitchFamily="2" charset="-122"/>
              </a:rPr>
              <a:t>?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4486275" y="5459413"/>
            <a:ext cx="4849813" cy="519271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noFill/>
          </a:ln>
        </p:spPr>
        <p:txBody>
          <a:bodyPr wrap="square" lIns="91440" tIns="45720" rIns="91440" bIns="45720" anchor="t">
            <a:spAutoFit/>
          </a:bodyPr>
          <a:p>
            <a:r>
              <a:rPr lang="en-US" altLang="zh-CN" sz="2400">
                <a:latin typeface="Times New Roman" panose="02020603050405020304" pitchFamily="18" charset="0"/>
                <a:ea typeface="宋体" panose="02010600030101010101" pitchFamily="2" charset="-122"/>
              </a:rPr>
              <a:t> I  borrowed  my  brother  his  bike.</a:t>
            </a:r>
            <a:endParaRPr lang="en-US" altLang="zh-CN" sz="28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5" grpId="0" bldLvl="0" animBg="1"/>
      <p:bldP spid="4" grpId="0" bldLvl="0" animBg="1"/>
      <p:bldP spid="2" grpId="0" bldLvl="0" animBg="1"/>
      <p:bldP spid="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5" name="矩形 70659"/>
          <p:cNvSpPr/>
          <p:nvPr/>
        </p:nvSpPr>
        <p:spPr>
          <a:xfrm>
            <a:off x="2208213" y="476250"/>
            <a:ext cx="2232025" cy="645160"/>
          </a:xfrm>
          <a:prstGeom prst="rect">
            <a:avLst/>
          </a:prstGeom>
          <a:solidFill>
            <a:srgbClr val="800080">
              <a:alpha val="92000"/>
            </a:srgbClr>
          </a:solidFill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ACROSS</a:t>
            </a:r>
            <a:endParaRPr lang="zh-CN" altLang="en-US" sz="3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746" name="矩形 70660"/>
          <p:cNvSpPr/>
          <p:nvPr/>
        </p:nvSpPr>
        <p:spPr>
          <a:xfrm>
            <a:off x="2279650" y="549275"/>
            <a:ext cx="7848600" cy="58464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120000"/>
              </a:lnSpc>
              <a:spcBef>
                <a:spcPct val="20000"/>
              </a:spcBef>
            </a:pP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2. We _______ at the airport with good wishes for each other.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3. My bike is broken. Can you _____ me yours?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5. A joke never gains an _______, but loses a friend.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ct val="2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6. Hi Danny! ______ to meet you!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70662" name="文本框 70661"/>
          <p:cNvSpPr txBox="1"/>
          <p:nvPr/>
        </p:nvSpPr>
        <p:spPr>
          <a:xfrm>
            <a:off x="8401050" y="2852738"/>
            <a:ext cx="1021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lend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3" name="文本框 70662"/>
          <p:cNvSpPr txBox="1"/>
          <p:nvPr/>
        </p:nvSpPr>
        <p:spPr>
          <a:xfrm>
            <a:off x="5087938" y="5661025"/>
            <a:ext cx="1148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Glad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4" name="文本框 70663"/>
          <p:cNvSpPr txBox="1"/>
          <p:nvPr/>
        </p:nvSpPr>
        <p:spPr>
          <a:xfrm>
            <a:off x="7175500" y="4221163"/>
            <a:ext cx="14528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enemy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0665" name="文本框 70664"/>
          <p:cNvSpPr txBox="1"/>
          <p:nvPr/>
        </p:nvSpPr>
        <p:spPr>
          <a:xfrm>
            <a:off x="3627438" y="1427163"/>
            <a:ext cx="1478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parted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0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0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2" grpId="0"/>
      <p:bldP spid="70663" grpId="0"/>
      <p:bldP spid="70664" grpId="0"/>
      <p:bldP spid="7066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5" name="图片 6" descr="t011fa9275f25349229"/>
          <p:cNvPicPr>
            <a:picLocks noChangeAspect="1"/>
          </p:cNvPicPr>
          <p:nvPr/>
        </p:nvPicPr>
        <p:blipFill>
          <a:blip r:embed="rId1"/>
          <a:srcRect t="16888"/>
          <a:stretch>
            <a:fillRect/>
          </a:stretch>
        </p:blipFill>
        <p:spPr>
          <a:xfrm>
            <a:off x="2286635" y="2098675"/>
            <a:ext cx="4484688" cy="2660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Text Box 7"/>
          <p:cNvSpPr txBox="1"/>
          <p:nvPr/>
        </p:nvSpPr>
        <p:spPr>
          <a:xfrm>
            <a:off x="2820035" y="4571683"/>
            <a:ext cx="6553200" cy="127254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20000"/>
              </a:lnSpc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Patrick and Grant are best friends. They are  like __</a:t>
            </a:r>
            <a:r>
              <a:rPr lang="en-US" altLang="zh-CN" sz="3200" u="sng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two peas in a pod.</a:t>
            </a:r>
            <a:endParaRPr lang="en-US" altLang="zh-CN" sz="3200" u="sng" dirty="0">
              <a:solidFill>
                <a:srgbClr val="FF33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2895918" y="1447800"/>
            <a:ext cx="249238" cy="96520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49" name="直接箭头连接符 9"/>
          <p:cNvCxnSpPr/>
          <p:nvPr/>
        </p:nvCxnSpPr>
        <p:spPr>
          <a:xfrm>
            <a:off x="4813300" y="1463675"/>
            <a:ext cx="274638" cy="1233488"/>
          </a:xfrm>
          <a:prstGeom prst="straightConnector1">
            <a:avLst/>
          </a:prstGeom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</p:spPr>
      </p:cxnSp>
      <p:sp>
        <p:nvSpPr>
          <p:cNvPr id="6150" name="泪滴形 10"/>
          <p:cNvSpPr/>
          <p:nvPr/>
        </p:nvSpPr>
        <p:spPr>
          <a:xfrm>
            <a:off x="1885950" y="692150"/>
            <a:ext cx="1185863" cy="806450"/>
          </a:xfrm>
          <a:custGeom>
            <a:avLst/>
            <a:gdLst/>
            <a:ahLst/>
            <a:cxnLst>
              <a:cxn ang="0">
                <a:pos x="1186815" y="402929"/>
              </a:cxn>
              <a:cxn ang="5400000">
                <a:pos x="1013009" y="687843"/>
              </a:cxn>
              <a:cxn ang="5400000">
                <a:pos x="593407" y="805859"/>
              </a:cxn>
              <a:cxn ang="5400000">
                <a:pos x="173805" y="687843"/>
              </a:cxn>
              <a:cxn ang="10800000">
                <a:pos x="0" y="402929"/>
              </a:cxn>
              <a:cxn ang="16200000">
                <a:pos x="173805" y="118015"/>
              </a:cxn>
              <a:cxn ang="16200000">
                <a:pos x="593407" y="0"/>
              </a:cxn>
              <a:cxn ang="16200000">
                <a:pos x="1186815" y="0"/>
              </a:cxn>
            </a:cxnLst>
            <a:pathLst>
              <a:path w="1186815" h="805859">
                <a:moveTo>
                  <a:pt x="0" y="402929"/>
                </a:moveTo>
                <a:cubicBezTo>
                  <a:pt x="0" y="180397"/>
                  <a:pt x="265677" y="0"/>
                  <a:pt x="593407" y="0"/>
                </a:cubicBezTo>
                <a:cubicBezTo>
                  <a:pt x="791209" y="0"/>
                  <a:pt x="989012" y="0"/>
                  <a:pt x="1186815" y="0"/>
                </a:cubicBezTo>
                <a:cubicBezTo>
                  <a:pt x="1186815" y="134309"/>
                  <a:pt x="1186815" y="268619"/>
                  <a:pt x="1186815" y="402929"/>
                </a:cubicBezTo>
                <a:cubicBezTo>
                  <a:pt x="1186815" y="625461"/>
                  <a:pt x="921138" y="805858"/>
                  <a:pt x="593408" y="805858"/>
                </a:cubicBezTo>
                <a:cubicBezTo>
                  <a:pt x="265678" y="805858"/>
                  <a:pt x="1" y="625461"/>
                  <a:pt x="1" y="402929"/>
                </a:cubicBezTo>
                <a:close/>
              </a:path>
            </a:pathLst>
          </a:custGeom>
          <a:noFill/>
          <a:ln w="9525">
            <a:noFill/>
          </a:ln>
        </p:spPr>
        <p:txBody>
          <a:bodyPr/>
          <a:p>
            <a:endParaRPr lang="zh-CN" altLang="en-US"/>
          </a:p>
        </p:txBody>
      </p:sp>
      <p:sp>
        <p:nvSpPr>
          <p:cNvPr id="13" name="泪滴形 12"/>
          <p:cNvSpPr/>
          <p:nvPr/>
        </p:nvSpPr>
        <p:spPr>
          <a:xfrm rot="300000">
            <a:off x="4000500" y="463550"/>
            <a:ext cx="1331913" cy="990545"/>
          </a:xfrm>
          <a:prstGeom prst="teardrop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600" b="1" i="0" u="none" strike="noStrike" cap="none" normalizeH="0" baseline="0" noProof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pod</a:t>
            </a:r>
            <a:endParaRPr kumimoji="1" lang="en-US" altLang="zh-CN" sz="3600" b="1" i="0" u="none" strike="noStrike" cap="none" normalizeH="0" baseline="0" noProof="1" smtClean="0">
              <a:ln>
                <a:noFill/>
              </a:ln>
              <a:solidFill>
                <a:srgbClr val="6600CC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5" name="泪滴形 14"/>
          <p:cNvSpPr/>
          <p:nvPr/>
        </p:nvSpPr>
        <p:spPr>
          <a:xfrm rot="300000">
            <a:off x="1812925" y="606425"/>
            <a:ext cx="1331913" cy="986825"/>
          </a:xfrm>
          <a:prstGeom prst="teardrop">
            <a:avLst/>
          </a:prstGeom>
          <a:ln>
            <a:solidFill>
              <a:srgbClr val="00B0F0"/>
            </a:solidFill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spAutoFit/>
          </a:bodyPr>
          <a:p>
            <a:pPr marL="0" marR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en-US" altLang="zh-CN" sz="3600" b="1" i="0" u="none" strike="noStrike" cap="none" normalizeH="0" baseline="0" noProof="1" smtClean="0">
                <a:ln>
                  <a:noFill/>
                </a:ln>
                <a:solidFill>
                  <a:srgbClr val="6600CC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pea</a:t>
            </a:r>
            <a:endParaRPr kumimoji="1" lang="en-US" altLang="zh-CN" sz="3600" b="1" i="0" u="none" strike="noStrike" cap="none" normalizeH="0" baseline="0" noProof="1" smtClean="0">
              <a:ln>
                <a:noFill/>
              </a:ln>
              <a:solidFill>
                <a:srgbClr val="6600CC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1498600"/>
            <a:ext cx="2857500" cy="2695575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ldLvl="0" animBg="1"/>
      <p:bldP spid="13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69" name="文本框 71683"/>
          <p:cNvSpPr txBox="1"/>
          <p:nvPr/>
        </p:nvSpPr>
        <p:spPr>
          <a:xfrm>
            <a:off x="2279650" y="644525"/>
            <a:ext cx="1728788" cy="645160"/>
          </a:xfrm>
          <a:prstGeom prst="rect">
            <a:avLst/>
          </a:prstGeom>
          <a:solidFill>
            <a:srgbClr val="800080">
              <a:alpha val="82001"/>
            </a:srgbClr>
          </a:solidFill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bg1"/>
                </a:solidFill>
                <a:latin typeface="Times New Roman" panose="02020603050405020304" pitchFamily="18" charset="0"/>
              </a:rPr>
              <a:t>DOWN</a:t>
            </a:r>
            <a:endParaRPr lang="en-US" altLang="zh-CN" sz="3600" b="1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770" name="文本框 71686"/>
          <p:cNvSpPr txBox="1"/>
          <p:nvPr/>
        </p:nvSpPr>
        <p:spPr>
          <a:xfrm>
            <a:off x="2279650" y="1652588"/>
            <a:ext cx="7704138" cy="34150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marL="457200" indent="-457200">
              <a:spcBef>
                <a:spcPct val="50000"/>
              </a:spcBef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</a:rPr>
              <a:t>I _____rainy days!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4. I find my new ________ class very difficult!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457200" indent="-457200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</a:rPr>
              <a:t>7. The NBA players refused to play. They were hoping for a better _____.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  <p:sp>
        <p:nvSpPr>
          <p:cNvPr id="71688" name="文本框 71687"/>
          <p:cNvSpPr txBox="1"/>
          <p:nvPr/>
        </p:nvSpPr>
        <p:spPr>
          <a:xfrm>
            <a:off x="3143250" y="1628775"/>
            <a:ext cx="10210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hate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89" name="文本框 71688"/>
          <p:cNvSpPr txBox="1"/>
          <p:nvPr/>
        </p:nvSpPr>
        <p:spPr>
          <a:xfrm>
            <a:off x="5735638" y="2420938"/>
            <a:ext cx="16052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physics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1690" name="文本框 71689"/>
          <p:cNvSpPr txBox="1"/>
          <p:nvPr/>
        </p:nvSpPr>
        <p:spPr>
          <a:xfrm>
            <a:off x="2855913" y="4868863"/>
            <a:ext cx="99568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600" b="1">
                <a:solidFill>
                  <a:srgbClr val="FF3300"/>
                </a:solidFill>
                <a:latin typeface="Times New Roman" panose="02020603050405020304" pitchFamily="18" charset="0"/>
              </a:rPr>
              <a:t>deal</a:t>
            </a:r>
            <a:endParaRPr lang="en-US" altLang="zh-CN" sz="3600" b="1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439400" y="1371600"/>
            <a:ext cx="1358265" cy="167386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8" grpId="0"/>
      <p:bldP spid="71689" grpId="0"/>
      <p:bldP spid="7169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77035" y="76200"/>
            <a:ext cx="2728595" cy="2379980"/>
          </a:xfrm>
          <a:prstGeom prst="rect">
            <a:avLst/>
          </a:prstGeom>
        </p:spPr>
      </p:pic>
      <p:sp>
        <p:nvSpPr>
          <p:cNvPr id="7" name="Text Box 4"/>
          <p:cNvSpPr/>
          <p:nvPr/>
        </p:nvSpPr>
        <p:spPr>
          <a:xfrm>
            <a:off x="4648835" y="785495"/>
            <a:ext cx="6355715" cy="583565"/>
          </a:xfrm>
          <a:prstGeom prst="rect">
            <a:avLst/>
          </a:prstGeom>
          <a:noFill/>
          <a:ln w="4127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  <a:buClrTx/>
              <a:buFont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They stop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ped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 talking to each other.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8193" name="Text Box 5"/>
          <p:cNvSpPr txBox="1"/>
          <p:nvPr/>
        </p:nvSpPr>
        <p:spPr>
          <a:xfrm>
            <a:off x="4191318" y="3048000"/>
            <a:ext cx="7704137" cy="161671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Grant wanted to 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copy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Patrick’ homework.</a:t>
            </a:r>
            <a:endParaRPr lang="en-US" altLang="zh-CN" sz="32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That way,he could spend more time playing</a:t>
            </a:r>
            <a:endParaRPr lang="en-US" altLang="zh-CN" sz="32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basketball. </a:t>
            </a:r>
            <a:endParaRPr lang="en-US" altLang="zh-CN" sz="32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218" name="Text Box 5"/>
          <p:cNvSpPr txBox="1"/>
          <p:nvPr/>
        </p:nvSpPr>
        <p:spPr>
          <a:xfrm>
            <a:off x="4191318" y="4952365"/>
            <a:ext cx="76517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To his surprise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, Patrick didn’t agree.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1318" y="3200400"/>
            <a:ext cx="3292475" cy="279971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>
                <a:solidFill>
                  <a:srgbClr val="6600FF"/>
                </a:solidFill>
                <a:latin typeface="Times New Roman" panose="02020603050405020304" pitchFamily="18" charset="0"/>
                <a:sym typeface="+mn-ea"/>
              </a:rPr>
              <a:t>copy 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 v.</a:t>
            </a:r>
            <a:r>
              <a:rPr lang="zh-CN" altLang="zh-CN" sz="2800">
                <a:latin typeface="Times New Roman" panose="02020603050405020304" pitchFamily="18" charset="0"/>
                <a:sym typeface="+mn-ea"/>
              </a:rPr>
              <a:t>抄写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/</a:t>
            </a:r>
            <a:r>
              <a:rPr lang="zh-CN" altLang="zh-CN" sz="2800">
                <a:latin typeface="Times New Roman" panose="02020603050405020304" pitchFamily="18" charset="0"/>
                <a:sym typeface="+mn-ea"/>
              </a:rPr>
              <a:t>复制</a:t>
            </a:r>
            <a:endParaRPr lang="zh-CN" altLang="zh-CN" sz="2800">
              <a:latin typeface="Times New Roman" panose="02020603050405020304" pitchFamily="18" charset="0"/>
              <a:sym typeface="+mn-ea"/>
            </a:endParaRPr>
          </a:p>
          <a:p>
            <a:r>
              <a:rPr lang="zh-CN" altLang="zh-CN" sz="2800">
                <a:latin typeface="Times New Roman" panose="02020603050405020304" pitchFamily="18" charset="0"/>
                <a:sym typeface="+mn-ea"/>
              </a:rPr>
              <a:t> </a:t>
            </a:r>
            <a:r>
              <a:rPr lang="en-US" altLang="zh-CN" sz="2800">
                <a:latin typeface="Times New Roman" panose="02020603050405020304" pitchFamily="18" charset="0"/>
                <a:sym typeface="+mn-ea"/>
              </a:rPr>
              <a:t>         n. </a:t>
            </a:r>
            <a:r>
              <a:rPr lang="zh-CN" altLang="en-US" sz="2800">
                <a:latin typeface="Times New Roman" panose="02020603050405020304" pitchFamily="18" charset="0"/>
                <a:sym typeface="+mn-ea"/>
              </a:rPr>
              <a:t>复制品</a:t>
            </a:r>
            <a:endParaRPr lang="zh-CN" altLang="en-US" sz="2800">
              <a:latin typeface="Times New Roman" panose="02020603050405020304" pitchFamily="18" charset="0"/>
              <a:sym typeface="+mn-ea"/>
            </a:endParaRPr>
          </a:p>
          <a:p>
            <a:endParaRPr lang="zh-CN" altLang="en-US" sz="280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3200">
                <a:solidFill>
                  <a:srgbClr val="6600FF"/>
                </a:solidFill>
                <a:latin typeface="Times New Roman" panose="02020603050405020304" pitchFamily="18" charset="0"/>
                <a:sym typeface="+mn-ea"/>
              </a:rPr>
              <a:t>to one’s surprise </a:t>
            </a:r>
            <a:endParaRPr lang="en-US" altLang="zh-CN" sz="3200">
              <a:solidFill>
                <a:srgbClr val="6600FF"/>
              </a:solidFill>
              <a:latin typeface="Times New Roman" panose="02020603050405020304" pitchFamily="18" charset="0"/>
              <a:sym typeface="+mn-ea"/>
            </a:endParaRPr>
          </a:p>
          <a:p>
            <a:r>
              <a:rPr lang="zh-CN" altLang="en-US" sz="2800">
                <a:sym typeface="+mn-ea"/>
              </a:rPr>
              <a:t>让</a:t>
            </a:r>
            <a:r>
              <a:rPr lang="en-US" altLang="zh-CN" sz="2800">
                <a:sym typeface="+mn-ea"/>
              </a:rPr>
              <a:t>...</a:t>
            </a:r>
            <a:r>
              <a:rPr lang="zh-CN" altLang="en-US" sz="2800">
                <a:sym typeface="+mn-ea"/>
              </a:rPr>
              <a:t>感到惊奇的是</a:t>
            </a:r>
            <a:endParaRPr lang="en-US" altLang="zh-CN" sz="2800" noProof="1">
              <a:solidFill>
                <a:srgbClr val="FF0000"/>
              </a:solidFill>
            </a:endParaRPr>
          </a:p>
          <a:p>
            <a:endParaRPr lang="en-US" altLang="zh-CN" sz="2800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229235" y="381000"/>
            <a:ext cx="1651000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altLang="zh-CN" sz="3200">
                <a:solidFill>
                  <a:srgbClr val="FF0000"/>
                </a:solidFill>
              </a:rPr>
              <a:t>One day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17" name="图片 16" descr="O1CN01RlYzHT1aJZ4ePJOYu_!!764333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" y="1143000"/>
            <a:ext cx="1566545" cy="1181735"/>
          </a:xfrm>
          <a:prstGeom prst="rect">
            <a:avLst/>
          </a:prstGeom>
        </p:spPr>
      </p:pic>
      <p:pic>
        <p:nvPicPr>
          <p:cNvPr id="5124" name="Picture 8" descr="u=3557983492,1879588153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1295400"/>
            <a:ext cx="1483360" cy="163639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6435" y="4419600"/>
            <a:ext cx="1276350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00" y="991235"/>
            <a:ext cx="1104900" cy="1685925"/>
          </a:xfrm>
          <a:prstGeom prst="rect">
            <a:avLst/>
          </a:prstGeom>
        </p:spPr>
      </p:pic>
      <p:sp>
        <p:nvSpPr>
          <p:cNvPr id="12" name="Text Box 5"/>
          <p:cNvSpPr txBox="1"/>
          <p:nvPr/>
        </p:nvSpPr>
        <p:spPr>
          <a:xfrm>
            <a:off x="3581718" y="763270"/>
            <a:ext cx="7704137" cy="13220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        What a friend! </a:t>
            </a:r>
            <a:endParaRPr lang="en-US" altLang="zh-CN" sz="32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      Grant said 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angrily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.  </a:t>
            </a:r>
            <a:endParaRPr lang="en-US" altLang="zh-CN" sz="32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圆角矩形标注 3"/>
          <p:cNvSpPr/>
          <p:nvPr/>
        </p:nvSpPr>
        <p:spPr>
          <a:xfrm>
            <a:off x="6781800" y="610870"/>
            <a:ext cx="2727325" cy="751840"/>
          </a:xfrm>
          <a:prstGeom prst="wedgeRoundRectCallout">
            <a:avLst>
              <a:gd name="adj1" fmla="val 53081"/>
              <a:gd name="adj2" fmla="val 82738"/>
              <a:gd name="adj3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5" name="Text Box 5"/>
          <p:cNvSpPr txBox="1"/>
          <p:nvPr/>
        </p:nvSpPr>
        <p:spPr>
          <a:xfrm>
            <a:off x="1981835" y="3352800"/>
            <a:ext cx="6838950" cy="9271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I won’t 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lend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 you my homework.</a:t>
            </a:r>
            <a:endParaRPr lang="en-US" altLang="zh-CN" sz="32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60000"/>
              </a:lnSpc>
              <a:spcBef>
                <a:spcPct val="50000"/>
              </a:spcBef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That’s 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cheat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ing.  </a:t>
            </a:r>
            <a:endParaRPr lang="en-US" altLang="zh-CN" sz="32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1981835" y="3258185"/>
            <a:ext cx="5436235" cy="1161415"/>
          </a:xfrm>
          <a:prstGeom prst="wedgeRoundRectCallout">
            <a:avLst>
              <a:gd name="adj1" fmla="val -59921"/>
              <a:gd name="adj2" fmla="val 108119"/>
              <a:gd name="adj3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8000683" y="3200400"/>
            <a:ext cx="3292475" cy="403098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200">
                <a:solidFill>
                  <a:srgbClr val="6600FF"/>
                </a:solidFill>
                <a:latin typeface="Times New Roman" panose="02020603050405020304" pitchFamily="18" charset="0"/>
                <a:sym typeface="+mn-ea"/>
              </a:rPr>
              <a:t>lend  </a:t>
            </a:r>
            <a:r>
              <a:rPr lang="en-US" altLang="zh-CN" sz="3200">
                <a:solidFill>
                  <a:schemeClr val="tx1"/>
                </a:solidFill>
                <a:latin typeface="Times New Roman" panose="02020603050405020304" pitchFamily="18" charset="0"/>
                <a:sym typeface="+mn-ea"/>
              </a:rPr>
              <a:t>v. 借出</a:t>
            </a:r>
            <a:endParaRPr lang="en-US" altLang="zh-CN" sz="320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3200">
              <a:latin typeface="Times New Roman" panose="02020603050405020304" pitchFamily="18" charset="0"/>
              <a:sym typeface="+mn-ea"/>
            </a:endParaRPr>
          </a:p>
          <a:p>
            <a:r>
              <a:rPr lang="en-US" altLang="zh-CN" sz="3200">
                <a:solidFill>
                  <a:srgbClr val="6600FF"/>
                </a:solidFill>
                <a:latin typeface="Times New Roman" panose="02020603050405020304" pitchFamily="18" charset="0"/>
                <a:sym typeface="+mn-ea"/>
              </a:rPr>
              <a:t>cheat</a:t>
            </a:r>
            <a:r>
              <a:rPr lang="en-US" altLang="zh-CN" sz="3200">
                <a:latin typeface="Times New Roman" panose="02020603050405020304" pitchFamily="18" charset="0"/>
                <a:sym typeface="+mn-ea"/>
              </a:rPr>
              <a:t>  v./n.</a:t>
            </a:r>
            <a:r>
              <a:rPr lang="zh-CN" altLang="zh-CN" sz="3200">
                <a:latin typeface="Times New Roman" panose="02020603050405020304" pitchFamily="18" charset="0"/>
                <a:sym typeface="+mn-ea"/>
              </a:rPr>
              <a:t>作弊</a:t>
            </a:r>
            <a:endParaRPr lang="zh-CN" altLang="zh-CN" sz="320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endParaRPr lang="zh-CN" altLang="en-US" sz="3200">
              <a:sym typeface="+mn-ea"/>
            </a:endParaRPr>
          </a:p>
          <a:p>
            <a:r>
              <a:rPr lang="zh-CN" altLang="en-US" sz="3200">
                <a:sym typeface="+mn-ea"/>
              </a:rPr>
              <a:t>    </a:t>
            </a:r>
            <a:endParaRPr lang="zh-CN" altLang="en-US" sz="3200"/>
          </a:p>
          <a:p>
            <a:endParaRPr lang="en-US" altLang="zh-CN" sz="3200">
              <a:solidFill>
                <a:srgbClr val="6600FF"/>
              </a:solidFill>
              <a:latin typeface="Times New Roman" panose="02020603050405020304" pitchFamily="18" charset="0"/>
              <a:sym typeface="+mn-ea"/>
            </a:endParaRPr>
          </a:p>
          <a:p>
            <a:endParaRPr lang="en-US" altLang="zh-CN" sz="3200" noProof="1">
              <a:solidFill>
                <a:srgbClr val="FF0000"/>
              </a:solidFill>
            </a:endParaRPr>
          </a:p>
          <a:p>
            <a:endParaRPr lang="en-US" altLang="zh-CN" sz="3200" noProof="1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2" grpId="0"/>
      <p:bldP spid="7" grpId="0" bldLvl="0" animBg="1"/>
      <p:bldP spid="5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1" name="Picture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43718" y="3063875"/>
            <a:ext cx="3357562" cy="2971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2" name="Text Box 6"/>
          <p:cNvSpPr txBox="1"/>
          <p:nvPr/>
        </p:nvSpPr>
        <p:spPr>
          <a:xfrm>
            <a:off x="3276918" y="761683"/>
            <a:ext cx="7632700" cy="107632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we could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make a deal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</a:rPr>
              <a:t>.We could do our own homework first and play basketball later.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51155" y="4037965"/>
            <a:ext cx="258699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enemy 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zh-CN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敌人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81635" y="4647565"/>
            <a:ext cx="405384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deal 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n.</a:t>
            </a:r>
            <a:r>
              <a:rPr lang="zh-CN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交易</a:t>
            </a:r>
            <a:endParaRPr lang="zh-CN" altLang="zh-CN" sz="3200" dirty="0">
              <a:solidFill>
                <a:srgbClr val="6600FF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make  a  deal </a:t>
            </a:r>
            <a:r>
              <a:rPr lang="zh-CN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达成交易</a:t>
            </a:r>
            <a:endParaRPr lang="zh-CN" altLang="zh-CN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76835" y="228600"/>
            <a:ext cx="2910205" cy="762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l"/>
            <a:r>
              <a:rPr lang="en-US" altLang="zh-CN" sz="3200">
                <a:solidFill>
                  <a:srgbClr val="FF0000"/>
                </a:solidFill>
              </a:rPr>
              <a:t>A few days later.</a:t>
            </a:r>
            <a:endParaRPr lang="en-US" altLang="zh-CN" sz="3200">
              <a:solidFill>
                <a:srgbClr val="FF0000"/>
              </a:solidFill>
            </a:endParaRPr>
          </a:p>
        </p:txBody>
      </p:sp>
      <p:pic>
        <p:nvPicPr>
          <p:cNvPr id="17" name="图片 16" descr="O1CN01RlYzHT1aJZ4ePJOYu_!!76433330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35" y="964565"/>
            <a:ext cx="2576195" cy="118173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000" y="3352800"/>
            <a:ext cx="3582670" cy="249999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05435" y="2993390"/>
            <a:ext cx="302768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algn="l"/>
            <a:r>
              <a:rPr lang="en-US" altLang="zh-CN" sz="3200" dirty="0">
                <a:solidFill>
                  <a:srgbClr val="6600FF"/>
                </a:solidFill>
                <a:latin typeface="Times New Roman" panose="02020603050405020304" pitchFamily="18" charset="0"/>
                <a:sym typeface="+mn-ea"/>
              </a:rPr>
              <a:t>embarrassed  </a:t>
            </a:r>
            <a:endParaRPr lang="en-US" altLang="zh-CN" sz="3200" dirty="0">
              <a:solidFill>
                <a:srgbClr val="6600FF"/>
              </a:solidFill>
              <a:latin typeface="Times New Roman" panose="02020603050405020304" pitchFamily="18" charset="0"/>
              <a:sym typeface="+mn-ea"/>
            </a:endParaRPr>
          </a:p>
          <a:p>
            <a:pPr algn="l"/>
            <a:r>
              <a:rPr lang="zh-CN" altLang="en-US" sz="3200" dirty="0">
                <a:latin typeface="Times New Roman" panose="02020603050405020304" pitchFamily="18" charset="0"/>
                <a:sym typeface="+mn-ea"/>
              </a:rPr>
              <a:t>尴尬的，窘迫的</a:t>
            </a:r>
            <a:endParaRPr lang="zh-CN" altLang="en-US" sz="3200" dirty="0">
              <a:solidFill>
                <a:srgbClr val="6600FF"/>
              </a:solidFill>
              <a:latin typeface="Times New Roman" panose="02020603050405020304" pitchFamily="18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" name="Text Box 4"/>
          <p:cNvSpPr/>
          <p:nvPr/>
        </p:nvSpPr>
        <p:spPr>
          <a:xfrm>
            <a:off x="3277235" y="6096000"/>
            <a:ext cx="6355715" cy="583565"/>
          </a:xfrm>
          <a:prstGeom prst="rect">
            <a:avLst/>
          </a:prstGeom>
          <a:noFill/>
          <a:ln w="41275">
            <a:noFill/>
          </a:ln>
        </p:spPr>
        <p:txBody>
          <a:bodyPr wrap="square" anchor="t" anchorCtr="0">
            <a:spAutoFit/>
          </a:bodyPr>
          <a:p>
            <a:pPr algn="ctr">
              <a:spcBef>
                <a:spcPct val="50000"/>
              </a:spcBef>
              <a:buClrTx/>
              <a:buFontTx/>
            </a:pP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Grant felt </a:t>
            </a: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embarrassed</a:t>
            </a:r>
            <a:r>
              <a:rPr lang="en-US" altLang="zh-CN" sz="3200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2" charset="-122"/>
              </a:rPr>
              <a:t>.</a:t>
            </a:r>
            <a:endParaRPr lang="en-US" altLang="zh-CN" sz="3200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2" charset="-122"/>
            </a:endParaRPr>
          </a:p>
        </p:txBody>
      </p:sp>
      <p:sp>
        <p:nvSpPr>
          <p:cNvPr id="9" name="圆角矩形标注 8"/>
          <p:cNvSpPr/>
          <p:nvPr/>
        </p:nvSpPr>
        <p:spPr>
          <a:xfrm>
            <a:off x="6248400" y="2514600"/>
            <a:ext cx="4479925" cy="979805"/>
          </a:xfrm>
          <a:prstGeom prst="wedgeRoundRectCallout">
            <a:avLst>
              <a:gd name="adj1" fmla="val -59921"/>
              <a:gd name="adj2" fmla="val 108119"/>
              <a:gd name="adj3" fmla="val 1666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05435" y="2388235"/>
            <a:ext cx="263271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en-US" altLang="zh-CN" sz="3200" dirty="0">
                <a:solidFill>
                  <a:srgbClr val="6600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gym  </a:t>
            </a:r>
            <a:r>
              <a:rPr lang="en-US" altLang="zh-CN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n.</a:t>
            </a:r>
            <a:r>
              <a:rPr lang="zh-CN" altLang="en-US" sz="32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体育馆</a:t>
            </a:r>
            <a:endParaRPr lang="zh-CN" altLang="en-US" sz="320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" name="Text Box 5"/>
          <p:cNvSpPr txBox="1"/>
          <p:nvPr/>
        </p:nvSpPr>
        <p:spPr>
          <a:xfrm>
            <a:off x="6248400" y="2621915"/>
            <a:ext cx="6838950" cy="73088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I want to be your friend</a:t>
            </a:r>
            <a:r>
              <a:rPr lang="zh-CN" altLang="en-US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，</a:t>
            </a:r>
            <a:endParaRPr lang="zh-CN" altLang="en-US" sz="3200" b="0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40000"/>
              </a:lnSpc>
              <a:spcBef>
                <a:spcPct val="50000"/>
              </a:spcBef>
            </a:pP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not your </a:t>
            </a:r>
            <a:r>
              <a:rPr lang="en-US" altLang="zh-CN" sz="3200" b="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enemy</a:t>
            </a:r>
            <a:r>
              <a:rPr lang="en-US" altLang="zh-CN" sz="3200" b="0" dirty="0">
                <a:latin typeface="Times New Roman" panose="02020603050405020304" pitchFamily="18" charset="0"/>
                <a:ea typeface="宋体" panose="02010600030101010101" pitchFamily="2" charset="-122"/>
              </a:rPr>
              <a:t>. </a:t>
            </a:r>
            <a:endParaRPr lang="en-US" altLang="zh-CN" sz="3200" b="0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8" grpId="0"/>
      <p:bldP spid="9" grpId="0" bldLvl="0" animBg="1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Text Box 2"/>
          <p:cNvSpPr/>
          <p:nvPr>
            <p:custDataLst>
              <p:tags r:id="rId1"/>
            </p:custDataLst>
          </p:nvPr>
        </p:nvSpPr>
        <p:spPr>
          <a:xfrm>
            <a:off x="3658235" y="1523841"/>
            <a:ext cx="2591991" cy="46202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pea 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pod 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copy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surprise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40000"/>
              </a:lnSpc>
              <a:spcBef>
                <a:spcPct val="50000"/>
              </a:spcBef>
            </a:pP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angrily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00000"/>
              </a:lnSpc>
              <a:spcBef>
                <a:spcPct val="50000"/>
              </a:spcBef>
            </a:pP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</p:txBody>
      </p:sp>
      <p:sp>
        <p:nvSpPr>
          <p:cNvPr id="4099" name="WordArt 3"/>
          <p:cNvSpPr/>
          <p:nvPr>
            <p:custDataLst>
              <p:tags r:id="rId2"/>
            </p:custDataLst>
          </p:nvPr>
        </p:nvSpPr>
        <p:spPr>
          <a:xfrm>
            <a:off x="4025900" y="609600"/>
            <a:ext cx="4123055" cy="51879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0000"/>
          </a:bodyPr>
          <a:p>
            <a:pPr algn="ctr" eaLnBrk="0" hangingPunct="0"/>
            <a:r>
              <a:rPr lang="en-US" altLang="zh-CN" sz="2700" b="1">
                <a:ln w="12700" cap="flat" cmpd="sng">
                  <a:solidFill>
                    <a:srgbClr val="EAEAEA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12000">
                      <a:srgbClr val="E81766">
                        <a:alpha val="100000"/>
                      </a:srgbClr>
                    </a:gs>
                    <a:gs pos="27000">
                      <a:srgbClr val="EE3F17">
                        <a:alpha val="100000"/>
                      </a:srgbClr>
                    </a:gs>
                    <a:gs pos="48000">
                      <a:srgbClr val="FFFF00">
                        <a:alpha val="100000"/>
                      </a:srgbClr>
                    </a:gs>
                    <a:gs pos="64999">
                      <a:srgbClr val="1A8D48">
                        <a:alpha val="100000"/>
                      </a:srgbClr>
                    </a:gs>
                    <a:gs pos="78999">
                      <a:srgbClr val="0819FB">
                        <a:alpha val="100000"/>
                      </a:srgbClr>
                    </a:gs>
                  </a:gsLst>
                  <a:lin ang="0" scaled="1"/>
                  <a:tileRect/>
                </a:gra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JFWildWood" charset="0"/>
                <a:ea typeface="JFWildWood" charset="0"/>
              </a:rPr>
              <a:t>WordsWords</a:t>
            </a:r>
            <a:endParaRPr lang="en-US" altLang="zh-CN" sz="2700" b="1">
              <a:ln w="12700" cap="flat" cmpd="sng">
                <a:solidFill>
                  <a:srgbClr val="EAEAEA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12000">
                    <a:srgbClr val="E81766">
                      <a:alpha val="100000"/>
                    </a:srgbClr>
                  </a:gs>
                  <a:gs pos="27000">
                    <a:srgbClr val="EE3F17">
                      <a:alpha val="100000"/>
                    </a:srgbClr>
                  </a:gs>
                  <a:gs pos="48000">
                    <a:srgbClr val="FFFF00">
                      <a:alpha val="100000"/>
                    </a:srgbClr>
                  </a:gs>
                  <a:gs pos="64999">
                    <a:srgbClr val="1A8D48">
                      <a:alpha val="100000"/>
                    </a:srgbClr>
                  </a:gs>
                  <a:gs pos="78999">
                    <a:srgbClr val="0819FB">
                      <a:alpha val="100000"/>
                    </a:srgbClr>
                  </a:gs>
                </a:gsLst>
                <a:lin ang="0" scaled="1"/>
                <a:tileRect/>
              </a:gradFill>
              <a:effectLst>
                <a:outerShdw dist="35921" dir="2699999" sy="50000" kx="2115830" algn="bl" rotWithShape="0">
                  <a:srgbClr val="C0C0C0">
                    <a:alpha val="79999"/>
                  </a:srgbClr>
                </a:outerShdw>
              </a:effectLst>
              <a:latin typeface="JFWildWood" charset="0"/>
              <a:ea typeface="JFWildWood" charset="0"/>
            </a:endParaRPr>
          </a:p>
        </p:txBody>
      </p:sp>
      <p:sp>
        <p:nvSpPr>
          <p:cNvPr id="4100" name="Text Box 4"/>
          <p:cNvSpPr/>
          <p:nvPr>
            <p:custDataLst>
              <p:tags r:id="rId3"/>
            </p:custDataLst>
          </p:nvPr>
        </p:nvSpPr>
        <p:spPr>
          <a:xfrm>
            <a:off x="381635" y="1600439"/>
            <a:ext cx="3671888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/>
              </a:rPr>
              <a:t>n. </a:t>
            </a:r>
            <a:r>
              <a:rPr lang="zh-CN" altLang="en-US" sz="2800" b="1">
                <a:latin typeface="Times New Roman" panose="02020603050405020304"/>
              </a:rPr>
              <a:t>豌豆</a:t>
            </a:r>
            <a:endParaRPr lang="zh-CN" altLang="en-US" sz="2800" b="1">
              <a:latin typeface="Times New Roman" panose="02020603050405020304"/>
            </a:endParaRPr>
          </a:p>
        </p:txBody>
      </p:sp>
      <p:sp>
        <p:nvSpPr>
          <p:cNvPr id="4101" name="Text Box 5"/>
          <p:cNvSpPr/>
          <p:nvPr>
            <p:custDataLst>
              <p:tags r:id="rId4"/>
            </p:custDataLst>
          </p:nvPr>
        </p:nvSpPr>
        <p:spPr>
          <a:xfrm>
            <a:off x="363776" y="2248138"/>
            <a:ext cx="2556272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/>
              </a:rPr>
              <a:t>n. </a:t>
            </a:r>
            <a:r>
              <a:rPr lang="zh-CN" altLang="en-US" sz="2800" b="1">
                <a:latin typeface="Times New Roman" panose="02020603050405020304"/>
              </a:rPr>
              <a:t>豆荚</a:t>
            </a:r>
            <a:endParaRPr lang="zh-CN" altLang="en-US" sz="2800" b="1">
              <a:latin typeface="Times New Roman" panose="02020603050405020304"/>
            </a:endParaRPr>
          </a:p>
        </p:txBody>
      </p:sp>
      <p:sp>
        <p:nvSpPr>
          <p:cNvPr id="4102" name="Text Box 6"/>
          <p:cNvSpPr/>
          <p:nvPr>
            <p:custDataLst>
              <p:tags r:id="rId5"/>
            </p:custDataLst>
          </p:nvPr>
        </p:nvSpPr>
        <p:spPr>
          <a:xfrm>
            <a:off x="381635" y="2842260"/>
            <a:ext cx="2314575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/>
              </a:rPr>
              <a:t>v.</a:t>
            </a:r>
            <a:r>
              <a:rPr lang="zh-CN" altLang="en-US" sz="2800" b="1">
                <a:latin typeface="Times New Roman" panose="02020603050405020304"/>
              </a:rPr>
              <a:t>抄写，复制 </a:t>
            </a:r>
            <a:r>
              <a:rPr lang="en-US" altLang="zh-CN" sz="2800" b="1">
                <a:latin typeface="Times New Roman" panose="02020603050405020304"/>
              </a:rPr>
              <a:t>n. </a:t>
            </a:r>
            <a:r>
              <a:rPr lang="zh-CN" altLang="en-US" sz="2800" b="1">
                <a:latin typeface="Times New Roman" panose="02020603050405020304"/>
              </a:rPr>
              <a:t>复制品</a:t>
            </a:r>
            <a:endParaRPr lang="zh-CN" altLang="en-US" sz="2800" b="1">
              <a:latin typeface="Times New Roman" panose="02020603050405020304"/>
            </a:endParaRPr>
          </a:p>
        </p:txBody>
      </p:sp>
      <p:sp>
        <p:nvSpPr>
          <p:cNvPr id="4103" name="Text Box 7"/>
          <p:cNvSpPr/>
          <p:nvPr>
            <p:custDataLst>
              <p:tags r:id="rId6"/>
            </p:custDataLst>
          </p:nvPr>
        </p:nvSpPr>
        <p:spPr>
          <a:xfrm>
            <a:off x="381635" y="3783092"/>
            <a:ext cx="3914775" cy="11684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/>
              </a:rPr>
              <a:t>n. </a:t>
            </a:r>
            <a:r>
              <a:rPr lang="zh-CN" altLang="en-US" sz="2800" b="1">
                <a:latin typeface="Times New Roman" panose="02020603050405020304"/>
              </a:rPr>
              <a:t>意想不到的事</a:t>
            </a:r>
            <a:endParaRPr lang="zh-CN" altLang="en-US" sz="2800" b="1">
              <a:latin typeface="Times New Roman" panose="02020603050405020304"/>
            </a:endParaRPr>
          </a:p>
          <a:p>
            <a:pPr>
              <a:spcBef>
                <a:spcPct val="50000"/>
              </a:spcBef>
            </a:pPr>
            <a:r>
              <a:rPr lang="en-US" altLang="zh-CN" sz="2800" b="1">
                <a:latin typeface="Times New Roman" panose="02020603050405020304"/>
              </a:rPr>
              <a:t>v. </a:t>
            </a:r>
            <a:r>
              <a:rPr lang="zh-CN" altLang="en-US" sz="2800" b="1">
                <a:latin typeface="Times New Roman" panose="02020603050405020304"/>
              </a:rPr>
              <a:t>使惊奇</a:t>
            </a:r>
            <a:endParaRPr lang="zh-CN" altLang="en-US" sz="2800" b="1">
              <a:latin typeface="Times New Roman" panose="02020603050405020304"/>
            </a:endParaRPr>
          </a:p>
        </p:txBody>
      </p:sp>
      <p:sp>
        <p:nvSpPr>
          <p:cNvPr id="4104" name="Text Box 8"/>
          <p:cNvSpPr/>
          <p:nvPr>
            <p:custDataLst>
              <p:tags r:id="rId7"/>
            </p:custDataLst>
          </p:nvPr>
        </p:nvSpPr>
        <p:spPr>
          <a:xfrm>
            <a:off x="363776" y="5052060"/>
            <a:ext cx="4807744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en-US" altLang="zh-CN" sz="2800" b="1">
                <a:latin typeface="Times New Roman" panose="02020603050405020304"/>
              </a:rPr>
              <a:t>adv. </a:t>
            </a:r>
            <a:r>
              <a:rPr lang="zh-CN" altLang="en-US" sz="2800" b="1">
                <a:latin typeface="Times New Roman" panose="02020603050405020304"/>
              </a:rPr>
              <a:t>愤怒地，生气地</a:t>
            </a:r>
            <a:endParaRPr lang="zh-CN" altLang="en-US" sz="2800" b="1">
              <a:latin typeface="Times New Roman" panose="02020603050405020304"/>
            </a:endParaRPr>
          </a:p>
        </p:txBody>
      </p:sp>
      <p:sp>
        <p:nvSpPr>
          <p:cNvPr id="5123" name="Text Box 3"/>
          <p:cNvSpPr/>
          <p:nvPr>
            <p:custDataLst>
              <p:tags r:id="rId8"/>
            </p:custDataLst>
          </p:nvPr>
        </p:nvSpPr>
        <p:spPr>
          <a:xfrm>
            <a:off x="5106273" y="1523841"/>
            <a:ext cx="3673078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/>
              </a:rPr>
              <a:t>v. </a:t>
            </a:r>
            <a:r>
              <a:rPr lang="zh-CN" altLang="en-US" sz="2700" b="1">
                <a:latin typeface="Times New Roman" panose="02020603050405020304"/>
              </a:rPr>
              <a:t>借给，借出</a:t>
            </a:r>
            <a:endParaRPr lang="zh-CN" altLang="en-US" sz="2700" b="1">
              <a:latin typeface="Times New Roman" panose="02020603050405020304"/>
            </a:endParaRPr>
          </a:p>
        </p:txBody>
      </p:sp>
      <p:sp>
        <p:nvSpPr>
          <p:cNvPr id="5124" name="Text Box 4"/>
          <p:cNvSpPr/>
          <p:nvPr>
            <p:custDataLst>
              <p:tags r:id="rId9"/>
            </p:custDataLst>
          </p:nvPr>
        </p:nvSpPr>
        <p:spPr>
          <a:xfrm>
            <a:off x="5159851" y="2171541"/>
            <a:ext cx="2755106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/>
              </a:rPr>
              <a:t>v&amp;n </a:t>
            </a:r>
            <a:r>
              <a:rPr lang="zh-CN" altLang="en-US" sz="2700" b="1">
                <a:latin typeface="Times New Roman" panose="02020603050405020304"/>
              </a:rPr>
              <a:t>欺骗；作弊</a:t>
            </a:r>
            <a:endParaRPr lang="zh-CN" altLang="en-US" sz="2700" b="1">
              <a:latin typeface="Times New Roman" panose="02020603050405020304"/>
            </a:endParaRPr>
          </a:p>
        </p:txBody>
      </p:sp>
      <p:sp>
        <p:nvSpPr>
          <p:cNvPr id="5125" name="Text Box 5"/>
          <p:cNvSpPr/>
          <p:nvPr>
            <p:custDataLst>
              <p:tags r:id="rId10"/>
            </p:custDataLst>
          </p:nvPr>
        </p:nvSpPr>
        <p:spPr>
          <a:xfrm>
            <a:off x="5159851" y="2819241"/>
            <a:ext cx="3969544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/>
              </a:rPr>
              <a:t>adj. </a:t>
            </a:r>
            <a:r>
              <a:rPr lang="zh-CN" altLang="en-US" sz="2700" b="1">
                <a:latin typeface="Times New Roman" panose="02020603050405020304"/>
              </a:rPr>
              <a:t>接着的，接下来的</a:t>
            </a:r>
            <a:endParaRPr lang="zh-CN" altLang="en-US" sz="2700" b="1">
              <a:latin typeface="Times New Roman" panose="02020603050405020304"/>
            </a:endParaRPr>
          </a:p>
        </p:txBody>
      </p:sp>
      <p:sp>
        <p:nvSpPr>
          <p:cNvPr id="5126" name="Text Box 6"/>
          <p:cNvSpPr/>
          <p:nvPr>
            <p:custDataLst>
              <p:tags r:id="rId11"/>
            </p:custDataLst>
          </p:nvPr>
        </p:nvSpPr>
        <p:spPr>
          <a:xfrm>
            <a:off x="5159851" y="3413363"/>
            <a:ext cx="4537472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/>
              </a:rPr>
              <a:t>n. </a:t>
            </a:r>
            <a:r>
              <a:rPr lang="zh-CN" altLang="en-US" sz="2700" b="1">
                <a:latin typeface="Times New Roman" panose="02020603050405020304"/>
              </a:rPr>
              <a:t>体育馆，健身房</a:t>
            </a:r>
            <a:endParaRPr lang="zh-CN" altLang="en-US" sz="2700" b="1">
              <a:latin typeface="Times New Roman" panose="02020603050405020304"/>
            </a:endParaRPr>
          </a:p>
        </p:txBody>
      </p:sp>
      <p:sp>
        <p:nvSpPr>
          <p:cNvPr id="5127" name="Text Box 7"/>
          <p:cNvSpPr/>
          <p:nvPr>
            <p:custDataLst>
              <p:tags r:id="rId12"/>
            </p:custDataLst>
          </p:nvPr>
        </p:nvSpPr>
        <p:spPr>
          <a:xfrm>
            <a:off x="5145564" y="4019391"/>
            <a:ext cx="1864995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700" b="1">
                <a:latin typeface="Times New Roman" panose="02020603050405020304"/>
              </a:rPr>
              <a:t>adj. </a:t>
            </a:r>
            <a:r>
              <a:rPr lang="zh-CN" altLang="en-US" sz="2700" b="1">
                <a:latin typeface="Times New Roman" panose="02020603050405020304"/>
              </a:rPr>
              <a:t>尴尬的</a:t>
            </a:r>
            <a:endParaRPr lang="zh-CN" altLang="en-US" sz="2700" b="1">
              <a:latin typeface="Times New Roman" panose="02020603050405020304"/>
            </a:endParaRPr>
          </a:p>
        </p:txBody>
      </p:sp>
      <p:sp>
        <p:nvSpPr>
          <p:cNvPr id="5128" name="Text Box 8"/>
          <p:cNvSpPr/>
          <p:nvPr>
            <p:custDataLst>
              <p:tags r:id="rId13"/>
            </p:custDataLst>
          </p:nvPr>
        </p:nvSpPr>
        <p:spPr>
          <a:xfrm>
            <a:off x="5252720" y="4667091"/>
            <a:ext cx="1234440" cy="50673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r>
              <a:rPr lang="en-US" altLang="zh-CN" sz="2700" b="1">
                <a:latin typeface="Times New Roman" panose="02020603050405020304"/>
              </a:rPr>
              <a:t>n. </a:t>
            </a:r>
            <a:r>
              <a:rPr lang="zh-CN" altLang="en-US" sz="2700" b="1">
                <a:latin typeface="Times New Roman" panose="02020603050405020304"/>
              </a:rPr>
              <a:t>敌人</a:t>
            </a:r>
            <a:endParaRPr lang="zh-CN" altLang="en-US" sz="2700" b="1">
              <a:latin typeface="Times New Roman" panose="02020603050405020304"/>
            </a:endParaRPr>
          </a:p>
        </p:txBody>
      </p:sp>
      <p:sp>
        <p:nvSpPr>
          <p:cNvPr id="5129" name="Text Box 9"/>
          <p:cNvSpPr/>
          <p:nvPr>
            <p:custDataLst>
              <p:tags r:id="rId14"/>
            </p:custDataLst>
          </p:nvPr>
        </p:nvSpPr>
        <p:spPr>
          <a:xfrm>
            <a:off x="5268198" y="5362416"/>
            <a:ext cx="4482703" cy="506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>
              <a:spcBef>
                <a:spcPct val="50000"/>
              </a:spcBef>
            </a:pPr>
            <a:r>
              <a:rPr lang="en-US" altLang="zh-CN" sz="2700" b="1">
                <a:latin typeface="Times New Roman" panose="02020603050405020304"/>
              </a:rPr>
              <a:t>n. </a:t>
            </a:r>
            <a:r>
              <a:rPr lang="zh-CN" altLang="en-US" sz="2700" b="1">
                <a:latin typeface="Times New Roman" panose="02020603050405020304"/>
              </a:rPr>
              <a:t>交易 </a:t>
            </a:r>
            <a:r>
              <a:rPr lang="en-US" altLang="zh-CN" sz="2700" b="1">
                <a:latin typeface="Times New Roman" panose="02020603050405020304"/>
              </a:rPr>
              <a:t>v. </a:t>
            </a:r>
            <a:r>
              <a:rPr lang="zh-CN" altLang="en-US" sz="2700" b="1">
                <a:latin typeface="Times New Roman" panose="02020603050405020304"/>
              </a:rPr>
              <a:t>处理，应付</a:t>
            </a:r>
            <a:endParaRPr lang="zh-CN" altLang="en-US" sz="2700" b="1">
              <a:latin typeface="Times New Roman" panose="02020603050405020304"/>
            </a:endParaRPr>
          </a:p>
        </p:txBody>
      </p:sp>
      <p:sp>
        <p:nvSpPr>
          <p:cNvPr id="5122" name="Rectangle 2"/>
          <p:cNvSpPr/>
          <p:nvPr>
            <p:custDataLst>
              <p:tags r:id="rId15"/>
            </p:custDataLst>
          </p:nvPr>
        </p:nvSpPr>
        <p:spPr>
          <a:xfrm>
            <a:off x="8991680" y="1380570"/>
            <a:ext cx="3427809" cy="449389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  <a:spcBef>
                <a:spcPct val="25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lend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30000"/>
              </a:lnSpc>
              <a:spcBef>
                <a:spcPct val="25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cheat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30000"/>
              </a:lnSpc>
              <a:spcBef>
                <a:spcPct val="25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following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30000"/>
              </a:lnSpc>
              <a:spcBef>
                <a:spcPct val="25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gym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30000"/>
              </a:lnSpc>
              <a:spcBef>
                <a:spcPct val="25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embarrassed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30000"/>
              </a:lnSpc>
              <a:spcBef>
                <a:spcPct val="25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enemy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  <a:p>
            <a:pPr algn="l">
              <a:lnSpc>
                <a:spcPct val="130000"/>
              </a:lnSpc>
              <a:spcBef>
                <a:spcPct val="25000"/>
              </a:spcBef>
            </a:pPr>
            <a:r>
              <a:rPr lang="en-US" altLang="zh-CN" sz="2700" b="1">
                <a:solidFill>
                  <a:srgbClr val="0000FF"/>
                </a:solidFill>
                <a:latin typeface="Times New Roman" panose="02020603050405020304"/>
              </a:rPr>
              <a:t>deal</a:t>
            </a:r>
            <a:endParaRPr lang="en-US" altLang="zh-CN" sz="2700" b="1">
              <a:solidFill>
                <a:srgbClr val="0000FF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 fill="hold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 fill="hold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 fill="hold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 fill="hold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 fill="hold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 fill="hold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animBg="1"/>
      <p:bldP spid="5124" grpId="0" animBg="1"/>
      <p:bldP spid="5125" grpId="0" animBg="1"/>
      <p:bldP spid="5126" grpId="0" animBg="1"/>
      <p:bldP spid="5127" grpId="0" animBg="1"/>
      <p:bldP spid="5128" grpId="0" animBg="1"/>
      <p:bldP spid="51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381635" y="381000"/>
            <a:ext cx="4380865" cy="521970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  <a:sym typeface="+mn-ea"/>
              </a:rPr>
              <a:t>Self-learning </a:t>
            </a:r>
            <a:r>
              <a:rPr lang="zh-CN" altLang="en-US" sz="280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  <a:sym typeface="+mn-ea"/>
              </a:rPr>
              <a:t>独学</a:t>
            </a:r>
            <a:endParaRPr lang="zh-CN" altLang="en-US" sz="280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Arial Black" panose="020B0A040201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>
            <a:off x="1753235" y="1295400"/>
            <a:ext cx="7793990" cy="640715"/>
          </a:xfrm>
          <a:prstGeom prst="rect">
            <a:avLst/>
          </a:prstGeom>
        </p:spPr>
        <p:txBody>
          <a:bodyPr vert="horz" lIns="38576" tIns="19287" rIns="38576" bIns="1928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kumimoji="0" lang="en-US" altLang="zh-CN" sz="3200" b="1" strike="noStrike" kern="1200" noProof="0" dirty="0">
                <a:ln>
                  <a:noFill/>
                </a:ln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文宋体" panose="02010600040101010101" charset="-122"/>
                <a:cs typeface="Times New Roman" panose="02020603050405020304" pitchFamily="18" charset="0"/>
                <a:sym typeface="+mn-ea"/>
              </a:rPr>
              <a:t>Finish the following exercises by yourself(12min)</a:t>
            </a:r>
            <a:endParaRPr kumimoji="0" lang="en-US" altLang="zh-CN" sz="3200" b="1" strike="noStrike" kern="1200" noProof="0" dirty="0">
              <a:ln>
                <a:noFill/>
              </a:ln>
              <a:solidFill>
                <a:srgbClr val="202020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华文宋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459" name="文本框 5"/>
          <p:cNvSpPr txBox="1"/>
          <p:nvPr/>
        </p:nvSpPr>
        <p:spPr>
          <a:xfrm>
            <a:off x="3752850" y="2514600"/>
            <a:ext cx="5062538" cy="3046095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Task 1 ( 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E1, P9 </a:t>
            </a:r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)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Task 2 ( E2, P9)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Task 3 (Fill the blanks and retell it)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32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Task 4 (E4, P9)</a:t>
            </a:r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 sz="32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文本框 2"/>
          <p:cNvSpPr txBox="1"/>
          <p:nvPr/>
        </p:nvSpPr>
        <p:spPr>
          <a:xfrm>
            <a:off x="2667000" y="1028700"/>
            <a:ext cx="2705100" cy="43751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25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  <a:sym typeface="+mn-ea"/>
              </a:rPr>
              <a:t>Self-learning </a:t>
            </a:r>
            <a:r>
              <a:rPr lang="zh-CN" altLang="en-US" sz="2250" b="1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  <a:sym typeface="+mn-ea"/>
              </a:rPr>
              <a:t>独学</a:t>
            </a:r>
            <a:endParaRPr lang="zh-CN" altLang="en-US" sz="225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Black" panose="020B0A04020102020204" pitchFamily="34" charset="0"/>
              <a:cs typeface="Arial" panose="020B0604020202020204" pitchFamily="34" charset="0"/>
              <a:sym typeface="+mn-ea"/>
            </a:endParaRPr>
          </a:p>
        </p:txBody>
      </p:sp>
      <p:sp>
        <p:nvSpPr>
          <p:cNvPr id="4" name="内容占位符 1"/>
          <p:cNvSpPr>
            <a:spLocks noGrp="1"/>
          </p:cNvSpPr>
          <p:nvPr/>
        </p:nvSpPr>
        <p:spPr>
          <a:xfrm>
            <a:off x="3017044" y="1657350"/>
            <a:ext cx="6157913" cy="640556"/>
          </a:xfrm>
          <a:prstGeom prst="rect">
            <a:avLst/>
          </a:prstGeom>
        </p:spPr>
        <p:txBody>
          <a:bodyPr vert="horz" lIns="38576" tIns="19287" rIns="38576" bIns="19287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buNone/>
            </a:pPr>
            <a:r>
              <a:rPr kumimoji="0" lang="en-US" altLang="zh-CN" sz="2400" b="1" strike="noStrike" kern="1200" noProof="0" dirty="0">
                <a:ln>
                  <a:noFill/>
                </a:ln>
                <a:solidFill>
                  <a:srgbClr val="202020"/>
                </a:solidFill>
                <a:effectLst>
                  <a:outerShdw blurRad="50800" dist="38100" dir="5400000" algn="t" rotWithShape="0">
                    <a:prstClr val="black">
                      <a:alpha val="2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华文宋体" panose="02010600040101010101" charset="-122"/>
                <a:cs typeface="Times New Roman" panose="02020603050405020304" pitchFamily="18" charset="0"/>
                <a:sym typeface="+mn-ea"/>
              </a:rPr>
              <a:t>Finish the following exercises by yourself(12min)</a:t>
            </a:r>
            <a:endParaRPr kumimoji="0" lang="en-US" altLang="zh-CN" sz="2400" b="1" strike="noStrike" kern="1200" noProof="0" dirty="0">
              <a:ln>
                <a:noFill/>
              </a:ln>
              <a:solidFill>
                <a:srgbClr val="202020"/>
              </a:solidFill>
              <a:effectLst>
                <a:outerShdw blurRad="50800" dist="38100" dir="5400000" algn="t" rotWithShape="0">
                  <a:prstClr val="black">
                    <a:alpha val="2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华文宋体" panose="02010600040101010101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9459" name="文本框 5"/>
          <p:cNvSpPr txBox="1"/>
          <p:nvPr/>
        </p:nvSpPr>
        <p:spPr>
          <a:xfrm>
            <a:off x="3752850" y="2514600"/>
            <a:ext cx="5062538" cy="1938020"/>
          </a:xfrm>
          <a:prstGeom prst="rect">
            <a:avLst/>
          </a:prstGeom>
          <a:noFill/>
          <a:ln w="19050" cap="flat" cmpd="sng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anchor="t">
            <a:spAutoFit/>
          </a:bodyPr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Task 1 ( 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E1, P9 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)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Task 2 ( E2, P9)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Task 3 (Fill the blanks and retell it)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  <a:sym typeface="宋体" panose="02010600030101010101" pitchFamily="2" charset="-122"/>
              </a:rPr>
              <a:t>Task 4 (E4, P9)</a:t>
            </a:r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  <a:sym typeface="宋体" panose="02010600030101010101" pitchFamily="2" charset="-122"/>
            </a:endParaRPr>
          </a:p>
          <a:p>
            <a:endParaRPr lang="en-US" altLang="zh-CN" sz="24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9460" name="圆角矩形 1"/>
          <p:cNvSpPr/>
          <p:nvPr/>
        </p:nvSpPr>
        <p:spPr>
          <a:xfrm>
            <a:off x="3352800" y="5372100"/>
            <a:ext cx="5547122" cy="567929"/>
          </a:xfrm>
          <a:prstGeom prst="roundRect">
            <a:avLst>
              <a:gd name="adj" fmla="val 16667"/>
            </a:avLst>
          </a:prstGeom>
          <a:solidFill>
            <a:srgbClr val="FFF5D5"/>
          </a:solidFill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lIns="68580" tIns="34290" rIns="68580" bIns="34290" anchor="t"/>
          <a:p>
            <a:r>
              <a:rPr lang="zh-CN" altLang="en-US" sz="2100" b="1">
                <a:solidFill>
                  <a:srgbClr val="C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独学要求：坐姿端正、书写工整、注重质量</a:t>
            </a:r>
            <a:endParaRPr lang="zh-CN" altLang="en-US" sz="2100" b="1">
              <a:solidFill>
                <a:srgbClr val="C0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内容占位符 1"/>
          <p:cNvSpPr>
            <a:spLocks noGrp="1"/>
          </p:cNvSpPr>
          <p:nvPr>
            <p:ph idx="4294967295"/>
          </p:nvPr>
        </p:nvSpPr>
        <p:spPr>
          <a:xfrm>
            <a:off x="2895600" y="1657350"/>
            <a:ext cx="6211491" cy="1396604"/>
          </a:xfrm>
        </p:spPr>
        <p:txBody>
          <a:bodyPr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1.</a:t>
            </a:r>
            <a:r>
              <a:rPr kumimoji="0" lang="zh-CN" altLang="en-US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Discuss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Tasks1-4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and try to describe the pictures.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If you find something wrong, you should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correct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them quickly.</a:t>
            </a:r>
            <a:endParaRPr kumimoji="0" lang="en-US" altLang="zh-CN" sz="2100" b="0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2.</a:t>
            </a:r>
            <a:r>
              <a:rPr kumimoji="0" lang="zh-CN" altLang="en-US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Stand up straight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and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rgbClr val="3333FF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be serious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endParaRPr kumimoji="0" lang="en-US" altLang="zh-CN" sz="2100" b="0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3. Discussion time is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7 mins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, and every group member should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rgbClr val="7030A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discuss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.</a:t>
            </a:r>
            <a:endParaRPr kumimoji="0" lang="en-US" altLang="zh-CN" sz="2100" b="0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4. Try to use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more English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rgbClr val="FFC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 </a:t>
            </a:r>
            <a:r>
              <a:rPr kumimoji="0" lang="en-US" altLang="zh-CN" sz="2100" b="0" i="0" u="none" strike="noStrike" kern="1200" cap="none" spc="0" normalizeH="0" baseline="0" noProof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+mn-cs"/>
                <a:sym typeface="+mn-ea"/>
              </a:rPr>
              <a:t>properly.</a:t>
            </a:r>
            <a:endParaRPr kumimoji="0" lang="en-US" altLang="zh-CN" sz="1520" b="0" i="0" u="none" strike="noStrike" kern="1200" cap="none" spc="0" normalizeH="0" baseline="0" noProof="1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  <a:p>
            <a: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endParaRPr kumimoji="0" lang="zh-CN" altLang="en-US" sz="1520" b="0" i="0" u="none" strike="noStrike" kern="1200" cap="none" spc="0" normalizeH="0" baseline="0" noProof="1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graphicFrame>
        <p:nvGraphicFramePr>
          <p:cNvPr id="4" name="表格 3"/>
          <p:cNvGraphicFramePr/>
          <p:nvPr/>
        </p:nvGraphicFramePr>
        <p:xfrm>
          <a:off x="4552950" y="4229100"/>
          <a:ext cx="2984500" cy="16744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2250"/>
                <a:gridCol w="1492250"/>
              </a:tblGrid>
              <a:tr h="37147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100" b="1">
                          <a:solidFill>
                            <a:srgbClr val="FF0000"/>
                          </a:solidFill>
                        </a:rPr>
                        <a:t>展示要求</a:t>
                      </a:r>
                      <a:endParaRPr lang="zh-CN" altLang="en-US" sz="2100" b="1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7" marB="25717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2100" b="1">
                          <a:solidFill>
                            <a:srgbClr val="FF0000"/>
                          </a:solidFill>
                        </a:rPr>
                        <a:t>分值</a:t>
                      </a:r>
                      <a:endParaRPr lang="zh-CN" altLang="en-US" sz="2100" b="1">
                        <a:solidFill>
                          <a:srgbClr val="FF0000"/>
                        </a:solidFill>
                      </a:endParaRPr>
                    </a:p>
                  </a:txBody>
                  <a:tcPr marL="51435" marR="51435" marT="25717" marB="25717"/>
                </a:tc>
              </a:tr>
              <a:tr h="325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/>
                        <a:t>发音标准</a:t>
                      </a:r>
                      <a:endParaRPr lang="zh-CN" altLang="en-US" sz="1800" b="1"/>
                    </a:p>
                  </a:txBody>
                  <a:tcPr marL="51435" marR="51435" marT="25717" marB="25717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/>
                        <a:t>分</a:t>
                      </a:r>
                      <a:endParaRPr lang="zh-CN" altLang="en-US" sz="1800" b="1"/>
                    </a:p>
                  </a:txBody>
                  <a:tcPr marL="51435" marR="51435" marT="25717" marB="25717"/>
                </a:tc>
              </a:tr>
              <a:tr h="325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/>
                        <a:t>表达流利</a:t>
                      </a:r>
                      <a:endParaRPr lang="zh-CN" altLang="en-US" sz="1800" b="1"/>
                    </a:p>
                  </a:txBody>
                  <a:tcPr marL="51435" marR="51435" marT="25717" marB="25717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/>
                        <a:t>分</a:t>
                      </a:r>
                      <a:endParaRPr lang="zh-CN" altLang="en-US" sz="1800" b="1"/>
                    </a:p>
                  </a:txBody>
                  <a:tcPr marL="51435" marR="51435" marT="25717" marB="25717"/>
                </a:tc>
              </a:tr>
              <a:tr h="325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/>
                        <a:t>仪态大方</a:t>
                      </a:r>
                      <a:endParaRPr lang="zh-CN" altLang="en-US" sz="1800" b="1"/>
                    </a:p>
                  </a:txBody>
                  <a:tcPr marL="51435" marR="51435" marT="25717" marB="25717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/>
                        <a:t>2</a:t>
                      </a:r>
                      <a:r>
                        <a:rPr lang="zh-CN" altLang="en-US" sz="1800" b="1"/>
                        <a:t>分</a:t>
                      </a:r>
                      <a:endParaRPr lang="zh-CN" altLang="en-US" sz="1800" b="1"/>
                    </a:p>
                  </a:txBody>
                  <a:tcPr marL="51435" marR="51435" marT="25717" marB="25717"/>
                </a:tc>
              </a:tr>
              <a:tr h="3257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800" b="1"/>
                        <a:t>全面新颖</a:t>
                      </a:r>
                      <a:endParaRPr lang="zh-CN" altLang="en-US" sz="1800" b="1"/>
                    </a:p>
                  </a:txBody>
                  <a:tcPr marL="51435" marR="51435" marT="25717" marB="25717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800" b="1"/>
                        <a:t>4</a:t>
                      </a:r>
                      <a:r>
                        <a:rPr lang="zh-CN" altLang="en-US" sz="1800" b="1"/>
                        <a:t>分</a:t>
                      </a:r>
                      <a:endParaRPr lang="zh-CN" altLang="en-US" sz="1800" b="1"/>
                    </a:p>
                  </a:txBody>
                  <a:tcPr marL="51435" marR="51435" marT="25717" marB="25717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2302510" y="262255"/>
            <a:ext cx="2776538" cy="437515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en-US" sz="225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  <a:sym typeface="+mn-ea"/>
              </a:rPr>
              <a:t>Group-learning </a:t>
            </a:r>
            <a:r>
              <a:rPr lang="zh-CN" altLang="en-US" sz="2250" noProof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Arial Black" panose="020B0A04020102020204" pitchFamily="34" charset="0"/>
                <a:cs typeface="Arial" panose="020B0604020202020204" pitchFamily="34" charset="0"/>
                <a:sym typeface="+mn-ea"/>
              </a:rPr>
              <a:t>群学</a:t>
            </a:r>
            <a:endParaRPr lang="zh-CN" altLang="en-US" sz="2250" b="1" noProof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 Black" panose="020B0A04020102020204" pitchFamily="34" charset="0"/>
              <a:cs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AS_UNIQUEID" val="84"/>
</p:tagLst>
</file>

<file path=ppt/tags/tag10.xml><?xml version="1.0" encoding="utf-8"?>
<p:tagLst xmlns:p="http://schemas.openxmlformats.org/presentationml/2006/main">
  <p:tag name="AS_UNIQUEID" val="94"/>
</p:tagLst>
</file>

<file path=ppt/tags/tag11.xml><?xml version="1.0" encoding="utf-8"?>
<p:tagLst xmlns:p="http://schemas.openxmlformats.org/presentationml/2006/main">
  <p:tag name="AS_UNIQUEID" val="95"/>
</p:tagLst>
</file>

<file path=ppt/tags/tag12.xml><?xml version="1.0" encoding="utf-8"?>
<p:tagLst xmlns:p="http://schemas.openxmlformats.org/presentationml/2006/main">
  <p:tag name="AS_UNIQUEID" val="96"/>
</p:tagLst>
</file>

<file path=ppt/tags/tag13.xml><?xml version="1.0" encoding="utf-8"?>
<p:tagLst xmlns:p="http://schemas.openxmlformats.org/presentationml/2006/main">
  <p:tag name="AS_UNIQUEID" val="97"/>
</p:tagLst>
</file>

<file path=ppt/tags/tag14.xml><?xml version="1.0" encoding="utf-8"?>
<p:tagLst xmlns:p="http://schemas.openxmlformats.org/presentationml/2006/main">
  <p:tag name="AS_UNIQUEID" val="98"/>
</p:tagLst>
</file>

<file path=ppt/tags/tag15.xml><?xml version="1.0" encoding="utf-8"?>
<p:tagLst xmlns:p="http://schemas.openxmlformats.org/presentationml/2006/main">
  <p:tag name="AS_UNIQUEID" val="91"/>
</p:tagLst>
</file>

<file path=ppt/tags/tag2.xml><?xml version="1.0" encoding="utf-8"?>
<p:tagLst xmlns:p="http://schemas.openxmlformats.org/presentationml/2006/main">
  <p:tag name="AS_UNIQUEID" val="85"/>
</p:tagLst>
</file>

<file path=ppt/tags/tag3.xml><?xml version="1.0" encoding="utf-8"?>
<p:tagLst xmlns:p="http://schemas.openxmlformats.org/presentationml/2006/main">
  <p:tag name="AS_UNIQUEID" val="86"/>
</p:tagLst>
</file>

<file path=ppt/tags/tag4.xml><?xml version="1.0" encoding="utf-8"?>
<p:tagLst xmlns:p="http://schemas.openxmlformats.org/presentationml/2006/main">
  <p:tag name="AS_UNIQUEID" val="87"/>
</p:tagLst>
</file>

<file path=ppt/tags/tag5.xml><?xml version="1.0" encoding="utf-8"?>
<p:tagLst xmlns:p="http://schemas.openxmlformats.org/presentationml/2006/main">
  <p:tag name="AS_UNIQUEID" val="88"/>
</p:tagLst>
</file>

<file path=ppt/tags/tag6.xml><?xml version="1.0" encoding="utf-8"?>
<p:tagLst xmlns:p="http://schemas.openxmlformats.org/presentationml/2006/main">
  <p:tag name="AS_UNIQUEID" val="89"/>
</p:tagLst>
</file>

<file path=ppt/tags/tag7.xml><?xml version="1.0" encoding="utf-8"?>
<p:tagLst xmlns:p="http://schemas.openxmlformats.org/presentationml/2006/main">
  <p:tag name="AS_UNIQUEID" val="90"/>
</p:tagLst>
</file>

<file path=ppt/tags/tag8.xml><?xml version="1.0" encoding="utf-8"?>
<p:tagLst xmlns:p="http://schemas.openxmlformats.org/presentationml/2006/main">
  <p:tag name="AS_UNIQUEID" val="92"/>
</p:tagLst>
</file>

<file path=ppt/tags/tag9.xml><?xml version="1.0" encoding="utf-8"?>
<p:tagLst xmlns:p="http://schemas.openxmlformats.org/presentationml/2006/main">
  <p:tag name="AS_UNIQUEID" val="93"/>
</p:tagLst>
</file>

<file path=ppt/theme/theme1.xml><?xml version="1.0" encoding="utf-8"?>
<a:theme xmlns:a="http://schemas.openxmlformats.org/drawingml/2006/main" name="6_10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自定义设计方案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101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7"/>
      </a:accent6>
      <a:hlink>
        <a:srgbClr val="CCCCFF"/>
      </a:hlink>
      <a:folHlink>
        <a:srgbClr val="B2B2B2"/>
      </a:folHlink>
    </a:clrScheme>
    <a:fontScheme name="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FFFFFF"/>
        </a:dk1>
        <a:lt1>
          <a:srgbClr val="0000FF"/>
        </a:lt1>
        <a:dk2>
          <a:srgbClr val="FFFF00"/>
        </a:dk2>
        <a:lt2>
          <a:srgbClr val="0000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CDCDC"/>
        </a:accent4>
        <a:accent5>
          <a:srgbClr val="FFCAAA"/>
        </a:accent5>
        <a:accent6>
          <a:srgbClr val="00E5E5"/>
        </a:accent6>
        <a:hlink>
          <a:srgbClr val="FF00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7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27272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2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9"/>
        </a:accent5>
        <a:accent6>
          <a:srgbClr val="0000E5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BE5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9E5B7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4642</Words>
  <Application>WPS 演示</Application>
  <PresentationFormat>在屏幕上显示</PresentationFormat>
  <Paragraphs>344</Paragraphs>
  <Slides>20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43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20</vt:i4>
      </vt:variant>
    </vt:vector>
  </HeadingPairs>
  <TitlesOfParts>
    <vt:vector size="67" baseType="lpstr">
      <vt:lpstr>Arial</vt:lpstr>
      <vt:lpstr>宋体</vt:lpstr>
      <vt:lpstr>Wingdings</vt:lpstr>
      <vt:lpstr>Times New Roman</vt:lpstr>
      <vt:lpstr>Arial Narrow</vt:lpstr>
      <vt:lpstr>华文仿宋</vt:lpstr>
      <vt:lpstr>Jokerman</vt:lpstr>
      <vt:lpstr>华文琥珀</vt:lpstr>
      <vt:lpstr>Verdana</vt:lpstr>
      <vt:lpstr>Aftermath (BRK)</vt:lpstr>
      <vt:lpstr>Comic Sans MS</vt:lpstr>
      <vt:lpstr>Cooper Black</vt:lpstr>
      <vt:lpstr>Calibri</vt:lpstr>
      <vt:lpstr>Matura MT Script Capitals</vt:lpstr>
      <vt:lpstr>楷体_GB2312</vt:lpstr>
      <vt:lpstr>新宋体</vt:lpstr>
      <vt:lpstr>微软雅黑</vt:lpstr>
      <vt:lpstr>Arial Unicode MS</vt:lpstr>
      <vt:lpstr>Arial Black</vt:lpstr>
      <vt:lpstr>华文宋体</vt:lpstr>
      <vt:lpstr>Franklin Gothic Medium</vt:lpstr>
      <vt:lpstr>隶书</vt:lpstr>
      <vt:lpstr>Wingdings 2</vt:lpstr>
      <vt:lpstr>Wingdings 2</vt:lpstr>
      <vt:lpstr>Franklin Gothic Book</vt:lpstr>
      <vt:lpstr>华文楷体</vt:lpstr>
      <vt:lpstr>Calibri Light</vt:lpstr>
      <vt:lpstr>黑体</vt:lpstr>
      <vt:lpstr>楷体</vt:lpstr>
      <vt:lpstr>Webdings</vt:lpstr>
      <vt:lpstr>汉仪青云简</vt:lpstr>
      <vt:lpstr>汉仪雅酷黑简</vt:lpstr>
      <vt:lpstr>华文新魏</vt:lpstr>
      <vt:lpstr>Times New Roman</vt:lpstr>
      <vt:lpstr>方正黑体简体</vt:lpstr>
      <vt:lpstr>Wingdings</vt:lpstr>
      <vt:lpstr>仿宋</vt:lpstr>
      <vt:lpstr>等线</vt:lpstr>
      <vt:lpstr>汉仪趣黑W</vt:lpstr>
      <vt:lpstr>JFWildWood</vt:lpstr>
      <vt:lpstr>Segoe Print</vt:lpstr>
      <vt:lpstr>方正姚体</vt:lpstr>
      <vt:lpstr>MS UI Gothic</vt:lpstr>
      <vt:lpstr>6_101</vt:lpstr>
      <vt:lpstr>自定义设计方案</vt:lpstr>
      <vt:lpstr>1_自定义设计方案</vt:lpstr>
      <vt:lpstr>1_101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Task 3. Read the lesson and fill the chart.</vt:lpstr>
      <vt:lpstr>PowerPoint 演示文稿</vt:lpstr>
      <vt:lpstr>Task4. In your opinion, what makes a best friend? Collect some sayings about friendship and share them with you partners.</vt:lpstr>
      <vt:lpstr>Summary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Lynn</cp:lastModifiedBy>
  <cp:revision>160</cp:revision>
  <dcterms:created xsi:type="dcterms:W3CDTF">2021-04-15T02:36:38Z</dcterms:created>
  <dcterms:modified xsi:type="dcterms:W3CDTF">2021-09-05T07:53:31Z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ICV">
    <vt:lpwstr>D63AE58569714A90B1FBA57880AF344E</vt:lpwstr>
  </property>
  <property fmtid="{D5CDD505-2E9C-101B-9397-08002B2CF9AE}" pid="4" name="KSOProductBuildVer">
    <vt:lpwstr>2052-11.1.0.10700</vt:lpwstr>
  </property>
</Properties>
</file>