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476" r:id="rId4"/>
    <p:sldId id="477" r:id="rId6"/>
    <p:sldId id="478" r:id="rId7"/>
    <p:sldId id="480" r:id="rId8"/>
    <p:sldId id="494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95" r:id="rId17"/>
    <p:sldId id="496" r:id="rId18"/>
    <p:sldId id="497" r:id="rId19"/>
    <p:sldId id="498" r:id="rId20"/>
    <p:sldId id="499" r:id="rId21"/>
    <p:sldId id="509" r:id="rId22"/>
    <p:sldId id="30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  <a:srgbClr val="0000CC"/>
    <a:srgbClr val="10AACC"/>
    <a:srgbClr val="E84B3C"/>
    <a:srgbClr val="4DC1D9"/>
    <a:srgbClr val="BB1325"/>
    <a:srgbClr val="801410"/>
    <a:srgbClr val="6A341B"/>
    <a:srgbClr val="D04F54"/>
    <a:srgbClr val="A1A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 autoAdjust="0"/>
    <p:restoredTop sz="90055" autoAdjust="0"/>
  </p:normalViewPr>
  <p:slideViewPr>
    <p:cSldViewPr snapToGrid="0">
      <p:cViewPr>
        <p:scale>
          <a:sx n="68" d="100"/>
          <a:sy n="68" d="100"/>
        </p:scale>
        <p:origin x="-414" y="-72"/>
      </p:cViewPr>
      <p:guideLst>
        <p:guide orient="horz" pos="2150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1A911-56A9-4A6B-BC46-DD3E80B7ED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793C-5F22-40A2-9C85-86D2F8EBCD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9721" y="140042"/>
            <a:ext cx="10515600" cy="479606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1852"/>
            <a:ext cx="12192000" cy="619614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file:///F:\^_^%20%20&#26412;&#21608;&#35838;\O(&#8745;_&#8745;)O%20&#20013;&#32771;\&#27010;&#20108;%20&#23478;&#38271;&#20250;\&#20998;&#20139;&#29233;.mp3" TargetMode="External"/><Relationship Id="rId1" Type="http://schemas.openxmlformats.org/officeDocument/2006/relationships/audio" Target="file:///F:\^_^%20%20&#26412;&#21608;&#35838;\O(&#8745;_&#8745;)O%20&#20013;&#32771;\&#27010;&#20108;%20&#23478;&#38271;&#20250;\&#20998;&#20139;&#29233;.mp3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654685" y="1788795"/>
            <a:ext cx="8815705" cy="22764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defRPr/>
            </a:pPr>
            <a:r>
              <a:rPr lang="en-US" altLang="zh-CN" sz="5400" b="1" kern="1200" cap="none" spc="0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1  </a:t>
            </a:r>
            <a:r>
              <a:rPr lang="en-US" altLang="zh-C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 to School</a:t>
            </a:r>
            <a:endParaRPr lang="en-US" altLang="zh-CN" sz="5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defTabSz="914400">
              <a:buClrTx/>
              <a:buSzTx/>
              <a:defRPr/>
            </a:pPr>
            <a:endParaRPr kumimoji="1" lang="en-US" altLang="zh-CN" sz="4400" b="1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defRPr/>
            </a:pPr>
            <a:r>
              <a:rPr kumimoji="1" lang="en-US" altLang="zh-CN" sz="4400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1" lang="en-US" altLang="zh-CN" sz="4400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9380855" y="348615"/>
            <a:ext cx="1476375" cy="14398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" name="Text Box 3"/>
          <p:cNvSpPr txBox="1"/>
          <p:nvPr/>
        </p:nvSpPr>
        <p:spPr>
          <a:xfrm>
            <a:off x="9099550" y="589915"/>
            <a:ext cx="20396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UNIT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51510" y="1366520"/>
            <a:ext cx="1112710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</a:rPr>
              <a:t>Today is my first day of this new term.I like Grade 8 a lot.I find a few changes between last term and this term.</a:t>
            </a:r>
            <a:endParaRPr lang="en-US" sz="3200" b="0"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What is new this term?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Are there any new students or teachers in your class? Introduce them.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Do you have any new subjects? What are they? What will you do to learn them well?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......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en-US" sz="3200" b="0">
                <a:latin typeface="Times New Roman" panose="02020603050405020304" pitchFamily="18" charset="0"/>
              </a:rPr>
              <a:t> I am happy to go back to my school.....</a:t>
            </a:r>
            <a:endParaRPr lang="en-US" altLang="en-US" sz="3200" b="0">
              <a:latin typeface="Times New Roman" panose="02020603050405020304" pitchFamily="18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532765" y="334645"/>
            <a:ext cx="76301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Paragraph show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Box 14"/>
          <p:cNvSpPr txBox="1"/>
          <p:nvPr/>
        </p:nvSpPr>
        <p:spPr>
          <a:xfrm>
            <a:off x="100330" y="-160972"/>
            <a:ext cx="6396038" cy="8915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Example：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465" y="984885"/>
            <a:ext cx="12091670" cy="55029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Today is my first day of this new term. I like Grade 8 a lot. I find there are a few changes between last term and this term.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First of all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,there are two new students in my class! One is Kevin, and the other is Louis. Kevin is hard-working,and Louis looks so cool. He looks like my idol Wang Yibo.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What’s more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,I have a new teacher, too. She is Lynn.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She is friendly to us. At the same time, she is very strict with our study.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Last but not least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I have a new subject this year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physics . I think physics is hard but helpful.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I am happy to go back to my school. I hope I can get along well with my classmates and my teacher.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文本框 1"/>
          <p:cNvSpPr txBox="1"/>
          <p:nvPr/>
        </p:nvSpPr>
        <p:spPr>
          <a:xfrm>
            <a:off x="617220" y="132715"/>
            <a:ext cx="56553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概评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Language  notes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6" name="TextBox 16"/>
          <p:cNvSpPr txBox="1"/>
          <p:nvPr/>
        </p:nvSpPr>
        <p:spPr>
          <a:xfrm>
            <a:off x="899160" y="1316355"/>
            <a:ext cx="10149840" cy="611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 was </a:t>
            </a:r>
            <a:r>
              <a: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happy  to  see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my  classmates  after  </a:t>
            </a:r>
            <a:r>
              <a: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such  a  long   holiday.</a:t>
            </a:r>
            <a:endParaRPr lang="en-US" altLang="zh-CN" sz="28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这么长的假期之后，再见到我的同学我很高兴。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主语+be +adj. + to do sth.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sb. be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happy / sad /glad/sorry/surprised/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to do sth.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我很高兴听到这位新冠肺炎患者康复了。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l'm glad to hear that the COVID-19 patient has recovered.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很抱歉让你久等了。 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l'm sorry to keep you waiting for such a long time.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400050" y="981393"/>
            <a:ext cx="563563" cy="43021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Box 16"/>
          <p:cNvSpPr txBox="1"/>
          <p:nvPr/>
        </p:nvSpPr>
        <p:spPr>
          <a:xfrm>
            <a:off x="866775" y="454660"/>
            <a:ext cx="11151870" cy="12966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 was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happy  to  see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my  classmates  after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such  a  long   holiday</a:t>
            </a:r>
            <a:r>
              <a: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8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8460" y="1057275"/>
            <a:ext cx="6220460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such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adj.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这样的；如此的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修饰名词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375" y="1622425"/>
            <a:ext cx="5548630" cy="1814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　He is such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a smart boy.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This is such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an interesting story.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These are such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interesting stories.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That is such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good news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4375" y="3235960"/>
            <a:ext cx="7226300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so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adv.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这样的；如此的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修饰形容词或副词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145" y="3801110"/>
            <a:ext cx="455041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　His speech was so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exciting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375" y="4192905"/>
            <a:ext cx="3042920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　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两种特殊情况：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4255" y="4650105"/>
            <a:ext cx="7092950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He is such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a smart boy.=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He is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so smart a boy.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5845" y="5128260"/>
            <a:ext cx="5772785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There are so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many interesting books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5900" y="5642610"/>
            <a:ext cx="11976100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当名词前有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many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much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little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（少）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few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等词修饰时，用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so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，不能用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such.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302895" y="673418"/>
            <a:ext cx="563563" cy="43021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57860" y="1059180"/>
          <a:ext cx="10209530" cy="4535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170"/>
                <a:gridCol w="1528445"/>
                <a:gridCol w="3965575"/>
                <a:gridCol w="3990340"/>
              </a:tblGrid>
              <a:tr h="92456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修饰（   ）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such+a/an+形容词+可数名词单数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一部如此有趣的电影 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1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such+形容词+可数名词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复数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/不可数名词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如此有用的书 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79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修饰(  )或（   ）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so+形容词+a/an+可数名词单数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一个如此聪明的男孩 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8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So+形容词/副词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如此干净   学习如此努力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82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So+many/few+可数名词复数 </a:t>
                      </a:r>
                      <a:endParaRPr 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So+much/little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（少）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+不可数名词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如此多的苹果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这么少的钱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Box 16"/>
          <p:cNvSpPr txBox="1"/>
          <p:nvPr/>
        </p:nvSpPr>
        <p:spPr>
          <a:xfrm>
            <a:off x="895350" y="781685"/>
            <a:ext cx="107181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 have two  new  classmates this term.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One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is Sandra and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other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is Mary.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9823" y="1929130"/>
            <a:ext cx="8197850" cy="5219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p>
            <a:r>
              <a:rPr lang="en-US" altLang="zh-CN" sz="2800" b="1" noProof="1" dirty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one ...the  other...     (</a:t>
            </a:r>
            <a:r>
              <a:rPr lang="en-US" altLang="zh-CN" sz="2800" b="1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两者中</a:t>
            </a:r>
            <a:r>
              <a:rPr lang="en-US" altLang="zh-CN" sz="2800" b="1" noProof="1" dirty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)一个...另一个 </a:t>
            </a:r>
            <a:endParaRPr lang="en-US" altLang="zh-CN" sz="2800" b="1" noProof="1" dirty="0"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2701290"/>
            <a:ext cx="10633710" cy="1426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70000"/>
              </a:lnSpc>
              <a:buClrTx/>
              <a:buSzTx/>
              <a:buFontTx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like two writers very much.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Lu Xun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other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Mo Yan.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has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two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pets.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a dog,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 other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a cat.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9823" y="4040505"/>
            <a:ext cx="8197850" cy="5219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p>
            <a:r>
              <a:rPr lang="en-US" altLang="zh-CN" sz="2800" b="1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another  </a:t>
            </a:r>
            <a:r>
              <a:rPr lang="zh-CN" altLang="en-US" sz="2800" b="1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另一又一（指三者或三者以上中的另一个）</a:t>
            </a:r>
            <a:r>
              <a:rPr lang="en-US" altLang="zh-CN" sz="2800" b="1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b="1" noProof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0140" y="4658360"/>
            <a:ext cx="6627495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I don’t like this donut, can  have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another one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4910" y="5243830"/>
            <a:ext cx="5189855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another two days=two more days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194945" y="668973"/>
            <a:ext cx="563563" cy="43021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3" grpId="0" bldLvl="0" animBg="1"/>
      <p:bldP spid="9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32130" y="701675"/>
            <a:ext cx="74676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 can  </a:t>
            </a:r>
            <a:r>
              <a:rPr kumimoji="1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introduce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yourself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her.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40" name="TextBox 16"/>
          <p:cNvSpPr txBox="1"/>
          <p:nvPr/>
        </p:nvSpPr>
        <p:spPr>
          <a:xfrm>
            <a:off x="1470025" y="1473200"/>
            <a:ext cx="6823075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introduce  A   to  B        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介绍给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26" name="TextBox 18"/>
          <p:cNvSpPr txBox="1"/>
          <p:nvPr/>
        </p:nvSpPr>
        <p:spPr>
          <a:xfrm>
            <a:off x="1552575" y="2134870"/>
            <a:ext cx="4725988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introduce   oneself 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自我介绍</a:t>
            </a:r>
            <a:endParaRPr lang="zh-CN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326" name="矩形 2"/>
          <p:cNvSpPr/>
          <p:nvPr/>
        </p:nvSpPr>
        <p:spPr>
          <a:xfrm>
            <a:off x="1352550" y="2785745"/>
            <a:ext cx="7372350" cy="3535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base"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让我向你自我介绍一下。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fontAlgn="base">
              <a:lnSpc>
                <a:spcPct val="130000"/>
              </a:lnSpc>
            </a:pPr>
            <a:r>
              <a:rPr lang="en-US" altLang="zh-CN" sz="2800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Let  me  introduce  myself  to  you.</a:t>
            </a:r>
            <a:endParaRPr lang="en-US" altLang="zh-CN" sz="2800" b="1" strike="noStrike" noProof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</a:pPr>
            <a:r>
              <a:rPr lang="zh-CN" altLang="en-US" sz="2800" strike="noStrike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strike="noStrike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你能把你朋友介绍给我吗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800" strike="noStrike" noProof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</a:pPr>
            <a:r>
              <a:rPr lang="en-US" altLang="zh-CN" sz="2800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Can  you  introduce  your  friend  to  me? </a:t>
            </a:r>
            <a:endParaRPr lang="en-US" altLang="zh-CN" sz="2800" b="1" strike="noStrike" noProof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</a:pPr>
            <a:r>
              <a:rPr lang="en-US" altLang="zh-CN" sz="2400" strike="noStrike" noProof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首先你可以自我介绍一下。</a:t>
            </a:r>
            <a:endParaRPr lang="en-US" altLang="zh-CN" sz="2400" strike="noStrike" noProof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algn="l" defTabSz="914400" rtl="0" fontAlgn="base" latinLnBrk="0">
              <a:lnSpc>
                <a:spcPct val="130000"/>
              </a:lnSpc>
              <a:spcBef>
                <a:spcPct val="20000"/>
              </a:spcBef>
              <a:buNone/>
            </a:pPr>
            <a:r>
              <a:rPr lang="en-US" altLang="zh-CN" sz="2800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You  can  introduce  yourself  first.</a:t>
            </a:r>
            <a:endParaRPr lang="en-US" altLang="zh-CN" sz="2400" strike="noStrike" noProof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367665" y="701358"/>
            <a:ext cx="563563" cy="43021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  <p:bldP spid="184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92810" y="590550"/>
            <a:ext cx="890651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wanted to talk to Sandra, but I didn't know </a:t>
            </a:r>
            <a:r>
              <a:rPr kumimoji="1" lang="en-US" altLang="zh-CN" sz="2800" b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begin</a:t>
            </a:r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r>
              <a:rPr kumimoji="1" lang="en-US" altLang="zh-CN" sz="24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我想和桑德拉说话，但我不知道如何开口。</a:t>
            </a:r>
            <a:endParaRPr kumimoji="1" lang="en-US" altLang="zh-CN" sz="2400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4365" y="1482090"/>
            <a:ext cx="1145921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</a:pPr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【用法详解】how to begin属于"</a:t>
            </a:r>
            <a:r>
              <a:rPr kumimoji="1" lang="en-US" altLang="zh-CN" sz="2800" b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特殊疑问词+动词不定式</a:t>
            </a:r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"结构,在句中作know的</a:t>
            </a:r>
            <a:r>
              <a:rPr kumimoji="1" lang="zh-CN" altLang="en-US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宾语</a:t>
            </a:r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“特殊疑问词(why除外) +动词不定式"结构在句中可以作</a:t>
            </a:r>
            <a:r>
              <a:rPr kumimoji="1" lang="en-US" altLang="zh-CN" sz="2800" b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know，tell, wonder, ask, learn</a:t>
            </a:r>
            <a:r>
              <a:rPr kumimoji="1" lang="en-US" altLang="zh-CN" sz="28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等动词的宾语,也可以作主语或表语。</a:t>
            </a:r>
            <a:endParaRPr kumimoji="1" lang="en-US" altLang="zh-CN" sz="2800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TextBox 16"/>
          <p:cNvSpPr txBox="1"/>
          <p:nvPr/>
        </p:nvSpPr>
        <p:spPr>
          <a:xfrm>
            <a:off x="758825" y="2908300"/>
            <a:ext cx="10660380" cy="3968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我想知道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wonder ______ to solve the problem.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如何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解决这个问题）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I wonder ______ to solve the problem.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什么时候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去解决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这个问题）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I wonder ______ to solve the problem.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去哪里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解决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这个问题）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I wonder ______ to solve the problem.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谁来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解决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这个问题）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582" name="TextBox 14"/>
          <p:cNvSpPr txBox="1"/>
          <p:nvPr/>
        </p:nvSpPr>
        <p:spPr>
          <a:xfrm>
            <a:off x="2362835" y="375983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2362835" y="430339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276475" y="4949190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where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2362835" y="560006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367665" y="701358"/>
            <a:ext cx="563563" cy="43021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2458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Box 14"/>
          <p:cNvSpPr txBox="1"/>
          <p:nvPr/>
        </p:nvSpPr>
        <p:spPr>
          <a:xfrm>
            <a:off x="617855" y="96838"/>
            <a:ext cx="6396038" cy="8115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ummary：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5385" y="1121410"/>
            <a:ext cx="352742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做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...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很高兴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这么长的假期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这么多有趣的书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一个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...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另一个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...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再两天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介绍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自己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给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...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7.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我不知道如何开始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8.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结交新朋友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06515" y="1120775"/>
            <a:ext cx="578548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 happy to ..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such a long holiday 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 many interesing books.  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one...the other...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another two days=two more days</a:t>
            </a: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introduce onself to ...</a:t>
            </a: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didn’t know how to begin. </a:t>
            </a: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make new friends  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Box 14"/>
          <p:cNvSpPr txBox="1"/>
          <p:nvPr/>
        </p:nvSpPr>
        <p:spPr>
          <a:xfrm>
            <a:off x="617855" y="96838"/>
            <a:ext cx="6396038" cy="8115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检改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41145" y="1113155"/>
            <a:ext cx="9305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Task 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800" b="0">
                <a:latin typeface="宋体" panose="02010600030101010101" pitchFamily="2" charset="-122"/>
              </a:rPr>
              <a:t> </a:t>
            </a:r>
            <a:r>
              <a:rPr lang="en-US" sz="2800" b="0">
                <a:latin typeface="Times New Roman" panose="02020603050405020304" pitchFamily="18" charset="0"/>
              </a:rPr>
              <a:t>Fill in the blanks with the words or phrase in the box.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116580" y="1839595"/>
            <a:ext cx="5469255" cy="81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541145" y="1839595"/>
            <a:ext cx="930592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 When you have trouble finding answers to questions on your own,there are a few things you cando. You can________ your teacher or your classmates for help. You can also ________ books from the library. If you can't find the answers in a book, you can________ the answers on the Internet. These days you can search the web for almost everything.You are sure to find a website that can ________ you the answers you need.</a:t>
            </a:r>
            <a:endParaRPr lang="en-US" altLang="en-US" sz="28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538220" y="341566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ask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3622675" y="391985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borrow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6112510" y="431863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look for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8871585" y="5159375"/>
            <a:ext cx="141478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give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93980" y="742315"/>
            <a:ext cx="11992610" cy="47999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THINK  ABOUT  IT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How do you like the first day of a new term/school year?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· Do you have any new subjects? 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Do you think you will like them?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51" name="文本框 1"/>
          <p:cNvSpPr txBox="1"/>
          <p:nvPr/>
        </p:nvSpPr>
        <p:spPr>
          <a:xfrm>
            <a:off x="4184333" y="0"/>
            <a:ext cx="4443412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Leading in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423797" y="472334"/>
            <a:ext cx="3549980" cy="3022204"/>
            <a:chOff x="491377" y="1723284"/>
            <a:chExt cx="3549980" cy="3022204"/>
          </a:xfrm>
        </p:grpSpPr>
        <p:sp>
          <p:nvSpPr>
            <p:cNvPr id="2" name="心形 1"/>
            <p:cNvSpPr/>
            <p:nvPr/>
          </p:nvSpPr>
          <p:spPr>
            <a:xfrm>
              <a:off x="2126545" y="2201585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心形 7"/>
            <p:cNvSpPr/>
            <p:nvPr/>
          </p:nvSpPr>
          <p:spPr>
            <a:xfrm>
              <a:off x="1277795" y="1723284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心形 11"/>
            <p:cNvSpPr/>
            <p:nvPr/>
          </p:nvSpPr>
          <p:spPr>
            <a:xfrm>
              <a:off x="2963449" y="1737352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心形 12"/>
            <p:cNvSpPr/>
            <p:nvPr/>
          </p:nvSpPr>
          <p:spPr>
            <a:xfrm>
              <a:off x="491377" y="2424327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心形 13"/>
            <p:cNvSpPr/>
            <p:nvPr/>
          </p:nvSpPr>
          <p:spPr>
            <a:xfrm>
              <a:off x="2164058" y="4421932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心形 14"/>
            <p:cNvSpPr/>
            <p:nvPr/>
          </p:nvSpPr>
          <p:spPr>
            <a:xfrm>
              <a:off x="491377" y="3186498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心形 15"/>
            <p:cNvSpPr/>
            <p:nvPr/>
          </p:nvSpPr>
          <p:spPr>
            <a:xfrm>
              <a:off x="1087881" y="3845160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心形 16"/>
            <p:cNvSpPr/>
            <p:nvPr/>
          </p:nvSpPr>
          <p:spPr>
            <a:xfrm>
              <a:off x="3661529" y="2382123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心形 17"/>
            <p:cNvSpPr/>
            <p:nvPr/>
          </p:nvSpPr>
          <p:spPr>
            <a:xfrm>
              <a:off x="3623276" y="3135442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心形 18"/>
            <p:cNvSpPr/>
            <p:nvPr/>
          </p:nvSpPr>
          <p:spPr>
            <a:xfrm>
              <a:off x="3054887" y="3882675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9297286" y="1454729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LOVE</a:t>
            </a:r>
            <a:endParaRPr lang="zh-CN" alt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分享爱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716770" y="3039110"/>
            <a:ext cx="619125" cy="6191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34758" y="1935480"/>
            <a:ext cx="665924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a nice day!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81050" y="1267143"/>
            <a:ext cx="9912985" cy="357949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Sandra     /ˈsændrə/   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桑德拉（人名）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Cox          </a:t>
            </a: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/kɒks/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考克斯（姓氏）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physics     </a:t>
            </a: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/ˈfɪzɪks/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n.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物理学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recent       </a:t>
            </a: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/ˈriːsnt/       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最近的；近代的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184333" y="0"/>
            <a:ext cx="4443412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 words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物理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3785" r="14102"/>
          <a:stretch>
            <a:fillRect/>
          </a:stretch>
        </p:blipFill>
        <p:spPr>
          <a:xfrm>
            <a:off x="9461500" y="3245485"/>
            <a:ext cx="2350135" cy="3315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81050" y="4091305"/>
            <a:ext cx="5369560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recent years </a:t>
            </a:r>
            <a:r>
              <a:rPr lang="zh-CN" altLang="en-US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在近几年</a:t>
            </a:r>
            <a:endParaRPr lang="zh-CN" altLang="en-US" sz="36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1050" y="4962525"/>
            <a:ext cx="4334510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recent</a:t>
            </a:r>
            <a:r>
              <a:rPr lang="en-US" sz="36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ly    </a:t>
            </a:r>
            <a:r>
              <a:rPr lang="en-US" sz="36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adv.</a:t>
            </a:r>
            <a:endParaRPr lang="en-US" sz="36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8235" y="1383665"/>
            <a:ext cx="8229600" cy="1247140"/>
          </a:xfrm>
        </p:spPr>
        <p:txBody>
          <a:bodyPr>
            <a:noAutofit/>
          </a:bodyPr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Listen to the passage and repeat.(P2)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zh-CN" sz="3600" b="0" i="0" u="none" strike="noStrike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5075" y="2767965"/>
            <a:ext cx="10089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3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Listen to the passage and try to imitate(模仿) the pronuciation and intonation.</a:t>
            </a:r>
            <a:endParaRPr lang="en-US" altLang="zh-CN" sz="360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3535" y="0"/>
            <a:ext cx="537591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Task 1-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Listening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unit1_lesson0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53805" y="85725"/>
            <a:ext cx="908050" cy="93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1" y="129247"/>
            <a:ext cx="10515600" cy="479606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Self-learning  12mins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02920" y="694055"/>
            <a:ext cx="11537950" cy="3235325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: Read the lesson and answer the  questions.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: Role play:work in pairs.One is Li Ming, and the other is Danny.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:  Read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passages 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and then write a short passage.</a:t>
            </a:r>
            <a:endParaRPr lang="zh-CN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4512945" y="3172460"/>
            <a:ext cx="3519170" cy="1247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i="0" u="none" strike="noStrike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Transitional words </a:t>
            </a:r>
            <a:endParaRPr kumimoji="0" lang="en-US" altLang="zh-CN" sz="3200" b="1" i="0" u="none" strike="noStrike" kern="1200" cap="none" spc="0" normalizeH="0" baseline="0" noProof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970" y="3939540"/>
            <a:ext cx="5447665" cy="2456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60" y="3801745"/>
            <a:ext cx="4878070" cy="2593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331" y="247992"/>
            <a:ext cx="10515600" cy="479606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pPr algn="l"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Group-learning  7mins</a:t>
            </a:r>
            <a:b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Demands: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54050" y="1405890"/>
            <a:ext cx="11537950" cy="4351655"/>
          </a:xfrm>
        </p:spPr>
        <p:txBody>
          <a:bodyPr>
            <a:noAutofit/>
          </a:bodyPr>
          <a:p>
            <a:pPr>
              <a:lnSpc>
                <a:spcPct val="120000"/>
              </a:lnSpc>
            </a:pPr>
            <a:r>
              <a:rPr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Check answers in the group.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: Role play: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You can choose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of your                             teammates to show.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Show us your paragraph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Choose one or two of your teammates to show.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312420" y="814070"/>
            <a:ext cx="11879580" cy="5949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Read the lesson and answer the questions.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many new classmates does Danny have? 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What are their names? 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advice does Li Ming give Danny on how to start a conversation with Sandra?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 Ming has a new subject this year. What is it?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40055" marR="0" lvl="0" indent="-440055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25" name="TextBox 10"/>
          <p:cNvSpPr txBox="1"/>
          <p:nvPr/>
        </p:nvSpPr>
        <p:spPr>
          <a:xfrm>
            <a:off x="312420" y="107315"/>
            <a:ext cx="73609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 2-Reading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240" y="2698750"/>
            <a:ext cx="79914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Two. They are Sandra and Mary.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20" name="矩形 3"/>
          <p:cNvSpPr/>
          <p:nvPr/>
        </p:nvSpPr>
        <p:spPr>
          <a:xfrm>
            <a:off x="915670" y="4791710"/>
            <a:ext cx="1127633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can introduce himself to her. He can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also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ask her questions.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15670" y="5974398"/>
            <a:ext cx="55022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Physics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42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600075" y="1610995"/>
            <a:ext cx="11203305" cy="1076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40055" marR="0" lvl="0" indent="-44005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What will Li Ming do to prepare for his class tomorrow?            Why?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443" name="矩形 2"/>
          <p:cNvSpPr/>
          <p:nvPr/>
        </p:nvSpPr>
        <p:spPr>
          <a:xfrm>
            <a:off x="1147445" y="3089910"/>
            <a:ext cx="1043876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will  prepare some good recent pictures of himself.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Because they will make a class picture.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　</a:t>
            </a:r>
            <a:endParaRPr lang="zh-CN" altLang="zh-CN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1221740" y="760730"/>
            <a:ext cx="1046226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Read the lesson and answer the questions.?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25" name="TextBox 10"/>
          <p:cNvSpPr txBox="1"/>
          <p:nvPr/>
        </p:nvSpPr>
        <p:spPr>
          <a:xfrm>
            <a:off x="194310" y="33655"/>
            <a:ext cx="54641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 2-Reading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545840" y="2148840"/>
            <a:ext cx="784987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60000"/>
              </a:lnSpc>
            </a:pPr>
            <a:r>
              <a:rPr sz="4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Role play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show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60000"/>
              </a:lnSpc>
            </a:pPr>
            <a:endParaRPr lang="en-US" altLang="zh-CN" sz="4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463550" y="86360"/>
            <a:ext cx="72529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Task 3-h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aving a role play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505,&quot;width&quot;:3192.5007874015746}"/>
</p:tagLst>
</file>

<file path=ppt/tags/tag2.xml><?xml version="1.0" encoding="utf-8"?>
<p:tagLst xmlns:p="http://schemas.openxmlformats.org/presentationml/2006/main">
  <p:tag name="KSO_WM_UNIT_TABLE_BEAUTIFY" val="smartTable{6256acf3-66d8-4a7c-884d-847c59af5336}"/>
  <p:tag name="TABLE_ENDDRAG_ORIGIN_RECT" val="803*357"/>
  <p:tag name="TABLE_ENDDRAG_RECT" val="51*83*803*357"/>
</p:tagLst>
</file>

<file path=ppt/theme/theme1.xml><?xml version="1.0" encoding="utf-8"?>
<a:theme xmlns:a="http://schemas.openxmlformats.org/drawingml/2006/main" name="Office 主题">
  <a:themeElements>
    <a:clrScheme name="自定义 3807">
      <a:dk1>
        <a:sysClr val="windowText" lastClr="000000"/>
      </a:dk1>
      <a:lt1>
        <a:sysClr val="window" lastClr="FFFFFF"/>
      </a:lt1>
      <a:dk2>
        <a:srgbClr val="10AACC"/>
      </a:dk2>
      <a:lt2>
        <a:srgbClr val="4DC1D9"/>
      </a:lt2>
      <a:accent1>
        <a:srgbClr val="4DC1D9"/>
      </a:accent1>
      <a:accent2>
        <a:srgbClr val="10AACC"/>
      </a:accent2>
      <a:accent3>
        <a:srgbClr val="4DC1D9"/>
      </a:accent3>
      <a:accent4>
        <a:srgbClr val="10AACC"/>
      </a:accent4>
      <a:accent5>
        <a:srgbClr val="4DC1D9"/>
      </a:accent5>
      <a:accent6>
        <a:srgbClr val="10AAC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5441</Words>
  <Application>WPS 演示</Application>
  <PresentationFormat>自定义</PresentationFormat>
  <Paragraphs>274</Paragraphs>
  <Slides>20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Times New Roman</vt:lpstr>
      <vt:lpstr>微软雅黑</vt:lpstr>
      <vt:lpstr>Arial Unicode MS</vt:lpstr>
      <vt:lpstr>Arial Black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Self-learning  12mins</vt:lpstr>
      <vt:lpstr>Group-learning  7mins Demands: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Lynn</cp:lastModifiedBy>
  <cp:revision>175</cp:revision>
  <dcterms:created xsi:type="dcterms:W3CDTF">2015-05-05T08:02:00Z</dcterms:created>
  <dcterms:modified xsi:type="dcterms:W3CDTF">2021-09-03T10:01:32Z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93C42DC00DF14F1290A67A3FBB4FB12C</vt:lpwstr>
  </property>
</Properties>
</file>