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0.5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4" r:id="rId10"/>
    <p:sldId id="266" r:id="rId11"/>
    <p:sldId id="267" r:id="rId12"/>
    <p:sldId id="270" r:id="rId13"/>
    <p:sldId id="268" r:id="rId14"/>
    <p:sldId id="271" r:id="rId15"/>
  </p:sldIdLst>
  <p:sldSz cx="9144000" cy="6858000" type="screen4x3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tags" Target="tags/tag1.xml" /><Relationship Id="rId17" Type="http://schemas.openxmlformats.org/officeDocument/2006/relationships/presProps" Target="presProps.xml" /><Relationship Id="rId18" Type="http://schemas.openxmlformats.org/officeDocument/2006/relationships/viewProps" Target="viewProps.xml" /><Relationship Id="rId19" Type="http://schemas.openxmlformats.org/officeDocument/2006/relationships/theme" Target="theme/theme1.xml" /><Relationship Id="rId2" Type="http://schemas.openxmlformats.org/officeDocument/2006/relationships/slide" Target="slides/slide1.xml" /><Relationship Id="rId20" Type="http://schemas.openxmlformats.org/officeDocument/2006/relationships/tableStyles" Target="tableStyles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0D00-3A7C-46E8-80E3-1B98AB42B7F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B9A-2D14-43C3-8945-79D7EDBCAE17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0D00-3A7C-46E8-80E3-1B98AB42B7F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B9A-2D14-43C3-8945-79D7EDBCAE17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0D00-3A7C-46E8-80E3-1B98AB42B7F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B9A-2D14-43C3-8945-79D7EDBCAE17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66FF0D00-3A7C-46E8-80E3-1B98AB42B7F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B9A-2D14-43C3-8945-79D7EDBCAE17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0D00-3A7C-46E8-80E3-1B98AB42B7F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B9A-2D14-43C3-8945-79D7EDBCAE17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0D00-3A7C-46E8-80E3-1B98AB42B7F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B9A-2D14-43C3-8945-79D7EDBCAE17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0D00-3A7C-46E8-80E3-1B98AB42B7F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B9A-2D14-43C3-8945-79D7EDBCAE17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0D00-3A7C-46E8-80E3-1B98AB42B7F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B9A-2D14-43C3-8945-79D7EDBCAE17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0D00-3A7C-46E8-80E3-1B98AB42B7F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B9A-2D14-43C3-8945-79D7EDBCAE17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0D00-3A7C-46E8-80E3-1B98AB42B7F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B9A-2D14-43C3-8945-79D7EDBCAE17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0D00-3A7C-46E8-80E3-1B98AB42B7F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1B9A-2D14-43C3-8945-79D7EDBCAE17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66FF0D00-3A7C-46E8-80E3-1B98AB42B7F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00B01B9A-2D14-43C3-8945-79D7EDBCAE17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8.png" /><Relationship Id="rId3" Type="http://schemas.openxmlformats.org/officeDocument/2006/relationships/image" Target="../media/image9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Lesson 5 Meet Ms. Liu</a:t>
            </a:r>
            <a:b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707410" y="4725144"/>
            <a:ext cx="6400800" cy="1752600"/>
          </a:xfrm>
        </p:spPr>
        <p:txBody>
          <a:bodyPr/>
          <a:lstStyle/>
          <a:p>
            <a:endParaRPr lang="zh-CN" altLang="en-US" b="1"/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Practice</a:t>
            </a:r>
            <a:br>
              <a:rPr lang="en-US" altLang="zh-CN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112568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marL="0" indent="0">
              <a:buNone/>
            </a:pPr>
            <a:r>
              <a:rPr lang="en-US" altLang="zh-CN"/>
              <a:t> </a:t>
            </a:r>
            <a:r>
              <a:rPr lang="en-US" altLang="zh-CN" smtClean="0"/>
              <a:t>  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他</a:t>
            </a:r>
            <a:r>
              <a:rPr lang="zh-CN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准备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吃晚饭了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(have dinner)</a:t>
            </a:r>
            <a:endParaRPr lang="en-US" altLang="zh-CN"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He ____________ have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dinner</a:t>
            </a:r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2.</a:t>
            </a:r>
            <a: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丹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妮</a:t>
            </a:r>
            <a:r>
              <a:rPr lang="zh-CN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也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不喜欢吃苹果</a:t>
            </a:r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Danny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doesn’t like to eat apples 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Danny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hate to eat apples, 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3.</a:t>
            </a:r>
            <a: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放学后学生</a:t>
            </a:r>
            <a:r>
              <a:rPr lang="zh-CN" alt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开始</a:t>
            </a:r>
            <a: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踢足球</a:t>
            </a: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The students _________________after school.</a:t>
            </a: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696" y="2203027"/>
            <a:ext cx="19850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is ready to </a:t>
            </a:r>
            <a:endParaRPr lang="zh-C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28184" y="3404031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either.</a:t>
            </a:r>
            <a:endParaRPr lang="en-US" altLang="zh-CN" sz="280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92080" y="3965393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87824" y="5085184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start to </a:t>
            </a:r>
            <a:r>
              <a:rPr lang="en-US" altLang="zh-CN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play football </a:t>
            </a:r>
            <a:endParaRPr lang="zh-CN" altLang="en-US" sz="2800"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Practice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256584"/>
          </a:xfrm>
          <a:blipFill>
            <a:blip r:embed="rId2"/>
            <a:stretch>
              <a:fillRect/>
            </a:stretch>
          </a:blip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用 </a:t>
            </a:r>
            <a:r>
              <a:rPr lang="en-US" altLang="zh-C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either, also, too </a:t>
            </a:r>
            <a:r>
              <a:rPr lang="zh-CN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填空</a:t>
            </a:r>
            <a:endParaRPr lang="en-US" altLang="zh-CN" b="1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I can’t play the piano.  He can’t</a:t>
            </a:r>
            <a:r>
              <a:rPr lang="zh-CN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             ）</a:t>
            </a:r>
            <a:endParaRPr lang="en-US" altLang="zh-CN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He </a:t>
            </a:r>
            <a:r>
              <a:rPr lang="zh-CN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             ）</a:t>
            </a:r>
            <a:r>
              <a:rPr lang="en-US" altLang="zh-C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wants to play football</a:t>
            </a:r>
            <a:endParaRPr lang="en-US" altLang="zh-CN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 My father likes reading ,and I like reading </a:t>
            </a:r>
            <a:r>
              <a:rPr lang="zh-CN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        ）</a:t>
            </a:r>
            <a:endParaRPr lang="en-US" altLang="zh-CN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4. I am a student </a:t>
            </a:r>
            <a:r>
              <a:rPr lang="zh-CN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        ）</a:t>
            </a:r>
            <a:endParaRPr lang="en-US" altLang="zh-CN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60232" y="205783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endParaRPr lang="zh-CN" altLang="en-US" sz="2800">
              <a:solidFill>
                <a:srgbClr val="FF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79712" y="285293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4259294"/>
            <a:ext cx="859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79912" y="5085184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smtClean="0"/>
              <a:t>Summary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4006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.  be ready to do sth  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准备做某事</a:t>
            </a:r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.  feel lucky to do sth 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做某事感到很幸运</a:t>
            </a:r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.  start to do sth 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或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start doing sth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开始做某事</a:t>
            </a:r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. encourage sb to do sth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鼓励某人做某事</a:t>
            </a:r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“也”的三种表达方式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also, too, either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及用法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/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25872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altLang="zh-CN" smtClean="0"/>
          </a:p>
          <a:p>
            <a:pPr marL="0" indent="0">
              <a:buNone/>
            </a:pPr>
            <a:endParaRPr lang="en-US" altLang="zh-CN" smtClean="0"/>
          </a:p>
          <a:p>
            <a:pPr marL="0" indent="0" algn="ctr">
              <a:buNone/>
            </a:pPr>
            <a:r>
              <a:rPr lang="en-US" altLang="zh-C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endParaRPr lang="en-US" altLang="zh-CN" sz="4000" b="1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zh-CN" sz="4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/>
              <a:t> </a:t>
            </a:r>
            <a:r>
              <a:rPr lang="en-US" altLang="zh-CN" smtClean="0"/>
              <a:t>   1.  </a:t>
            </a:r>
            <a:r>
              <a:rPr lang="zh-CN" altLang="en-US" smtClean="0"/>
              <a:t>练习册</a:t>
            </a:r>
            <a:r>
              <a:rPr lang="en-US" altLang="zh-CN" smtClean="0"/>
              <a:t>1</a:t>
            </a:r>
            <a:r>
              <a:rPr lang="zh-CN" altLang="en-US" smtClean="0">
                <a:latin typeface="黑体" panose="02010609060101010101" pitchFamily="49" charset="-122"/>
                <a:ea typeface="黑体" panose="02010609060101010101" pitchFamily="49" charset="-122"/>
              </a:rPr>
              <a:t>～</a:t>
            </a:r>
            <a:r>
              <a:rPr lang="en-US" altLang="zh-CN" smtClean="0"/>
              <a:t>3 </a:t>
            </a:r>
            <a:r>
              <a:rPr lang="zh-CN" altLang="en-US" smtClean="0"/>
              <a:t>题</a:t>
            </a:r>
            <a:endParaRPr lang="en-US" altLang="zh-CN" smtClean="0"/>
          </a:p>
          <a:p>
            <a:pPr marL="0" indent="0">
              <a:buNone/>
            </a:pPr>
            <a:r>
              <a:rPr lang="en-US" altLang="zh-CN"/>
              <a:t> </a:t>
            </a:r>
            <a:r>
              <a:rPr lang="en-US" altLang="zh-CN" smtClean="0"/>
              <a:t>   2.  </a:t>
            </a:r>
            <a:r>
              <a:rPr lang="zh-CN" altLang="en-US" smtClean="0"/>
              <a:t>背诵第五课所学的单词和短语</a:t>
            </a:r>
            <a:endParaRPr lang="en-US" altLang="zh-CN" smtClean="0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New picture" hidden="1"/>
          <p:cNvPicPr/>
          <p:nvPr/>
        </p:nvPicPr>
        <p:blipFill>
          <a:blip r:embed="rId2"/>
          <a:stretch>
            <a:fillRect/>
          </a:stretch>
        </p:blipFill>
        <p:spPr>
          <a:xfrm>
            <a:off x="12001500" y="12611100"/>
            <a:ext cx="342900" cy="317500"/>
          </a:xfrm>
          <a:prstGeom prst="cube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Lead in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328592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/>
              <a:t> </a:t>
            </a:r>
            <a:r>
              <a:rPr lang="en-US" altLang="zh-CN" smtClean="0"/>
              <a:t> </a:t>
            </a:r>
            <a:endParaRPr lang="en-US" altLang="zh-CN" smtClean="0"/>
          </a:p>
          <a:p>
            <a:pPr marL="0" indent="0" algn="ctr">
              <a:buNone/>
            </a:pP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Guess game </a:t>
            </a:r>
            <a:endParaRPr lang="en-US" altLang="zh-CN" b="1">
              <a:solidFill>
                <a:srgbClr val="FF0000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1. She is a new teacher.</a:t>
            </a:r>
            <a:endParaRPr lang="en-US" altLang="zh-CN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2. She has long hair.</a:t>
            </a: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3. She is friendly to us.</a:t>
            </a: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4. She teaches us English </a:t>
            </a: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5. Who is she.</a:t>
            </a: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/>
              <a:t> </a:t>
            </a:r>
            <a:r>
              <a:rPr lang="en-US" altLang="zh-CN" smtClean="0"/>
              <a:t>  </a:t>
            </a:r>
            <a:endParaRPr lang="en-US" altLang="zh-CN" smtClean="0"/>
          </a:p>
          <a:p>
            <a:pPr marL="0" indent="0">
              <a:buNone/>
            </a:pPr>
            <a:r>
              <a:rPr lang="en-US" altLang="zh-CN"/>
              <a:t> </a:t>
            </a:r>
            <a:r>
              <a:rPr lang="en-US" altLang="zh-CN" smtClean="0"/>
              <a:t> </a:t>
            </a:r>
            <a:endParaRPr lang="zh-CN" altLang="en-US"/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</a:rPr>
              <a:t>new words</a:t>
            </a:r>
            <a:br>
              <a:rPr lang="en-US" altLang="zh-CN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04656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en-US" altLang="zh-CN" sz="1800" b="1">
              <a:latin typeface="Times New Roman" pitchFamily="18" charset="0"/>
              <a:cs typeface="Times New Roman" panose="02020603050405020304" pitchFamily="18" charset="0"/>
            </a:endParaRPr>
          </a:p>
          <a:p>
            <a:r>
              <a:rPr lang="en-US" altLang="zh-CN" sz="51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someone    </a:t>
            </a:r>
            <a:r>
              <a:rPr lang="en-US" altLang="zh-CN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pron.    </a:t>
            </a:r>
            <a:r>
              <a:rPr lang="zh-CN" altLang="en-US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某人；有人</a:t>
            </a:r>
            <a:r>
              <a:rPr lang="en-US" altLang="zh-CN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5100" b="1">
              <a:latin typeface="Times New Roman" pitchFamily="18" charset="0"/>
              <a:cs typeface="Times New Roman" panose="02020603050405020304" pitchFamily="18" charset="0"/>
            </a:endParaRPr>
          </a:p>
          <a:p>
            <a:endParaRPr lang="en-US" altLang="zh-CN" sz="51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51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England       </a:t>
            </a:r>
            <a:r>
              <a:rPr lang="zh-CN" altLang="en-US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英格兰 </a:t>
            </a:r>
            <a:r>
              <a:rPr lang="en-US" altLang="zh-CN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地名</a:t>
            </a:r>
            <a:r>
              <a:rPr lang="en-US" altLang="zh-CN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51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51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51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knowledgeable   </a:t>
            </a:r>
            <a:r>
              <a:rPr lang="en-US" altLang="zh-CN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adj.   </a:t>
            </a:r>
            <a:r>
              <a:rPr lang="zh-CN" altLang="en-US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有丰富知识的</a:t>
            </a:r>
            <a:r>
              <a:rPr lang="en-US" altLang="zh-CN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zh-CN" altLang="en-US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博学的</a:t>
            </a:r>
            <a:endParaRPr lang="en-US" altLang="zh-CN" sz="51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51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51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encourage    v.   </a:t>
            </a:r>
            <a:r>
              <a:rPr lang="zh-CN" altLang="en-US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鼓励；支持</a:t>
            </a:r>
            <a:endParaRPr lang="en-US" altLang="zh-CN" sz="51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51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51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discuss    v.    </a:t>
            </a:r>
            <a:r>
              <a:rPr lang="zh-CN" altLang="en-US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讨论；谈论</a:t>
            </a:r>
            <a:endParaRPr lang="en-US" altLang="zh-CN" sz="51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51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51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patient    </a:t>
            </a:r>
            <a:r>
              <a:rPr lang="en-US" altLang="zh-CN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adj.    </a:t>
            </a:r>
            <a:r>
              <a:rPr lang="zh-CN" altLang="en-US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有耐心的</a:t>
            </a:r>
            <a:r>
              <a:rPr lang="en-US" altLang="zh-CN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zh-CN" altLang="en-US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能忍耐的</a:t>
            </a:r>
            <a:r>
              <a:rPr lang="zh-CN" altLang="en-US" sz="51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lang="en-US" altLang="zh-CN" sz="51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n.    </a:t>
            </a:r>
            <a:r>
              <a:rPr lang="zh-CN" altLang="en-US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病人</a:t>
            </a:r>
            <a:endParaRPr lang="en-US" altLang="zh-CN" sz="51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51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51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CN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piano   n.  </a:t>
            </a:r>
            <a:r>
              <a:rPr lang="zh-CN" altLang="en-US" sz="5100" b="1">
                <a:latin typeface="Times New Roman" panose="02020603050405020304" pitchFamily="18" charset="0"/>
                <a:cs typeface="Times New Roman" panose="02020603050405020304" pitchFamily="18" charset="0"/>
              </a:rPr>
              <a:t>钢琴</a:t>
            </a:r>
            <a:endParaRPr lang="en-US" altLang="zh-CN" sz="51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zh-CN" altLang="en-US" sz="3200" smtClean="0"/>
              <a:t>几种称呼</a:t>
            </a:r>
            <a:endParaRPr lang="zh-CN" altLang="en-US" sz="32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73744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marL="0" indent="0">
              <a:buNone/>
            </a:pPr>
            <a:r>
              <a:rPr lang="en-US" altLang="zh-CN" b="1">
                <a:solidFill>
                  <a:srgbClr val="FF0000"/>
                </a:solidFill>
              </a:rPr>
              <a:t> Miss </a:t>
            </a:r>
            <a:r>
              <a:rPr lang="zh-CN" altLang="en-US"/>
              <a:t>小姐（指未婚女性）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r>
              <a:rPr lang="en-US" altLang="zh-CN"/>
              <a:t> </a:t>
            </a:r>
            <a:r>
              <a:rPr lang="en-US" altLang="zh-CN" b="1">
                <a:solidFill>
                  <a:srgbClr val="FF0000"/>
                </a:solidFill>
              </a:rPr>
              <a:t>Mrs.</a:t>
            </a:r>
            <a:r>
              <a:rPr lang="en-US" altLang="zh-CN"/>
              <a:t> </a:t>
            </a:r>
            <a:r>
              <a:rPr lang="zh-CN" altLang="en-US"/>
              <a:t>太太， 夫人（已婚女性）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r>
              <a:rPr lang="en-US" altLang="zh-CN" b="1"/>
              <a:t> </a:t>
            </a:r>
            <a:r>
              <a:rPr lang="en-US" altLang="zh-CN" b="1">
                <a:solidFill>
                  <a:srgbClr val="FF0000"/>
                </a:solidFill>
              </a:rPr>
              <a:t>Ms</a:t>
            </a:r>
            <a:r>
              <a:rPr lang="en-US" altLang="zh-CN">
                <a:solidFill>
                  <a:srgbClr val="FF0000"/>
                </a:solidFill>
              </a:rPr>
              <a:t>.</a:t>
            </a:r>
            <a:r>
              <a:rPr lang="zh-CN" altLang="en-US"/>
              <a:t>女士（通常不知其是否已婚）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r>
              <a:rPr lang="en-US" altLang="zh-CN" b="1">
                <a:solidFill>
                  <a:srgbClr val="FF0000"/>
                </a:solidFill>
              </a:rPr>
              <a:t> Mr. </a:t>
            </a:r>
            <a:r>
              <a:rPr lang="zh-CN" altLang="en-US"/>
              <a:t>先生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Language points </a:t>
            </a:r>
            <a:br>
              <a:rPr lang="en-US" altLang="zh-CN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5250"/>
            <a:ext cx="9144000" cy="518093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marL="0" indent="0">
              <a:buNone/>
            </a:pPr>
            <a:r>
              <a:rPr lang="en-US" altLang="zh-CN" smtClean="0"/>
              <a:t>  </a:t>
            </a:r>
            <a:endParaRPr lang="en-US" altLang="zh-CN" smtClean="0"/>
          </a:p>
          <a:p>
            <a:pPr marL="0" indent="0">
              <a:buNone/>
            </a:pPr>
            <a:endParaRPr lang="en-US" altLang="zh-CN" sz="3600"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. He </a:t>
            </a: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ready to give </a:t>
            </a:r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his report to the class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be </a:t>
            </a:r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ready to do sth </a:t>
            </a:r>
            <a:r>
              <a:rPr lang="zh-CN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准备做某事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360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CN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我们</a:t>
            </a:r>
            <a:r>
              <a:rPr lang="zh-CN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准备上课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We______(</a:t>
            </a:r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zh-CN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ready to have class.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sz="3600">
              <a:latin typeface="Times New Roman" pitchFamily="18" charset="0"/>
              <a:cs typeface="Times New Roman" panose="02020603050405020304" pitchFamily="18" charset="0"/>
            </a:endParaRPr>
          </a:p>
          <a:p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475656" y="4941168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endParaRPr lang="zh-CN" altLang="en-US" sz="3200"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2. I </a:t>
            </a:r>
            <a:r>
              <a:rPr lang="en-US" altLang="zh-CN">
                <a:solidFill>
                  <a:srgbClr val="FF0000"/>
                </a:solidFill>
              </a:rPr>
              <a:t>feel lucky to have </a:t>
            </a:r>
            <a:r>
              <a:rPr lang="en-US" altLang="zh-CN"/>
              <a:t>her </a:t>
            </a:r>
            <a:r>
              <a:rPr lang="en-US" altLang="zh-CN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en-US" altLang="zh-CN"/>
              <a:t> my English teacher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261" y="1412776"/>
            <a:ext cx="9144000" cy="52578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altLang="zh-CN"/>
          </a:p>
          <a:p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feel lucky to do sth  </a:t>
            </a:r>
            <a:r>
              <a:rPr lang="zh-CN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做</a:t>
            </a:r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zh-CN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感到很幸运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我做这份工作感觉很幸运</a:t>
            </a:r>
            <a:endParaRPr lang="en-US" altLang="zh-CN" sz="3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3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altLang="zh-CN" sz="36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 lucky to do </a:t>
            </a: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job.</a:t>
            </a:r>
            <a:endParaRPr lang="zh-CN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4000"/>
              <a:t>3. She </a:t>
            </a:r>
            <a:r>
              <a:rPr lang="en-US" altLang="zh-CN" sz="4000">
                <a:solidFill>
                  <a:srgbClr val="FF0000"/>
                </a:solidFill>
              </a:rPr>
              <a:t>started teaching </a:t>
            </a:r>
            <a:r>
              <a:rPr lang="en-US" altLang="zh-CN" sz="4000"/>
              <a:t>seven years ago</a:t>
            </a:r>
            <a:r>
              <a:rPr lang="en-US" altLang="zh-CN"/>
              <a:t>.</a:t>
            </a:r>
            <a:br>
              <a:rPr lang="en-US" altLang="zh-CN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zh-CN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开始</a:t>
            </a:r>
            <a:r>
              <a:rPr lang="zh-CN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做某事</a:t>
            </a:r>
            <a:endParaRPr lang="en-US" altLang="zh-CN" sz="3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start to do sth </a:t>
            </a:r>
            <a:endParaRPr lang="en-US" altLang="zh-CN" sz="3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start doing sth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Eg </a:t>
            </a:r>
            <a:r>
              <a:rPr lang="zh-CN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李</a:t>
            </a:r>
            <a:r>
              <a:rPr lang="zh-CN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明开始弹钢琴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Ling </a:t>
            </a:r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Ming </a:t>
            </a: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starts to play </a:t>
            </a:r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the piano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Ling </a:t>
            </a:r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Ming </a:t>
            </a:r>
            <a:r>
              <a:rPr lang="en-US" altLang="zh-CN" sz="36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starts </a:t>
            </a: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playing </a:t>
            </a:r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the piano</a:t>
            </a:r>
            <a:endParaRPr lang="zh-CN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CN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4000">
                <a:latin typeface="Times New Roman" panose="02020603050405020304" pitchFamily="18" charset="0"/>
                <a:cs typeface="Times New Roman" panose="02020603050405020304" pitchFamily="18" charset="0"/>
              </a:rPr>
              <a:t>. She </a:t>
            </a:r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encourages</a:t>
            </a:r>
            <a:r>
              <a:rPr lang="en-US" altLang="zh-CN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 to ask </a:t>
            </a:r>
            <a:r>
              <a:rPr lang="en-US" altLang="zh-CN" sz="4000">
                <a:latin typeface="Times New Roman" panose="02020603050405020304" pitchFamily="18" charset="0"/>
                <a:cs typeface="Times New Roman" panose="02020603050405020304" pitchFamily="18" charset="0"/>
              </a:rPr>
              <a:t>questions and discuss the answers with each other</a:t>
            </a:r>
            <a:b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encourage sb to do sth  </a:t>
            </a:r>
            <a:r>
              <a:rPr lang="zh-CN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鼓励某人做某</a:t>
            </a:r>
            <a:r>
              <a:rPr lang="zh-CN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事</a:t>
            </a:r>
            <a:endParaRPr lang="en-US" altLang="zh-CN" sz="3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CN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我们</a:t>
            </a:r>
            <a:r>
              <a:rPr lang="zh-CN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的英语老师鼓励</a:t>
            </a:r>
            <a:r>
              <a:rPr lang="zh-CN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我们说英语</a:t>
            </a:r>
            <a:endParaRPr lang="en-US" altLang="zh-C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Our </a:t>
            </a:r>
            <a:r>
              <a:rPr lang="en-US" altLang="zh-CN" sz="3600">
                <a:latin typeface="Times New Roman" panose="02020603050405020304" pitchFamily="18" charset="0"/>
                <a:cs typeface="Times New Roman" panose="02020603050405020304" pitchFamily="18" charset="0"/>
              </a:rPr>
              <a:t>English teacher </a:t>
            </a: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encourages us to </a:t>
            </a:r>
            <a:r>
              <a:rPr lang="en-US" altLang="zh-CN" sz="36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 </a:t>
            </a: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endParaRPr lang="zh-CN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“也”的表达方式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4006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also    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用在肯定句</a:t>
            </a:r>
            <a: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中</a:t>
            </a: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too     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用在肯定句</a:t>
            </a:r>
            <a: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末尾</a:t>
            </a: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either  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用于否定句</a:t>
            </a:r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</p:tagLst>
</file>

<file path=ppt/theme/_rels/theme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jpeg" /></Relationships>
</file>

<file path=ppt/theme/theme1.xml><?xml version="1.0" encoding="utf-8"?>
<a:theme xmlns:r="http://schemas.openxmlformats.org/officeDocument/2006/relationships"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Arial"/>
        <a:cs typeface="Arial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Arial"/>
        <a:cs typeface="Arial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Fan</Template>
  <Company/>
  <PresentationFormat>On-screen Show (4:3)</PresentationFormat>
  <Paragraphs>84</Paragraphs>
  <Slides>14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baseType="lpstr" size="21">
      <vt:lpstr>Arial</vt:lpstr>
      <vt:lpstr>Franklin Gothic Medium</vt:lpstr>
      <vt:lpstr>Franklin Gothic Book</vt:lpstr>
      <vt:lpstr>Wingdings 2</vt:lpstr>
      <vt:lpstr>Times New Roman</vt:lpstr>
      <vt:lpstr>黑体</vt:lpstr>
      <vt:lpstr>暗香扑面</vt:lpstr>
      <vt:lpstr>Lesson 5 Meet Ms. Liu</vt:lpstr>
      <vt:lpstr>Lead in </vt:lpstr>
      <vt:lpstr>new words</vt:lpstr>
      <vt:lpstr>几种称呼</vt:lpstr>
      <vt:lpstr>Language points </vt:lpstr>
      <vt:lpstr>2. I feel lucky to have her as my English teacher</vt:lpstr>
      <vt:lpstr>3. She started teaching seven years ago.</vt:lpstr>
      <vt:lpstr>4. She encourages us to ask questions and discuss the answers with each other</vt:lpstr>
      <vt:lpstr>“也”的表达方式</vt:lpstr>
      <vt:lpstr>Practice</vt:lpstr>
      <vt:lpstr>Practice</vt:lpstr>
      <vt:lpstr>Summary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演示文稿</dc:title>
  <dc:creator>Lenovo</dc:creator>
  <cp:lastModifiedBy>Lenovo</cp:lastModifiedBy>
  <cp:revision>51</cp:revision>
  <dcterms:created xsi:type="dcterms:W3CDTF">2019-09-25T15:35:00Z</dcterms:created>
  <dcterms:modified xsi:type="dcterms:W3CDTF">2020-09-10T06:01:05Z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KSOProductBuildVer">
    <vt:lpwstr>2052-11.1.0.9828</vt:lpwstr>
  </property>
</Properties>
</file>