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70" r:id="rId13"/>
    <p:sldId id="268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slide" Target="slides/slide1.xml" /><Relationship Id="rId20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6FF0D00-3A7C-46E8-80E3-1B98AB42B7F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0B01B9A-2D14-43C3-8945-79D7EDBCAE17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png" /><Relationship Id="rId3" Type="http://schemas.openxmlformats.org/officeDocument/2006/relationships/image" Target="../media/image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 5 Meet Ms. Liu</a:t>
            </a:r>
            <a:b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07410" y="4725144"/>
            <a:ext cx="6400800" cy="1752600"/>
          </a:xfrm>
        </p:spPr>
        <p:txBody>
          <a:bodyPr/>
          <a:lstStyle/>
          <a:p>
            <a:endParaRPr lang="zh-CN" altLang="en-US" b="1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Practice</a:t>
            </a:r>
            <a:br>
              <a:rPr lang="en-US" altLang="zh-CN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11256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准备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吃晚饭了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(have dinner)</a:t>
            </a:r>
            <a:endParaRPr lang="en-US" altLang="zh-CN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He ____________ have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妮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不喜欢吃苹果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Danny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doesn’t like to eat apples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Danny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hate to eat apples,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3.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放学后学生</a:t>
            </a:r>
            <a:r>
              <a:rPr lang="zh-CN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踢足球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students _________________after school.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2203027"/>
            <a:ext cx="1985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is ready to 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340403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either.</a:t>
            </a:r>
            <a:endParaRPr lang="en-US" altLang="zh-CN" sz="280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396539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508518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start to </a:t>
            </a:r>
            <a:r>
              <a:rPr lang="en-US" altLang="zh-C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football </a:t>
            </a:r>
            <a:endParaRPr lang="zh-CN" altLang="en-US" sz="280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Practice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  <a:blipFill>
            <a:blip r:embed="rId2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 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either, also, too 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  <a:endParaRPr lang="en-US" altLang="zh-CN" b="1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I can’t play the piano.  He can’t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            ）</a:t>
            </a:r>
            <a:endParaRPr lang="en-US" altLang="zh-CN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He 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            ）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wants to play football</a:t>
            </a:r>
            <a:endParaRPr lang="en-US" altLang="zh-CN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My father likes reading ,and I like reading 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       ）</a:t>
            </a:r>
            <a:endParaRPr lang="en-US" altLang="zh-CN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 I am a student </a:t>
            </a:r>
            <a:r>
              <a:rPr lang="zh-C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       ）</a:t>
            </a:r>
            <a:endParaRPr lang="en-US" altLang="zh-CN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0232" y="20578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endParaRPr lang="zh-CN" altLang="en-US" sz="280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8529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259294"/>
            <a:ext cx="859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508518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Summary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  be ready to do sth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准备做某事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  feel lucky to do sth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做某事感到很幸运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  start to do sth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start doing sth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开始做某事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 encourage sb to do sth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鼓励某人做某事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“也”的三种表达方式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also, too, either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及用法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25872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altLang="zh-CN" smtClean="0"/>
          </a:p>
          <a:p>
            <a:pPr marL="0" indent="0">
              <a:buNone/>
            </a:pPr>
            <a:endParaRPr lang="en-US" altLang="zh-CN" smtClean="0"/>
          </a:p>
          <a:p>
            <a:pPr marL="0" indent="0" algn="ctr">
              <a:buNone/>
            </a:pPr>
            <a:r>
              <a:rPr lang="en-US" altLang="zh-C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altLang="zh-CN" sz="4000" b="1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CN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  1.  </a:t>
            </a:r>
            <a:r>
              <a:rPr lang="zh-CN" altLang="en-US" smtClean="0"/>
              <a:t>练习册</a:t>
            </a:r>
            <a:r>
              <a:rPr lang="en-US" altLang="zh-CN" smtClean="0"/>
              <a:t>1</a:t>
            </a:r>
            <a:r>
              <a:rPr lang="zh-CN" altLang="en-US" smtClean="0">
                <a:latin typeface="黑体" panose="02010609060101010101" pitchFamily="49" charset="-122"/>
                <a:ea typeface="黑体" panose="02010609060101010101" pitchFamily="49" charset="-122"/>
              </a:rPr>
              <a:t>～</a:t>
            </a:r>
            <a:r>
              <a:rPr lang="en-US" altLang="zh-CN" smtClean="0"/>
              <a:t>3 </a:t>
            </a:r>
            <a:r>
              <a:rPr lang="zh-CN" altLang="en-US" smtClean="0"/>
              <a:t>题</a:t>
            </a:r>
            <a:endParaRPr lang="en-US" altLang="zh-CN" smtClean="0"/>
          </a:p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  2.  </a:t>
            </a:r>
            <a:r>
              <a:rPr lang="zh-CN" altLang="en-US" smtClean="0"/>
              <a:t>背诵第五课所学的单词和短语</a:t>
            </a:r>
            <a:endParaRPr lang="en-US" altLang="zh-CN" smtClean="0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2001500" y="12611100"/>
            <a:ext cx="342900" cy="3175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Lead in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2859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</a:t>
            </a:r>
            <a:endParaRPr lang="en-US" altLang="zh-CN" smtClean="0"/>
          </a:p>
          <a:p>
            <a:pPr marL="0" indent="0" algn="ctr">
              <a:buNone/>
            </a:pP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game </a:t>
            </a:r>
            <a:endParaRPr lang="en-US" altLang="zh-CN" b="1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1. She is a new teacher.</a:t>
            </a:r>
            <a:endParaRPr lang="en-US" altLang="zh-CN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2. She has long hair.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3. She is friendly to us.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 She teaches us English 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5. Who is she.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 </a:t>
            </a:r>
            <a:endParaRPr lang="en-US" altLang="zh-CN" smtClean="0"/>
          </a:p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smtClean="0"/>
              <a:t> </a:t>
            </a:r>
            <a:endParaRPr lang="zh-CN" altLang="en-US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b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0465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zh-CN" sz="1800" b="1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someone 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pron. 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某人；有人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5100" b="1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England    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英格兰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地名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knowledgeable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adj.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有丰富知识的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博学的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encourage    v.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鼓励；支持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discuss    v. 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讨论；谈论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patient 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adj. 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有耐心的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能忍耐的</a:t>
            </a:r>
            <a:r>
              <a:rPr lang="zh-CN" altLang="en-US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n.  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病人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5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piano   n.  </a:t>
            </a:r>
            <a:r>
              <a:rPr lang="zh-CN" altLang="en-US" sz="5100" b="1">
                <a:latin typeface="Times New Roman" panose="02020603050405020304" pitchFamily="18" charset="0"/>
                <a:cs typeface="Times New Roman" panose="02020603050405020304" pitchFamily="18" charset="0"/>
              </a:rPr>
              <a:t>钢琴</a:t>
            </a:r>
            <a:endParaRPr lang="en-US" altLang="zh-CN" sz="5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sz="3200" smtClean="0"/>
              <a:t>几种称呼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374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</a:rPr>
              <a:t> Miss </a:t>
            </a:r>
            <a:r>
              <a:rPr lang="zh-CN" altLang="en-US"/>
              <a:t>小姐（指未婚女性）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 b="1">
                <a:solidFill>
                  <a:srgbClr val="FF0000"/>
                </a:solidFill>
              </a:rPr>
              <a:t>Mrs.</a:t>
            </a:r>
            <a:r>
              <a:rPr lang="en-US" altLang="zh-CN"/>
              <a:t> </a:t>
            </a:r>
            <a:r>
              <a:rPr lang="zh-CN" altLang="en-US"/>
              <a:t>太太， 夫人（已婚女性）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 b="1"/>
              <a:t> </a:t>
            </a:r>
            <a:r>
              <a:rPr lang="en-US" altLang="zh-CN" b="1">
                <a:solidFill>
                  <a:srgbClr val="FF0000"/>
                </a:solidFill>
              </a:rPr>
              <a:t>Ms</a:t>
            </a:r>
            <a:r>
              <a:rPr lang="en-US" altLang="zh-CN">
                <a:solidFill>
                  <a:srgbClr val="FF0000"/>
                </a:solidFill>
              </a:rPr>
              <a:t>.</a:t>
            </a:r>
            <a:r>
              <a:rPr lang="zh-CN" altLang="en-US"/>
              <a:t>女士（通常不知其是否已婚）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</a:rPr>
              <a:t> Mr. </a:t>
            </a:r>
            <a:r>
              <a:rPr lang="zh-CN" altLang="en-US"/>
              <a:t>先生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Language points </a:t>
            </a:r>
            <a:br>
              <a:rPr lang="en-US" altLang="zh-CN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5250"/>
            <a:ext cx="9144000" cy="518093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r>
              <a:rPr lang="en-US" altLang="zh-CN" smtClean="0"/>
              <a:t>  </a:t>
            </a:r>
            <a:endParaRPr lang="en-US" altLang="zh-CN" smtClean="0"/>
          </a:p>
          <a:p>
            <a:pPr marL="0" indent="0">
              <a:buNone/>
            </a:pPr>
            <a:endParaRPr lang="en-US" altLang="zh-CN" sz="360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ready to give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his report to the class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be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ready to do sth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准备做某事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60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准备上课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We______(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ready to have class.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3600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475656" y="49411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320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2. I </a:t>
            </a:r>
            <a:r>
              <a:rPr lang="en-US" altLang="zh-CN">
                <a:solidFill>
                  <a:srgbClr val="FF0000"/>
                </a:solidFill>
              </a:rPr>
              <a:t>feel lucky to have </a:t>
            </a:r>
            <a:r>
              <a:rPr lang="en-US" altLang="zh-CN"/>
              <a:t>her </a:t>
            </a:r>
            <a:r>
              <a:rPr lang="en-US" altLang="zh-CN">
                <a:solidFill>
                  <a:schemeClr val="accent5">
                    <a:lumMod val="75000"/>
                  </a:schemeClr>
                </a:solidFill>
              </a:rPr>
              <a:t>as</a:t>
            </a:r>
            <a:r>
              <a:rPr lang="en-US" altLang="zh-CN"/>
              <a:t> my English teacher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61" y="1412776"/>
            <a:ext cx="9144000" cy="5257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altLang="zh-CN"/>
          </a:p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feel lucky to do sth 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感到很幸运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我做这份工作感觉很幸运</a:t>
            </a:r>
            <a:endParaRPr lang="en-US" altLang="zh-CN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zh-CN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lucky to do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job.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/>
              <a:t>3. She </a:t>
            </a:r>
            <a:r>
              <a:rPr lang="en-US" altLang="zh-CN" sz="4000">
                <a:solidFill>
                  <a:srgbClr val="FF0000"/>
                </a:solidFill>
              </a:rPr>
              <a:t>started teaching </a:t>
            </a:r>
            <a:r>
              <a:rPr lang="en-US" altLang="zh-CN" sz="4000"/>
              <a:t>seven years ago</a:t>
            </a:r>
            <a:r>
              <a:rPr lang="en-US" altLang="zh-CN"/>
              <a:t>.</a:t>
            </a:r>
            <a:br>
              <a:rPr lang="en-US" altLang="zh-CN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做某事</a:t>
            </a:r>
            <a:endParaRPr lang="en-US" altLang="zh-CN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start to do sth </a:t>
            </a:r>
            <a:endParaRPr lang="en-US" altLang="zh-CN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start doing sth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Eg 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明开始弹钢琴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Ling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Ming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 to play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 piano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Ling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Ming </a:t>
            </a:r>
            <a:r>
              <a:rPr lang="en-US" altLang="zh-CN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 piano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. She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encourages</a:t>
            </a:r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to ask </a:t>
            </a:r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questions and discuss the answers with each other</a:t>
            </a:r>
            <a:b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sb to do sth 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鼓励某人做某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事</a:t>
            </a:r>
            <a:endParaRPr lang="en-US" altLang="zh-CN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的英语老师鼓励</a:t>
            </a:r>
            <a:r>
              <a:rPr lang="zh-CN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我们说英语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Our 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English teacher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encourages us to </a:t>
            </a:r>
            <a:r>
              <a:rPr lang="en-US" altLang="zh-CN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“也”的表达方式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also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用在肯定句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too   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用在肯定句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末尾</a:t>
            </a:r>
            <a:endParaRPr lang="en-US" altLang="zh-C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either   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用于否定句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Fan</Template>
  <Company/>
  <PresentationFormat>On-screen Show (4:3)</PresentationFormat>
  <Paragraphs>84</Paragraphs>
  <Slides>14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1">
      <vt:lpstr>Arial</vt:lpstr>
      <vt:lpstr>Franklin Gothic Medium</vt:lpstr>
      <vt:lpstr>Franklin Gothic Book</vt:lpstr>
      <vt:lpstr>Wingdings 2</vt:lpstr>
      <vt:lpstr>Times New Roman</vt:lpstr>
      <vt:lpstr>黑体</vt:lpstr>
      <vt:lpstr>暗香扑面</vt:lpstr>
      <vt:lpstr>Lesson 5 Meet Ms. Liu</vt:lpstr>
      <vt:lpstr>Lead in </vt:lpstr>
      <vt:lpstr>new words</vt:lpstr>
      <vt:lpstr>几种称呼</vt:lpstr>
      <vt:lpstr>Language points </vt:lpstr>
      <vt:lpstr>2. I feel lucky to have her as my English teacher</vt:lpstr>
      <vt:lpstr>3. She started teaching seven years ago.</vt:lpstr>
      <vt:lpstr>4. She encourages us to ask questions and discuss the answers with each other</vt:lpstr>
      <vt:lpstr>“也”的表达方式</vt:lpstr>
      <vt:lpstr>Practice</vt:lpstr>
      <vt:lpstr>Practice</vt:lpstr>
      <vt:lpstr>Summary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演示文稿</dc:title>
  <dc:creator>Lenovo</dc:creator>
  <cp:lastModifiedBy>Lenovo</cp:lastModifiedBy>
  <cp:revision>51</cp:revision>
  <dcterms:created xsi:type="dcterms:W3CDTF">2019-09-25T15:35:00Z</dcterms:created>
  <dcterms:modified xsi:type="dcterms:W3CDTF">2020-09-10T06:01:05Z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2052-11.1.0.9828</vt:lpwstr>
  </property>
</Properties>
</file>