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01" r:id="rId5"/>
    <p:sldId id="423" r:id="rId6"/>
    <p:sldId id="422" r:id="rId7"/>
    <p:sldId id="421" r:id="rId8"/>
    <p:sldId id="435" r:id="rId9"/>
    <p:sldId id="380" r:id="rId10"/>
    <p:sldId id="427" r:id="rId11"/>
    <p:sldId id="429" r:id="rId12"/>
    <p:sldId id="428" r:id="rId13"/>
    <p:sldId id="430" r:id="rId14"/>
    <p:sldId id="432" r:id="rId15"/>
    <p:sldId id="433" r:id="rId16"/>
    <p:sldId id="408" r:id="rId17"/>
    <p:sldId id="434" r:id="rId18"/>
    <p:sldId id="391" r:id="rId19"/>
    <p:sldId id="383" r:id="rId20"/>
    <p:sldId id="395" r:id="rId21"/>
    <p:sldId id="409" r:id="rId22"/>
    <p:sldId id="367" r:id="rId23"/>
    <p:sldId id="406" r:id="rId24"/>
    <p:sldId id="410" r:id="rId25"/>
    <p:sldId id="411" r:id="rId26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F3FAD1"/>
    <a:srgbClr val="FFFF99"/>
    <a:srgbClr val="0000FF"/>
    <a:srgbClr val="FFCC66"/>
    <a:srgbClr val="FF9900"/>
    <a:srgbClr val="D8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8" autoAdjust="0"/>
    <p:restoredTop sz="95559" autoAdjust="0"/>
  </p:normalViewPr>
  <p:slideViewPr>
    <p:cSldViewPr>
      <p:cViewPr>
        <p:scale>
          <a:sx n="66" d="100"/>
          <a:sy n="66" d="100"/>
        </p:scale>
        <p:origin x="-132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30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dirty="0" smtClean="0"/>
              <a:t>Click to edit Master text styles</a:t>
            </a:r>
            <a:endParaRPr lang="en-US" altLang="zh-CN" noProof="0" dirty="0" smtClean="0"/>
          </a:p>
          <a:p>
            <a:pPr lvl="1"/>
            <a:r>
              <a:rPr lang="en-US" altLang="zh-CN" noProof="0" dirty="0" smtClean="0"/>
              <a:t>Second level</a:t>
            </a:r>
            <a:endParaRPr lang="en-US" altLang="zh-CN" noProof="0" dirty="0" smtClean="0"/>
          </a:p>
          <a:p>
            <a:pPr lvl="2"/>
            <a:r>
              <a:rPr lang="en-US" altLang="zh-CN" noProof="0" dirty="0" smtClean="0"/>
              <a:t>Third level</a:t>
            </a:r>
            <a:endParaRPr lang="en-US" altLang="zh-CN" noProof="0" dirty="0" smtClean="0"/>
          </a:p>
          <a:p>
            <a:pPr lvl="3"/>
            <a:r>
              <a:rPr lang="en-US" altLang="zh-CN" noProof="0" dirty="0" smtClean="0"/>
              <a:t>Fourth level</a:t>
            </a:r>
            <a:endParaRPr lang="en-US" altLang="zh-CN" noProof="0" dirty="0" smtClean="0"/>
          </a:p>
          <a:p>
            <a:pPr lvl="4"/>
            <a:r>
              <a:rPr lang="en-US" altLang="zh-CN" noProof="0" dirty="0" smtClean="0"/>
              <a:t>Fifth level</a:t>
            </a:r>
            <a:endParaRPr lang="en-US" altLang="zh-CN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A908D-9027-4A7E-8651-63D99FB85C5A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1758F-FC63-406A-9C4E-98DE4343C870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8E29A-B7FC-467D-A517-AF7C9B72D3E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Unit 7  Enjoy Your Hobby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Lesson 41 Show</a:t>
            </a:r>
            <a:r>
              <a:rPr lang="zh-CN" altLang="zh-CN" dirty="0" smtClean="0"/>
              <a:t> </a:t>
            </a:r>
            <a:r>
              <a:rPr lang="en-US" altLang="zh-CN" dirty="0" smtClean="0"/>
              <a:t>and Tell!</a:t>
            </a:r>
            <a:endParaRPr lang="en-US" altLang="zh-CN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199390" y="4406900"/>
            <a:ext cx="89681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charset="0"/>
                <a:ea typeface="+mj-ea"/>
                <a:cs typeface="Comic Sans MS" panose="030F0702030302020204" charset="0"/>
              </a:rPr>
              <a:t>Happy is the man who is living by his hobbies.</a:t>
            </a:r>
            <a:endParaRPr lang="en-US" altLang="zh-CN" sz="2800" b="1">
              <a:solidFill>
                <a:srgbClr val="FF0000"/>
              </a:solidFill>
              <a:latin typeface="Comic Sans MS" panose="030F0702030302020204" charset="0"/>
              <a:ea typeface="+mj-ea"/>
              <a:cs typeface="Comic Sans MS" panose="030F0702030302020204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Comic Sans MS" panose="030F0702030302020204" charset="0"/>
                <a:ea typeface="+mj-ea"/>
                <a:cs typeface="Comic Sans MS" panose="030F0702030302020204" charset="0"/>
              </a:rPr>
              <a:t>醉心于嗜好的人是快乐的。</a:t>
            </a:r>
            <a:endParaRPr lang="en-US" altLang="zh-CN" sz="2800" b="1">
              <a:solidFill>
                <a:srgbClr val="FF0000"/>
              </a:solidFill>
              <a:latin typeface="Comic Sans MS" panose="030F0702030302020204" charset="0"/>
              <a:ea typeface="+mj-ea"/>
              <a:cs typeface="Comic Sans MS" panose="030F0702030302020204" charset="0"/>
            </a:endParaRPr>
          </a:p>
          <a:p>
            <a:endParaRPr lang="en-US" altLang="zh-CN" sz="2800" b="1">
              <a:solidFill>
                <a:srgbClr val="FF0000"/>
              </a:solidFill>
              <a:latin typeface="Comic Sans MS" panose="030F0702030302020204" charset="0"/>
              <a:ea typeface="+mj-ea"/>
              <a:cs typeface="Comic Sans MS" panose="030F070203030202020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1981174" y="2061230"/>
            <a:ext cx="5181600" cy="1676400"/>
          </a:xfrm>
        </p:spPr>
        <p:txBody>
          <a:bodyPr/>
          <a:p>
            <a:r>
              <a:rPr lang="zh-CN" altLang="zh-CN"/>
              <a:t>请认真完成攻坚克难里的</a:t>
            </a:r>
            <a:r>
              <a:rPr lang="en-US" altLang="zh-CN"/>
              <a:t>Task3-Task4.</a:t>
            </a:r>
            <a:endParaRPr lang="en-US" altLang="zh-CN"/>
          </a:p>
        </p:txBody>
      </p:sp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44475"/>
            <a:ext cx="6819900" cy="1325880"/>
          </a:xfrm>
        </p:spPr>
        <p:txBody>
          <a:bodyPr/>
          <a:p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Task3: Read the lesson and fill in the chart.</a:t>
            </a:r>
            <a:endParaRPr lang="zh-CN" altLang="en-US" b="0">
              <a:cs typeface="+mj-lt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85800" y="1433729"/>
          <a:ext cx="8126095" cy="3503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480"/>
                <a:gridCol w="4243070"/>
                <a:gridCol w="2709545"/>
              </a:tblGrid>
              <a:tr h="6464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What are their hobbies?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How did they show their hobbies?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7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Brian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Collecting stamps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He shows ________________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Steven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He _______ it up and down.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85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Danny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He tells some _____and _________ about his family. Besides, he plant a real family tree.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4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Others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Riddles, chess, ______,_______.________.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70295" y="4495165"/>
            <a:ext cx="2505075" cy="441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304280" y="1928495"/>
            <a:ext cx="250761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four books full of stamps.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70295" y="2609215"/>
            <a:ext cx="124460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spins</a:t>
            </a:r>
            <a:endParaRPr lang="en-US" altLang="zh-CN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14578" y="2924810"/>
            <a:ext cx="111061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ea typeface="宋体" panose="02010600030101010101" pitchFamily="2" charset="-122"/>
                <a:cs typeface="Arial" panose="020B0604020202020204" pitchFamily="34" charset="0"/>
              </a:rPr>
              <a:t> facts  </a:t>
            </a:r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16918" y="3168015"/>
            <a:ext cx="144716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ea typeface="宋体" panose="02010600030101010101" pitchFamily="2" charset="-122"/>
                <a:cs typeface="Arial" panose="020B0604020202020204" pitchFamily="34" charset="0"/>
              </a:rPr>
              <a:t> stories  </a:t>
            </a:r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18995" y="2584450"/>
            <a:ext cx="282575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Playing yo-yo</a:t>
            </a:r>
            <a:endParaRPr lang="en-US" altLang="zh-CN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53845" y="3167380"/>
            <a:ext cx="453136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Learning about his family and gardening</a:t>
            </a:r>
            <a:endParaRPr lang="en-US" altLang="zh-CN" sz="2800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20670" y="4300855"/>
            <a:ext cx="350266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reading, models trains, model rockets</a:t>
            </a:r>
            <a:endParaRPr lang="en-US" altLang="zh-CN" sz="24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9" grpId="0"/>
      <p:bldP spid="9" grpId="1"/>
      <p:bldP spid="13" grpId="0"/>
      <p:bldP spid="13" grpId="1"/>
      <p:bldP spid="10" grpId="0"/>
      <p:bldP spid="10" grpId="1"/>
      <p:bldP spid="11" grpId="0"/>
      <p:bldP spid="11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20483"/>
          <p:cNvSpPr txBox="1"/>
          <p:nvPr/>
        </p:nvSpPr>
        <p:spPr>
          <a:xfrm>
            <a:off x="0" y="631825"/>
            <a:ext cx="924941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en-US" altLang="zh-CN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Task3: Complete the passage with “a”, “an” or “the”.</a:t>
            </a:r>
            <a:endParaRPr lang="en-US" altLang="zh-CN" sz="32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531" name="Text Box 4"/>
          <p:cNvSpPr txBox="1"/>
          <p:nvPr/>
        </p:nvSpPr>
        <p:spPr>
          <a:xfrm>
            <a:off x="42863" y="1484313"/>
            <a:ext cx="9101137" cy="3162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762000" indent="-76200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Today Danny’s class had _______hobby show.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62000" indent="-76200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Brian brought his stamp collection. He had four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62000" indent="-76200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books full of stamps! Steven showed _______class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62000" indent="-76200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his yo-yo. He is _______good performer.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6" name="文本框 20485"/>
          <p:cNvSpPr txBox="1"/>
          <p:nvPr/>
        </p:nvSpPr>
        <p:spPr>
          <a:xfrm>
            <a:off x="5588000" y="1516063"/>
            <a:ext cx="57626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6705600" y="3171825"/>
            <a:ext cx="100806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8" name="文本框 20487"/>
          <p:cNvSpPr txBox="1"/>
          <p:nvPr/>
        </p:nvSpPr>
        <p:spPr>
          <a:xfrm>
            <a:off x="3230563" y="4006850"/>
            <a:ext cx="5556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4"/>
          <p:cNvSpPr txBox="1"/>
          <p:nvPr/>
        </p:nvSpPr>
        <p:spPr>
          <a:xfrm>
            <a:off x="119063" y="288925"/>
            <a:ext cx="8691562" cy="6292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762000" indent="-76200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Danny’s hobby was in _____big box in the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62000" indent="-76200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parking lot. But ______box was too tall! So the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62000" indent="-76200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teacher asked _______class to come to the parking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62000" indent="-76200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lot. Danny took his hobby out of ______box. It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62000" indent="-76200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was his family tree! It’s ______interesting hobby.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62000" indent="-76200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Most people draw their family trees. They don’t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62000" indent="-76200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plant them!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3368675" y="1127125"/>
            <a:ext cx="74771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9" name="文本框 21508"/>
          <p:cNvSpPr txBox="1"/>
          <p:nvPr/>
        </p:nvSpPr>
        <p:spPr>
          <a:xfrm>
            <a:off x="6119813" y="3305175"/>
            <a:ext cx="7667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0" name="文本框 21509"/>
          <p:cNvSpPr txBox="1"/>
          <p:nvPr/>
        </p:nvSpPr>
        <p:spPr>
          <a:xfrm>
            <a:off x="3094038" y="1935163"/>
            <a:ext cx="75247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1" name="文本框 21510"/>
          <p:cNvSpPr txBox="1"/>
          <p:nvPr/>
        </p:nvSpPr>
        <p:spPr>
          <a:xfrm>
            <a:off x="4689475" y="4046538"/>
            <a:ext cx="71437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2" name="文本框 21511"/>
          <p:cNvSpPr txBox="1"/>
          <p:nvPr/>
        </p:nvSpPr>
        <p:spPr>
          <a:xfrm>
            <a:off x="5068888" y="288925"/>
            <a:ext cx="458787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  <p:bldP spid="215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圆角矩形 29"/>
          <p:cNvSpPr>
            <a:spLocks noChangeArrowheads="1"/>
          </p:cNvSpPr>
          <p:nvPr/>
        </p:nvSpPr>
        <p:spPr bwMode="auto">
          <a:xfrm>
            <a:off x="838200" y="533400"/>
            <a:ext cx="2667000" cy="500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about it!</a:t>
            </a:r>
            <a:endParaRPr kumimoji="1"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24" name="组合 9"/>
          <p:cNvGrpSpPr/>
          <p:nvPr/>
        </p:nvGrpSpPr>
        <p:grpSpPr bwMode="auto">
          <a:xfrm>
            <a:off x="1638300" y="1340803"/>
            <a:ext cx="5867400" cy="1371600"/>
            <a:chOff x="1600200" y="1828800"/>
            <a:chExt cx="6553200" cy="2971800"/>
          </a:xfrm>
        </p:grpSpPr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1600200" y="1828800"/>
              <a:ext cx="6553200" cy="2971800"/>
            </a:xfrm>
            <a:prstGeom prst="cloudCallout">
              <a:avLst>
                <a:gd name="adj1" fmla="val -45061"/>
                <a:gd name="adj2" fmla="val 5211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170" tIns="46990" rIns="90170" bIns="46990" anchor="ctr"/>
            <a:lstStyle/>
            <a:p>
              <a:pPr algn="ctr">
                <a:defRPr/>
              </a:pPr>
              <a:endParaRPr lang="en-US" altLang="zh-CN" sz="2800" b="1" dirty="0">
                <a:latin typeface="+mn-lt"/>
              </a:endParaRPr>
            </a:p>
          </p:txBody>
        </p:sp>
        <p:sp>
          <p:nvSpPr>
            <p:cNvPr id="30727" name="矩形 7"/>
            <p:cNvSpPr>
              <a:spLocks noChangeArrowheads="1"/>
            </p:cNvSpPr>
            <p:nvPr/>
          </p:nvSpPr>
          <p:spPr bwMode="auto">
            <a:xfrm>
              <a:off x="2362200" y="2362201"/>
              <a:ext cx="5105400" cy="20672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What would you present at a hobby show? </a:t>
              </a:r>
              <a:endPara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30207" y="3299143"/>
            <a:ext cx="2890838" cy="191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-126925"/>
            <a:ext cx="6063164" cy="1325880"/>
          </a:xfrm>
        </p:spPr>
        <p:txBody>
          <a:bodyPr/>
          <a:p>
            <a:r>
              <a:rPr lang="en-US" altLang="zh-CN"/>
              <a:t>Group-Learning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365" y="833120"/>
            <a:ext cx="7952105" cy="822960"/>
          </a:xfrm>
        </p:spPr>
        <p:txBody>
          <a:bodyPr/>
          <a:p>
            <a:r>
              <a:rPr lang="en-US" altLang="zh-CN" sz="3200"/>
              <a:t>If  there is a hobby show, what will you present?</a:t>
            </a:r>
            <a:endParaRPr lang="en-US" altLang="zh-CN" sz="3200"/>
          </a:p>
        </p:txBody>
      </p:sp>
      <p:sp>
        <p:nvSpPr>
          <p:cNvPr id="55300" name="文本框 55299"/>
          <p:cNvSpPr txBox="1"/>
          <p:nvPr/>
        </p:nvSpPr>
        <p:spPr>
          <a:xfrm>
            <a:off x="978535" y="1489075"/>
            <a:ext cx="8923338" cy="4184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Task tips:</a:t>
            </a:r>
            <a:endParaRPr lang="en-US" altLang="zh-CN" sz="2800" i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har char="•"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What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's your hobby? (such as collecting stamps, postcards,doing sports, listening to music)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When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did you begin your hobby?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What do you </a:t>
            </a:r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do with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 your hobby?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What do you </a:t>
            </a:r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love most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about your hobby?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......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Picture 17" descr="1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660" y="2139950"/>
            <a:ext cx="523875" cy="53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7" descr="1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65" y="3161030"/>
            <a:ext cx="523875" cy="53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7" descr="1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65" y="3797300"/>
            <a:ext cx="523875" cy="53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1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65" y="4430395"/>
            <a:ext cx="523875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2068195" y="4966970"/>
            <a:ext cx="57226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Presentation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圆角矩形 29"/>
          <p:cNvSpPr>
            <a:spLocks noChangeArrowheads="1"/>
          </p:cNvSpPr>
          <p:nvPr/>
        </p:nvSpPr>
        <p:spPr bwMode="auto">
          <a:xfrm>
            <a:off x="762000" y="940475"/>
            <a:ext cx="2895600" cy="500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kumimoji="1"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5800" y="1712000"/>
            <a:ext cx="7924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.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He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has four books full of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stamps.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62000" y="2464475"/>
            <a:ext cx="7696200" cy="20313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 1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）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full of stamps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作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books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的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后置定语。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 2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）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be full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of=be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filled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with=be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crowded with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“充满，装满”。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762000"/>
            <a:ext cx="8001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2.Finally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, it’s Danny’s turn.   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" y="1524000"/>
            <a:ext cx="7543800" cy="397031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 It’s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one’s turn (to do </a:t>
            </a:r>
            <a:r>
              <a:rPr lang="en-US" altLang="zh-CN" sz="2800" dirty="0" err="1">
                <a:latin typeface="+mn-lt"/>
                <a:ea typeface="黑体" panose="02010609060101010101" pitchFamily="49" charset="-122"/>
              </a:rPr>
              <a:t>sth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.)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意思是 “轮到某人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做某事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)”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。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 turn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的其他用法：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1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) turn+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颜色   变成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……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色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2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) turn on/off/up/down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打开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/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关掉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/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调大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/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调小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3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) turn left/right  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向左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/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右转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95400" y="1397675"/>
            <a:ext cx="8001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3.It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won’t fit through the door.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66800" y="2235875"/>
            <a:ext cx="6781800" cy="20313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1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) through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表示从物体的内部空间中“穿过”，强调一个立体范围。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 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) across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表示从物体的表面“横过” 。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14400" y="1524000"/>
            <a:ext cx="73152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4.Take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your hobby out of the box and get it ready, Danny. 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66800" y="2729805"/>
            <a:ext cx="6781800" cy="138499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 take…out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of …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相当于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get…out of…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，表示“把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……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从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……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中取出来”。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685800" y="674687"/>
            <a:ext cx="2438400" cy="392113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zh-CN" sz="3200" dirty="0" smtClean="0"/>
              <a:t>Presentation</a:t>
            </a:r>
            <a:endParaRPr lang="zh-CN" altLang="en-US" sz="3200" dirty="0" smtClean="0"/>
          </a:p>
        </p:txBody>
      </p:sp>
      <p:sp>
        <p:nvSpPr>
          <p:cNvPr id="31747" name="圆角矩形 29"/>
          <p:cNvSpPr>
            <a:spLocks noChangeArrowheads="1"/>
          </p:cNvSpPr>
          <p:nvPr/>
        </p:nvSpPr>
        <p:spPr bwMode="auto">
          <a:xfrm>
            <a:off x="3505201" y="1828800"/>
            <a:ext cx="1905000" cy="500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kumimoji="1"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kumimoji="1"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77470" y="2738755"/>
            <a:ext cx="3960495" cy="2030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</a:rPr>
              <a:t>spin [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spɪn</a:t>
            </a:r>
            <a:r>
              <a:rPr lang="en-US" altLang="zh-CN" sz="2800" dirty="0">
                <a:latin typeface="+mn-lt"/>
              </a:rPr>
              <a:t>]</a:t>
            </a:r>
            <a:endParaRPr lang="en-US" altLang="zh-CN" sz="28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</a:rPr>
              <a:t>performance[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pəˈfɔːməns</a:t>
            </a:r>
            <a:r>
              <a:rPr lang="en-US" altLang="zh-CN" sz="2800" dirty="0">
                <a:latin typeface="+mn-lt"/>
              </a:rPr>
              <a:t>]</a:t>
            </a:r>
            <a:endParaRPr lang="en-US" altLang="zh-CN" sz="28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</a:rPr>
              <a:t>common[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ˈkɒmən</a:t>
            </a:r>
            <a:r>
              <a:rPr lang="en-US" altLang="zh-CN" sz="2800" dirty="0">
                <a:latin typeface="+mn-lt"/>
              </a:rPr>
              <a:t>]</a:t>
            </a:r>
            <a:endParaRPr lang="en-US" altLang="zh-CN" sz="2800" dirty="0">
              <a:latin typeface="+mn-lt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038600" y="2905125"/>
            <a:ext cx="3657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v. </a:t>
            </a:r>
            <a:r>
              <a:rPr lang="zh-CN" altLang="en-US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（使）快速旋转</a:t>
            </a:r>
            <a:endParaRPr lang="zh-CN" altLang="en-US" sz="2800" dirty="0">
              <a:solidFill>
                <a:srgbClr val="FF33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038600" y="3505200"/>
            <a:ext cx="3048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n. </a:t>
            </a:r>
            <a:r>
              <a:rPr lang="zh-CN" altLang="en-US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表演；演出</a:t>
            </a:r>
            <a:endParaRPr lang="zh-CN" altLang="en-US" sz="2800" dirty="0">
              <a:solidFill>
                <a:srgbClr val="FF33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038600" y="4200525"/>
            <a:ext cx="4876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adj. </a:t>
            </a:r>
            <a:r>
              <a:rPr lang="zh-CN" altLang="en-US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普通的；一般的</a:t>
            </a:r>
            <a:endParaRPr lang="zh-CN" altLang="en-US" sz="2800" dirty="0">
              <a:solidFill>
                <a:srgbClr val="FF3300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圆角矩形 29"/>
          <p:cNvSpPr>
            <a:spLocks noChangeArrowheads="1"/>
          </p:cNvSpPr>
          <p:nvPr/>
        </p:nvSpPr>
        <p:spPr bwMode="auto">
          <a:xfrm>
            <a:off x="609600" y="457200"/>
            <a:ext cx="1524000" cy="500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915" name="组合 6"/>
          <p:cNvGrpSpPr/>
          <p:nvPr/>
        </p:nvGrpSpPr>
        <p:grpSpPr bwMode="auto">
          <a:xfrm>
            <a:off x="533400" y="1185863"/>
            <a:ext cx="3962400" cy="533400"/>
            <a:chOff x="910006" y="1981200"/>
            <a:chExt cx="6412707" cy="3276600"/>
          </a:xfrm>
        </p:grpSpPr>
        <p:sp>
          <p:nvSpPr>
            <p:cNvPr id="5" name="圆角矩形 29"/>
            <p:cNvSpPr>
              <a:spLocks noChangeArrowheads="1"/>
            </p:cNvSpPr>
            <p:nvPr/>
          </p:nvSpPr>
          <p:spPr bwMode="auto">
            <a:xfrm>
              <a:off x="1066727" y="1981200"/>
              <a:ext cx="6255986" cy="32766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  <a:alpha val="59000"/>
              </a:schemeClr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kumimoji="1"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8927" name="Text Box 4"/>
            <p:cNvSpPr txBox="1">
              <a:spLocks noChangeArrowheads="1"/>
            </p:cNvSpPr>
            <p:nvPr/>
          </p:nvSpPr>
          <p:spPr bwMode="auto">
            <a:xfrm>
              <a:off x="910006" y="1981200"/>
              <a:ext cx="6324601" cy="32140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457200">
                <a:spcBef>
                  <a:spcPct val="50000"/>
                </a:spcBef>
              </a:pPr>
              <a:r>
                <a:rPr kumimoji="1" lang="zh-CN" altLang="en-US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根据</a:t>
              </a:r>
              <a:r>
                <a:rPr kumimoji="1"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课文内容填空。</a:t>
              </a:r>
              <a:endPara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42925" y="1790701"/>
            <a:ext cx="8448675" cy="4131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</a:rPr>
              <a:t>    Today </a:t>
            </a:r>
            <a:r>
              <a:rPr lang="en-US" altLang="zh-CN" sz="2800" dirty="0">
                <a:latin typeface="Times New Roman" panose="02020603050405020304" pitchFamily="18" charset="0"/>
              </a:rPr>
              <a:t>all the students are ________ their hobbies to the class. Some students show their stamp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collections. There </a:t>
            </a:r>
            <a:r>
              <a:rPr lang="en-US" altLang="zh-CN" sz="2800" dirty="0">
                <a:latin typeface="Times New Roman" panose="02020603050405020304" pitchFamily="18" charset="0"/>
              </a:rPr>
              <a:t>are many other hobbies. Finally, it’s Danny’s _____ . His hobby is in a big box in the parking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lot, but </a:t>
            </a:r>
            <a:r>
              <a:rPr lang="en-US" altLang="zh-CN" sz="2800" dirty="0">
                <a:latin typeface="Times New Roman" panose="02020603050405020304" pitchFamily="18" charset="0"/>
              </a:rPr>
              <a:t>it won’t fit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_______ the door. The </a:t>
            </a:r>
            <a:r>
              <a:rPr lang="en-US" altLang="zh-CN" sz="2800" dirty="0">
                <a:latin typeface="Times New Roman" panose="02020603050405020304" pitchFamily="18" charset="0"/>
              </a:rPr>
              <a:t>teacher asks the class ___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_____ </a:t>
            </a:r>
            <a:r>
              <a:rPr lang="en-US" altLang="zh-CN" sz="2800" dirty="0">
                <a:latin typeface="Times New Roman" panose="02020603050405020304" pitchFamily="18" charset="0"/>
              </a:rPr>
              <a:t>to the parking lot to see his hobby. Danny’s hobbies are _______ ______ his family and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________.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24400" y="1828800"/>
            <a:ext cx="16573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telling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3581400"/>
            <a:ext cx="1143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turn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09800" y="5343525"/>
            <a:ext cx="1447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learning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828800" y="4200525"/>
            <a:ext cx="15827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through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52475" y="4724400"/>
            <a:ext cx="6953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to 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81112" y="4733925"/>
            <a:ext cx="10810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come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733800" y="5343525"/>
            <a:ext cx="9810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about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934200" y="5257800"/>
            <a:ext cx="16192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gardening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685800" y="685800"/>
            <a:ext cx="1905000" cy="392112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zh-CN" sz="3200" dirty="0" smtClean="0"/>
              <a:t>Exercise</a:t>
            </a:r>
            <a:endParaRPr lang="zh-CN" altLang="en-US" sz="3200" dirty="0" smtClean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5800" y="1371600"/>
            <a:ext cx="413385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一、根据提示完成单词。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5800" y="1905000"/>
            <a:ext cx="7848600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1.May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I j_____ you? I want to play games with you.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2.The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man is too fat to go t________ the door.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3.My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daughter has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a ________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(collect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) of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Barbie dolls(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芭比娃娃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).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4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.________(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garden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) is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one of the old man’s hobbies.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981200" y="2057400"/>
            <a:ext cx="6635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oin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572000" y="2667000"/>
            <a:ext cx="1524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hrough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733800" y="3276600"/>
            <a:ext cx="1676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collection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914400" y="4572000"/>
            <a:ext cx="1828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Gardening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914400" y="528638"/>
            <a:ext cx="1905000" cy="392112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zh-CN" sz="3200" dirty="0" smtClean="0"/>
              <a:t>Exercise</a:t>
            </a:r>
            <a:endParaRPr lang="zh-CN" altLang="en-US" sz="3200" dirty="0" smtClean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14400" y="1073150"/>
            <a:ext cx="269875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二、单项选择。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400" y="1530350"/>
            <a:ext cx="8001000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</a:rPr>
              <a:t>1.The </a:t>
            </a:r>
            <a:r>
              <a:rPr lang="en-US" altLang="zh-CN" sz="2800" dirty="0">
                <a:latin typeface="+mn-lt"/>
              </a:rPr>
              <a:t>basket is ______ roses. </a:t>
            </a:r>
            <a:endParaRPr lang="en-US" altLang="zh-CN" sz="2800" dirty="0">
              <a:latin typeface="+mn-lt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</a:rPr>
              <a:t>A. fill </a:t>
            </a:r>
            <a:r>
              <a:rPr lang="en-US" altLang="zh-CN" sz="2800" dirty="0">
                <a:latin typeface="+mn-lt"/>
              </a:rPr>
              <a:t>with</a:t>
            </a:r>
            <a:r>
              <a:rPr lang="zh-CN" altLang="en-US" sz="2800" dirty="0">
                <a:latin typeface="+mn-lt"/>
              </a:rPr>
              <a:t>　　                </a:t>
            </a:r>
            <a:r>
              <a:rPr lang="en-US" altLang="zh-CN" sz="2800" dirty="0">
                <a:latin typeface="+mn-lt"/>
              </a:rPr>
              <a:t>B. full with</a:t>
            </a:r>
            <a:r>
              <a:rPr lang="zh-CN" altLang="en-US" sz="2800" dirty="0">
                <a:latin typeface="+mn-lt"/>
              </a:rPr>
              <a:t>　　</a:t>
            </a:r>
            <a:endParaRPr lang="en-US" altLang="zh-CN" sz="2800" dirty="0">
              <a:latin typeface="+mn-lt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</a:rPr>
              <a:t>C. fill of</a:t>
            </a:r>
            <a:r>
              <a:rPr lang="zh-CN" altLang="en-US" sz="2800" dirty="0">
                <a:latin typeface="+mn-lt"/>
              </a:rPr>
              <a:t>　　              </a:t>
            </a:r>
            <a:r>
              <a:rPr lang="zh-CN" altLang="en-US" sz="2800" dirty="0" smtClean="0">
                <a:latin typeface="+mn-lt"/>
              </a:rPr>
              <a:t>      </a:t>
            </a:r>
            <a:r>
              <a:rPr lang="en-US" altLang="zh-CN" sz="2800" dirty="0">
                <a:latin typeface="+mn-lt"/>
              </a:rPr>
              <a:t>D. full of</a:t>
            </a:r>
            <a:endParaRPr lang="en-US" altLang="zh-CN" sz="2800" dirty="0">
              <a:latin typeface="+mn-lt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altLang="zh-CN" sz="2800" dirty="0">
                <a:latin typeface="+mn-lt"/>
              </a:rPr>
              <a:t>2</a:t>
            </a:r>
            <a:r>
              <a:rPr lang="en-US" altLang="zh-CN" sz="2800" dirty="0" smtClean="0">
                <a:latin typeface="+mn-lt"/>
              </a:rPr>
              <a:t>.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—</a:t>
            </a:r>
            <a:r>
              <a:rPr lang="en-US" altLang="zh-CN" sz="2800" dirty="0">
                <a:solidFill>
                  <a:srgbClr val="000000"/>
                </a:solidFill>
                <a:latin typeface="+mn-lt"/>
              </a:rPr>
              <a:t>How long has your father ______ the Party? 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—</a:t>
            </a:r>
            <a:r>
              <a:rPr lang="en-US" altLang="zh-CN" sz="2800" dirty="0">
                <a:solidFill>
                  <a:srgbClr val="000000"/>
                </a:solidFill>
                <a:latin typeface="+mn-lt"/>
              </a:rPr>
              <a:t>For about 20 years. 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</a:rPr>
              <a:t>A. joined</a:t>
            </a:r>
            <a:r>
              <a:rPr lang="zh-CN" altLang="en-US" sz="2800" dirty="0">
                <a:solidFill>
                  <a:srgbClr val="000000"/>
                </a:solidFill>
                <a:latin typeface="+mn-lt"/>
              </a:rPr>
              <a:t>　　                  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</a:rPr>
              <a:t>B. taken part in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</a:rPr>
              <a:t>C. been in</a:t>
            </a:r>
            <a:r>
              <a:rPr lang="zh-CN" altLang="en-US" sz="2800" dirty="0">
                <a:solidFill>
                  <a:srgbClr val="000000"/>
                </a:solidFill>
                <a:latin typeface="+mn-lt"/>
              </a:rPr>
              <a:t>　　             </a:t>
            </a:r>
            <a:r>
              <a:rPr lang="zh-CN" altLang="en-US" sz="2800" dirty="0" smtClean="0">
                <a:solidFill>
                  <a:srgbClr val="000000"/>
                </a:solidFill>
                <a:latin typeface="+mn-lt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</a:rPr>
              <a:t>D. been joining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3" descr="图片2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95800" y="2901950"/>
            <a:ext cx="603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图片2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8200" y="5645150"/>
            <a:ext cx="603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1905000" y="2667020"/>
            <a:ext cx="5181600" cy="1676400"/>
          </a:xfrm>
        </p:spPr>
        <p:txBody>
          <a:bodyPr/>
          <a:lstStyle/>
          <a:p>
            <a:r>
              <a:rPr lang="en-US" altLang="zh-CN" dirty="0" smtClean="0"/>
              <a:t>Thank </a:t>
            </a:r>
            <a:r>
              <a:rPr lang="en-US" altLang="zh-CN" dirty="0" smtClean="0"/>
              <a:t>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9105" y="357505"/>
            <a:ext cx="8225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 </a:t>
            </a:r>
            <a:r>
              <a:rPr sz="3600"/>
              <a:t>My sister can </a:t>
            </a:r>
            <a:r>
              <a:rPr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spin</a:t>
            </a:r>
            <a:r>
              <a:rPr sz="3600"/>
              <a:t> on her toes like a dancer.</a:t>
            </a:r>
            <a:endParaRPr sz="3600"/>
          </a:p>
        </p:txBody>
      </p:sp>
      <p:pic>
        <p:nvPicPr>
          <p:cNvPr id="4" name="图片 3" descr="u=348394313,156932445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0" y="1876425"/>
            <a:ext cx="4762500" cy="310515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4490" y="219710"/>
            <a:ext cx="7941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Inside the theatre, they were giving a 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performance</a:t>
            </a:r>
            <a:r>
              <a:rPr lang="zh-CN" altLang="en-US" sz="3200"/>
              <a:t> of Shakespeare's </a:t>
            </a:r>
            <a:r>
              <a:rPr lang="en-US" altLang="zh-CN" sz="3200"/>
              <a:t>Hamlet</a:t>
            </a:r>
            <a:r>
              <a:rPr lang="zh-CN" altLang="en-US" sz="3200"/>
              <a:t>.</a:t>
            </a:r>
            <a:endParaRPr lang="zh-CN" altLang="en-US" sz="3200"/>
          </a:p>
        </p:txBody>
      </p:sp>
      <p:pic>
        <p:nvPicPr>
          <p:cNvPr id="7" name="图片 6" descr="timgHAE59IX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" y="1845310"/>
            <a:ext cx="5812790" cy="3676650"/>
          </a:xfrm>
          <a:prstGeom prst="rect">
            <a:avLst/>
          </a:prstGeom>
        </p:spPr>
      </p:pic>
      <p:pic>
        <p:nvPicPr>
          <p:cNvPr id="8" name="图片 7" descr="timgRE0ZEXM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490" y="1524000"/>
            <a:ext cx="4826000" cy="4787900"/>
          </a:xfrm>
          <a:prstGeom prst="rect">
            <a:avLst/>
          </a:prstGeom>
        </p:spPr>
      </p:pic>
      <p:pic>
        <p:nvPicPr>
          <p:cNvPr id="9" name="图片 8" descr="timgU6DZM8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85" y="1845310"/>
            <a:ext cx="5606415" cy="366268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6745" y="68580"/>
            <a:ext cx="7945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Jackson is a 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common</a:t>
            </a:r>
            <a:r>
              <a:rPr lang="zh-CN" altLang="en-US" sz="3600"/>
              <a:t> English name</a:t>
            </a:r>
            <a:r>
              <a:rPr lang="en-US" altLang="zh-CN" sz="3600"/>
              <a:t>.</a:t>
            </a:r>
            <a:endParaRPr lang="en-US" altLang="zh-CN" sz="3600"/>
          </a:p>
        </p:txBody>
      </p:sp>
      <p:pic>
        <p:nvPicPr>
          <p:cNvPr id="3" name="图片 2" descr="timgFCS7D92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415" y="1397000"/>
            <a:ext cx="2953385" cy="3585845"/>
          </a:xfrm>
          <a:prstGeom prst="rect">
            <a:avLst/>
          </a:prstGeom>
        </p:spPr>
      </p:pic>
      <p:pic>
        <p:nvPicPr>
          <p:cNvPr id="4" name="图片 3" descr="0b55b319ebc4b7452a960585c2fc1e178a8215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75" y="1744980"/>
            <a:ext cx="2948940" cy="3963035"/>
          </a:xfrm>
          <a:prstGeom prst="rect">
            <a:avLst/>
          </a:prstGeom>
        </p:spPr>
      </p:pic>
      <p:pic>
        <p:nvPicPr>
          <p:cNvPr id="5" name="图片 4" descr="timgUPRN1YX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590" y="1553845"/>
            <a:ext cx="3258185" cy="434530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esson 54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" y="1828800"/>
            <a:ext cx="3048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4038600" y="2133600"/>
            <a:ext cx="40274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What does this sign mean?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97325" y="2895600"/>
            <a:ext cx="4765675" cy="1298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It means something is fragile. 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You should put this side up.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533400" y="322580"/>
            <a:ext cx="1905000" cy="392113"/>
          </a:xfrm>
        </p:spPr>
        <p:txBody>
          <a:bodyPr/>
          <a:lstStyle/>
          <a:p>
            <a:pPr marL="0" indent="0" algn="l">
              <a:buFontTx/>
              <a:buNone/>
            </a:pPr>
            <a:r>
              <a:rPr lang="en-US" altLang="zh-CN" sz="3200" dirty="0" smtClean="0"/>
              <a:t>Warm-up</a:t>
            </a:r>
            <a:endParaRPr lang="zh-CN" altLang="en-US" sz="3200" dirty="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635" y="715010"/>
            <a:ext cx="8750300" cy="2159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</a:rPr>
              <a:t>1)</a:t>
            </a:r>
            <a:r>
              <a:rPr lang="en-US" altLang="zh-CN" sz="3200" dirty="0">
                <a:latin typeface="Times New Roman" panose="02020603050405020304" pitchFamily="18" charset="0"/>
              </a:rPr>
              <a:t>Does anyone remember what Danny’s hobby is?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</a:rPr>
              <a:t>2)</a:t>
            </a:r>
            <a:r>
              <a:rPr lang="en-US" altLang="zh-CN" sz="3200" dirty="0">
                <a:latin typeface="Times New Roman" panose="02020603050405020304" pitchFamily="18" charset="0"/>
              </a:rPr>
              <a:t>If there is a hobby show, what will Danny present?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 descr="微信图片_201911260402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235" y="2988945"/>
            <a:ext cx="2832100" cy="3531235"/>
          </a:xfrm>
          <a:prstGeom prst="rect">
            <a:avLst/>
          </a:prstGeom>
        </p:spPr>
      </p:pic>
      <p:pic>
        <p:nvPicPr>
          <p:cNvPr id="3" name="图片 2" descr="u=3435153878,1945374909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3155950"/>
            <a:ext cx="4359275" cy="319659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4"/>
          <p:cNvSpPr txBox="1"/>
          <p:nvPr/>
        </p:nvSpPr>
        <p:spPr>
          <a:xfrm>
            <a:off x="31750" y="414338"/>
            <a:ext cx="9034463" cy="67706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1.What are the students doing today?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   They are playing in the parking lot.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   They are showing their hobbies to their classmates.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2. What is Steven’s hobby?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   He likes collecting stamps.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   He likes playing with his yo-yo.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3. Where is Danny’s hobby?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   In a tall box.                    In a tree.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4. What does the teacher ask the students to do?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  To come to the parking lot.     To stay in the classroom.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文本框 12293"/>
          <p:cNvSpPr txBox="1"/>
          <p:nvPr/>
        </p:nvSpPr>
        <p:spPr>
          <a:xfrm>
            <a:off x="20638" y="28575"/>
            <a:ext cx="9134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Read the lesson and tick the correct answers.</a:t>
            </a:r>
            <a:r>
              <a:rPr lang="zh-CN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para1-para5</a:t>
            </a:r>
            <a:r>
              <a:rPr lang="zh-CN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4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299" name="图片 12298" descr="u=653233897,2066517077&amp;fm=23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1773238"/>
            <a:ext cx="576262" cy="544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矩形 12302"/>
          <p:cNvSpPr/>
          <p:nvPr/>
        </p:nvSpPr>
        <p:spPr>
          <a:xfrm>
            <a:off x="468313" y="1196975"/>
            <a:ext cx="400050" cy="4079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2" name="矩形 12306"/>
          <p:cNvSpPr/>
          <p:nvPr/>
        </p:nvSpPr>
        <p:spPr>
          <a:xfrm>
            <a:off x="476250" y="1844675"/>
            <a:ext cx="400050" cy="4079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3" name="矩形 12307"/>
          <p:cNvSpPr/>
          <p:nvPr/>
        </p:nvSpPr>
        <p:spPr>
          <a:xfrm>
            <a:off x="487363" y="3151188"/>
            <a:ext cx="400050" cy="40798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4" name="矩形 12308"/>
          <p:cNvSpPr/>
          <p:nvPr/>
        </p:nvSpPr>
        <p:spPr>
          <a:xfrm>
            <a:off x="477838" y="3779838"/>
            <a:ext cx="400050" cy="40798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5" name="矩形 12309"/>
          <p:cNvSpPr/>
          <p:nvPr/>
        </p:nvSpPr>
        <p:spPr>
          <a:xfrm>
            <a:off x="485775" y="5084763"/>
            <a:ext cx="400050" cy="40798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6" name="矩形 12310"/>
          <p:cNvSpPr/>
          <p:nvPr/>
        </p:nvSpPr>
        <p:spPr>
          <a:xfrm>
            <a:off x="4181475" y="5084763"/>
            <a:ext cx="400050" cy="40798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7" name="矩形 12311"/>
          <p:cNvSpPr/>
          <p:nvPr/>
        </p:nvSpPr>
        <p:spPr>
          <a:xfrm>
            <a:off x="425450" y="6308725"/>
            <a:ext cx="400050" cy="4079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8" name="矩形 12312"/>
          <p:cNvSpPr/>
          <p:nvPr/>
        </p:nvSpPr>
        <p:spPr>
          <a:xfrm>
            <a:off x="4989513" y="6319838"/>
            <a:ext cx="400050" cy="40798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314" name="图片 12313" descr="u=653233897,2066517077&amp;fm=23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3716338"/>
            <a:ext cx="576262" cy="544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5" name="图片 12314" descr="u=653233897,2066517077&amp;fm=23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4941888"/>
            <a:ext cx="576262" cy="544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6" name="图片 12315" descr="u=653233897,2066517077&amp;fm=23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600" y="6249988"/>
            <a:ext cx="576263" cy="544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2" name="椭圆 158731"/>
          <p:cNvSpPr/>
          <p:nvPr/>
        </p:nvSpPr>
        <p:spPr>
          <a:xfrm>
            <a:off x="31750" y="33338"/>
            <a:ext cx="652463" cy="5794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p>
            <a:pPr algn="ctr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29"/>
          <p:cNvSpPr>
            <a:spLocks noChangeArrowheads="1"/>
          </p:cNvSpPr>
          <p:nvPr/>
        </p:nvSpPr>
        <p:spPr bwMode="auto">
          <a:xfrm>
            <a:off x="838200" y="451485"/>
            <a:ext cx="6330950" cy="76771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200"/>
              </a:lnSpc>
              <a:buFontTx/>
              <a:buNone/>
              <a:defRPr/>
            </a:pPr>
            <a:r>
              <a:rPr lang="en-US" altLang="zh-CN" sz="3600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Read para6-para12 and answer:</a:t>
            </a:r>
            <a:endParaRPr lang="en-US" altLang="zh-CN" sz="3600" dirty="0" smtClean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800" y="1066800"/>
            <a:ext cx="8229600" cy="2891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>
              <a:lnSpc>
                <a:spcPct val="200000"/>
              </a:lnSpc>
              <a:defRPr/>
            </a:pPr>
            <a:r>
              <a:rPr lang="en-US" altLang="zh-CN" sz="2800" dirty="0" smtClean="0">
                <a:latin typeface="+mn-lt"/>
              </a:rPr>
              <a:t>1.What </a:t>
            </a:r>
            <a:r>
              <a:rPr lang="en-US" altLang="zh-CN" sz="2800" dirty="0">
                <a:latin typeface="+mn-lt"/>
              </a:rPr>
              <a:t>can you see on the box? What does it say?  </a:t>
            </a:r>
            <a:endParaRPr lang="en-US" altLang="zh-CN" sz="2800" dirty="0">
              <a:latin typeface="+mn-lt"/>
            </a:endParaRPr>
          </a:p>
          <a:p>
            <a:pPr marL="514350" indent="-514350">
              <a:lnSpc>
                <a:spcPct val="150000"/>
              </a:lnSpc>
              <a:defRPr/>
            </a:pPr>
            <a:endParaRPr lang="en-US" altLang="zh-CN" sz="2800" dirty="0">
              <a:latin typeface="+mn-lt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</a:rPr>
              <a:t>2.Can the box fit through the door?</a:t>
            </a:r>
            <a:endParaRPr lang="en-US" altLang="zh-CN" sz="2800" dirty="0" smtClean="0">
              <a:latin typeface="+mn-lt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sym typeface="+mn-ea"/>
              </a:rPr>
              <a:t>3.Who </a:t>
            </a:r>
            <a:r>
              <a:rPr lang="en-US" altLang="zh-CN" sz="2800" dirty="0">
                <a:latin typeface="+mn-lt"/>
                <a:sym typeface="+mn-ea"/>
              </a:rPr>
              <a:t>helps Danny get his hobby out of the box?</a:t>
            </a:r>
            <a:endParaRPr lang="en-US" altLang="zh-CN" sz="2800" dirty="0">
              <a:latin typeface="+mn-lt"/>
            </a:endParaRP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914400" y="1936115"/>
            <a:ext cx="7239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We can see a sign. It says “FRAGILE. THIS SIDE UP!”.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1045845" y="3166745"/>
            <a:ext cx="6248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No,it can't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57"/>
          <p:cNvSpPr>
            <a:spLocks noChangeArrowheads="1"/>
          </p:cNvSpPr>
          <p:nvPr/>
        </p:nvSpPr>
        <p:spPr bwMode="auto">
          <a:xfrm>
            <a:off x="1045845" y="3958590"/>
            <a:ext cx="6248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Danny’s classmates.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2" grpId="0" autoUpdateAnimBg="0"/>
    </p:bldLst>
  </p:timing>
</p:sld>
</file>

<file path=ppt/tags/tag1.xml><?xml version="1.0" encoding="utf-8"?>
<p:tagLst xmlns:p="http://schemas.openxmlformats.org/presentationml/2006/main">
  <p:tag name="KSO_WM_UNIT_TABLE_BEAUTIFY" val="smartTable{cbe464c5-b04f-4bb9-8e20-87234ff84ebb}"/>
</p:tagLst>
</file>

<file path=ppt/tags/tag2.xml><?xml version="1.0" encoding="utf-8"?>
<p:tagLst xmlns:p="http://schemas.openxmlformats.org/presentationml/2006/main">
  <p:tag name="ISPRING_RESOURCE_PATHS_HASH_PRESENTER" val="a74fb73c824fca4be85c8958f6296b4203c8b49"/>
</p:tagLst>
</file>

<file path=ppt/theme/theme1.xml><?xml version="1.0" encoding="utf-8"?>
<a:theme xmlns:a="http://schemas.openxmlformats.org/drawingml/2006/main" name="英文母版（无彩条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Unit10 SectionB（1a-2c）精品课件 [恢复]</Template>
  <TotalTime>0</TotalTime>
  <Words>4216</Words>
  <Application>WPS 演示</Application>
  <PresentationFormat>全屏显示(4:3)</PresentationFormat>
  <Paragraphs>239</Paragraphs>
  <Slides>23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楷体</vt:lpstr>
      <vt:lpstr>Calibri Light</vt:lpstr>
      <vt:lpstr>Times New Roman</vt:lpstr>
      <vt:lpstr>黑体</vt:lpstr>
      <vt:lpstr>微软雅黑</vt:lpstr>
      <vt:lpstr>Arial Unicode MS</vt:lpstr>
      <vt:lpstr>仿宋_GB2312</vt:lpstr>
      <vt:lpstr>Aparajita</vt:lpstr>
      <vt:lpstr>AngsanaUPC</vt:lpstr>
      <vt:lpstr>Arial Black</vt:lpstr>
      <vt:lpstr>Browallia New</vt:lpstr>
      <vt:lpstr>BrowalliaUPC</vt:lpstr>
      <vt:lpstr>Comic Sans MS</vt:lpstr>
      <vt:lpstr>英文母版（无彩条）</vt:lpstr>
      <vt:lpstr>Unit 7  Enjoy Your Hobby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 Enjoy Your Hobby</dc:title>
  <dc:creator/>
  <cp:lastModifiedBy>Administrator</cp:lastModifiedBy>
  <cp:revision>1</cp:revision>
  <dcterms:created xsi:type="dcterms:W3CDTF">2019-11-25T21:03:29Z</dcterms:created>
  <dcterms:modified xsi:type="dcterms:W3CDTF">2019-11-25T21:03:29Z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