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3"/>
  </p:handoutMasterIdLst>
  <p:sldIdLst>
    <p:sldId id="288" r:id="rId3"/>
    <p:sldId id="262" r:id="rId4"/>
    <p:sldId id="263" r:id="rId5"/>
    <p:sldId id="258" r:id="rId6"/>
    <p:sldId id="259" r:id="rId7"/>
    <p:sldId id="261" r:id="rId8"/>
    <p:sldId id="260" r:id="rId9"/>
    <p:sldId id="265" r:id="rId10"/>
    <p:sldId id="264" r:id="rId11"/>
    <p:sldId id="266" r:id="rId12"/>
    <p:sldId id="267" r:id="rId13"/>
    <p:sldId id="272" r:id="rId14"/>
    <p:sldId id="273" r:id="rId15"/>
    <p:sldId id="268" r:id="rId16"/>
    <p:sldId id="274" r:id="rId17"/>
    <p:sldId id="285" r:id="rId18"/>
    <p:sldId id="286" r:id="rId20"/>
    <p:sldId id="290" r:id="rId21"/>
    <p:sldId id="28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9861A-F2C2-4C71-A26B-78DCBC68B768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9861A-F2C2-4C71-A26B-78DCBC68B768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9861A-F2C2-4C71-A26B-78DCBC68B768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3.xml"/><Relationship Id="rId7" Type="http://schemas.openxmlformats.org/officeDocument/2006/relationships/image" Target="../media/image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3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17.png"/><Relationship Id="rId3" Type="http://schemas.microsoft.com/office/2007/relationships/media" Target="file:///E:\Geng\8\&#20843;&#19978;\&#20843;&#24180;&#32423;&#33521;&#35821;\&#38899;&#39057;\lesson38-Ex2.mp3" TargetMode="External"/><Relationship Id="rId2" Type="http://schemas.openxmlformats.org/officeDocument/2006/relationships/audio" Target="file:///E:\Geng\8\&#20843;&#19978;\&#20843;&#24180;&#32423;&#33521;&#35821;\&#38899;&#39057;\lesson38-Ex2.mp3" TargetMode="Externa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17.png"/><Relationship Id="rId3" Type="http://schemas.microsoft.com/office/2007/relationships/media" Target="file:///F:\AnyShare%20(3)\&#32831;&#27905;\&#20843;&#19978;\&#20843;&#19978;&#38899;&#39057;\unit7_lesson38.mp3" TargetMode="External"/><Relationship Id="rId2" Type="http://schemas.openxmlformats.org/officeDocument/2006/relationships/audio" Target="file:///F:\AnyShare%20(3)\&#32831;&#27905;\&#20843;&#19978;\&#20843;&#19978;&#38899;&#39057;\unit7_lesson38.mp3" TargetMode="Externa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6467" y="847925"/>
            <a:ext cx="10852237" cy="648000"/>
          </a:xfrm>
        </p:spPr>
        <p:txBody>
          <a:bodyPr/>
          <a:p>
            <a:r>
              <a:rPr lang="en-US" altLang="zh-CN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Lesson38 Hobbies Are Fun!</a:t>
            </a:r>
            <a:endParaRPr lang="en-US" altLang="zh-CN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102" name="TextBox 1"/>
          <p:cNvSpPr txBox="1"/>
          <p:nvPr/>
        </p:nvSpPr>
        <p:spPr>
          <a:xfrm>
            <a:off x="2653665" y="3429635"/>
            <a:ext cx="76866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只工作不玩耍，聪明的孩子也变傻。</a:t>
            </a:r>
            <a:endParaRPr lang="en-US" altLang="zh-CN" sz="3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醉心于嗜好的人是快乐的。</a:t>
            </a:r>
            <a:endParaRPr lang="en-US" altLang="zh-CN" sz="3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3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103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1978" y="2029460"/>
            <a:ext cx="8488362" cy="966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5202" y="143710"/>
            <a:ext cx="10852237" cy="648000"/>
          </a:xfrm>
        </p:spPr>
        <p:txBody>
          <a:bodyPr/>
          <a:p>
            <a:r>
              <a:rPr lang="en-US" altLang="zh-CN"/>
              <a:t>Answer the questions.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00395"/>
            <a:ext cx="10852237" cy="5041355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1. Why is a hobby useful?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2. How many types of hobbies are mentioned in the text?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   What are they?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3. When do people usually take up their first hobby?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52425" y="-73025"/>
            <a:ext cx="972820" cy="9734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2</a:t>
            </a:r>
            <a:endParaRPr lang="en-US" altLang="zh-CN" sz="4000" b="1"/>
          </a:p>
        </p:txBody>
      </p:sp>
      <p:sp>
        <p:nvSpPr>
          <p:cNvPr id="5" name="文本框 4"/>
          <p:cNvSpPr txBox="1"/>
          <p:nvPr/>
        </p:nvSpPr>
        <p:spPr>
          <a:xfrm>
            <a:off x="352425" y="1408430"/>
            <a:ext cx="1157478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 hobby can help build your confidence and make your life more colouful. It can help you make more friends and teach you to work well with others.</a:t>
            </a:r>
            <a:endParaRPr lang="en-US" altLang="zh-CN" sz="32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7770" y="3402965"/>
            <a:ext cx="11574780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Five.</a:t>
            </a:r>
            <a:endParaRPr lang="en-US" altLang="zh-CN" sz="32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9925" y="4265930"/>
            <a:ext cx="11574780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Collections, outdoor activities, games, arts and others.</a:t>
            </a:r>
            <a:endParaRPr lang="en-US" altLang="zh-CN" sz="32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2615" y="5238115"/>
            <a:ext cx="11574780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People usually take up their first hobby when they are kids.</a:t>
            </a:r>
            <a:endParaRPr lang="en-US" altLang="zh-CN" sz="32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1325202" y="14371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/>
              <a:t>Complete the chart. 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59715" y="892175"/>
            <a:ext cx="12710795" cy="5593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9925" y="3418840"/>
            <a:ext cx="31584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toy cars 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collection</a:t>
            </a:r>
            <a:endParaRPr lang="en-US" altLang="zh-CN" sz="2400" b="1">
              <a:solidFill>
                <a:srgbClr val="FF0000"/>
              </a:solidFill>
            </a:endParaRPr>
          </a:p>
          <a:p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postcards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collection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40735" y="2904490"/>
            <a:ext cx="31584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gardening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travelling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skiing</a:t>
            </a:r>
            <a:endParaRPr lang="en-US" altLang="zh-CN" sz="2400" b="1">
              <a:solidFill>
                <a:srgbClr val="FF0000"/>
              </a:solidFill>
            </a:endParaRPr>
          </a:p>
          <a:p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10705" y="3049905"/>
            <a:ext cx="31584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cards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chess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drawing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dancing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acting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singing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43770" y="3049905"/>
            <a:ext cx="3158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sewing(</a:t>
            </a:r>
            <a:r>
              <a:rPr lang="zh-CN" altLang="en-US" sz="2400" b="1">
                <a:solidFill>
                  <a:srgbClr val="FF0000"/>
                </a:solidFill>
              </a:rPr>
              <a:t>缝纫</a:t>
            </a:r>
            <a:r>
              <a:rPr lang="en-US" altLang="zh-CN" sz="2400" b="1">
                <a:solidFill>
                  <a:srgbClr val="FF0000"/>
                </a:solidFill>
              </a:rPr>
              <a:t>)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2425" y="-19050"/>
            <a:ext cx="972820" cy="9734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/>
              <a:t>3</a:t>
            </a:r>
            <a:endParaRPr lang="en-US" altLang="zh-CN" sz="4000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982" y="143710"/>
            <a:ext cx="10852237" cy="648000"/>
          </a:xfrm>
        </p:spPr>
        <p:txBody>
          <a:bodyPr/>
          <a:p>
            <a:r>
              <a:rPr lang="zh-CN" altLang="en-US"/>
              <a:t>选择至少两个类型的好爱逐一进行介绍。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b="12703"/>
          <a:stretch>
            <a:fillRect/>
          </a:stretch>
        </p:blipFill>
        <p:spPr>
          <a:xfrm>
            <a:off x="6732905" y="4605655"/>
            <a:ext cx="5421630" cy="21863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/>
        </p:nvSpPr>
        <p:spPr>
          <a:xfrm>
            <a:off x="669925" y="928370"/>
            <a:ext cx="105092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 </a:t>
            </a:r>
            <a:r>
              <a:rPr lang="zh-CN" altLang="en-US" sz="3200"/>
              <a:t>句型提示：</a:t>
            </a:r>
            <a:endParaRPr lang="zh-CN" altLang="en-US" sz="3200"/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I like/enjoy...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I'm interested in ...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My hobby is...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lang="zh-CN" altLang="en-US" sz="3200"/>
              <a:t>2. 叙述这两个类型中自己拥有的爱好，并简述</a:t>
            </a:r>
            <a:r>
              <a:rPr lang="zh-CN" altLang="en-US" sz="3200">
                <a:solidFill>
                  <a:srgbClr val="FF0000"/>
                </a:solidFill>
              </a:rPr>
              <a:t>原因</a:t>
            </a:r>
            <a:r>
              <a:rPr lang="zh-CN" altLang="en-US" sz="3200"/>
              <a:t>和</a:t>
            </a:r>
            <a:r>
              <a:rPr lang="zh-CN" altLang="en-US" sz="3200">
                <a:solidFill>
                  <a:srgbClr val="FF0000"/>
                </a:solidFill>
              </a:rPr>
              <a:t>好处</a:t>
            </a:r>
            <a:r>
              <a:rPr lang="zh-CN" altLang="en-US" sz="3200"/>
              <a:t>。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4675505" y="1244600"/>
            <a:ext cx="7030085" cy="1383665"/>
          </a:xfrm>
          <a:prstGeom prst="rect">
            <a:avLst/>
          </a:prstGeom>
          <a:noFill/>
          <a:ln w="47625" cmpd="sng">
            <a:solidFill>
              <a:schemeClr val="accent2">
                <a:alpha val="98000"/>
              </a:schemeClr>
            </a:solidFill>
            <a:prstDash val="solid"/>
            <a:bevel/>
          </a:ln>
        </p:spPr>
        <p:txBody>
          <a:bodyPr wrap="square" rtlCol="0">
            <a:spAutoFit/>
          </a:bodyPr>
          <a:p>
            <a:r>
              <a:rPr lang="en-US" altLang="zh-CN" sz="2800" i="1" u="sng"/>
              <a:t>Think about them:</a:t>
            </a:r>
            <a:endParaRPr lang="en-US" altLang="zh-CN" sz="2800"/>
          </a:p>
          <a:p>
            <a:r>
              <a:rPr lang="en-US" altLang="zh-CN" sz="2800"/>
              <a:t>1. What's your hobbies in each type?</a:t>
            </a:r>
            <a:endParaRPr lang="en-US" altLang="zh-CN" sz="2800"/>
          </a:p>
          <a:p>
            <a:r>
              <a:rPr lang="en-US" altLang="zh-CN" sz="2800"/>
              <a:t>2. How to </a:t>
            </a:r>
            <a:r>
              <a:rPr lang="en-US" altLang="zh-CN" sz="2800">
                <a:solidFill>
                  <a:srgbClr val="FF0000"/>
                </a:solidFill>
              </a:rPr>
              <a:t>make good use of </a:t>
            </a:r>
            <a:r>
              <a:rPr lang="en-US" altLang="zh-CN" sz="2800"/>
              <a:t>your hobbies?</a:t>
            </a:r>
            <a:endParaRPr lang="en-US" altLang="zh-CN" sz="2800"/>
          </a:p>
        </p:txBody>
      </p:sp>
      <p:sp>
        <p:nvSpPr>
          <p:cNvPr id="7" name="矩形 6"/>
          <p:cNvSpPr/>
          <p:nvPr/>
        </p:nvSpPr>
        <p:spPr>
          <a:xfrm>
            <a:off x="8086725" y="6350"/>
            <a:ext cx="384302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Discussion</a:t>
            </a:r>
            <a:endParaRPr lang="en-US" altLang="zh-C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065" y="3481705"/>
            <a:ext cx="9054465" cy="3107690"/>
          </a:xfrm>
          <a:prstGeom prst="rect">
            <a:avLst/>
          </a:prstGeom>
          <a:noFill/>
          <a:ln w="47625" cmpd="sng">
            <a:noFill/>
            <a:prstDash val="solid"/>
            <a:bevel/>
          </a:ln>
        </p:spPr>
        <p:txBody>
          <a:bodyPr wrap="square" rtlCol="0">
            <a:spAutoFit/>
          </a:bodyPr>
          <a:p>
            <a:r>
              <a:rPr lang="en-US" altLang="zh-CN" sz="2800" i="1" u="sng">
                <a:latin typeface="Times New Roman" panose="02020603050405020304" charset="0"/>
                <a:cs typeface="Times New Roman" panose="02020603050405020304" charset="0"/>
              </a:rPr>
              <a:t>Tips: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I like/enjoy... because...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I' m interested in.... because it  can make/help me...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My hobby is 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It is not only... but also....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It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can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not only... but also...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 can improve... It's good for me to...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982" y="143710"/>
            <a:ext cx="10852237" cy="648000"/>
          </a:xfrm>
        </p:spPr>
        <p:txBody>
          <a:bodyPr/>
          <a:p>
            <a:r>
              <a:rPr lang="zh-CN" altLang="en-US"/>
              <a:t>选择至少两个类型的好爱逐一进行介绍。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b="12703"/>
          <a:stretch>
            <a:fillRect/>
          </a:stretch>
        </p:blipFill>
        <p:spPr>
          <a:xfrm>
            <a:off x="6732905" y="4605655"/>
            <a:ext cx="5421630" cy="21863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/>
        </p:nvSpPr>
        <p:spPr>
          <a:xfrm>
            <a:off x="669925" y="928370"/>
            <a:ext cx="105092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 </a:t>
            </a:r>
            <a:r>
              <a:rPr lang="zh-CN" altLang="en-US" sz="3200"/>
              <a:t>句型提示：</a:t>
            </a:r>
            <a:endParaRPr lang="zh-CN" altLang="en-US" sz="3200"/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I like/enjoy...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I'm interested in ...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My hobby is...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lang="zh-CN" altLang="en-US" sz="3200"/>
              <a:t>2. 叙述这两个类型中自己拥有的爱好，并简述</a:t>
            </a:r>
            <a:r>
              <a:rPr lang="zh-CN" altLang="en-US" sz="3200">
                <a:solidFill>
                  <a:srgbClr val="FF0000"/>
                </a:solidFill>
              </a:rPr>
              <a:t>原因</a:t>
            </a:r>
            <a:r>
              <a:rPr lang="zh-CN" altLang="en-US" sz="3200"/>
              <a:t>和</a:t>
            </a:r>
            <a:r>
              <a:rPr lang="zh-CN" altLang="en-US" sz="3200">
                <a:solidFill>
                  <a:srgbClr val="FF0000"/>
                </a:solidFill>
              </a:rPr>
              <a:t>好处</a:t>
            </a:r>
            <a:r>
              <a:rPr lang="zh-CN" altLang="en-US" sz="3200"/>
              <a:t>。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4675505" y="1244600"/>
            <a:ext cx="7030085" cy="1383665"/>
          </a:xfrm>
          <a:prstGeom prst="rect">
            <a:avLst/>
          </a:prstGeom>
          <a:noFill/>
          <a:ln w="47625" cmpd="sng">
            <a:solidFill>
              <a:schemeClr val="accent2">
                <a:alpha val="98000"/>
              </a:schemeClr>
            </a:solidFill>
            <a:prstDash val="solid"/>
            <a:bevel/>
          </a:ln>
        </p:spPr>
        <p:txBody>
          <a:bodyPr wrap="square" rtlCol="0">
            <a:spAutoFit/>
          </a:bodyPr>
          <a:p>
            <a:r>
              <a:rPr lang="en-US" altLang="zh-CN" sz="2800" i="1" u="sng"/>
              <a:t>Think about them:</a:t>
            </a:r>
            <a:endParaRPr lang="en-US" altLang="zh-CN" sz="2800"/>
          </a:p>
          <a:p>
            <a:r>
              <a:rPr lang="en-US" altLang="zh-CN" sz="2800"/>
              <a:t>1. What's your hobbies in each type?</a:t>
            </a:r>
            <a:endParaRPr lang="en-US" altLang="zh-CN" sz="2800"/>
          </a:p>
          <a:p>
            <a:r>
              <a:rPr lang="en-US" altLang="zh-CN" sz="2800"/>
              <a:t>2. How to </a:t>
            </a:r>
            <a:r>
              <a:rPr lang="en-US" altLang="zh-CN" sz="2800">
                <a:solidFill>
                  <a:srgbClr val="FF0000"/>
                </a:solidFill>
              </a:rPr>
              <a:t>make good use of </a:t>
            </a:r>
            <a:r>
              <a:rPr lang="en-US" altLang="zh-CN" sz="2800"/>
              <a:t>your hobbies?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520065" y="3481705"/>
            <a:ext cx="9054465" cy="2676525"/>
          </a:xfrm>
          <a:prstGeom prst="rect">
            <a:avLst/>
          </a:prstGeom>
          <a:noFill/>
          <a:ln w="47625" cmpd="sng">
            <a:noFill/>
            <a:prstDash val="solid"/>
            <a:bevel/>
          </a:ln>
        </p:spPr>
        <p:txBody>
          <a:bodyPr wrap="square" rtlCol="0">
            <a:spAutoFit/>
          </a:bodyPr>
          <a:p>
            <a:r>
              <a:rPr lang="en-US" altLang="zh-CN" sz="2800" i="1" u="sng">
                <a:latin typeface="Times New Roman" panose="02020603050405020304" charset="0"/>
                <a:cs typeface="Times New Roman" panose="02020603050405020304" charset="0"/>
              </a:rPr>
              <a:t>Tips: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I like/enjoy... because...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I' m interested in.... because it  can make/help me...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My hobby is 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It is not only... but also....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can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not only... but also...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can improve... It's good for me to...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39075" y="6350"/>
            <a:ext cx="433832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Presentation</a:t>
            </a:r>
            <a:endParaRPr lang="en-US" altLang="zh-C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Summary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20113" b="17272"/>
          <a:stretch>
            <a:fillRect/>
          </a:stretch>
        </p:blipFill>
        <p:spPr>
          <a:xfrm>
            <a:off x="372745" y="1594485"/>
            <a:ext cx="11149330" cy="1965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8205" y="1072515"/>
            <a:ext cx="7049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1.Old sayings about hobbies.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1327150" y="4102735"/>
            <a:ext cx="8508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 happy child has a hobby.</a:t>
            </a:r>
            <a:endParaRPr lang="en-US" altLang="zh-CN" sz="3200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Summary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878205" y="1072515"/>
            <a:ext cx="7049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en-US" altLang="zh-CN" sz="2800">
                <a:sym typeface="+mn-ea"/>
              </a:rPr>
              <a:t>not only...but also...</a:t>
            </a:r>
            <a:r>
              <a:rPr lang="zh-CN" altLang="en-US" sz="2800">
                <a:sym typeface="+mn-ea"/>
              </a:rPr>
              <a:t>不但</a:t>
            </a:r>
            <a:r>
              <a:rPr lang="en-US" altLang="zh-CN" sz="2800">
                <a:sym typeface="+mn-ea"/>
              </a:rPr>
              <a:t>……</a:t>
            </a:r>
            <a:r>
              <a:rPr lang="zh-CN" altLang="en-US" sz="2800">
                <a:sym typeface="+mn-ea"/>
              </a:rPr>
              <a:t>而且</a:t>
            </a:r>
            <a:r>
              <a:rPr lang="en-US" altLang="zh-CN" sz="2800">
                <a:sym typeface="+mn-ea"/>
              </a:rPr>
              <a:t>……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1120775" y="1594485"/>
            <a:ext cx="1069594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  <a:p>
            <a:r>
              <a:rPr lang="en-US" altLang="zh-CN" sz="3200"/>
              <a:t>A hobby is </a:t>
            </a:r>
            <a:r>
              <a:rPr lang="en-US" altLang="zh-CN" sz="3200">
                <a:solidFill>
                  <a:srgbClr val="FF0000"/>
                </a:solidFill>
              </a:rPr>
              <a:t>not only</a:t>
            </a:r>
            <a:r>
              <a:rPr lang="en-US" altLang="zh-CN" sz="3200"/>
              <a:t> fun </a:t>
            </a:r>
            <a:r>
              <a:rPr lang="en-US" altLang="zh-CN" sz="3200">
                <a:solidFill>
                  <a:srgbClr val="FF0000"/>
                </a:solidFill>
              </a:rPr>
              <a:t>but also</a:t>
            </a:r>
            <a:r>
              <a:rPr lang="en-US" altLang="zh-CN" sz="3200"/>
              <a:t> useful.</a:t>
            </a:r>
            <a:endParaRPr lang="en-US" altLang="zh-CN" sz="3200"/>
          </a:p>
          <a:p>
            <a:r>
              <a:rPr lang="en-US" altLang="zh-CN" sz="3200">
                <a:solidFill>
                  <a:srgbClr val="FF0000"/>
                </a:solidFill>
              </a:rPr>
              <a:t>Not only</a:t>
            </a:r>
            <a:r>
              <a:rPr lang="en-US" altLang="zh-CN" sz="3200"/>
              <a:t> I </a:t>
            </a:r>
            <a:r>
              <a:rPr lang="en-US" altLang="zh-CN" sz="3200">
                <a:solidFill>
                  <a:srgbClr val="FF0000"/>
                </a:solidFill>
              </a:rPr>
              <a:t>but also</a:t>
            </a:r>
            <a:r>
              <a:rPr lang="en-US" altLang="zh-CN" sz="3200"/>
              <a:t> Tom enjoys watching television.</a:t>
            </a:r>
            <a:endParaRPr lang="en-US" altLang="zh-CN" sz="3200"/>
          </a:p>
          <a:p>
            <a:r>
              <a:rPr lang="en-US" altLang="zh-CN" sz="3200"/>
              <a:t>I </a:t>
            </a:r>
            <a:r>
              <a:rPr lang="en-US" altLang="zh-CN" sz="3200">
                <a:solidFill>
                  <a:srgbClr val="FF0000"/>
                </a:solidFill>
              </a:rPr>
              <a:t>not only</a:t>
            </a:r>
            <a:r>
              <a:rPr lang="en-US" altLang="zh-CN" sz="3200"/>
              <a:t> know English </a:t>
            </a:r>
            <a:r>
              <a:rPr lang="en-US" altLang="zh-CN" sz="3200">
                <a:solidFill>
                  <a:srgbClr val="FF0000"/>
                </a:solidFill>
              </a:rPr>
              <a:t>but also</a:t>
            </a:r>
            <a:r>
              <a:rPr lang="en-US" altLang="zh-CN" sz="3200"/>
              <a:t> know Russian.</a:t>
            </a:r>
            <a:endParaRPr lang="en-US" altLang="zh-CN" sz="3200"/>
          </a:p>
          <a:p>
            <a:r>
              <a:rPr lang="en-US" altLang="zh-CN" sz="3200"/>
              <a:t>I </a:t>
            </a:r>
            <a:r>
              <a:rPr lang="en-US" altLang="zh-CN" sz="3200">
                <a:solidFill>
                  <a:srgbClr val="FF0000"/>
                </a:solidFill>
              </a:rPr>
              <a:t>not only</a:t>
            </a:r>
            <a:r>
              <a:rPr lang="en-US" altLang="zh-CN" sz="3200"/>
              <a:t> heard it, </a:t>
            </a:r>
            <a:r>
              <a:rPr lang="en-US" altLang="zh-CN" sz="3200">
                <a:solidFill>
                  <a:srgbClr val="FF0000"/>
                </a:solidFill>
              </a:rPr>
              <a:t>but (also)</a:t>
            </a:r>
            <a:r>
              <a:rPr lang="en-US" altLang="zh-CN" sz="3200"/>
              <a:t> I saw it.</a:t>
            </a:r>
            <a:endParaRPr lang="en-US" altLang="zh-CN" sz="320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-35560" y="102235"/>
            <a:ext cx="1905000" cy="392112"/>
          </a:xfrm>
        </p:spPr>
        <p:txBody>
          <a:bodyPr>
            <a:normAutofit fontScale="60000"/>
          </a:bodyPr>
          <a:lstStyle/>
          <a:p>
            <a:pPr marL="0" indent="0" algn="l">
              <a:buFontTx/>
              <a:buNone/>
            </a:pPr>
            <a:r>
              <a:rPr lang="en-US" altLang="zh-CN" sz="3200" dirty="0" smtClean="0"/>
              <a:t>Exercise</a:t>
            </a:r>
            <a:endParaRPr lang="zh-CN" altLang="en-US" sz="3200" dirty="0" smtClean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4335" y="713105"/>
            <a:ext cx="1960880" cy="5219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一、短语。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9440" y="1520190"/>
            <a:ext cx="4992370" cy="278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zh-CN" altLang="en-US" sz="2800" dirty="0">
                <a:latin typeface="+mn-lt"/>
              </a:rPr>
              <a:t>不但</a:t>
            </a:r>
            <a:r>
              <a:rPr lang="en-US" altLang="zh-CN" sz="2800" dirty="0">
                <a:latin typeface="+mn-lt"/>
              </a:rPr>
              <a:t>……</a:t>
            </a:r>
            <a:r>
              <a:rPr lang="zh-CN" altLang="en-US" sz="2800" dirty="0">
                <a:latin typeface="+mn-lt"/>
              </a:rPr>
              <a:t>而且</a:t>
            </a:r>
            <a:r>
              <a:rPr lang="en-US" altLang="zh-CN" sz="2800" dirty="0">
                <a:latin typeface="+mn-lt"/>
              </a:rPr>
              <a:t>……</a:t>
            </a:r>
            <a:endParaRPr lang="en-US" altLang="zh-CN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zh-CN" altLang="en-US" sz="2800" dirty="0">
                <a:latin typeface="+mn-lt"/>
              </a:rPr>
              <a:t>开始从事</a:t>
            </a:r>
            <a:endParaRPr lang="zh-CN" altLang="en-US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zh-CN" altLang="en-US" sz="2800" dirty="0">
                <a:latin typeface="+mn-lt"/>
              </a:rPr>
              <a:t>一些</a:t>
            </a:r>
            <a:r>
              <a:rPr lang="en-US" altLang="zh-CN" sz="2800" dirty="0">
                <a:latin typeface="+mn-lt"/>
              </a:rPr>
              <a:t>……</a:t>
            </a:r>
            <a:r>
              <a:rPr lang="zh-CN" altLang="en-US" sz="2800" dirty="0">
                <a:latin typeface="+mn-lt"/>
              </a:rPr>
              <a:t>另一些</a:t>
            </a:r>
            <a:r>
              <a:rPr lang="en-US" altLang="zh-CN" sz="2800" dirty="0">
                <a:latin typeface="+mn-lt"/>
              </a:rPr>
              <a:t>……</a:t>
            </a:r>
            <a:endParaRPr lang="en-US" altLang="zh-CN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zh-CN" altLang="en-US" sz="2800" dirty="0">
                <a:latin typeface="+mn-lt"/>
              </a:rPr>
              <a:t>收集东西</a:t>
            </a:r>
            <a:endParaRPr lang="zh-CN" altLang="en-US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zh-CN" altLang="en-US" sz="2800" dirty="0">
                <a:latin typeface="+mn-lt"/>
              </a:rPr>
              <a:t>户外活动</a:t>
            </a:r>
            <a:endParaRPr lang="zh-CN" altLang="en-US" sz="2800" dirty="0">
              <a:latin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05145" y="1520190"/>
            <a:ext cx="4992370" cy="27844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ts val="4200"/>
              </a:lnSpc>
              <a:defRPr/>
            </a:pPr>
            <a:r>
              <a:rPr lang="en-US" sz="2800" dirty="0">
                <a:latin typeface="+mn-lt"/>
              </a:rPr>
              <a:t>not only...but also...</a:t>
            </a:r>
            <a:endParaRPr lang="en-US" altLang="zh-CN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en-US" altLang="zh-CN" sz="2800" dirty="0">
                <a:latin typeface="+mn-lt"/>
              </a:rPr>
              <a:t>take up</a:t>
            </a:r>
            <a:endParaRPr lang="zh-CN" altLang="en-US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en-US" sz="2800" dirty="0">
                <a:latin typeface="+mn-lt"/>
              </a:rPr>
              <a:t>some...others...</a:t>
            </a:r>
            <a:endParaRPr lang="en-US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en-US" altLang="zh-CN" sz="2800" dirty="0">
                <a:latin typeface="+mn-lt"/>
              </a:rPr>
              <a:t>collect things</a:t>
            </a:r>
            <a:endParaRPr lang="zh-CN" altLang="en-US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en-US" altLang="zh-CN" sz="2800" dirty="0">
                <a:latin typeface="+mn-lt"/>
              </a:rPr>
              <a:t>outdoor activities</a:t>
            </a:r>
            <a:endParaRPr lang="en-US" altLang="zh-CN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-35560" y="102235"/>
            <a:ext cx="1905000" cy="392112"/>
          </a:xfrm>
        </p:spPr>
        <p:txBody>
          <a:bodyPr>
            <a:normAutofit fontScale="60000"/>
          </a:bodyPr>
          <a:lstStyle/>
          <a:p>
            <a:pPr marL="0" indent="0" algn="l">
              <a:buFontTx/>
              <a:buNone/>
            </a:pPr>
            <a:r>
              <a:rPr lang="en-US" altLang="zh-CN" sz="3200" dirty="0" smtClean="0"/>
              <a:t>Exercise</a:t>
            </a:r>
            <a:endParaRPr lang="zh-CN" altLang="en-US" sz="3200" dirty="0" smtClean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4335" y="713105"/>
            <a:ext cx="2672080" cy="5219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二、单项选择。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9440" y="959485"/>
            <a:ext cx="8001000" cy="49390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en-US" altLang="zh-CN" sz="2800" dirty="0">
                <a:latin typeface="+mn-lt"/>
              </a:rPr>
              <a:t>1</a:t>
            </a:r>
            <a:r>
              <a:rPr lang="en-US" altLang="zh-CN" sz="2800" dirty="0" smtClean="0">
                <a:latin typeface="+mn-lt"/>
              </a:rPr>
              <a:t>. — </a:t>
            </a:r>
            <a:r>
              <a:rPr lang="en-US" altLang="zh-CN" sz="2800" dirty="0">
                <a:latin typeface="+mn-lt"/>
              </a:rPr>
              <a:t>_____  hobbies do you have? </a:t>
            </a:r>
            <a:endParaRPr lang="en-US" altLang="zh-CN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en-US" altLang="zh-CN" sz="2800" dirty="0" smtClean="0">
                <a:latin typeface="+mn-lt"/>
              </a:rPr>
              <a:t>—</a:t>
            </a:r>
            <a:r>
              <a:rPr lang="en-US" altLang="zh-CN" sz="2800" dirty="0">
                <a:latin typeface="+mn-lt"/>
              </a:rPr>
              <a:t>Two. </a:t>
            </a:r>
            <a:endParaRPr lang="en-US" altLang="zh-CN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en-US" altLang="zh-CN" sz="2800" dirty="0">
                <a:latin typeface="+mn-lt"/>
              </a:rPr>
              <a:t>A. How much           B. How many            C. How </a:t>
            </a:r>
            <a:endParaRPr lang="en-US" altLang="zh-CN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en-US" altLang="zh-CN" sz="2800" dirty="0" smtClean="0">
                <a:latin typeface="+mn-lt"/>
              </a:rPr>
              <a:t>2</a:t>
            </a:r>
            <a:r>
              <a:rPr lang="en-US" altLang="zh-CN" sz="2800" dirty="0" smtClean="0">
                <a:latin typeface="+mn-lt"/>
              </a:rPr>
              <a:t>. Rose </a:t>
            </a:r>
            <a:r>
              <a:rPr lang="en-US" altLang="zh-CN" sz="2800" dirty="0">
                <a:latin typeface="+mn-lt"/>
              </a:rPr>
              <a:t>likes _____ to music very much. </a:t>
            </a:r>
            <a:endParaRPr lang="en-US" altLang="zh-CN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en-US" altLang="zh-CN" sz="2800" dirty="0">
                <a:latin typeface="+mn-lt"/>
              </a:rPr>
              <a:t>A. listen             B. listens              C. listening</a:t>
            </a:r>
            <a:endParaRPr lang="en-US" altLang="zh-CN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en-US" altLang="zh-CN" sz="2800" dirty="0" smtClean="0">
                <a:latin typeface="+mn-lt"/>
              </a:rPr>
              <a:t>3</a:t>
            </a:r>
            <a:r>
              <a:rPr lang="en-US" altLang="zh-CN" sz="2800" dirty="0" smtClean="0">
                <a:latin typeface="+mn-lt"/>
              </a:rPr>
              <a:t>. The </a:t>
            </a:r>
            <a:r>
              <a:rPr lang="en-US" altLang="zh-CN" sz="2800" dirty="0">
                <a:latin typeface="+mn-lt"/>
              </a:rPr>
              <a:t>old man took up _____ the stamps at the age of 60. </a:t>
            </a:r>
            <a:endParaRPr lang="en-US" altLang="zh-CN" sz="2800" dirty="0">
              <a:latin typeface="+mn-lt"/>
            </a:endParaRPr>
          </a:p>
          <a:p>
            <a:pPr>
              <a:lnSpc>
                <a:spcPts val="4200"/>
              </a:lnSpc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</a:rPr>
              <a:t>A. </a:t>
            </a:r>
            <a:r>
              <a:rPr lang="en-US" altLang="zh-CN" sz="2800" dirty="0">
                <a:latin typeface="+mn-lt"/>
              </a:rPr>
              <a:t>collect    B. collecting    C. collects       D. to collect</a:t>
            </a:r>
            <a:endParaRPr lang="en-US" altLang="zh-CN" sz="2800" dirty="0">
              <a:latin typeface="+mn-lt"/>
            </a:endParaRPr>
          </a:p>
        </p:txBody>
      </p:sp>
      <p:pic>
        <p:nvPicPr>
          <p:cNvPr id="10" name="Picture 3" descr="图片2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29200" y="2060575"/>
            <a:ext cx="603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图片2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10400" y="3127375"/>
            <a:ext cx="603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图片2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33800" y="4727575"/>
            <a:ext cx="603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-35560" y="102235"/>
            <a:ext cx="1905000" cy="392112"/>
          </a:xfrm>
        </p:spPr>
        <p:txBody>
          <a:bodyPr>
            <a:normAutofit fontScale="60000"/>
          </a:bodyPr>
          <a:lstStyle/>
          <a:p>
            <a:pPr marL="0" indent="0" algn="l">
              <a:buFontTx/>
              <a:buNone/>
            </a:pPr>
            <a:r>
              <a:rPr lang="en-US" altLang="zh-CN" sz="3200" dirty="0" smtClean="0"/>
              <a:t>Exercise</a:t>
            </a:r>
            <a:endParaRPr lang="zh-CN" altLang="en-US" sz="3200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1200785" y="1689735"/>
            <a:ext cx="103212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1. A hobby can build your ______________ (</a:t>
            </a:r>
            <a:r>
              <a:rPr lang="zh-CN" altLang="zh-CN" sz="3000">
                <a:latin typeface="Times New Roman" panose="02020603050405020304" charset="0"/>
                <a:cs typeface="Times New Roman" panose="02020603050405020304" charset="0"/>
              </a:rPr>
              <a:t>自信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zh-CN" sz="3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2. Some people like to collect stamps and ___________ (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</a:rPr>
              <a:t>明信片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zh-CN" sz="3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3. Another type of hobby is _________ (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</a:rPr>
              <a:t>户外的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) activities.</a:t>
            </a:r>
            <a:endParaRPr lang="en-US" altLang="zh-CN" sz="3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4. Do you know the old ____________ (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</a:rPr>
              <a:t>谚语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</a:rPr>
              <a:t>？</a:t>
            </a:r>
            <a:endParaRPr lang="zh-CN" altLang="en-US" sz="3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5. They like to ___________ (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</a:rPr>
              <a:t>收集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) things such as stamps, toy cars and postcards.</a:t>
            </a:r>
            <a:endParaRPr lang="en-US" altLang="zh-CN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三、词语运用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20080" y="1689735"/>
            <a:ext cx="2337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confidence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67295" y="2097405"/>
            <a:ext cx="2337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postcards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17185" y="2545715"/>
            <a:ext cx="2337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outdoor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92395" y="3013710"/>
            <a:ext cx="2337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saying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52850" y="3597275"/>
            <a:ext cx="2337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collect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/>
      <p:bldP spid="8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8745" y="1079500"/>
            <a:ext cx="2314575" cy="20669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6600" b="1">
                <a:latin typeface="Comic Sans MS" panose="030F0702030302020204" pitchFamily="66" charset="0"/>
                <a:cs typeface="Comic Sans MS" panose="030F0702030302020204" pitchFamily="66" charset="0"/>
              </a:rPr>
              <a:t>Thank U</a:t>
            </a:r>
            <a:endParaRPr lang="en-US" altLang="zh-CN" sz="66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占位符 131080"/>
          <p:cNvSpPr>
            <a:spLocks noGrp="1"/>
          </p:cNvSpPr>
          <p:nvPr>
            <p:ph idx="1"/>
          </p:nvPr>
        </p:nvSpPr>
        <p:spPr>
          <a:xfrm>
            <a:off x="1703388" y="1268413"/>
            <a:ext cx="8713787" cy="3313112"/>
          </a:xfrm>
        </p:spPr>
        <p:txBody>
          <a:bodyPr anchor="t"/>
          <a:p>
            <a:pPr>
              <a:buNone/>
            </a:pPr>
            <a:endParaRPr lang="en-US" altLang="zh-CN"/>
          </a:p>
          <a:p>
            <a:pPr>
              <a:buNone/>
            </a:pPr>
            <a:r>
              <a:rPr lang="en-US" altLang="zh-CN" sz="3600" b="1">
                <a:latin typeface="Comic Sans MS" panose="030F0702030302020204" pitchFamily="66" charset="0"/>
              </a:rPr>
              <a:t>                                   </a:t>
            </a:r>
            <a:endParaRPr lang="en-US" altLang="zh-CN" sz="3600" dirty="0"/>
          </a:p>
          <a:p>
            <a:pPr>
              <a:buNone/>
            </a:pPr>
            <a:endParaRPr lang="en-US" altLang="zh-CN" sz="3600" dirty="0"/>
          </a:p>
          <a:p>
            <a:pPr>
              <a:buNone/>
            </a:pPr>
            <a:endParaRPr lang="en-US" altLang="zh-CN" sz="3600" dirty="0"/>
          </a:p>
        </p:txBody>
      </p:sp>
      <p:sp>
        <p:nvSpPr>
          <p:cNvPr id="131088" name="文本框 131087"/>
          <p:cNvSpPr txBox="1"/>
          <p:nvPr/>
        </p:nvSpPr>
        <p:spPr>
          <a:xfrm>
            <a:off x="4224338" y="1700213"/>
            <a:ext cx="33131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en-US" sz="3200">
                <a:latin typeface="Tahoma" panose="020B0604030504040204" pitchFamily="34" charset="0"/>
                <a:ea typeface="宋体" panose="02010600030101010101" pitchFamily="2" charset="-122"/>
              </a:rPr>
              <a:t>∕’</a:t>
            </a:r>
            <a:r>
              <a:rPr lang="en-US" altLang="en-US" sz="3200" err="1">
                <a:latin typeface="Tahoma" panose="020B0604030504040204" pitchFamily="34" charset="0"/>
                <a:ea typeface="宋体" panose="02010600030101010101" pitchFamily="2" charset="-122"/>
              </a:rPr>
              <a:t>kɔnfidəns</a:t>
            </a:r>
            <a:r>
              <a:rPr lang="en-US" altLang="en-US" sz="3200">
                <a:latin typeface="Tahoma" panose="020B0604030504040204" pitchFamily="34" charset="0"/>
                <a:ea typeface="宋体" panose="02010600030101010101" pitchFamily="2" charset="-122"/>
              </a:rPr>
              <a:t>∕</a:t>
            </a:r>
            <a:endParaRPr lang="en-US" altLang="zh-CN" sz="320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31089" name="文本框 131088"/>
          <p:cNvSpPr txBox="1"/>
          <p:nvPr/>
        </p:nvSpPr>
        <p:spPr>
          <a:xfrm>
            <a:off x="3648075" y="2708275"/>
            <a:ext cx="33115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en-US" sz="3200">
                <a:latin typeface="Tahoma" panose="020B0604030504040204" pitchFamily="34" charset="0"/>
                <a:ea typeface="宋体" panose="02010600030101010101" pitchFamily="2" charset="-122"/>
              </a:rPr>
              <a:t>∕’</a:t>
            </a:r>
            <a:r>
              <a:rPr lang="en-US" altLang="en-US" sz="3200" err="1">
                <a:latin typeface="Tahoma" panose="020B0604030504040204" pitchFamily="34" charset="0"/>
                <a:ea typeface="宋体" panose="02010600030101010101" pitchFamily="2" charset="-122"/>
              </a:rPr>
              <a:t>pəustka:d</a:t>
            </a:r>
            <a:r>
              <a:rPr lang="en-US" altLang="en-US" sz="3200">
                <a:latin typeface="Tahoma" panose="020B0604030504040204" pitchFamily="34" charset="0"/>
                <a:ea typeface="宋体" panose="02010600030101010101" pitchFamily="2" charset="-122"/>
              </a:rPr>
              <a:t>∕</a:t>
            </a:r>
            <a:endParaRPr lang="en-US" altLang="zh-CN" sz="320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31090" name="文本框 131089"/>
          <p:cNvSpPr txBox="1"/>
          <p:nvPr/>
        </p:nvSpPr>
        <p:spPr>
          <a:xfrm>
            <a:off x="3359150" y="3789363"/>
            <a:ext cx="25923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en-US" sz="3200">
                <a:latin typeface="Tahoma" panose="020B0604030504040204" pitchFamily="34" charset="0"/>
                <a:ea typeface="宋体" panose="02010600030101010101" pitchFamily="2" charset="-122"/>
              </a:rPr>
              <a:t>∕’ </a:t>
            </a:r>
            <a:r>
              <a:rPr lang="en-US" altLang="en-US" sz="3200" err="1">
                <a:latin typeface="Tahoma" panose="020B0604030504040204" pitchFamily="34" charset="0"/>
                <a:ea typeface="宋体" panose="02010600030101010101" pitchFamily="2" charset="-122"/>
              </a:rPr>
              <a:t>autdɔ</a:t>
            </a:r>
            <a:r>
              <a:rPr lang="en-US" altLang="en-US" sz="3200">
                <a:latin typeface="Tahoma" panose="020B0604030504040204" pitchFamily="34" charset="0"/>
                <a:ea typeface="宋体" panose="02010600030101010101" pitchFamily="2" charset="-122"/>
              </a:rPr>
              <a:t>:∕</a:t>
            </a:r>
            <a:r>
              <a:rPr lang="en-US" altLang="zh-CN" sz="3200"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endParaRPr lang="en-US" altLang="zh-CN" sz="320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31091" name="文本框 131090"/>
          <p:cNvSpPr txBox="1"/>
          <p:nvPr/>
        </p:nvSpPr>
        <p:spPr>
          <a:xfrm>
            <a:off x="1703388" y="1700213"/>
            <a:ext cx="26654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0">
                <a:latin typeface="Comic Sans MS" panose="030F0702030302020204" pitchFamily="66" charset="0"/>
                <a:ea typeface="宋体" panose="02010600030101010101" pitchFamily="2" charset="-122"/>
              </a:rPr>
              <a:t>confidence</a:t>
            </a:r>
            <a:endParaRPr lang="en-US" altLang="zh-CN" sz="3200" b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31092" name="文本框 131091"/>
          <p:cNvSpPr txBox="1"/>
          <p:nvPr/>
        </p:nvSpPr>
        <p:spPr>
          <a:xfrm>
            <a:off x="7464425" y="1700530"/>
            <a:ext cx="405765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>
                <a:latin typeface="Tahoma" panose="020B0604030504040204" pitchFamily="34" charset="0"/>
                <a:ea typeface="宋体" panose="02010600030101010101" pitchFamily="2" charset="-122"/>
              </a:rPr>
              <a:t>n.</a:t>
            </a:r>
            <a:r>
              <a:rPr lang="en-US" altLang="zh-CN" sz="3200" b="0">
                <a:latin typeface="Tahoma" panose="020B060403050404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latin typeface="Tahoma" panose="020B0604030504040204" pitchFamily="34" charset="0"/>
                <a:ea typeface="宋体" panose="02010600030101010101" pitchFamily="2" charset="-122"/>
              </a:rPr>
              <a:t>自信 </a:t>
            </a:r>
            <a:r>
              <a:rPr lang="en-US" altLang="zh-CN" sz="3200" dirty="0">
                <a:latin typeface="Tahoma" panose="020B0604030504040204" pitchFamily="34" charset="0"/>
                <a:ea typeface="宋体" panose="02010600030101010101" pitchFamily="2" charset="-122"/>
              </a:rPr>
              <a:t>confiden</a:t>
            </a:r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31093" name="文本框 131092"/>
          <p:cNvSpPr txBox="1"/>
          <p:nvPr/>
        </p:nvSpPr>
        <p:spPr>
          <a:xfrm>
            <a:off x="1774825" y="2708275"/>
            <a:ext cx="19446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Comic Sans MS" panose="030F0702030302020204" pitchFamily="66" charset="0"/>
                <a:ea typeface="宋体" panose="02010600030101010101" pitchFamily="2" charset="-122"/>
              </a:rPr>
              <a:t>postcard</a:t>
            </a:r>
            <a:endParaRPr lang="en-US" altLang="zh-CN" sz="32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31094" name="文本框 131093"/>
          <p:cNvSpPr txBox="1"/>
          <p:nvPr/>
        </p:nvSpPr>
        <p:spPr>
          <a:xfrm>
            <a:off x="7104063" y="2636838"/>
            <a:ext cx="2663825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3200">
                <a:latin typeface="Tahoma" panose="020B0604030504040204" pitchFamily="34" charset="0"/>
                <a:ea typeface="宋体" panose="02010600030101010101" pitchFamily="2" charset="-122"/>
              </a:rPr>
              <a:t>n.</a:t>
            </a:r>
            <a:r>
              <a:rPr lang="en-US" altLang="zh-CN" sz="3200" b="0">
                <a:latin typeface="Tahoma" panose="020B060403050404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200" dirty="0">
                <a:latin typeface="Tahoma" panose="020B0604030504040204" pitchFamily="34" charset="0"/>
                <a:ea typeface="宋体" panose="02010600030101010101" pitchFamily="2" charset="-122"/>
              </a:rPr>
              <a:t>明信片</a:t>
            </a:r>
            <a:endParaRPr lang="zh-CN" altLang="en-US" sz="3200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2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31095" name="文本框 131094"/>
          <p:cNvSpPr txBox="1"/>
          <p:nvPr/>
        </p:nvSpPr>
        <p:spPr>
          <a:xfrm>
            <a:off x="1774825" y="3789363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0">
                <a:latin typeface="Comic Sans MS" panose="030F0702030302020204" pitchFamily="66" charset="0"/>
                <a:ea typeface="宋体" panose="02010600030101010101" pitchFamily="2" charset="-122"/>
              </a:rPr>
              <a:t>outdoor</a:t>
            </a:r>
            <a:endParaRPr lang="en-US" altLang="zh-CN" sz="3200" b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31096" name="文本框 131095"/>
          <p:cNvSpPr txBox="1"/>
          <p:nvPr/>
        </p:nvSpPr>
        <p:spPr>
          <a:xfrm>
            <a:off x="6167438" y="3789363"/>
            <a:ext cx="4500562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Tahoma" panose="020B0604030504040204" pitchFamily="34" charset="0"/>
                <a:ea typeface="宋体" panose="02010600030101010101" pitchFamily="2" charset="-122"/>
              </a:rPr>
              <a:t>adj.</a:t>
            </a:r>
            <a:r>
              <a:rPr lang="en-US" altLang="zh-CN" sz="3200" b="0">
                <a:latin typeface="Tahoma" panose="020B060403050404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latin typeface="Tahoma" panose="020B0604030504040204" pitchFamily="34" charset="0"/>
                <a:ea typeface="宋体" panose="02010600030101010101" pitchFamily="2" charset="-122"/>
              </a:rPr>
              <a:t>户外的；露天的</a:t>
            </a:r>
            <a:endParaRPr lang="zh-CN" altLang="en-US" sz="3200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Tahoma" panose="020B060403050404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</a:t>
            </a:r>
            <a:r>
              <a:rPr lang="en-US" altLang="zh-CN" sz="3200" dirty="0">
                <a:latin typeface="Tahoma" panose="020B0604030504040204" pitchFamily="34" charset="0"/>
                <a:ea typeface="宋体" panose="02010600030101010101" pitchFamily="2" charset="-122"/>
              </a:rPr>
              <a:t>door</a:t>
            </a:r>
            <a:endParaRPr lang="en-US" altLang="zh-CN" sz="32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01215" y="2234565"/>
            <a:ext cx="5987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 hobby can build your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confidence</a:t>
            </a:r>
            <a:r>
              <a:rPr lang="en-US" altLang="zh-CN" sz="280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5010" y="3267710"/>
            <a:ext cx="5987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like collecting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postcards</a:t>
            </a:r>
            <a:r>
              <a:rPr lang="en-US" altLang="zh-CN" sz="280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7010" y="4589780"/>
            <a:ext cx="5987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Outdoor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activities are fun</a:t>
            </a:r>
            <a:r>
              <a:rPr lang="en-US" altLang="zh-CN" sz="280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9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9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8" grpId="0"/>
      <p:bldP spid="131089" grpId="0"/>
      <p:bldP spid="131090" grpId="0"/>
      <p:bldP spid="131093" grpId="0"/>
      <p:bldP spid="131094" grpId="0"/>
      <p:bldP spid="131095" grpId="0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4685" y="941705"/>
            <a:ext cx="2682240" cy="1552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545" y="4046855"/>
            <a:ext cx="3351530" cy="2141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255" y="1014730"/>
            <a:ext cx="3893820" cy="26073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370" y="1014730"/>
            <a:ext cx="2901315" cy="30321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64055" y="4046855"/>
            <a:ext cx="3085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skiing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36610" y="3622040"/>
            <a:ext cx="3085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travelling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20075" y="4826000"/>
            <a:ext cx="3085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gardening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0523" y="304800"/>
            <a:ext cx="1144968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like to do in your spare time?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27930" y="959485"/>
            <a:ext cx="2095500" cy="2009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85" y="960120"/>
            <a:ext cx="1925955" cy="2009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405" y="852170"/>
            <a:ext cx="2647315" cy="2117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365" y="3575685"/>
            <a:ext cx="2314575" cy="1933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930" y="3575685"/>
            <a:ext cx="2390775" cy="1933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830" y="3552825"/>
            <a:ext cx="2635250" cy="19564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99105" y="2969260"/>
            <a:ext cx="3085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singing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35575" y="2969260"/>
            <a:ext cx="3085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drawing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67750" y="2969260"/>
            <a:ext cx="3085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acting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73985" y="5509260"/>
            <a:ext cx="3085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dancing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08550" y="5509260"/>
            <a:ext cx="3085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playing chess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64830" y="5509260"/>
            <a:ext cx="3085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playing cards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80" y="1714500"/>
            <a:ext cx="2641600" cy="157035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34036" y="207010"/>
            <a:ext cx="9403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like to do in your spare time?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5160" y="908050"/>
            <a:ext cx="3118485" cy="31407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65" y="908050"/>
            <a:ext cx="3120390" cy="2710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435" y="1229360"/>
            <a:ext cx="3469640" cy="22720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5025" y="4048760"/>
            <a:ext cx="30854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collecting stamps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8820" y="3884295"/>
            <a:ext cx="352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cllecting </a:t>
            </a:r>
            <a:r>
              <a:rPr lang="en-US" altLang="zh-CN" sz="3200" u="sng">
                <a:latin typeface="Comic Sans MS" panose="030F0702030302020204" pitchFamily="66" charset="0"/>
                <a:cs typeface="Comic Sans MS" panose="030F0702030302020204" pitchFamily="66" charset="0"/>
              </a:rPr>
              <a:t>toy cars</a:t>
            </a:r>
            <a:endParaRPr lang="en-US" altLang="zh-CN" sz="3200" u="sng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07755" y="3771900"/>
            <a:ext cx="30854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collecting </a:t>
            </a:r>
            <a:r>
              <a:rPr lang="en-US" altLang="zh-CN" sz="3200" u="sng">
                <a:latin typeface="Comic Sans MS" panose="030F0702030302020204" pitchFamily="66" charset="0"/>
                <a:cs typeface="Comic Sans MS" panose="030F0702030302020204" pitchFamily="66" charset="0"/>
              </a:rPr>
              <a:t>postcards</a:t>
            </a:r>
            <a:endParaRPr lang="en-US" altLang="zh-CN" sz="3200" u="sng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75" y="4632325"/>
            <a:ext cx="3397885" cy="161163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1158" y="139700"/>
            <a:ext cx="1144968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like to do in your spare time?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听听力，完成课后练习</a:t>
            </a:r>
            <a:r>
              <a:rPr lang="en-US" altLang="zh-CN"/>
              <a:t>2</a:t>
            </a:r>
            <a:r>
              <a:t>的连线题。</a:t>
            </a: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3060" y="1079500"/>
            <a:ext cx="11710670" cy="4842510"/>
          </a:xfrm>
          <a:prstGeom prst="rect">
            <a:avLst/>
          </a:prstGeom>
        </p:spPr>
      </p:pic>
      <p:pic>
        <p:nvPicPr>
          <p:cNvPr id="5" name="lesson38-Ex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5385" y="108585"/>
            <a:ext cx="975995" cy="84391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823210" y="1708150"/>
            <a:ext cx="1327785" cy="916305"/>
          </a:xfrm>
          <a:prstGeom prst="line">
            <a:avLst/>
          </a:prstGeom>
          <a:ln w="4762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92400" y="2624455"/>
            <a:ext cx="1477010" cy="1795145"/>
          </a:xfrm>
          <a:prstGeom prst="line">
            <a:avLst/>
          </a:prstGeom>
          <a:ln w="4762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710815" y="3503295"/>
            <a:ext cx="1421130" cy="1851025"/>
          </a:xfrm>
          <a:prstGeom prst="line">
            <a:avLst/>
          </a:prstGeom>
          <a:ln w="4762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729865" y="3503295"/>
            <a:ext cx="1477645" cy="934720"/>
          </a:xfrm>
          <a:prstGeom prst="line">
            <a:avLst/>
          </a:prstGeom>
          <a:ln w="4762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729865" y="1708150"/>
            <a:ext cx="1439545" cy="3646170"/>
          </a:xfrm>
          <a:prstGeom prst="line">
            <a:avLst/>
          </a:prstGeom>
          <a:ln w="4762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3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跟录音朗读、纠正发音。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08185" y="4657725"/>
            <a:ext cx="2581275" cy="2085975"/>
          </a:xfrm>
          <a:prstGeom prst="rect">
            <a:avLst/>
          </a:prstGeom>
        </p:spPr>
      </p:pic>
      <p:pic>
        <p:nvPicPr>
          <p:cNvPr id="5" name="unit7_lesson3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2633345"/>
            <a:ext cx="1198245" cy="11049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95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坐正、安静、专注、高效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6600"/>
              <a:t>Complete Task1-Task3</a:t>
            </a:r>
            <a:endParaRPr lang="en-US" altLang="zh-CN" sz="660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6540" y="431800"/>
            <a:ext cx="11678920" cy="4998720"/>
          </a:xfrm>
          <a:prstGeom prst="rect">
            <a:avLst/>
          </a:prstGeom>
        </p:spPr>
      </p:pic>
      <p:sp>
        <p:nvSpPr>
          <p:cNvPr id="64516" name="文本框 64515"/>
          <p:cNvSpPr txBox="1"/>
          <p:nvPr/>
        </p:nvSpPr>
        <p:spPr>
          <a:xfrm>
            <a:off x="1042988" y="1700213"/>
            <a:ext cx="4556125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2800" b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happy child has a hobby.</a:t>
            </a:r>
            <a:endParaRPr lang="en-US" altLang="zh-CN" sz="2800" b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/>
            <a:endParaRPr lang="en-US" altLang="zh-CN" sz="2800" b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4518" name="文本框 64517"/>
          <p:cNvSpPr txBox="1"/>
          <p:nvPr/>
        </p:nvSpPr>
        <p:spPr>
          <a:xfrm>
            <a:off x="449263" y="2646363"/>
            <a:ext cx="87137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800" b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There are many different types of hobbies.</a:t>
            </a:r>
            <a:endParaRPr lang="en-US" altLang="zh-CN" sz="2800" b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415020" y="3653790"/>
            <a:ext cx="2261870" cy="803275"/>
          </a:xfrm>
          <a:prstGeom prst="round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097270" y="4569460"/>
            <a:ext cx="3439160" cy="972820"/>
          </a:xfrm>
          <a:prstGeom prst="round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8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3265</Words>
  <Application>WPS 演示</Application>
  <PresentationFormat>宽屏</PresentationFormat>
  <Paragraphs>230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Comic Sans MS</vt:lpstr>
      <vt:lpstr>Tahoma</vt:lpstr>
      <vt:lpstr>Times New Roman</vt:lpstr>
      <vt:lpstr>黑体</vt:lpstr>
      <vt:lpstr>Times New Roman</vt:lpstr>
      <vt:lpstr>Arial Unicode MS</vt:lpstr>
      <vt:lpstr>华文楷体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听听力，完成课后练习2的连线题。</vt:lpstr>
      <vt:lpstr>跟录音朗读、纠正发音。</vt:lpstr>
      <vt:lpstr>坐正、安静、专注、高效</vt:lpstr>
      <vt:lpstr>PowerPoint 演示文稿</vt:lpstr>
      <vt:lpstr>Answer the questions.</vt:lpstr>
      <vt:lpstr>PowerPoint 演示文稿</vt:lpstr>
      <vt:lpstr>选择至少两个类型的好爱逐一进行介绍。</vt:lpstr>
      <vt:lpstr>选择至少两个类型的好爱逐一进行介绍。</vt:lpstr>
      <vt:lpstr>Summary</vt:lpstr>
      <vt:lpstr>Summary</vt:lpstr>
      <vt:lpstr>PowerPoint 演示文稿</vt:lpstr>
      <vt:lpstr>PowerPoint 演示文稿</vt:lpstr>
      <vt:lpstr>三、词语运用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疯狂的蛋糕</cp:lastModifiedBy>
  <cp:revision>47</cp:revision>
  <dcterms:created xsi:type="dcterms:W3CDTF">2019-06-19T02:08:00Z</dcterms:created>
  <dcterms:modified xsi:type="dcterms:W3CDTF">2019-11-20T08:19:36Z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