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58" r:id="rId3"/>
    <p:sldId id="363" r:id="rId5"/>
    <p:sldId id="384" r:id="rId6"/>
    <p:sldId id="408" r:id="rId7"/>
    <p:sldId id="385" r:id="rId8"/>
    <p:sldId id="394" r:id="rId9"/>
    <p:sldId id="395" r:id="rId10"/>
    <p:sldId id="397" r:id="rId11"/>
    <p:sldId id="382" r:id="rId12"/>
    <p:sldId id="396" r:id="rId13"/>
    <p:sldId id="398" r:id="rId14"/>
    <p:sldId id="407" r:id="rId15"/>
    <p:sldId id="330" r:id="rId16"/>
    <p:sldId id="409" r:id="rId17"/>
    <p:sldId id="377" r:id="rId18"/>
    <p:sldId id="410" r:id="rId19"/>
    <p:sldId id="411" r:id="rId20"/>
    <p:sldId id="412" r:id="rId21"/>
    <p:sldId id="387" r:id="rId22"/>
  </p:sldIdLst>
  <p:sldSz cx="9144000" cy="6858000" type="screen4x3"/>
  <p:notesSz cx="6858000" cy="9144000"/>
  <p:custDataLst>
    <p:tags r:id="rId27"/>
  </p:custDataLst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新课标第一网" initials="新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000000"/>
    <a:srgbClr val="0000FF"/>
    <a:srgbClr val="EF7511"/>
    <a:srgbClr val="33CC33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9141" autoAdjust="0"/>
  </p:normalViewPr>
  <p:slideViewPr>
    <p:cSldViewPr>
      <p:cViewPr varScale="1">
        <p:scale>
          <a:sx n="70" d="100"/>
          <a:sy n="70" d="100"/>
        </p:scale>
        <p:origin x="-1386" y="-96"/>
      </p:cViewPr>
      <p:guideLst>
        <p:guide orient="horz" pos="216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7" Type="http://schemas.openxmlformats.org/officeDocument/2006/relationships/tags" Target="tags/tag1.xml"/><Relationship Id="rId26" Type="http://schemas.openxmlformats.org/officeDocument/2006/relationships/commentAuthors" Target="commentAuthors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00CE14-3AC8-45B6-A8E3-249DEFBDBEDF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 smtClean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26DC2529-567E-474E-AB2D-B1A206C6B281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8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6DC2529-567E-474E-AB2D-B1A206C6B28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首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2"/>
          <p:cNvSpPr>
            <a:spLocks noGrp="1"/>
          </p:cNvSpPr>
          <p:nvPr>
            <p:ph idx="1" hasCustomPrompt="1"/>
          </p:nvPr>
        </p:nvSpPr>
        <p:spPr bwMode="auto">
          <a:xfrm>
            <a:off x="1292139" y="3469520"/>
            <a:ext cx="6333104" cy="7735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>
            <a:lvl1pPr>
              <a:defRPr sz="2800">
                <a:latin typeface="+mj-lt"/>
              </a:defRPr>
            </a:lvl1pPr>
          </a:lstStyle>
          <a:p>
            <a:pPr lvl="0"/>
            <a:r>
              <a:rPr lang="en-US" altLang="zh-CN" dirty="0" smtClean="0"/>
              <a:t>A</a:t>
            </a:r>
            <a:endParaRPr lang="zh-CN" altLang="en-US" dirty="0" smtClean="0"/>
          </a:p>
        </p:txBody>
      </p:sp>
      <p:sp>
        <p:nvSpPr>
          <p:cNvPr id="23" name="标题 22"/>
          <p:cNvSpPr>
            <a:spLocks noGrp="1"/>
          </p:cNvSpPr>
          <p:nvPr>
            <p:ph type="title" hasCustomPrompt="1"/>
          </p:nvPr>
        </p:nvSpPr>
        <p:spPr>
          <a:xfrm>
            <a:off x="685902" y="1717913"/>
            <a:ext cx="7545579" cy="1325880"/>
          </a:xfrm>
        </p:spPr>
        <p:txBody>
          <a:bodyPr/>
          <a:lstStyle>
            <a:lvl1pPr>
              <a:defRPr>
                <a:latin typeface="+mj-lt"/>
              </a:defRPr>
            </a:lvl1pPr>
          </a:lstStyle>
          <a:p>
            <a:r>
              <a:rPr lang="en-US" altLang="zh-CN" dirty="0" smtClean="0"/>
              <a:t>A</a:t>
            </a:r>
            <a:endParaRPr lang="zh-CN" alt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293231" y="960830"/>
            <a:ext cx="6063164" cy="1325880"/>
          </a:xfrm>
        </p:spPr>
        <p:txBody>
          <a:bodyPr/>
          <a:lstStyle>
            <a:lvl1pPr>
              <a:defRPr sz="2800" b="1">
                <a:latin typeface="+mj-lt"/>
              </a:defRPr>
            </a:lvl1pPr>
          </a:lstStyle>
          <a:p>
            <a:r>
              <a:rPr lang="en-US" altLang="zh-CN" dirty="0" smtClean="0"/>
              <a:t>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2094364" y="2430860"/>
            <a:ext cx="4785293" cy="822960"/>
          </a:xfrm>
        </p:spPr>
        <p:txBody>
          <a:bodyPr/>
          <a:lstStyle>
            <a:lvl1pPr algn="l">
              <a:defRPr sz="2400">
                <a:latin typeface="+mj-lt"/>
                <a:ea typeface="楷体" panose="02010609060101010101" pitchFamily="49" charset="-122"/>
              </a:defRPr>
            </a:lvl1pPr>
            <a:lvl2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2pPr>
            <a:lvl3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3pPr>
            <a:lvl4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4pPr>
            <a:lvl5pPr algn="l">
              <a:defRPr sz="1800">
                <a:latin typeface="楷体" panose="02010609060101010101" pitchFamily="49" charset="-122"/>
                <a:ea typeface="楷体" panose="02010609060101010101" pitchFamily="49" charset="-122"/>
              </a:defRPr>
            </a:lvl5pPr>
          </a:lstStyle>
          <a:p>
            <a:pPr lvl="0"/>
            <a:r>
              <a:rPr lang="en-US" altLang="zh-CN" dirty="0" smtClean="0"/>
              <a:t>A</a:t>
            </a:r>
            <a:endParaRPr lang="zh-CN" altLang="en-US" dirty="0" smtClean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尾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内容占位符 6"/>
          <p:cNvSpPr>
            <a:spLocks noGrp="1"/>
          </p:cNvSpPr>
          <p:nvPr>
            <p:ph sz="quarter" idx="13" hasCustomPrompt="1"/>
          </p:nvPr>
        </p:nvSpPr>
        <p:spPr>
          <a:xfrm>
            <a:off x="2180564" y="2667020"/>
            <a:ext cx="5181600" cy="1676400"/>
          </a:xfrm>
        </p:spPr>
        <p:txBody>
          <a:bodyPr/>
          <a:lstStyle>
            <a:lvl1pPr>
              <a:defRPr sz="4400">
                <a:latin typeface="+mj-lt"/>
              </a:defRPr>
            </a:lvl1pPr>
          </a:lstStyle>
          <a:p>
            <a:pPr lvl="0"/>
            <a:r>
              <a:rPr lang="en-US" altLang="zh-CN" dirty="0" smtClean="0"/>
              <a:t>Thank You.</a:t>
            </a:r>
            <a:endParaRPr lang="zh-CN" altLang="en-US" dirty="0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仅标题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仅标题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</p:spPr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</p:spPr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>
    <p:checker dir="vert"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theme" Target="../theme/theme1.xml"/><Relationship Id="rId8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图片 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525" y="0"/>
            <a:ext cx="91630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标题占位符 1"/>
          <p:cNvSpPr>
            <a:spLocks noGrp="1"/>
          </p:cNvSpPr>
          <p:nvPr>
            <p:ph type="title"/>
          </p:nvPr>
        </p:nvSpPr>
        <p:spPr bwMode="auto">
          <a:xfrm>
            <a:off x="3357563" y="1821180"/>
            <a:ext cx="2428875" cy="1325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zh-CN" dirty="0" smtClean="0"/>
              <a:t>A</a:t>
            </a:r>
            <a:endParaRPr lang="zh-CN" altLang="en-US" dirty="0" smtClean="0"/>
          </a:p>
        </p:txBody>
      </p:sp>
      <p:sp>
        <p:nvSpPr>
          <p:cNvPr id="1028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3422651" y="3381376"/>
            <a:ext cx="2298700" cy="8229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zh-CN" dirty="0" smtClean="0">
                <a:latin typeface="+mj-lt"/>
              </a:rPr>
              <a:t>a</a:t>
            </a:r>
            <a:endParaRPr lang="zh-CN" altLang="en-US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ransition>
    <p:checker dir="vert"/>
  </p:transition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楷体" panose="02010609060101010101" pitchFamily="49" charset="-122"/>
          <a:cs typeface="+mj-cs"/>
        </a:defRPr>
      </a:lvl1pPr>
      <a:lvl2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2pPr>
      <a:lvl3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3pPr>
      <a:lvl4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4pPr>
      <a:lvl5pPr algn="ctr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楷体" panose="02010609060101010101" pitchFamily="49" charset="-122"/>
          <a:ea typeface="楷体" panose="02010609060101010101" pitchFamily="49" charset="-122"/>
        </a:defRPr>
      </a:lvl5pPr>
      <a:lvl6pPr marL="41148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82296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23444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64592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396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ctr" rtl="0" eaLnBrk="1" fontAlgn="base" hangingPunct="1">
        <a:lnSpc>
          <a:spcPct val="90000"/>
        </a:lnSpc>
        <a:spcBef>
          <a:spcPts val="900"/>
        </a:spcBef>
        <a:spcAft>
          <a:spcPct val="0"/>
        </a:spcAft>
        <a:buFont typeface="Arial" panose="020B0604020202020204" pitchFamily="34" charset="0"/>
        <a:defRPr sz="2800" kern="1200">
          <a:solidFill>
            <a:schemeClr val="tx1"/>
          </a:solidFill>
          <a:latin typeface="+mj-lt"/>
          <a:ea typeface="楷体" panose="02010609060101010101" pitchFamily="49" charset="-122"/>
          <a:cs typeface="+mn-cs"/>
        </a:defRPr>
      </a:lvl1pPr>
      <a:lvl2pPr marL="617220" indent="-205740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rtl="0" eaLnBrk="1" fontAlgn="base" hangingPunct="1">
        <a:lnSpc>
          <a:spcPct val="90000"/>
        </a:lnSpc>
        <a:spcBef>
          <a:spcPts val="45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9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9.jpe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vmlDrawing" Target="../drawings/vmlDrawing1.vml"/><Relationship Id="rId6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3" Type="http://schemas.openxmlformats.org/officeDocument/2006/relationships/oleObject" Target="../embeddings/oleObject2.bin"/><Relationship Id="rId2" Type="http://schemas.openxmlformats.org/officeDocument/2006/relationships/image" Target="../media/image4.png"/><Relationship Id="rId1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5.xml"/><Relationship Id="rId2" Type="http://schemas.openxmlformats.org/officeDocument/2006/relationships/image" Target="../media/image7.png"/><Relationship Id="rId1" Type="http://schemas.openxmlformats.org/officeDocument/2006/relationships/hyperlink" Target="unit4_lesson24.mp3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标题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Unit 4  My </a:t>
            </a:r>
            <a:r>
              <a:rPr lang="en-US" altLang="zh-CN" dirty="0" err="1" smtClean="0"/>
              <a:t>Neighbourhood</a:t>
            </a:r>
            <a:endParaRPr lang="zh-CN" altLang="en-US" dirty="0"/>
          </a:p>
        </p:txBody>
      </p:sp>
      <p:sp>
        <p:nvSpPr>
          <p:cNvPr id="7" name="内容占位符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Lesson 24: I Need a Map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99745" y="499745"/>
            <a:ext cx="6974205" cy="1076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Task 2:Listen and answer the questions.</a:t>
            </a: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571472" y="1312878"/>
            <a:ext cx="8215313" cy="95313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14350" indent="-514350">
              <a:lnSpc>
                <a:spcPct val="20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5. What</a:t>
            </a:r>
            <a:r>
              <a:rPr lang="zh-CN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did Brian do on Thanksgiving Day?</a:t>
            </a:r>
            <a:endParaRPr lang="en-US" altLang="zh-CN" sz="2800" dirty="0" smtClean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675962" y="2266020"/>
            <a:ext cx="7286625" cy="52197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p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 met all of his Canadian cousins.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257175" y="14605"/>
            <a:ext cx="72243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/>
              <a:t>Task3: How does Brian write an e-mail?</a:t>
            </a:r>
            <a:endParaRPr lang="zh-CN" altLang="en-US" sz="2800"/>
          </a:p>
        </p:txBody>
      </p:sp>
      <p:pic>
        <p:nvPicPr>
          <p:cNvPr id="4" name="图片 3" descr="微信截图_20191016145155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19685" y="537210"/>
            <a:ext cx="9184005" cy="6232525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6508750" y="788670"/>
            <a:ext cx="1414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the flu</a:t>
            </a:r>
            <a:r>
              <a:rPr lang="en-US" altLang="zh-CN"/>
              <a:t>.</a:t>
            </a:r>
            <a:endParaRPr lang="en-US" altLang="zh-CN"/>
          </a:p>
        </p:txBody>
      </p:sp>
      <p:sp>
        <p:nvSpPr>
          <p:cNvPr id="6" name="文本框 5"/>
          <p:cNvSpPr txBox="1"/>
          <p:nvPr/>
        </p:nvSpPr>
        <p:spPr>
          <a:xfrm>
            <a:off x="6265545" y="1145540"/>
            <a:ext cx="1414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better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725285" y="1757045"/>
            <a:ext cx="200088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got to know</a:t>
            </a:r>
            <a:endParaRPr lang="en-US" altLang="zh-CN"/>
          </a:p>
        </p:txBody>
      </p:sp>
      <p:sp>
        <p:nvSpPr>
          <p:cNvPr id="8" name="文本框 7"/>
          <p:cNvSpPr txBox="1"/>
          <p:nvPr/>
        </p:nvSpPr>
        <p:spPr>
          <a:xfrm>
            <a:off x="7069455" y="2395220"/>
            <a:ext cx="22428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neighbourhood</a:t>
            </a:r>
            <a:endParaRPr lang="en-US" altLang="zh-CN"/>
          </a:p>
        </p:txBody>
      </p:sp>
      <p:sp>
        <p:nvSpPr>
          <p:cNvPr id="9" name="文本框 8"/>
          <p:cNvSpPr txBox="1"/>
          <p:nvPr/>
        </p:nvSpPr>
        <p:spPr>
          <a:xfrm>
            <a:off x="7069455" y="2713990"/>
            <a:ext cx="1414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easy.</a:t>
            </a:r>
            <a:endParaRPr lang="en-US" altLang="zh-CN"/>
          </a:p>
        </p:txBody>
      </p:sp>
      <p:sp>
        <p:nvSpPr>
          <p:cNvPr id="10" name="文本框 9"/>
          <p:cNvSpPr txBox="1"/>
          <p:nvPr/>
        </p:nvSpPr>
        <p:spPr>
          <a:xfrm>
            <a:off x="7312025" y="3032760"/>
            <a:ext cx="14141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got lost</a:t>
            </a:r>
            <a:r>
              <a:rPr lang="en-US" altLang="zh-CN"/>
              <a:t>.</a:t>
            </a:r>
            <a:endParaRPr lang="en-US" altLang="zh-CN"/>
          </a:p>
        </p:txBody>
      </p:sp>
      <p:sp>
        <p:nvSpPr>
          <p:cNvPr id="11" name="文本框 10"/>
          <p:cNvSpPr txBox="1"/>
          <p:nvPr/>
        </p:nvSpPr>
        <p:spPr>
          <a:xfrm>
            <a:off x="6016625" y="3633470"/>
            <a:ext cx="25742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a map of the city</a:t>
            </a:r>
            <a:r>
              <a:rPr lang="en-US" altLang="zh-CN"/>
              <a:t>.</a:t>
            </a:r>
            <a:endParaRPr lang="en-US" altLang="zh-CN"/>
          </a:p>
        </p:txBody>
      </p:sp>
      <p:sp>
        <p:nvSpPr>
          <p:cNvPr id="12" name="文本框 11"/>
          <p:cNvSpPr txBox="1"/>
          <p:nvPr/>
        </p:nvSpPr>
        <p:spPr>
          <a:xfrm>
            <a:off x="7481570" y="4244340"/>
            <a:ext cx="192849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a lot of fun</a:t>
            </a:r>
            <a:endParaRPr lang="en-US" altLang="zh-CN"/>
          </a:p>
        </p:txBody>
      </p:sp>
      <p:sp>
        <p:nvSpPr>
          <p:cNvPr id="2" name="文本框 1"/>
          <p:cNvSpPr txBox="1"/>
          <p:nvPr/>
        </p:nvSpPr>
        <p:spPr>
          <a:xfrm>
            <a:off x="6016625" y="5162550"/>
            <a:ext cx="273494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his parents</a:t>
            </a:r>
            <a:r>
              <a:rPr lang="en-US" altLang="zh-CN"/>
              <a:t>.</a:t>
            </a:r>
            <a:endParaRPr lang="en-US" altLang="zh-CN"/>
          </a:p>
        </p:txBody>
      </p:sp>
      <p:sp>
        <p:nvSpPr>
          <p:cNvPr id="13" name="文本框 12"/>
          <p:cNvSpPr txBox="1"/>
          <p:nvPr/>
        </p:nvSpPr>
        <p:spPr>
          <a:xfrm>
            <a:off x="4881880" y="6003925"/>
            <a:ext cx="42818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his parents come to see him</a:t>
            </a:r>
            <a:r>
              <a:rPr lang="en-US" altLang="zh-CN"/>
              <a:t>.</a:t>
            </a:r>
            <a:endParaRPr lang="en-US" altLang="zh-CN"/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5" grpId="1"/>
      <p:bldP spid="6" grpId="0"/>
      <p:bldP spid="6" grpId="1"/>
      <p:bldP spid="7" grpId="0"/>
      <p:bldP spid="7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2" grpId="0"/>
      <p:bldP spid="12" grpId="1"/>
      <p:bldP spid="2" grpId="0"/>
      <p:bldP spid="2" grpId="1"/>
      <p:bldP spid="13" grpId="0"/>
      <p:bldP spid="1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圆角矩形 2"/>
          <p:cNvSpPr>
            <a:spLocks noChangeArrowheads="1"/>
          </p:cNvSpPr>
          <p:nvPr/>
        </p:nvSpPr>
        <p:spPr bwMode="auto">
          <a:xfrm>
            <a:off x="357158" y="357166"/>
            <a:ext cx="3071812" cy="477838"/>
          </a:xfrm>
          <a:prstGeom prst="roundRect">
            <a:avLst>
              <a:gd name="adj" fmla="val 16667"/>
            </a:avLst>
          </a:prstGeom>
          <a:solidFill>
            <a:srgbClr val="EF7511"/>
          </a:solidFill>
          <a:ln w="9525" algn="ctr">
            <a:noFill/>
            <a:round/>
          </a:ln>
        </p:spPr>
        <p:txBody>
          <a:bodyPr wrap="none" anchor="ctr"/>
          <a:lstStyle/>
          <a:p>
            <a:pPr algn="ctr" eaLnBrk="1" hangingPunct="1"/>
            <a:r>
              <a:rPr kumimoji="1" lang="en-US" altLang="zh-CN" sz="3200" b="1" dirty="0">
                <a:latin typeface="Times New Roman" panose="02020603050405020304" pitchFamily="18" charset="0"/>
              </a:rPr>
              <a:t>Group-learning</a:t>
            </a:r>
            <a:r>
              <a:rPr kumimoji="1" lang="en-US" altLang="zh-CN" sz="3200" b="1" dirty="0" smtClean="0">
                <a:latin typeface="Times New Roman" panose="02020603050405020304" pitchFamily="18" charset="0"/>
              </a:rPr>
              <a:t> </a:t>
            </a:r>
            <a:endParaRPr kumimoji="1"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71530" y="1547328"/>
            <a:ext cx="8215312" cy="138366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1. Discuss the exercises above.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2. Try to retell the passage.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678786" y="3345983"/>
            <a:ext cx="8001027" cy="138366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5</a:t>
            </a:r>
            <a:r>
              <a:rPr 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、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6</a:t>
            </a:r>
            <a:r>
              <a:rPr lang="zh-CN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号同学复述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e-mail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的开头和结尾，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1-4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号同学两人一组，复述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neighbourhood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和迷路的经历。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圆角矩形 2"/>
          <p:cNvSpPr>
            <a:spLocks noChangeArrowheads="1"/>
          </p:cNvSpPr>
          <p:nvPr/>
        </p:nvSpPr>
        <p:spPr bwMode="auto">
          <a:xfrm>
            <a:off x="357158" y="357166"/>
            <a:ext cx="3071812" cy="477838"/>
          </a:xfrm>
          <a:prstGeom prst="roundRect">
            <a:avLst>
              <a:gd name="adj" fmla="val 16667"/>
            </a:avLst>
          </a:prstGeom>
          <a:solidFill>
            <a:srgbClr val="EF7511"/>
          </a:solidFill>
          <a:ln w="9525" algn="ctr">
            <a:noFill/>
            <a:round/>
          </a:ln>
        </p:spPr>
        <p:txBody>
          <a:bodyPr wrap="none" anchor="ctr"/>
          <a:lstStyle/>
          <a:p>
            <a:pPr algn="ctr" eaLnBrk="1" hangingPunct="1"/>
            <a:r>
              <a:rPr kumimoji="1" lang="en-US" altLang="zh-CN" sz="3200" b="1" dirty="0">
                <a:latin typeface="Times New Roman" panose="02020603050405020304" pitchFamily="18" charset="0"/>
              </a:rPr>
              <a:t>Language </a:t>
            </a:r>
            <a:r>
              <a:rPr kumimoji="1" lang="en-US" altLang="zh-CN" sz="3200" b="1" dirty="0" smtClean="0">
                <a:latin typeface="Times New Roman" panose="02020603050405020304" pitchFamily="18" charset="0"/>
              </a:rPr>
              <a:t>Points </a:t>
            </a:r>
            <a:endParaRPr kumimoji="1"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571530" y="1547328"/>
            <a:ext cx="8215312" cy="738664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1.I’m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doing very well.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571761" y="3239772"/>
            <a:ext cx="7786742" cy="737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本句用进行时态强调“一直，一向”。</a:t>
            </a:r>
            <a:endParaRPr lang="zh-CN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237990" y="1658620"/>
            <a:ext cx="4548505" cy="737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p>
            <a:pPr>
              <a:lnSpc>
                <a:spcPct val="150000"/>
              </a:lnSpc>
              <a:defRPr/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我一直（做得）很好。</a:t>
            </a:r>
            <a:endParaRPr lang="zh-CN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491751" y="4231642"/>
            <a:ext cx="7786742" cy="73723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p>
            <a:pPr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do well in </a:t>
            </a:r>
            <a:r>
              <a:rPr lang="zh-CN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擅长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...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圆角矩形 2"/>
          <p:cNvSpPr>
            <a:spLocks noChangeArrowheads="1"/>
          </p:cNvSpPr>
          <p:nvPr/>
        </p:nvSpPr>
        <p:spPr bwMode="auto">
          <a:xfrm>
            <a:off x="357158" y="357166"/>
            <a:ext cx="3071812" cy="477838"/>
          </a:xfrm>
          <a:prstGeom prst="roundRect">
            <a:avLst>
              <a:gd name="adj" fmla="val 16667"/>
            </a:avLst>
          </a:prstGeom>
          <a:solidFill>
            <a:srgbClr val="EF7511"/>
          </a:solidFill>
          <a:ln w="9525" algn="ctr">
            <a:noFill/>
            <a:round/>
          </a:ln>
        </p:spPr>
        <p:txBody>
          <a:bodyPr wrap="none" anchor="ctr"/>
          <a:lstStyle/>
          <a:p>
            <a:pPr algn="ctr" eaLnBrk="1" hangingPunct="1"/>
            <a:r>
              <a:rPr kumimoji="1" lang="en-US" altLang="zh-CN" sz="3200" b="1" dirty="0">
                <a:latin typeface="Times New Roman" panose="02020603050405020304" pitchFamily="18" charset="0"/>
              </a:rPr>
              <a:t>Language </a:t>
            </a:r>
            <a:r>
              <a:rPr kumimoji="1" lang="en-US" altLang="zh-CN" sz="3200" b="1" dirty="0" smtClean="0">
                <a:latin typeface="Times New Roman" panose="02020603050405020304" pitchFamily="18" charset="0"/>
              </a:rPr>
              <a:t>Points </a:t>
            </a:r>
            <a:endParaRPr kumimoji="1"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356841" y="1456223"/>
            <a:ext cx="7858125" cy="661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2.This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week, I got to know my </a:t>
            </a:r>
            <a:r>
              <a:rPr lang="en-US" altLang="zh-CN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neighbourhood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.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571471" y="2504608"/>
            <a:ext cx="8001027" cy="73866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get to know 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强调“从不认识到认识的渐进过程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”。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>
            <a:spLocks noChangeArrowheads="1"/>
          </p:cNvSpPr>
          <p:nvPr/>
        </p:nvSpPr>
        <p:spPr bwMode="auto">
          <a:xfrm>
            <a:off x="714348" y="1142984"/>
            <a:ext cx="8215312" cy="7381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3.When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we walk to school, we go by the bakery.</a:t>
            </a:r>
            <a:endParaRPr lang="en-US" altLang="zh-CN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785786" y="2483013"/>
            <a:ext cx="7715304" cy="13031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noFill/>
            <a:miter lim="800000"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     本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句是含有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when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引导的时间状语从句的复合句</a:t>
            </a:r>
            <a:r>
              <a:rPr lang="zh-C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。</a:t>
            </a: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go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by = pass by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 “从旁边经过”。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圆角矩形 2"/>
          <p:cNvSpPr>
            <a:spLocks noChangeArrowheads="1"/>
          </p:cNvSpPr>
          <p:nvPr/>
        </p:nvSpPr>
        <p:spPr bwMode="auto">
          <a:xfrm>
            <a:off x="642985" y="500056"/>
            <a:ext cx="2357437" cy="477838"/>
          </a:xfrm>
          <a:prstGeom prst="roundRect">
            <a:avLst>
              <a:gd name="adj" fmla="val 16667"/>
            </a:avLst>
          </a:prstGeom>
          <a:solidFill>
            <a:srgbClr val="EF7511"/>
          </a:solidFill>
          <a:ln w="9525" algn="ctr">
            <a:noFill/>
            <a:round/>
          </a:ln>
        </p:spPr>
        <p:txBody>
          <a:bodyPr wrap="none" anchor="ctr"/>
          <a:lstStyle/>
          <a:p>
            <a:pPr algn="ctr" eaLnBrk="1" hangingPunct="1"/>
            <a:r>
              <a:rPr kumimoji="1" lang="en-US" altLang="zh-CN" sz="3200" b="1" dirty="0">
                <a:latin typeface="Times New Roman" panose="02020603050405020304" pitchFamily="18" charset="0"/>
              </a:rPr>
              <a:t>Exercises </a:t>
            </a:r>
            <a:endParaRPr kumimoji="1"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0205" y="2471420"/>
            <a:ext cx="8116570" cy="26765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1. We go to the bakery. It is  _____ to school.</a:t>
            </a:r>
            <a:endParaRPr lang="en-US" altLang="zh-CN" sz="2800"/>
          </a:p>
          <a:p>
            <a:r>
              <a:rPr lang="en-US" altLang="zh-CN" sz="2800"/>
              <a:t>2. You'll ________ a grocery store when you come to my home.</a:t>
            </a:r>
            <a:endParaRPr lang="en-US" altLang="zh-CN" sz="2800"/>
          </a:p>
          <a:p>
            <a:r>
              <a:rPr lang="en-US" altLang="zh-CN" sz="2800"/>
              <a:t>3. The movie theatre is _______ the museum.</a:t>
            </a:r>
            <a:endParaRPr lang="en-US" altLang="zh-CN" sz="2800"/>
          </a:p>
          <a:p>
            <a:r>
              <a:rPr lang="en-US" altLang="zh-CN" sz="2800"/>
              <a:t>4. I need a map of the city because I don't want to _________ again.</a:t>
            </a:r>
            <a:endParaRPr lang="en-US" altLang="zh-CN" sz="2800"/>
          </a:p>
        </p:txBody>
      </p:sp>
      <p:sp>
        <p:nvSpPr>
          <p:cNvPr id="3" name="圆角矩形 2"/>
          <p:cNvSpPr/>
          <p:nvPr/>
        </p:nvSpPr>
        <p:spPr>
          <a:xfrm>
            <a:off x="611505" y="1196975"/>
            <a:ext cx="7633335" cy="807085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88035" y="1339850"/>
            <a:ext cx="75672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en-US" altLang="zh-CN" sz="2800"/>
              <a:t>go by     across from    on our way    get lost</a:t>
            </a:r>
            <a:endParaRPr lang="en-US" altLang="zh-CN" sz="2800"/>
          </a:p>
        </p:txBody>
      </p:sp>
      <p:sp>
        <p:nvSpPr>
          <p:cNvPr id="7" name="文本框 6"/>
          <p:cNvSpPr txBox="1"/>
          <p:nvPr/>
        </p:nvSpPr>
        <p:spPr>
          <a:xfrm>
            <a:off x="1749425" y="2917825"/>
            <a:ext cx="1499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go by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031615" y="3682365"/>
            <a:ext cx="22390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solidFill>
                  <a:srgbClr val="FF0000"/>
                </a:solidFill>
              </a:rPr>
              <a:t>across from</a:t>
            </a:r>
            <a:endParaRPr lang="en-US" altLang="zh-CN" sz="2400">
              <a:solidFill>
                <a:srgbClr val="FF0000"/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611505" y="4537075"/>
            <a:ext cx="149923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get lost</a:t>
            </a:r>
            <a:endParaRPr lang="en-US" altLang="zh-CN" sz="2800">
              <a:solidFill>
                <a:srgbClr val="FF0000"/>
              </a:solidFill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618355" y="2204720"/>
            <a:ext cx="206057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</a:rPr>
              <a:t>on our way</a:t>
            </a:r>
            <a:endParaRPr lang="en-US" altLang="zh-CN" sz="28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1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19" grpId="1"/>
      <p:bldP spid="7" grpId="0"/>
      <p:bldP spid="7" grpId="1"/>
      <p:bldP spid="17" grpId="0"/>
      <p:bldP spid="17" grpId="1"/>
      <p:bldP spid="18" grpId="0"/>
      <p:bldP spid="18" grpId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圆角矩形 2"/>
          <p:cNvSpPr>
            <a:spLocks noChangeArrowheads="1"/>
          </p:cNvSpPr>
          <p:nvPr/>
        </p:nvSpPr>
        <p:spPr bwMode="auto">
          <a:xfrm>
            <a:off x="642985" y="500056"/>
            <a:ext cx="2357437" cy="477838"/>
          </a:xfrm>
          <a:prstGeom prst="roundRect">
            <a:avLst>
              <a:gd name="adj" fmla="val 16667"/>
            </a:avLst>
          </a:prstGeom>
          <a:solidFill>
            <a:srgbClr val="EF7511"/>
          </a:solidFill>
          <a:ln w="9525" algn="ctr">
            <a:noFill/>
            <a:round/>
          </a:ln>
        </p:spPr>
        <p:txBody>
          <a:bodyPr wrap="none" anchor="ctr"/>
          <a:lstStyle/>
          <a:p>
            <a:pPr algn="ctr" eaLnBrk="1" hangingPunct="1"/>
            <a:r>
              <a:rPr kumimoji="1" lang="en-US" altLang="zh-CN" sz="3200" b="1" dirty="0">
                <a:latin typeface="Times New Roman" panose="02020603050405020304" pitchFamily="18" charset="0"/>
              </a:rPr>
              <a:t>Exercises </a:t>
            </a:r>
            <a:endParaRPr kumimoji="1"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8305" y="1466215"/>
            <a:ext cx="8116570" cy="39693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1. We are going to have _______.</a:t>
            </a:r>
            <a:endParaRPr lang="en-US" altLang="zh-CN" sz="2800"/>
          </a:p>
          <a:p>
            <a:r>
              <a:rPr lang="en-US" altLang="zh-CN" sz="2800"/>
              <a:t>     lot of  fun           a lot of fun</a:t>
            </a:r>
            <a:endParaRPr lang="en-US" altLang="zh-CN" sz="2800"/>
          </a:p>
          <a:p>
            <a:r>
              <a:rPr lang="en-US" altLang="zh-CN" sz="2800"/>
              <a:t>2. A: What is the way _____ the factory?</a:t>
            </a:r>
            <a:endParaRPr lang="en-US" altLang="zh-CN" sz="2800"/>
          </a:p>
          <a:p>
            <a:r>
              <a:rPr lang="en-US" altLang="zh-CN" sz="2800"/>
              <a:t>    B: Turn left _____ the second turning.</a:t>
            </a:r>
            <a:endParaRPr lang="en-US" altLang="zh-CN" sz="2800"/>
          </a:p>
          <a:p>
            <a:r>
              <a:rPr lang="en-US" altLang="zh-CN" sz="2800"/>
              <a:t>     to; at                   of; to</a:t>
            </a:r>
            <a:endParaRPr lang="en-US" altLang="zh-CN" sz="2800"/>
          </a:p>
          <a:p>
            <a:r>
              <a:rPr lang="en-US" altLang="zh-CN" sz="2800"/>
              <a:t>3. Go down this street until you ____ the end of the street.</a:t>
            </a:r>
            <a:endParaRPr lang="en-US" altLang="zh-CN" sz="2800"/>
          </a:p>
          <a:p>
            <a:r>
              <a:rPr lang="en-US" altLang="zh-CN" sz="2800"/>
              <a:t>     reach                  arrive</a:t>
            </a:r>
            <a:endParaRPr lang="en-US" altLang="zh-CN" sz="2800"/>
          </a:p>
          <a:p>
            <a:endParaRPr lang="en-US" altLang="zh-CN" sz="2800"/>
          </a:p>
        </p:txBody>
      </p:sp>
      <p:sp>
        <p:nvSpPr>
          <p:cNvPr id="5" name="矩形 4"/>
          <p:cNvSpPr/>
          <p:nvPr/>
        </p:nvSpPr>
        <p:spPr>
          <a:xfrm>
            <a:off x="683895" y="2061210"/>
            <a:ext cx="287655" cy="287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 flipH="1">
            <a:off x="3175635" y="2061210"/>
            <a:ext cx="287020" cy="28829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71195" y="3284855"/>
            <a:ext cx="313055" cy="287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 flipH="1" flipV="1">
            <a:off x="3175635" y="3285490"/>
            <a:ext cx="401955" cy="2870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矩形 9"/>
          <p:cNvSpPr/>
          <p:nvPr/>
        </p:nvSpPr>
        <p:spPr>
          <a:xfrm>
            <a:off x="643255" y="4559935"/>
            <a:ext cx="313055" cy="287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3264535" y="4559935"/>
            <a:ext cx="313055" cy="287655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2" name="图片 11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870200" y="2077085"/>
            <a:ext cx="592455" cy="272415"/>
          </a:xfrm>
          <a:prstGeom prst="rect">
            <a:avLst/>
          </a:prstGeom>
        </p:spPr>
      </p:pic>
      <p:pic>
        <p:nvPicPr>
          <p:cNvPr id="14" name="图片 13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03555" y="3314700"/>
            <a:ext cx="592455" cy="272415"/>
          </a:xfrm>
          <a:prstGeom prst="rect">
            <a:avLst/>
          </a:prstGeom>
        </p:spPr>
      </p:pic>
      <p:pic>
        <p:nvPicPr>
          <p:cNvPr id="15" name="图片 14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31495" y="4559935"/>
            <a:ext cx="592455" cy="27241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圆角矩形 2"/>
          <p:cNvSpPr>
            <a:spLocks noChangeArrowheads="1"/>
          </p:cNvSpPr>
          <p:nvPr/>
        </p:nvSpPr>
        <p:spPr bwMode="auto">
          <a:xfrm>
            <a:off x="642985" y="500056"/>
            <a:ext cx="2357437" cy="477838"/>
          </a:xfrm>
          <a:prstGeom prst="roundRect">
            <a:avLst>
              <a:gd name="adj" fmla="val 16667"/>
            </a:avLst>
          </a:prstGeom>
          <a:solidFill>
            <a:srgbClr val="EF7511"/>
          </a:solidFill>
          <a:ln w="9525" algn="ctr">
            <a:noFill/>
            <a:round/>
          </a:ln>
        </p:spPr>
        <p:txBody>
          <a:bodyPr wrap="none" anchor="ctr"/>
          <a:lstStyle/>
          <a:p>
            <a:pPr algn="ctr" eaLnBrk="1" hangingPunct="1"/>
            <a:r>
              <a:rPr kumimoji="1" lang="en-US" altLang="zh-CN" sz="3200" b="1" dirty="0">
                <a:latin typeface="Times New Roman" panose="02020603050405020304" pitchFamily="18" charset="0"/>
              </a:rPr>
              <a:t>Exercises </a:t>
            </a:r>
            <a:endParaRPr kumimoji="1"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08305" y="1466215"/>
            <a:ext cx="8116570" cy="22453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/>
              <a:t>4. Twenty minutes _______, the old woman finally found her grandson. </a:t>
            </a:r>
            <a:endParaRPr lang="en-US" altLang="zh-CN" sz="2800"/>
          </a:p>
          <a:p>
            <a:r>
              <a:rPr lang="en-US" altLang="zh-CN" sz="2800"/>
              <a:t>       in                                later</a:t>
            </a:r>
            <a:endParaRPr lang="en-US" altLang="zh-CN" sz="2800"/>
          </a:p>
          <a:p>
            <a:r>
              <a:rPr lang="en-US" altLang="zh-CN" sz="2800"/>
              <a:t>5. It was very dark last night. Jimmy ______.</a:t>
            </a:r>
            <a:endParaRPr lang="en-US" altLang="zh-CN" sz="2800"/>
          </a:p>
          <a:p>
            <a:r>
              <a:rPr lang="en-US" altLang="zh-CN" sz="2800"/>
              <a:t>       got lost                        lost</a:t>
            </a:r>
            <a:endParaRPr lang="en-US" altLang="zh-CN" sz="2800"/>
          </a:p>
        </p:txBody>
      </p:sp>
      <p:sp>
        <p:nvSpPr>
          <p:cNvPr id="8" name="矩形 7"/>
          <p:cNvSpPr/>
          <p:nvPr/>
        </p:nvSpPr>
        <p:spPr>
          <a:xfrm>
            <a:off x="671195" y="3247390"/>
            <a:ext cx="40259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矩形 2"/>
          <p:cNvSpPr/>
          <p:nvPr/>
        </p:nvSpPr>
        <p:spPr>
          <a:xfrm>
            <a:off x="4265295" y="3266440"/>
            <a:ext cx="40259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4" name="矩形 3"/>
          <p:cNvSpPr/>
          <p:nvPr/>
        </p:nvSpPr>
        <p:spPr>
          <a:xfrm>
            <a:off x="643255" y="2426335"/>
            <a:ext cx="40259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5" name="矩形 4"/>
          <p:cNvSpPr/>
          <p:nvPr/>
        </p:nvSpPr>
        <p:spPr>
          <a:xfrm>
            <a:off x="4126865" y="2426335"/>
            <a:ext cx="402590" cy="32512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12" name="图片 11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75430" y="2479040"/>
            <a:ext cx="592455" cy="272415"/>
          </a:xfrm>
          <a:prstGeom prst="rect">
            <a:avLst/>
          </a:prstGeom>
        </p:spPr>
      </p:pic>
      <p:pic>
        <p:nvPicPr>
          <p:cNvPr id="6" name="图片 5" descr="t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43255" y="3292475"/>
            <a:ext cx="592455" cy="272415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sz="quarter" idx="13"/>
          </p:nvPr>
        </p:nvSpPr>
        <p:spPr>
          <a:xfrm>
            <a:off x="1714480" y="2643182"/>
            <a:ext cx="5181600" cy="1676400"/>
          </a:xfrm>
        </p:spPr>
        <p:txBody>
          <a:bodyPr/>
          <a:lstStyle/>
          <a:p>
            <a:r>
              <a:rPr lang="en-US" altLang="zh-CN" dirty="0" smtClean="0"/>
              <a:t>Thank </a:t>
            </a:r>
            <a:r>
              <a:rPr lang="en-US" altLang="zh-CN" dirty="0" smtClean="0"/>
              <a:t>You!</a:t>
            </a:r>
            <a:endParaRPr lang="zh-CN" alt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3500430" y="1322388"/>
            <a:ext cx="1803400" cy="70788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28575" algn="ctr">
            <a:noFill/>
            <a:miter lim="800000"/>
          </a:ln>
          <a:effectLst>
            <a:innerShdw blurRad="63500" dist="50800">
              <a:prstClr val="black">
                <a:alpha val="50000"/>
              </a:prstClr>
            </a:innerShdw>
          </a:effectLst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4000" b="1" dirty="0">
                <a:latin typeface="Times New Roman" panose="02020603050405020304" pitchFamily="18" charset="0"/>
              </a:rPr>
              <a:t>words</a:t>
            </a:r>
            <a:endParaRPr lang="en-US" altLang="zh-CN" sz="4000" b="1" dirty="0">
              <a:latin typeface="Times New Roman" panose="02020603050405020304" pitchFamily="18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1770087" y="2251095"/>
            <a:ext cx="187325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200" dirty="0">
                <a:latin typeface="+mn-lt"/>
                <a:ea typeface="黑体" panose="02010609060101010101" pitchFamily="49" charset="-122"/>
              </a:rPr>
              <a:t>flu </a:t>
            </a:r>
            <a:r>
              <a:rPr lang="en-US" altLang="zh-CN" sz="3200" b="1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[fl</a:t>
            </a:r>
            <a:r>
              <a:rPr lang="en-US" altLang="zh-CN" sz="32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u</a:t>
            </a:r>
            <a:r>
              <a:rPr lang="en-US" altLang="zh-CN" sz="3200" b="1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ː]</a:t>
            </a:r>
            <a:endParaRPr lang="en-US" altLang="zh-CN" sz="3200" b="1" dirty="0">
              <a:solidFill>
                <a:srgbClr val="00B05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7" name="Text Box 6"/>
          <p:cNvSpPr txBox="1">
            <a:spLocks noChangeArrowheads="1"/>
          </p:cNvSpPr>
          <p:nvPr/>
        </p:nvSpPr>
        <p:spPr bwMode="auto">
          <a:xfrm>
            <a:off x="1785962" y="2898795"/>
            <a:ext cx="2232025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200" dirty="0">
                <a:latin typeface="+mn-lt"/>
                <a:ea typeface="黑体" panose="02010609060101010101" pitchFamily="49" charset="-122"/>
              </a:rPr>
              <a:t>mile </a:t>
            </a:r>
            <a:r>
              <a:rPr lang="en-US" altLang="zh-CN" sz="3200" b="1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[m</a:t>
            </a:r>
            <a:r>
              <a:rPr lang="en-US" altLang="zh-CN" sz="32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aɪ</a:t>
            </a:r>
            <a:r>
              <a:rPr lang="en-US" altLang="zh-CN" sz="3200" b="1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l]</a:t>
            </a:r>
            <a:r>
              <a:rPr lang="en-US" altLang="zh-CN" sz="3200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 </a:t>
            </a:r>
            <a:endParaRPr lang="en-US" altLang="zh-CN" sz="3200" dirty="0">
              <a:solidFill>
                <a:srgbClr val="00B05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18" name="Text Box 7"/>
          <p:cNvSpPr txBox="1">
            <a:spLocks noChangeArrowheads="1"/>
          </p:cNvSpPr>
          <p:nvPr/>
        </p:nvSpPr>
        <p:spPr bwMode="auto">
          <a:xfrm>
            <a:off x="1786255" y="3619500"/>
            <a:ext cx="2738120" cy="583565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altLang="zh-CN" sz="3200" dirty="0">
                <a:latin typeface="+mn-lt"/>
                <a:ea typeface="黑体" panose="02010609060101010101" pitchFamily="49" charset="-122"/>
              </a:rPr>
              <a:t>across </a:t>
            </a:r>
            <a:r>
              <a:rPr lang="en-US" altLang="zh-CN" sz="3200" b="1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[əˈkr</a:t>
            </a:r>
            <a:r>
              <a:rPr lang="en-US" altLang="zh-CN" sz="3200" b="1" dirty="0">
                <a:solidFill>
                  <a:srgbClr val="FF0000"/>
                </a:solidFill>
                <a:latin typeface="+mn-lt"/>
                <a:ea typeface="黑体" panose="02010609060101010101" pitchFamily="49" charset="-122"/>
              </a:rPr>
              <a:t>ɒ</a:t>
            </a:r>
            <a:r>
              <a:rPr lang="en-US" altLang="zh-CN" sz="3200" b="1" dirty="0">
                <a:solidFill>
                  <a:srgbClr val="00B050"/>
                </a:solidFill>
                <a:latin typeface="+mn-lt"/>
                <a:ea typeface="黑体" panose="02010609060101010101" pitchFamily="49" charset="-122"/>
              </a:rPr>
              <a:t>s]</a:t>
            </a:r>
            <a:endParaRPr lang="en-US" altLang="zh-CN" sz="3200" b="1" dirty="0">
              <a:solidFill>
                <a:srgbClr val="00B05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4" name="Text Box 15"/>
          <p:cNvSpPr txBox="1">
            <a:spLocks noChangeArrowheads="1"/>
          </p:cNvSpPr>
          <p:nvPr/>
        </p:nvSpPr>
        <p:spPr bwMode="auto">
          <a:xfrm>
            <a:off x="4479950" y="2251095"/>
            <a:ext cx="2735262" cy="584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200" dirty="0">
                <a:solidFill>
                  <a:srgbClr val="FF3300"/>
                </a:solidFill>
                <a:latin typeface="+mn-lt"/>
                <a:ea typeface="黑体" panose="02010609060101010101" pitchFamily="49" charset="-122"/>
              </a:rPr>
              <a:t>流行感冒</a:t>
            </a:r>
            <a:endParaRPr lang="zh-CN" altLang="en-US" sz="3200" dirty="0">
              <a:solidFill>
                <a:srgbClr val="FF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5" name="Text Box 16"/>
          <p:cNvSpPr txBox="1">
            <a:spLocks noChangeArrowheads="1"/>
          </p:cNvSpPr>
          <p:nvPr/>
        </p:nvSpPr>
        <p:spPr bwMode="auto">
          <a:xfrm>
            <a:off x="4478362" y="2971820"/>
            <a:ext cx="2879725" cy="584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200" dirty="0">
                <a:solidFill>
                  <a:srgbClr val="FF3300"/>
                </a:solidFill>
                <a:latin typeface="+mn-lt"/>
                <a:ea typeface="黑体" panose="02010609060101010101" pitchFamily="49" charset="-122"/>
              </a:rPr>
              <a:t>英里</a:t>
            </a:r>
            <a:endParaRPr lang="zh-CN" altLang="en-US" sz="3200" dirty="0">
              <a:solidFill>
                <a:srgbClr val="FF3300"/>
              </a:solidFill>
              <a:latin typeface="+mn-lt"/>
              <a:ea typeface="黑体" panose="02010609060101010101" pitchFamily="49" charset="-122"/>
            </a:endParaRPr>
          </a:p>
        </p:txBody>
      </p:sp>
      <p:sp>
        <p:nvSpPr>
          <p:cNvPr id="36" name="Text Box 17"/>
          <p:cNvSpPr txBox="1">
            <a:spLocks noChangeArrowheads="1"/>
          </p:cNvSpPr>
          <p:nvPr/>
        </p:nvSpPr>
        <p:spPr bwMode="auto">
          <a:xfrm>
            <a:off x="4516462" y="3690957"/>
            <a:ext cx="3627438" cy="1077913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200" dirty="0">
                <a:solidFill>
                  <a:srgbClr val="FF3300"/>
                </a:solidFill>
                <a:latin typeface="+mn-lt"/>
                <a:ea typeface="黑体" panose="02010609060101010101" pitchFamily="49" charset="-122"/>
              </a:rPr>
              <a:t>横过</a:t>
            </a:r>
            <a:r>
              <a:rPr lang="en-US" altLang="zh-CN" sz="3200" dirty="0">
                <a:solidFill>
                  <a:srgbClr val="FF3300"/>
                </a:solidFill>
                <a:latin typeface="+mn-lt"/>
                <a:ea typeface="黑体" panose="02010609060101010101" pitchFamily="49" charset="-122"/>
              </a:rPr>
              <a:t>……</a:t>
            </a:r>
            <a:r>
              <a:rPr lang="zh-CN" altLang="en-US" sz="3200" dirty="0">
                <a:solidFill>
                  <a:srgbClr val="FF3300"/>
                </a:solidFill>
                <a:latin typeface="+mn-lt"/>
                <a:ea typeface="黑体" panose="02010609060101010101" pitchFamily="49" charset="-122"/>
              </a:rPr>
              <a:t>；从</a:t>
            </a:r>
            <a:r>
              <a:rPr lang="en-US" altLang="zh-CN" sz="3200" dirty="0">
                <a:solidFill>
                  <a:srgbClr val="FF3300"/>
                </a:solidFill>
                <a:latin typeface="+mn-lt"/>
                <a:ea typeface="黑体" panose="02010609060101010101" pitchFamily="49" charset="-122"/>
              </a:rPr>
              <a:t>……</a:t>
            </a:r>
            <a:r>
              <a:rPr lang="zh-CN" altLang="en-US" sz="3200" dirty="0">
                <a:solidFill>
                  <a:srgbClr val="FF3300"/>
                </a:solidFill>
                <a:latin typeface="+mn-lt"/>
                <a:ea typeface="黑体" panose="02010609060101010101" pitchFamily="49" charset="-122"/>
              </a:rPr>
              <a:t>一边到另一边</a:t>
            </a:r>
            <a:endParaRPr lang="zh-CN" altLang="en-US" sz="3200" dirty="0">
              <a:solidFill>
                <a:srgbClr val="FF3300"/>
              </a:solidFill>
              <a:latin typeface="+mn-lt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bldLvl="0" animBg="1"/>
      <p:bldP spid="17" grpId="0" bldLvl="0" animBg="1"/>
      <p:bldP spid="18" grpId="0" bldLvl="0" animBg="1"/>
      <p:bldP spid="34" grpId="0"/>
      <p:bldP spid="35" grpId="0"/>
      <p:bldP spid="3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AutoShape 8"/>
          <p:cNvSpPr>
            <a:spLocks noChangeArrowheads="1"/>
          </p:cNvSpPr>
          <p:nvPr/>
        </p:nvSpPr>
        <p:spPr bwMode="auto">
          <a:xfrm>
            <a:off x="1714487" y="1514492"/>
            <a:ext cx="360363" cy="358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33FF"/>
          </a:solidFill>
          <a:ln w="9525" algn="ctr">
            <a:noFill/>
            <a:miter lim="800000"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  <p:sp>
        <p:nvSpPr>
          <p:cNvPr id="28675" name="圆角矩形 2"/>
          <p:cNvSpPr>
            <a:spLocks noChangeArrowheads="1"/>
          </p:cNvSpPr>
          <p:nvPr/>
        </p:nvSpPr>
        <p:spPr bwMode="auto">
          <a:xfrm>
            <a:off x="500034" y="500042"/>
            <a:ext cx="2500312" cy="477838"/>
          </a:xfrm>
          <a:prstGeom prst="roundRect">
            <a:avLst>
              <a:gd name="adj" fmla="val 16667"/>
            </a:avLst>
          </a:prstGeom>
          <a:solidFill>
            <a:srgbClr val="EF7511"/>
          </a:solidFill>
          <a:ln w="9525" algn="ctr">
            <a:noFill/>
            <a:round/>
          </a:ln>
        </p:spPr>
        <p:txBody>
          <a:bodyPr wrap="none" anchor="ctr"/>
          <a:lstStyle/>
          <a:p>
            <a:pPr algn="ctr" eaLnBrk="1" hangingPunct="1"/>
            <a:r>
              <a:rPr kumimoji="1" lang="en-US" altLang="zh-CN" sz="3200" b="1" dirty="0">
                <a:latin typeface="Times New Roman" panose="02020603050405020304" pitchFamily="18" charset="0"/>
              </a:rPr>
              <a:t>Free </a:t>
            </a:r>
            <a:r>
              <a:rPr kumimoji="1" lang="en-US" altLang="zh-CN" sz="3200" b="1" dirty="0" smtClean="0">
                <a:latin typeface="Times New Roman" panose="02020603050405020304" pitchFamily="18" charset="0"/>
              </a:rPr>
              <a:t>Talk</a:t>
            </a:r>
            <a:endParaRPr kumimoji="1" lang="en-US" altLang="zh-CN" sz="3200" b="1" dirty="0">
              <a:latin typeface="Times New Roman" panose="02020603050405020304" pitchFamily="18" charset="0"/>
            </a:endParaRPr>
          </a:p>
        </p:txBody>
      </p:sp>
      <p:sp>
        <p:nvSpPr>
          <p:cNvPr id="28676" name="矩形 10"/>
          <p:cNvSpPr>
            <a:spLocks noChangeArrowheads="1"/>
          </p:cNvSpPr>
          <p:nvPr/>
        </p:nvSpPr>
        <p:spPr bwMode="auto">
          <a:xfrm>
            <a:off x="2143112" y="1228742"/>
            <a:ext cx="5786438" cy="1600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Is it easy to live in a new place?</a:t>
            </a:r>
            <a:endParaRPr kumimoji="1" lang="en-US" altLang="zh-CN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marL="457200" indent="-457200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800" b="1">
                <a:solidFill>
                  <a:srgbClr val="000000"/>
                </a:solidFill>
                <a:latin typeface="Times New Roman" panose="02020603050405020304" pitchFamily="18" charset="0"/>
              </a:rPr>
              <a:t>What do you do if you get lost?</a:t>
            </a:r>
            <a:endParaRPr kumimoji="1" lang="en-US" altLang="zh-CN" sz="28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7" name="AutoShape 8"/>
          <p:cNvSpPr>
            <a:spLocks noChangeArrowheads="1"/>
          </p:cNvSpPr>
          <p:nvPr/>
        </p:nvSpPr>
        <p:spPr bwMode="auto">
          <a:xfrm>
            <a:off x="1714487" y="2298717"/>
            <a:ext cx="360363" cy="358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5037 w 21600"/>
              <a:gd name="T13" fmla="*/ 2277 h 21600"/>
              <a:gd name="T14" fmla="*/ 16557 w 21600"/>
              <a:gd name="T15" fmla="*/ 1367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0860" y="2187"/>
                </a:moveTo>
                <a:cubicBezTo>
                  <a:pt x="10451" y="1746"/>
                  <a:pt x="9529" y="1018"/>
                  <a:pt x="9015" y="730"/>
                </a:cubicBezTo>
                <a:cubicBezTo>
                  <a:pt x="7865" y="152"/>
                  <a:pt x="6685" y="0"/>
                  <a:pt x="5415" y="0"/>
                </a:cubicBezTo>
                <a:cubicBezTo>
                  <a:pt x="4175" y="152"/>
                  <a:pt x="2995" y="575"/>
                  <a:pt x="1967" y="1305"/>
                </a:cubicBezTo>
                <a:cubicBezTo>
                  <a:pt x="1150" y="2187"/>
                  <a:pt x="575" y="3222"/>
                  <a:pt x="242" y="4220"/>
                </a:cubicBezTo>
                <a:cubicBezTo>
                  <a:pt x="0" y="5410"/>
                  <a:pt x="242" y="6560"/>
                  <a:pt x="575" y="7597"/>
                </a:cubicBezTo>
                <a:lnTo>
                  <a:pt x="10860" y="21600"/>
                </a:lnTo>
                <a:lnTo>
                  <a:pt x="20995" y="7597"/>
                </a:lnTo>
                <a:cubicBezTo>
                  <a:pt x="21480" y="6560"/>
                  <a:pt x="21600" y="5410"/>
                  <a:pt x="21480" y="4220"/>
                </a:cubicBezTo>
                <a:cubicBezTo>
                  <a:pt x="21115" y="3222"/>
                  <a:pt x="20420" y="2187"/>
                  <a:pt x="19632" y="1305"/>
                </a:cubicBezTo>
                <a:cubicBezTo>
                  <a:pt x="18575" y="575"/>
                  <a:pt x="17425" y="152"/>
                  <a:pt x="16275" y="0"/>
                </a:cubicBezTo>
                <a:cubicBezTo>
                  <a:pt x="15005" y="0"/>
                  <a:pt x="13735" y="152"/>
                  <a:pt x="12705" y="730"/>
                </a:cubicBezTo>
                <a:cubicBezTo>
                  <a:pt x="12176" y="1018"/>
                  <a:pt x="11254" y="1746"/>
                  <a:pt x="10860" y="2187"/>
                </a:cubicBezTo>
                <a:close/>
              </a:path>
            </a:pathLst>
          </a:custGeom>
          <a:solidFill>
            <a:srgbClr val="9933FF"/>
          </a:solidFill>
          <a:ln w="9525" algn="ctr">
            <a:noFill/>
            <a:miter lim="800000"/>
          </a:ln>
        </p:spPr>
        <p:txBody>
          <a:bodyPr anchor="ctr">
            <a:spAutoFit/>
          </a:bodyPr>
          <a:lstStyle/>
          <a:p>
            <a:endParaRPr lang="zh-CN" altLang="en-US"/>
          </a:p>
        </p:txBody>
      </p:sp>
      <p:pic>
        <p:nvPicPr>
          <p:cNvPr id="34829" name="Picture 13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2214528" y="3086113"/>
            <a:ext cx="4171958" cy="312896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7" name="Line 2"/>
          <p:cNvSpPr/>
          <p:nvPr/>
        </p:nvSpPr>
        <p:spPr>
          <a:xfrm>
            <a:off x="1387475" y="533400"/>
            <a:ext cx="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78" name="Line 3"/>
          <p:cNvSpPr/>
          <p:nvPr/>
        </p:nvSpPr>
        <p:spPr>
          <a:xfrm>
            <a:off x="1387475" y="12954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79" name="Line 4"/>
          <p:cNvSpPr/>
          <p:nvPr/>
        </p:nvSpPr>
        <p:spPr>
          <a:xfrm>
            <a:off x="1235075" y="9906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0" name="Line 5"/>
          <p:cNvSpPr/>
          <p:nvPr/>
        </p:nvSpPr>
        <p:spPr>
          <a:xfrm>
            <a:off x="1235075" y="1295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1" name="Line 6"/>
          <p:cNvSpPr/>
          <p:nvPr/>
        </p:nvSpPr>
        <p:spPr>
          <a:xfrm>
            <a:off x="1920875" y="5334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2" name="Line 7"/>
          <p:cNvSpPr/>
          <p:nvPr/>
        </p:nvSpPr>
        <p:spPr>
          <a:xfrm>
            <a:off x="1920875" y="5334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3" name="Line 8"/>
          <p:cNvSpPr/>
          <p:nvPr/>
        </p:nvSpPr>
        <p:spPr>
          <a:xfrm>
            <a:off x="1920875" y="16764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4" name="Line 9"/>
          <p:cNvSpPr/>
          <p:nvPr/>
        </p:nvSpPr>
        <p:spPr>
          <a:xfrm>
            <a:off x="3140075" y="533400"/>
            <a:ext cx="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5" name="Line 10"/>
          <p:cNvSpPr/>
          <p:nvPr/>
        </p:nvSpPr>
        <p:spPr>
          <a:xfrm>
            <a:off x="3140075" y="12954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6" name="Line 11"/>
          <p:cNvSpPr/>
          <p:nvPr/>
        </p:nvSpPr>
        <p:spPr>
          <a:xfrm>
            <a:off x="3063875" y="9906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7" name="Line 12"/>
          <p:cNvSpPr/>
          <p:nvPr/>
        </p:nvSpPr>
        <p:spPr>
          <a:xfrm>
            <a:off x="3063875" y="1295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8" name="Line 13"/>
          <p:cNvSpPr/>
          <p:nvPr/>
        </p:nvSpPr>
        <p:spPr>
          <a:xfrm>
            <a:off x="3444875" y="25146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89" name="Line 14"/>
          <p:cNvSpPr/>
          <p:nvPr/>
        </p:nvSpPr>
        <p:spPr>
          <a:xfrm>
            <a:off x="3444875" y="25146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0" name="Line 15"/>
          <p:cNvSpPr/>
          <p:nvPr/>
        </p:nvSpPr>
        <p:spPr>
          <a:xfrm>
            <a:off x="3444875" y="36576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1" name="Line 16"/>
          <p:cNvSpPr/>
          <p:nvPr/>
        </p:nvSpPr>
        <p:spPr>
          <a:xfrm>
            <a:off x="4664075" y="2514600"/>
            <a:ext cx="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2" name="Line 17"/>
          <p:cNvSpPr/>
          <p:nvPr/>
        </p:nvSpPr>
        <p:spPr>
          <a:xfrm>
            <a:off x="4664075" y="32766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3" name="Line 18"/>
          <p:cNvSpPr/>
          <p:nvPr/>
        </p:nvSpPr>
        <p:spPr>
          <a:xfrm>
            <a:off x="4587875" y="29718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4" name="Line 19"/>
          <p:cNvSpPr/>
          <p:nvPr/>
        </p:nvSpPr>
        <p:spPr>
          <a:xfrm>
            <a:off x="4587875" y="32766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5" name="Line 20"/>
          <p:cNvSpPr/>
          <p:nvPr/>
        </p:nvSpPr>
        <p:spPr>
          <a:xfrm>
            <a:off x="1158875" y="2514600"/>
            <a:ext cx="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6" name="Line 21"/>
          <p:cNvSpPr/>
          <p:nvPr/>
        </p:nvSpPr>
        <p:spPr>
          <a:xfrm>
            <a:off x="1158875" y="32766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7" name="Line 22"/>
          <p:cNvSpPr/>
          <p:nvPr/>
        </p:nvSpPr>
        <p:spPr>
          <a:xfrm>
            <a:off x="1082675" y="29718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8" name="Line 23"/>
          <p:cNvSpPr/>
          <p:nvPr/>
        </p:nvSpPr>
        <p:spPr>
          <a:xfrm>
            <a:off x="1082675" y="32766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599" name="Line 24"/>
          <p:cNvSpPr/>
          <p:nvPr/>
        </p:nvSpPr>
        <p:spPr>
          <a:xfrm>
            <a:off x="15875" y="54102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0" name="Line 25"/>
          <p:cNvSpPr/>
          <p:nvPr/>
        </p:nvSpPr>
        <p:spPr>
          <a:xfrm>
            <a:off x="15875" y="54102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1" name="Line 26"/>
          <p:cNvSpPr/>
          <p:nvPr/>
        </p:nvSpPr>
        <p:spPr>
          <a:xfrm>
            <a:off x="15875" y="65532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2" name="Line 27"/>
          <p:cNvSpPr/>
          <p:nvPr/>
        </p:nvSpPr>
        <p:spPr>
          <a:xfrm>
            <a:off x="1235075" y="5410200"/>
            <a:ext cx="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3" name="Line 28"/>
          <p:cNvSpPr/>
          <p:nvPr/>
        </p:nvSpPr>
        <p:spPr>
          <a:xfrm>
            <a:off x="1235075" y="61722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4" name="Line 29"/>
          <p:cNvSpPr/>
          <p:nvPr/>
        </p:nvSpPr>
        <p:spPr>
          <a:xfrm>
            <a:off x="1158875" y="5867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5" name="Line 30"/>
          <p:cNvSpPr/>
          <p:nvPr/>
        </p:nvSpPr>
        <p:spPr>
          <a:xfrm>
            <a:off x="1158875" y="6172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6" name="Line 31"/>
          <p:cNvSpPr/>
          <p:nvPr/>
        </p:nvSpPr>
        <p:spPr>
          <a:xfrm>
            <a:off x="1997075" y="54102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7" name="Line 32"/>
          <p:cNvSpPr/>
          <p:nvPr/>
        </p:nvSpPr>
        <p:spPr>
          <a:xfrm>
            <a:off x="1997075" y="54102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8" name="Line 33"/>
          <p:cNvSpPr/>
          <p:nvPr/>
        </p:nvSpPr>
        <p:spPr>
          <a:xfrm>
            <a:off x="1997075" y="65532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09" name="Line 34"/>
          <p:cNvSpPr/>
          <p:nvPr/>
        </p:nvSpPr>
        <p:spPr>
          <a:xfrm>
            <a:off x="3216275" y="5410200"/>
            <a:ext cx="0" cy="457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0" name="Line 35"/>
          <p:cNvSpPr/>
          <p:nvPr/>
        </p:nvSpPr>
        <p:spPr>
          <a:xfrm>
            <a:off x="3216275" y="6172200"/>
            <a:ext cx="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1" name="Line 36"/>
          <p:cNvSpPr/>
          <p:nvPr/>
        </p:nvSpPr>
        <p:spPr>
          <a:xfrm>
            <a:off x="3140075" y="58674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2" name="Line 37"/>
          <p:cNvSpPr/>
          <p:nvPr/>
        </p:nvSpPr>
        <p:spPr>
          <a:xfrm>
            <a:off x="3140075" y="6172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3" name="Line 38"/>
          <p:cNvSpPr/>
          <p:nvPr/>
        </p:nvSpPr>
        <p:spPr>
          <a:xfrm>
            <a:off x="3597275" y="5334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4" name="Line 39"/>
          <p:cNvSpPr/>
          <p:nvPr/>
        </p:nvSpPr>
        <p:spPr>
          <a:xfrm>
            <a:off x="3597275" y="5334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5" name="Line 40"/>
          <p:cNvSpPr/>
          <p:nvPr/>
        </p:nvSpPr>
        <p:spPr>
          <a:xfrm>
            <a:off x="4816475" y="5334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6" name="Line 41"/>
          <p:cNvSpPr/>
          <p:nvPr/>
        </p:nvSpPr>
        <p:spPr>
          <a:xfrm>
            <a:off x="3597275" y="167640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7" name="Line 42"/>
          <p:cNvSpPr/>
          <p:nvPr/>
        </p:nvSpPr>
        <p:spPr>
          <a:xfrm>
            <a:off x="4435475" y="16764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8" name="Line 43"/>
          <p:cNvSpPr/>
          <p:nvPr/>
        </p:nvSpPr>
        <p:spPr>
          <a:xfrm>
            <a:off x="3902075" y="16002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19" name="Line 44"/>
          <p:cNvSpPr/>
          <p:nvPr/>
        </p:nvSpPr>
        <p:spPr>
          <a:xfrm>
            <a:off x="4435475" y="16002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0" name="Line 45"/>
          <p:cNvSpPr/>
          <p:nvPr/>
        </p:nvSpPr>
        <p:spPr>
          <a:xfrm>
            <a:off x="5273675" y="5334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1" name="Line 46"/>
          <p:cNvSpPr/>
          <p:nvPr/>
        </p:nvSpPr>
        <p:spPr>
          <a:xfrm>
            <a:off x="5273675" y="5334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2" name="Line 47"/>
          <p:cNvSpPr/>
          <p:nvPr/>
        </p:nvSpPr>
        <p:spPr>
          <a:xfrm>
            <a:off x="6492875" y="5334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3" name="Line 48"/>
          <p:cNvSpPr/>
          <p:nvPr/>
        </p:nvSpPr>
        <p:spPr>
          <a:xfrm>
            <a:off x="5273675" y="167640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4" name="Line 49"/>
          <p:cNvSpPr/>
          <p:nvPr/>
        </p:nvSpPr>
        <p:spPr>
          <a:xfrm>
            <a:off x="6111875" y="16764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5" name="Line 50"/>
          <p:cNvSpPr/>
          <p:nvPr/>
        </p:nvSpPr>
        <p:spPr>
          <a:xfrm>
            <a:off x="5578475" y="16002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6" name="Line 51"/>
          <p:cNvSpPr/>
          <p:nvPr/>
        </p:nvSpPr>
        <p:spPr>
          <a:xfrm>
            <a:off x="6111875" y="16002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7" name="Line 52"/>
          <p:cNvSpPr/>
          <p:nvPr/>
        </p:nvSpPr>
        <p:spPr>
          <a:xfrm>
            <a:off x="1844675" y="2514600"/>
            <a:ext cx="1219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8" name="Line 53"/>
          <p:cNvSpPr/>
          <p:nvPr/>
        </p:nvSpPr>
        <p:spPr>
          <a:xfrm>
            <a:off x="1844675" y="25146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29" name="Line 54"/>
          <p:cNvSpPr/>
          <p:nvPr/>
        </p:nvSpPr>
        <p:spPr>
          <a:xfrm>
            <a:off x="3063875" y="25146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0" name="Line 55"/>
          <p:cNvSpPr/>
          <p:nvPr/>
        </p:nvSpPr>
        <p:spPr>
          <a:xfrm>
            <a:off x="1844675" y="3657600"/>
            <a:ext cx="3048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1" name="Line 56"/>
          <p:cNvSpPr/>
          <p:nvPr/>
        </p:nvSpPr>
        <p:spPr>
          <a:xfrm>
            <a:off x="2682875" y="36576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2" name="Line 57"/>
          <p:cNvSpPr/>
          <p:nvPr/>
        </p:nvSpPr>
        <p:spPr>
          <a:xfrm>
            <a:off x="2149475" y="35814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3" name="Line 58"/>
          <p:cNvSpPr/>
          <p:nvPr/>
        </p:nvSpPr>
        <p:spPr>
          <a:xfrm>
            <a:off x="2682875" y="3581400"/>
            <a:ext cx="0" cy="228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4" name="Line 59"/>
          <p:cNvSpPr/>
          <p:nvPr/>
        </p:nvSpPr>
        <p:spPr>
          <a:xfrm>
            <a:off x="3995738" y="5445125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5" name="Line 60"/>
          <p:cNvSpPr/>
          <p:nvPr/>
        </p:nvSpPr>
        <p:spPr>
          <a:xfrm>
            <a:off x="3978275" y="54102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6" name="Line 61"/>
          <p:cNvSpPr/>
          <p:nvPr/>
        </p:nvSpPr>
        <p:spPr>
          <a:xfrm>
            <a:off x="3978275" y="6477000"/>
            <a:ext cx="1143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7" name="Line 62"/>
          <p:cNvSpPr/>
          <p:nvPr/>
        </p:nvSpPr>
        <p:spPr>
          <a:xfrm>
            <a:off x="5121275" y="5410200"/>
            <a:ext cx="0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8" name="Line 63"/>
          <p:cNvSpPr/>
          <p:nvPr/>
        </p:nvSpPr>
        <p:spPr>
          <a:xfrm>
            <a:off x="4740275" y="54102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39" name="Line 64"/>
          <p:cNvSpPr/>
          <p:nvPr/>
        </p:nvSpPr>
        <p:spPr>
          <a:xfrm>
            <a:off x="4427538" y="5373688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0" name="Line 65"/>
          <p:cNvSpPr/>
          <p:nvPr/>
        </p:nvSpPr>
        <p:spPr>
          <a:xfrm>
            <a:off x="4740275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1" name="Line 66"/>
          <p:cNvSpPr/>
          <p:nvPr/>
        </p:nvSpPr>
        <p:spPr>
          <a:xfrm>
            <a:off x="5426075" y="5410200"/>
            <a:ext cx="4572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2" name="Line 67"/>
          <p:cNvSpPr/>
          <p:nvPr/>
        </p:nvSpPr>
        <p:spPr>
          <a:xfrm>
            <a:off x="5426075" y="5410200"/>
            <a:ext cx="0" cy="1143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3" name="Line 68"/>
          <p:cNvSpPr/>
          <p:nvPr/>
        </p:nvSpPr>
        <p:spPr>
          <a:xfrm>
            <a:off x="5426075" y="6477000"/>
            <a:ext cx="1143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4" name="Line 69"/>
          <p:cNvSpPr/>
          <p:nvPr/>
        </p:nvSpPr>
        <p:spPr>
          <a:xfrm>
            <a:off x="6569075" y="5410200"/>
            <a:ext cx="0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5" name="Line 70"/>
          <p:cNvSpPr/>
          <p:nvPr/>
        </p:nvSpPr>
        <p:spPr>
          <a:xfrm>
            <a:off x="6188075" y="5410200"/>
            <a:ext cx="381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6" name="Line 71"/>
          <p:cNvSpPr/>
          <p:nvPr/>
        </p:nvSpPr>
        <p:spPr>
          <a:xfrm>
            <a:off x="5883275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7" name="Line 72"/>
          <p:cNvSpPr/>
          <p:nvPr/>
        </p:nvSpPr>
        <p:spPr>
          <a:xfrm>
            <a:off x="6188075" y="5334000"/>
            <a:ext cx="0" cy="1524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8" name="Line 73"/>
          <p:cNvSpPr/>
          <p:nvPr/>
        </p:nvSpPr>
        <p:spPr>
          <a:xfrm>
            <a:off x="5273675" y="2590800"/>
            <a:ext cx="1143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49" name="Line 74"/>
          <p:cNvSpPr/>
          <p:nvPr/>
        </p:nvSpPr>
        <p:spPr>
          <a:xfrm>
            <a:off x="5273675" y="2590800"/>
            <a:ext cx="0" cy="304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50" name="Line 75"/>
          <p:cNvSpPr/>
          <p:nvPr/>
        </p:nvSpPr>
        <p:spPr>
          <a:xfrm>
            <a:off x="5273675" y="3657600"/>
            <a:ext cx="11430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51" name="Line 76"/>
          <p:cNvSpPr/>
          <p:nvPr/>
        </p:nvSpPr>
        <p:spPr>
          <a:xfrm>
            <a:off x="6416675" y="2590800"/>
            <a:ext cx="0" cy="10668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52" name="Line 77"/>
          <p:cNvSpPr/>
          <p:nvPr/>
        </p:nvSpPr>
        <p:spPr>
          <a:xfrm>
            <a:off x="5197475" y="28956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53" name="Line 78"/>
          <p:cNvSpPr/>
          <p:nvPr/>
        </p:nvSpPr>
        <p:spPr>
          <a:xfrm>
            <a:off x="5197475" y="3124200"/>
            <a:ext cx="228600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54" name="Line 79"/>
          <p:cNvSpPr/>
          <p:nvPr/>
        </p:nvSpPr>
        <p:spPr>
          <a:xfrm>
            <a:off x="5273675" y="3124200"/>
            <a:ext cx="0" cy="6096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24655" name="Text Box 80"/>
          <p:cNvSpPr txBox="1"/>
          <p:nvPr/>
        </p:nvSpPr>
        <p:spPr>
          <a:xfrm>
            <a:off x="34925" y="552450"/>
            <a:ext cx="1423988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Police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Station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56" name="Text Box 81"/>
          <p:cNvSpPr txBox="1"/>
          <p:nvPr/>
        </p:nvSpPr>
        <p:spPr>
          <a:xfrm>
            <a:off x="1908175" y="549275"/>
            <a:ext cx="1222375" cy="1066800"/>
          </a:xfrm>
          <a:prstGeom prst="rect">
            <a:avLst/>
          </a:prstGeom>
          <a:solidFill>
            <a:schemeClr val="accent1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770337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Book-</a:t>
            </a:r>
            <a:endParaRPr lang="zh-CN" altLang="en-US" sz="3200" b="1" dirty="0">
              <a:solidFill>
                <a:srgbClr val="770337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770337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shop</a:t>
            </a:r>
            <a:endParaRPr lang="zh-CN" altLang="en-US" sz="3200" b="1" dirty="0">
              <a:solidFill>
                <a:srgbClr val="770337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57" name="Text Box 82"/>
          <p:cNvSpPr txBox="1"/>
          <p:nvPr/>
        </p:nvSpPr>
        <p:spPr>
          <a:xfrm>
            <a:off x="3581400" y="476250"/>
            <a:ext cx="10858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Fruit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Shop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58" name="Text Box 83"/>
          <p:cNvSpPr txBox="1"/>
          <p:nvPr/>
        </p:nvSpPr>
        <p:spPr>
          <a:xfrm>
            <a:off x="5257800" y="476250"/>
            <a:ext cx="973138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Bus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Stop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59" name="Text Box 84"/>
          <p:cNvSpPr txBox="1"/>
          <p:nvPr/>
        </p:nvSpPr>
        <p:spPr>
          <a:xfrm>
            <a:off x="0" y="2773363"/>
            <a:ext cx="104140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Park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60" name="Text Box 85"/>
          <p:cNvSpPr txBox="1"/>
          <p:nvPr/>
        </p:nvSpPr>
        <p:spPr>
          <a:xfrm>
            <a:off x="1692275" y="2514600"/>
            <a:ext cx="1695450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Clothing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Factory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61" name="Text Box 86"/>
          <p:cNvSpPr txBox="1"/>
          <p:nvPr/>
        </p:nvSpPr>
        <p:spPr>
          <a:xfrm>
            <a:off x="3419475" y="2565400"/>
            <a:ext cx="1244600" cy="10668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F20415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Post </a:t>
            </a:r>
            <a:endParaRPr lang="zh-CN" altLang="en-US" sz="3200" b="1" dirty="0">
              <a:solidFill>
                <a:srgbClr val="F20415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solidFill>
                  <a:srgbClr val="F20415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Office</a:t>
            </a:r>
            <a:endParaRPr lang="zh-CN" altLang="en-US" sz="3200" b="1" dirty="0">
              <a:solidFill>
                <a:srgbClr val="F20415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62" name="Text Box 87"/>
          <p:cNvSpPr txBox="1"/>
          <p:nvPr/>
        </p:nvSpPr>
        <p:spPr>
          <a:xfrm>
            <a:off x="5273675" y="2697163"/>
            <a:ext cx="1200150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Toilet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63" name="Text Box 88"/>
          <p:cNvSpPr txBox="1"/>
          <p:nvPr/>
        </p:nvSpPr>
        <p:spPr>
          <a:xfrm>
            <a:off x="179388" y="5661025"/>
            <a:ext cx="862012" cy="579438"/>
          </a:xfrm>
          <a:prstGeom prst="rect">
            <a:avLst/>
          </a:prstGeom>
          <a:solidFill>
            <a:srgbClr val="FF6600"/>
          </a:solidFill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solidFill>
                  <a:srgbClr val="3333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Zoo</a:t>
            </a:r>
            <a:endParaRPr lang="zh-CN" altLang="en-US" sz="3200" b="1" dirty="0">
              <a:solidFill>
                <a:srgbClr val="3333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64" name="Text Box 89"/>
          <p:cNvSpPr txBox="1"/>
          <p:nvPr/>
        </p:nvSpPr>
        <p:spPr>
          <a:xfrm>
            <a:off x="1920875" y="5592763"/>
            <a:ext cx="1335088" cy="579437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School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65" name="Text Box 90"/>
          <p:cNvSpPr txBox="1"/>
          <p:nvPr/>
        </p:nvSpPr>
        <p:spPr>
          <a:xfrm>
            <a:off x="3825875" y="5581650"/>
            <a:ext cx="1651000" cy="579438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Hospital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66" name="Text Box 91"/>
          <p:cNvSpPr txBox="1"/>
          <p:nvPr/>
        </p:nvSpPr>
        <p:spPr>
          <a:xfrm>
            <a:off x="5421313" y="5334000"/>
            <a:ext cx="1268412" cy="10668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Tea 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zh-CN" altLang="en-US" sz="3200" b="1" dirty="0">
                <a:latin typeface="Times New Roman" panose="02020603050405020304" pitchFamily="18" charset="0"/>
                <a:ea typeface="宋体" panose="02010600030101010101" pitchFamily="2" charset="-122"/>
              </a:rPr>
              <a:t>House</a:t>
            </a:r>
            <a:endParaRPr lang="zh-CN" altLang="en-US" sz="32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67" name="AutoShape 92"/>
          <p:cNvSpPr/>
          <p:nvPr/>
        </p:nvSpPr>
        <p:spPr>
          <a:xfrm>
            <a:off x="7620000" y="981075"/>
            <a:ext cx="1524000" cy="685800"/>
          </a:xfrm>
          <a:prstGeom prst="wedgeRoundRectCallout">
            <a:avLst>
              <a:gd name="adj1" fmla="val -53023"/>
              <a:gd name="adj2" fmla="val 64583"/>
              <a:gd name="adj3" fmla="val 16667"/>
            </a:avLst>
          </a:prstGeom>
          <a:solidFill>
            <a:srgbClr val="FFE7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4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24668" name="Object 93"/>
          <p:cNvGraphicFramePr>
            <a:graphicFrameLocks noChangeAspect="1"/>
          </p:cNvGraphicFramePr>
          <p:nvPr/>
        </p:nvGraphicFramePr>
        <p:xfrm>
          <a:off x="6553200" y="533400"/>
          <a:ext cx="1409700" cy="199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6" name="" r:id="rId1" imgW="1409700" imgH="1990725" progId="PBrush">
                  <p:embed/>
                </p:oleObj>
              </mc:Choice>
              <mc:Fallback>
                <p:oleObj name="" r:id="rId1" imgW="1409700" imgH="1990725" progId="PBrush">
                  <p:embed/>
                  <p:pic>
                    <p:nvPicPr>
                      <p:cNvPr id="0" name="图片 3075"/>
                      <p:cNvPicPr/>
                      <p:nvPr/>
                    </p:nvPicPr>
                    <p:blipFill>
                      <a:blip r:embed="rId2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553200" y="533400"/>
                        <a:ext cx="1409700" cy="19907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69" name="AutoShape 94"/>
          <p:cNvSpPr/>
          <p:nvPr/>
        </p:nvSpPr>
        <p:spPr>
          <a:xfrm>
            <a:off x="5651500" y="4652963"/>
            <a:ext cx="1524000" cy="685800"/>
          </a:xfrm>
          <a:prstGeom prst="wedgeRoundRectCallout">
            <a:avLst>
              <a:gd name="adj1" fmla="val 68542"/>
              <a:gd name="adj2" fmla="val 18287"/>
              <a:gd name="adj3" fmla="val 16667"/>
            </a:avLst>
          </a:prstGeom>
          <a:solidFill>
            <a:srgbClr val="FFE7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pPr algn="ctr"/>
            <a:endParaRPr lang="zh-CN" altLang="en-US" sz="40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70" name="Text Box 95"/>
          <p:cNvSpPr txBox="1"/>
          <p:nvPr/>
        </p:nvSpPr>
        <p:spPr>
          <a:xfrm>
            <a:off x="5580063" y="4724400"/>
            <a:ext cx="1792287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 algn="ctr"/>
            <a:r>
              <a:rPr lang="zh-CN" altLang="en-US" sz="2400" b="1" dirty="0">
                <a:latin typeface="Times New Roman" panose="02020603050405020304" pitchFamily="18" charset="0"/>
                <a:ea typeface="宋体" panose="02010600030101010101" pitchFamily="2" charset="-122"/>
              </a:rPr>
              <a:t>Excuse me...</a:t>
            </a:r>
            <a:endParaRPr lang="zh-CN" altLang="en-US" sz="24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71" name="Text Box 96"/>
          <p:cNvSpPr txBox="1"/>
          <p:nvPr/>
        </p:nvSpPr>
        <p:spPr>
          <a:xfrm>
            <a:off x="7723188" y="1052513"/>
            <a:ext cx="1497012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  Sorry...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24672" name="Object 97"/>
          <p:cNvGraphicFramePr>
            <a:graphicFrameLocks noChangeAspect="1"/>
          </p:cNvGraphicFramePr>
          <p:nvPr/>
        </p:nvGraphicFramePr>
        <p:xfrm>
          <a:off x="6156325" y="2565400"/>
          <a:ext cx="1323975" cy="1876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3" imgW="1323975" imgH="1876425" progId="PBrush">
                  <p:embed/>
                </p:oleObj>
              </mc:Choice>
              <mc:Fallback>
                <p:oleObj name="" r:id="rId3" imgW="1323975" imgH="1876425" progId="PBrush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4">
                        <a:clrChange>
                          <a:clrFrom>
                            <a:srgbClr val="FFFFFF"/>
                          </a:clrFrom>
                          <a:clrTo>
                            <a:srgbClr val="FFFFFF">
                              <a:alpha val="0"/>
                            </a:srgbClr>
                          </a:clrTo>
                        </a:clrChange>
                      </a:blip>
                      <a:stretch>
                        <a:fillRect/>
                      </a:stretch>
                    </p:blipFill>
                    <p:spPr>
                      <a:xfrm>
                        <a:off x="6156325" y="2565400"/>
                        <a:ext cx="1323975" cy="187642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673" name="Text Box 98"/>
          <p:cNvSpPr txBox="1"/>
          <p:nvPr/>
        </p:nvSpPr>
        <p:spPr>
          <a:xfrm>
            <a:off x="7235825" y="3068638"/>
            <a:ext cx="2200275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b="1" dirty="0">
                <a:latin typeface="Times New Roman" panose="02020603050405020304" pitchFamily="18" charset="0"/>
                <a:ea typeface="宋体" panose="02010600030101010101" pitchFamily="2" charset="-122"/>
              </a:rPr>
              <a:t>Walk along...</a:t>
            </a:r>
            <a:endParaRPr lang="zh-CN" altLang="en-US" sz="2800" b="1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74" name="Text Box 99"/>
          <p:cNvSpPr txBox="1"/>
          <p:nvPr/>
        </p:nvSpPr>
        <p:spPr>
          <a:xfrm>
            <a:off x="5580063" y="3644900"/>
            <a:ext cx="679450" cy="9144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5400" b="1" dirty="0">
                <a:solidFill>
                  <a:srgbClr val="770337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A</a:t>
            </a:r>
            <a:endParaRPr lang="zh-CN" altLang="en-US" sz="5400" b="1" dirty="0">
              <a:solidFill>
                <a:srgbClr val="770337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675" name="Text Box 100"/>
          <p:cNvSpPr txBox="1"/>
          <p:nvPr/>
        </p:nvSpPr>
        <p:spPr>
          <a:xfrm>
            <a:off x="468313" y="1628775"/>
            <a:ext cx="587375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400" b="1" dirty="0">
                <a:solidFill>
                  <a:srgbClr val="FF3300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B</a:t>
            </a:r>
            <a:endParaRPr lang="zh-CN" altLang="en-US" sz="4400" b="1" dirty="0">
              <a:solidFill>
                <a:srgbClr val="FF3300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24676" name="Text Box 101"/>
          <p:cNvSpPr txBox="1"/>
          <p:nvPr/>
        </p:nvSpPr>
        <p:spPr>
          <a:xfrm>
            <a:off x="4716463" y="692150"/>
            <a:ext cx="587375" cy="7620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4400" b="1" dirty="0">
                <a:solidFill>
                  <a:srgbClr val="3333FF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endParaRPr lang="zh-CN" altLang="en-US" sz="4400" b="1" dirty="0">
              <a:solidFill>
                <a:srgbClr val="3333FF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pic>
        <p:nvPicPr>
          <p:cNvPr id="24677" name="Picture 10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380288" y="4437063"/>
            <a:ext cx="1493837" cy="181927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4678" name="AutoShape 103"/>
          <p:cNvSpPr/>
          <p:nvPr/>
        </p:nvSpPr>
        <p:spPr>
          <a:xfrm flipV="1">
            <a:off x="395288" y="2205038"/>
            <a:ext cx="863600" cy="288925"/>
          </a:xfrm>
          <a:prstGeom prst="rightArrow">
            <a:avLst>
              <a:gd name="adj1" fmla="val 50000"/>
              <a:gd name="adj2" fmla="val 74669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79" name="AutoShape 104"/>
          <p:cNvSpPr/>
          <p:nvPr/>
        </p:nvSpPr>
        <p:spPr>
          <a:xfrm>
            <a:off x="5076825" y="4365625"/>
            <a:ext cx="1008063" cy="576263"/>
          </a:xfrm>
          <a:prstGeom prst="leftArrow">
            <a:avLst>
              <a:gd name="adj1" fmla="val 50000"/>
              <a:gd name="adj2" fmla="val 437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4680" name="AutoShape 105"/>
          <p:cNvSpPr/>
          <p:nvPr/>
        </p:nvSpPr>
        <p:spPr>
          <a:xfrm>
            <a:off x="4787900" y="1412875"/>
            <a:ext cx="485775" cy="4318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43114" name="Line 106"/>
          <p:cNvSpPr/>
          <p:nvPr/>
        </p:nvSpPr>
        <p:spPr>
          <a:xfrm flipV="1">
            <a:off x="5003800" y="2133600"/>
            <a:ext cx="0" cy="2232025"/>
          </a:xfrm>
          <a:prstGeom prst="line">
            <a:avLst/>
          </a:prstGeom>
          <a:ln w="57150" cap="flat" cmpd="sng">
            <a:solidFill>
              <a:srgbClr val="770337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3115" name="Line 107"/>
          <p:cNvSpPr/>
          <p:nvPr/>
        </p:nvSpPr>
        <p:spPr>
          <a:xfrm flipH="1">
            <a:off x="3348038" y="2133600"/>
            <a:ext cx="1655762" cy="0"/>
          </a:xfrm>
          <a:prstGeom prst="line">
            <a:avLst/>
          </a:prstGeom>
          <a:ln w="57150" cap="flat" cmpd="sng">
            <a:solidFill>
              <a:srgbClr val="770337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3116" name="Line 108"/>
          <p:cNvSpPr/>
          <p:nvPr/>
        </p:nvSpPr>
        <p:spPr>
          <a:xfrm flipV="1">
            <a:off x="3348038" y="1196975"/>
            <a:ext cx="0" cy="935038"/>
          </a:xfrm>
          <a:prstGeom prst="line">
            <a:avLst/>
          </a:prstGeom>
          <a:ln w="57150" cap="flat" cmpd="sng">
            <a:solidFill>
              <a:srgbClr val="770337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3117" name="Line 109"/>
          <p:cNvSpPr/>
          <p:nvPr/>
        </p:nvSpPr>
        <p:spPr>
          <a:xfrm>
            <a:off x="1331913" y="2349500"/>
            <a:ext cx="3527425" cy="0"/>
          </a:xfrm>
          <a:prstGeom prst="line">
            <a:avLst/>
          </a:prstGeom>
          <a:ln w="38100" cap="flat" cmpd="sng">
            <a:solidFill>
              <a:srgbClr val="F20415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3118" name="Line 110"/>
          <p:cNvSpPr/>
          <p:nvPr/>
        </p:nvSpPr>
        <p:spPr>
          <a:xfrm>
            <a:off x="4859338" y="2420938"/>
            <a:ext cx="0" cy="647700"/>
          </a:xfrm>
          <a:prstGeom prst="line">
            <a:avLst/>
          </a:prstGeom>
          <a:ln w="38100" cap="flat" cmpd="sng">
            <a:solidFill>
              <a:srgbClr val="F20415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3119" name="Line 111"/>
          <p:cNvSpPr/>
          <p:nvPr/>
        </p:nvSpPr>
        <p:spPr>
          <a:xfrm flipH="1">
            <a:off x="1547813" y="1844675"/>
            <a:ext cx="3384550" cy="71438"/>
          </a:xfrm>
          <a:prstGeom prst="line">
            <a:avLst/>
          </a:prstGeom>
          <a:ln w="57150" cap="flat" cmpd="sng">
            <a:solidFill>
              <a:srgbClr val="3333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43120" name="Line 112"/>
          <p:cNvSpPr/>
          <p:nvPr/>
        </p:nvSpPr>
        <p:spPr>
          <a:xfrm>
            <a:off x="1547813" y="1916113"/>
            <a:ext cx="0" cy="4105275"/>
          </a:xfrm>
          <a:prstGeom prst="line">
            <a:avLst/>
          </a:prstGeom>
          <a:ln w="57150" cap="flat" cmpd="sng">
            <a:solidFill>
              <a:srgbClr val="3333FF"/>
            </a:solidFill>
            <a:prstDash val="solid"/>
            <a:round/>
            <a:headEnd type="none" w="med" len="med"/>
            <a:tailEnd type="triangle" w="med" len="med"/>
          </a:ln>
        </p:spPr>
      </p:sp>
      <p:sp>
        <p:nvSpPr>
          <p:cNvPr id="6" name="矩形 5"/>
          <p:cNvSpPr/>
          <p:nvPr/>
        </p:nvSpPr>
        <p:spPr>
          <a:xfrm>
            <a:off x="271145" y="-52070"/>
            <a:ext cx="7816850" cy="64516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36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How can I get to...?</a:t>
            </a:r>
            <a:endParaRPr lang="en-US" altLang="zh-CN" sz="36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>
    <p:checke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143026" y="1671194"/>
            <a:ext cx="7072312" cy="156845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3200" dirty="0">
                <a:latin typeface="+mn-lt"/>
              </a:rPr>
              <a:t>How does Brian like his life in his new neighbourhood?</a:t>
            </a:r>
            <a:endParaRPr lang="en-US" altLang="zh-CN" sz="3200" dirty="0">
              <a:latin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57224" y="571480"/>
            <a:ext cx="7141210" cy="82994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none">
            <a:spAutoFit/>
          </a:bodyPr>
          <a:lstStyle/>
          <a:p>
            <a:pPr algn="l">
              <a:lnSpc>
                <a:spcPct val="150000"/>
              </a:lnSpc>
              <a:defRPr/>
            </a:pPr>
            <a:r>
              <a:rPr lang="en-US" altLang="zh-CN" sz="3200" dirty="0">
                <a:latin typeface="Times New Roman" panose="02020603050405020304"/>
              </a:rPr>
              <a:t>Task1:  </a:t>
            </a:r>
            <a:r>
              <a:rPr lang="en-US" altLang="zh-CN" sz="3200" dirty="0">
                <a:latin typeface="Times New Roman" panose="02020603050405020304"/>
                <a:hlinkClick r:id="rId1" tooltip="" action="ppaction://hlinkfile"/>
              </a:rPr>
              <a:t>Listen to the passage and follow it.</a:t>
            </a:r>
            <a:endParaRPr lang="en-US" altLang="zh-CN" sz="3200" dirty="0">
              <a:latin typeface="Times New Roman" panose="02020603050405020304"/>
            </a:endParaRPr>
          </a:p>
        </p:txBody>
      </p:sp>
      <p:pic>
        <p:nvPicPr>
          <p:cNvPr id="808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7577" y="3968555"/>
            <a:ext cx="1714512" cy="210365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文本框 3"/>
          <p:cNvSpPr txBox="1"/>
          <p:nvPr/>
        </p:nvSpPr>
        <p:spPr>
          <a:xfrm>
            <a:off x="1290320" y="3351530"/>
            <a:ext cx="616204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>
                <a:solidFill>
                  <a:srgbClr val="FF0000"/>
                </a:solidFill>
              </a:rPr>
              <a:t>Not easy.</a:t>
            </a:r>
            <a:endParaRPr lang="en-US" altLang="zh-CN" sz="320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4" grpId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7885" y="1951990"/>
            <a:ext cx="8189595" cy="45231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3200" dirty="0">
                <a:latin typeface="+mn-lt"/>
              </a:rPr>
              <a:t>1) Brian has the flu now.  (   )</a:t>
            </a:r>
            <a:endParaRPr lang="en-US" altLang="zh-CN" sz="3200" dirty="0"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3200" dirty="0">
                <a:latin typeface="+mn-lt"/>
              </a:rPr>
              <a:t>2)Jenny and Brian go by the coffee shop when they walk to school.   (  )</a:t>
            </a:r>
            <a:endParaRPr lang="en-US" altLang="zh-CN" sz="3200" dirty="0"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3200" dirty="0">
                <a:latin typeface="+mn-lt"/>
              </a:rPr>
              <a:t>3)Across from the bookstore, there’s a beautiful park.              (  )</a:t>
            </a:r>
            <a:endParaRPr lang="en-US" altLang="zh-CN" sz="3200" dirty="0">
              <a:latin typeface="+mn-lt"/>
            </a:endParaRPr>
          </a:p>
          <a:p>
            <a:pPr>
              <a:lnSpc>
                <a:spcPct val="150000"/>
              </a:lnSpc>
              <a:defRPr/>
            </a:pPr>
            <a:endParaRPr lang="en-US" altLang="zh-CN" sz="3200" dirty="0">
              <a:latin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57250" y="571500"/>
            <a:ext cx="8190865" cy="15684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/>
            </a:pPr>
            <a:r>
              <a:rPr lang="en-US" altLang="zh-CN" sz="3200" dirty="0">
                <a:latin typeface="Times New Roman" panose="02020603050405020304"/>
              </a:rPr>
              <a:t>Task 1:  Read the passage and write true (T) or false(F).</a:t>
            </a:r>
            <a:endParaRPr lang="en-US" altLang="zh-CN" sz="3200" dirty="0">
              <a:latin typeface="Times New Roman" panose="02020603050405020304"/>
            </a:endParaRPr>
          </a:p>
        </p:txBody>
      </p:sp>
      <p:sp>
        <p:nvSpPr>
          <p:cNvPr id="5" name="矩形 4"/>
          <p:cNvSpPr/>
          <p:nvPr/>
        </p:nvSpPr>
        <p:spPr>
          <a:xfrm flipH="1">
            <a:off x="3028950" y="4870450"/>
            <a:ext cx="737235" cy="82994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6" name="矩形 5"/>
          <p:cNvSpPr/>
          <p:nvPr/>
        </p:nvSpPr>
        <p:spPr>
          <a:xfrm flipH="1">
            <a:off x="5132705" y="2139950"/>
            <a:ext cx="737235" cy="82994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7" name="矩形 6"/>
          <p:cNvSpPr/>
          <p:nvPr/>
        </p:nvSpPr>
        <p:spPr>
          <a:xfrm flipH="1">
            <a:off x="4395470" y="3529330"/>
            <a:ext cx="737235" cy="82994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6" grpId="1"/>
      <p:bldP spid="7" grpId="0"/>
      <p:bldP spid="7" grpId="1"/>
      <p:bldP spid="5" grpId="0"/>
      <p:bldP spid="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857250" y="1906270"/>
            <a:ext cx="8189595" cy="3046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3200" dirty="0">
                <a:latin typeface="+mn-lt"/>
              </a:rPr>
              <a:t>4)Brian didn’t have a good time on Thanksgiving because he missed England.   (   )</a:t>
            </a:r>
            <a:endParaRPr lang="en-US" altLang="zh-CN" sz="3200" dirty="0">
              <a:latin typeface="+mn-lt"/>
            </a:endParaRPr>
          </a:p>
          <a:p>
            <a:pPr>
              <a:lnSpc>
                <a:spcPct val="150000"/>
              </a:lnSpc>
              <a:defRPr/>
            </a:pPr>
            <a:r>
              <a:rPr lang="en-US" altLang="zh-CN" sz="3200" dirty="0">
                <a:latin typeface="+mn-lt"/>
              </a:rPr>
              <a:t>5)Brian hopes his parents come to see him someday.               (   )</a:t>
            </a:r>
            <a:endParaRPr lang="en-US" altLang="zh-CN" sz="3200" dirty="0">
              <a:latin typeface="+mn-lt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857250" y="571500"/>
            <a:ext cx="8190865" cy="15684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txBody>
          <a:bodyPr wrap="square">
            <a:spAutoFit/>
          </a:bodyPr>
          <a:lstStyle/>
          <a:p>
            <a:pPr algn="l">
              <a:lnSpc>
                <a:spcPct val="150000"/>
              </a:lnSpc>
              <a:defRPr/>
            </a:pPr>
            <a:r>
              <a:rPr lang="en-US" altLang="zh-CN" sz="3200" dirty="0">
                <a:latin typeface="Times New Roman" panose="02020603050405020304"/>
              </a:rPr>
              <a:t>Task 1:  Read the passage and write true (T) or false(F).</a:t>
            </a:r>
            <a:endParaRPr lang="en-US" altLang="zh-CN" sz="3200" dirty="0">
              <a:latin typeface="Times New Roman" panose="02020603050405020304"/>
            </a:endParaRPr>
          </a:p>
        </p:txBody>
      </p:sp>
      <p:sp>
        <p:nvSpPr>
          <p:cNvPr id="6" name="矩形 5"/>
          <p:cNvSpPr/>
          <p:nvPr/>
        </p:nvSpPr>
        <p:spPr>
          <a:xfrm flipH="1">
            <a:off x="8103870" y="2777490"/>
            <a:ext cx="737235" cy="82994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F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5" name="矩形 4"/>
          <p:cNvSpPr/>
          <p:nvPr/>
        </p:nvSpPr>
        <p:spPr>
          <a:xfrm flipH="1">
            <a:off x="3921760" y="4309745"/>
            <a:ext cx="737235" cy="82994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48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</a:t>
            </a:r>
            <a:endParaRPr lang="en-US" altLang="zh-CN" sz="48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5" grpId="1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标题 2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请认真完成攻坚克难里的 </a:t>
            </a:r>
            <a:r>
              <a:rPr lang="en-US" altLang="zh-CN"/>
              <a:t>Task1 </a:t>
            </a:r>
            <a:r>
              <a:rPr lang="zh-CN" altLang="en-US"/>
              <a:t>和</a:t>
            </a:r>
            <a:r>
              <a:rPr lang="en-US" altLang="zh-CN"/>
              <a:t>Task 2.</a:t>
            </a:r>
            <a:endParaRPr lang="en-US" altLang="zh-CN"/>
          </a:p>
        </p:txBody>
      </p:sp>
      <p:sp>
        <p:nvSpPr>
          <p:cNvPr id="4" name="文本框 3"/>
          <p:cNvSpPr txBox="1"/>
          <p:nvPr/>
        </p:nvSpPr>
        <p:spPr>
          <a:xfrm>
            <a:off x="1440180" y="3721100"/>
            <a:ext cx="679132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要求：端正坐姿，积极思考，独立完成。</a:t>
            </a:r>
            <a:endParaRPr lang="zh-CN" altLang="en-US" sz="2800">
              <a:solidFill>
                <a:srgbClr val="FF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ransition>
    <p:checker dir="vert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499745" y="499745"/>
            <a:ext cx="6974205" cy="10763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Task 2:Listen and answer the questions.</a:t>
            </a: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4" name="矩形 3"/>
          <p:cNvSpPr>
            <a:spLocks noChangeArrowheads="1"/>
          </p:cNvSpPr>
          <p:nvPr/>
        </p:nvSpPr>
        <p:spPr bwMode="auto">
          <a:xfrm>
            <a:off x="571472" y="1312878"/>
            <a:ext cx="8215313" cy="4402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marL="514350" indent="-514350">
              <a:lnSpc>
                <a:spcPct val="20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1.What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did Jenny and Brian do on Monday?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514350" indent="-514350">
              <a:lnSpc>
                <a:spcPct val="20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2.How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far is the school from Uncle David’s home?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514350" indent="-514350">
              <a:lnSpc>
                <a:spcPct val="20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3.What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happened to him yesterday?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514350" indent="-514350">
              <a:lnSpc>
                <a:spcPct val="200000"/>
              </a:lnSpc>
            </a:pPr>
            <a:r>
              <a:rPr lang="en-US" altLang="zh-CN" sz="2800" dirty="0" smtClean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4.What 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will Brian do tomorrow? Why?</a:t>
            </a: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514350" indent="-514350">
              <a:lnSpc>
                <a:spcPct val="200000"/>
              </a:lnSpc>
            </a:pPr>
            <a:endParaRPr lang="en-US" altLang="zh-CN" sz="2800" dirty="0">
              <a:solidFill>
                <a:srgbClr val="00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5" name="矩形 4"/>
          <p:cNvSpPr>
            <a:spLocks noChangeArrowheads="1"/>
          </p:cNvSpPr>
          <p:nvPr/>
        </p:nvSpPr>
        <p:spPr bwMode="auto">
          <a:xfrm>
            <a:off x="1071606" y="1844690"/>
            <a:ext cx="5572125" cy="7381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They walked to school.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6" name="矩形 5"/>
          <p:cNvSpPr>
            <a:spLocks noChangeArrowheads="1"/>
          </p:cNvSpPr>
          <p:nvPr/>
        </p:nvSpPr>
        <p:spPr bwMode="auto">
          <a:xfrm>
            <a:off x="1071567" y="2725753"/>
            <a:ext cx="5572125" cy="6619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It’s about one mile.</a:t>
            </a:r>
            <a:endParaRPr lang="zh-CN" altLang="en-US" sz="280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7" name="矩形 6"/>
          <p:cNvSpPr>
            <a:spLocks noChangeArrowheads="1"/>
          </p:cNvSpPr>
          <p:nvPr/>
        </p:nvSpPr>
        <p:spPr bwMode="auto">
          <a:xfrm>
            <a:off x="1071567" y="3511565"/>
            <a:ext cx="5572125" cy="6619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 got lost.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8" name="矩形 7"/>
          <p:cNvSpPr>
            <a:spLocks noChangeArrowheads="1"/>
          </p:cNvSpPr>
          <p:nvPr/>
        </p:nvSpPr>
        <p:spPr bwMode="auto">
          <a:xfrm>
            <a:off x="1071567" y="4583135"/>
            <a:ext cx="7286625" cy="9540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ea typeface="黑体" panose="02010609060101010101" pitchFamily="49" charset="-122"/>
              </a:rPr>
              <a:t>He will buy a map of the city because he doesn’t want to get lost again.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277745" y="2192020"/>
            <a:ext cx="309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endParaRPr lang="zh-CN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tags/tag1.xml><?xml version="1.0" encoding="utf-8"?>
<p:tagLst xmlns:p="http://schemas.openxmlformats.org/presentationml/2006/main">
  <p:tag name="ISPRING_RESOURCE_PATHS_HASH_PRESENTER" val="c1f73945e5a235e324f5af594b697c0e6ff806"/>
</p:tagLst>
</file>

<file path=ppt/theme/theme1.xml><?xml version="1.0" encoding="utf-8"?>
<a:theme xmlns:a="http://schemas.openxmlformats.org/drawingml/2006/main" name="英文母版（无彩条）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1">
      <a:majorFont>
        <a:latin typeface="Times New Roman"/>
        <a:ea typeface="楷体"/>
        <a:cs typeface=""/>
      </a:majorFont>
      <a:minorFont>
        <a:latin typeface="Times New Roman"/>
        <a:ea typeface="楷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 lang="zh-CN" altLang="en-US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Unit10 SectionB（1a-2c）精品课件 [恢复]</Template>
  <TotalTime>0</TotalTime>
  <Words>2759</Words>
  <Application>WPS 演示</Application>
  <PresentationFormat>全屏显示(4:3)</PresentationFormat>
  <Paragraphs>208</Paragraphs>
  <Slides>19</Slides>
  <Notes>11</Notes>
  <HiddenSlides>0</HiddenSlides>
  <MMClips>0</MMClips>
  <ScaleCrop>false</ScaleCrop>
  <HeadingPairs>
    <vt:vector size="8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19</vt:i4>
      </vt:variant>
    </vt:vector>
  </HeadingPairs>
  <TitlesOfParts>
    <vt:vector size="33" baseType="lpstr">
      <vt:lpstr>Arial</vt:lpstr>
      <vt:lpstr>宋体</vt:lpstr>
      <vt:lpstr>Wingdings</vt:lpstr>
      <vt:lpstr>楷体</vt:lpstr>
      <vt:lpstr>Calibri Light</vt:lpstr>
      <vt:lpstr>Times New Roman</vt:lpstr>
      <vt:lpstr>黑体</vt:lpstr>
      <vt:lpstr>Times New Roman</vt:lpstr>
      <vt:lpstr>微软雅黑</vt:lpstr>
      <vt:lpstr>Arial Unicode MS</vt:lpstr>
      <vt:lpstr>Calibri</vt:lpstr>
      <vt:lpstr>英文母版（无彩条）</vt:lpstr>
      <vt:lpstr>PBrush</vt:lpstr>
      <vt:lpstr>PBrush</vt:lpstr>
      <vt:lpstr>Unit 4  My Neighbourhood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请认真完成攻坚克难里的 Task1 和Task 2.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4  My Neighbourhood</dc:title>
  <dc:creator/>
  <cp:lastModifiedBy>GWS-CZB-013</cp:lastModifiedBy>
  <cp:revision>3</cp:revision>
  <dcterms:created xsi:type="dcterms:W3CDTF">2019-10-16T06:57:00Z</dcterms:created>
  <dcterms:modified xsi:type="dcterms:W3CDTF">2019-10-16T09:20:24Z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2052-11.1.0.9098</vt:lpwstr>
  </property>
</Properties>
</file>