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95" r:id="rId3"/>
    <p:sldId id="509" r:id="rId4"/>
    <p:sldId id="501" r:id="rId5"/>
    <p:sldId id="508" r:id="rId6"/>
    <p:sldId id="504" r:id="rId7"/>
    <p:sldId id="505" r:id="rId8"/>
    <p:sldId id="506" r:id="rId9"/>
    <p:sldId id="471" r:id="rId11"/>
    <p:sldId id="475" r:id="rId12"/>
    <p:sldId id="474" r:id="rId13"/>
    <p:sldId id="480" r:id="rId14"/>
    <p:sldId id="512" r:id="rId15"/>
    <p:sldId id="476" r:id="rId16"/>
    <p:sldId id="516" r:id="rId17"/>
    <p:sldId id="517" r:id="rId18"/>
    <p:sldId id="518" r:id="rId19"/>
    <p:sldId id="514" r:id="rId20"/>
    <p:sldId id="515" r:id="rId21"/>
    <p:sldId id="513" r:id="rId22"/>
    <p:sldId id="436" r:id="rId2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49EAF69A-7F72-4B5B-BB71-F238CA45142D}">
          <p14:sldIdLst>
            <p14:sldId id="395"/>
            <p14:sldId id="509"/>
            <p14:sldId id="501"/>
            <p14:sldId id="508"/>
            <p14:sldId id="504"/>
            <p14:sldId id="505"/>
            <p14:sldId id="506"/>
            <p14:sldId id="471"/>
            <p14:sldId id="480"/>
            <p14:sldId id="512"/>
            <p14:sldId id="476"/>
            <p14:sldId id="516"/>
            <p14:sldId id="513"/>
            <p14:sldId id="436"/>
            <p14:sldId id="474"/>
            <p14:sldId id="475"/>
            <p14:sldId id="514"/>
            <p14:sldId id="515"/>
            <p14:sldId id="517"/>
            <p14:sldId id="518"/>
          </p14:sldIdLst>
        </p14:section>
        <p14:section name="无标题节" id="{D36BDD2D-8EA8-47BC-9C84-DE206A0AD7DC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课标第一网" initials="新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664"/>
    <a:srgbClr val="333333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534"/>
      </p:cViewPr>
      <p:guideLst>
        <p:guide orient="horz" pos="17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4DC55-E3E2-499E-B82A-48083B7047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FF5AF-210D-4B2B-A8BD-D53A6AEED4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3825D1-56CF-4F8D-AC9A-1BB8CF04E7D3}" type="slidenum">
              <a:rPr lang="en-US" altLang="zh-CN" smtClean="0"/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293231" y="720623"/>
            <a:ext cx="6063164" cy="994410"/>
          </a:xfrm>
          <a:prstGeom prst="rect">
            <a:avLst/>
          </a:prstGeom>
        </p:spPr>
        <p:txBody>
          <a:bodyPr/>
          <a:lstStyle>
            <a:lvl1pPr>
              <a:defRPr sz="2100" b="1">
                <a:latin typeface="+mj-lt"/>
              </a:defRPr>
            </a:lvl1pPr>
          </a:lstStyle>
          <a:p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2094365" y="1823145"/>
            <a:ext cx="4785293" cy="617220"/>
          </a:xfrm>
          <a:prstGeom prst="rect">
            <a:avLst/>
          </a:prstGeom>
        </p:spPr>
        <p:txBody>
          <a:bodyPr/>
          <a:lstStyle>
            <a:lvl1pPr algn="l">
              <a:defRPr sz="1800">
                <a:latin typeface="+mj-lt"/>
                <a:ea typeface="楷体" panose="02010609060101010101" pitchFamily="49" charset="-122"/>
              </a:defRPr>
            </a:lvl1pPr>
            <a:lvl2pPr algn="l">
              <a:defRPr sz="1350"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algn="l">
              <a:defRPr sz="1350"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algn="l">
              <a:defRPr sz="1350"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algn="l">
              <a:defRPr sz="1350"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/>
            <a:r>
              <a:rPr lang="en-US" altLang="zh-CN" dirty="0"/>
              <a:t>A</a:t>
            </a:r>
            <a:endParaRPr lang="zh-CN" alt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4ADEA-20EC-4940-B6E7-AABCE148E24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5A5D-51E2-46E5-8D33-D47B2B7DE5F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仅标题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>
    <p:checker dir="vert"/>
  </p:transition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楷体" panose="02010609060101010101" pitchFamily="49" charset="-122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5pPr>
      <a:lvl6pPr marL="30861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172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92583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2344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7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ctr" rtl="0" eaLnBrk="1" fontAlgn="base" hangingPunct="1">
        <a:lnSpc>
          <a:spcPct val="90000"/>
        </a:lnSpc>
        <a:spcBef>
          <a:spcPts val="675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+mj-lt"/>
          <a:ea typeface="楷体" panose="02010609060101010101" pitchFamily="49" charset="-122"/>
          <a:cs typeface="+mn-cs"/>
        </a:defRPr>
      </a:lvl1pPr>
      <a:lvl2pPr marL="462915" indent="-154305" algn="l" rtl="0" eaLnBrk="1" fontAlgn="base" hangingPunct="1">
        <a:lnSpc>
          <a:spcPct val="90000"/>
        </a:lnSpc>
        <a:spcBef>
          <a:spcPts val="340"/>
        </a:spcBef>
        <a:spcAft>
          <a:spcPct val="0"/>
        </a:spcAft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rtl="0" eaLnBrk="1" fontAlgn="base" hangingPunct="1">
        <a:lnSpc>
          <a:spcPct val="90000"/>
        </a:lnSpc>
        <a:spcBef>
          <a:spcPts val="340"/>
        </a:spcBef>
        <a:spcAft>
          <a:spcPct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rtl="0" eaLnBrk="1" fontAlgn="base" hangingPunct="1">
        <a:lnSpc>
          <a:spcPct val="90000"/>
        </a:lnSpc>
        <a:spcBef>
          <a:spcPts val="34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rtl="0" eaLnBrk="1" fontAlgn="base" hangingPunct="1">
        <a:lnSpc>
          <a:spcPct val="90000"/>
        </a:lnSpc>
        <a:spcBef>
          <a:spcPts val="34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8.png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2.png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614295" y="1390650"/>
            <a:ext cx="461391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66687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166687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166687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166687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166687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166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166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166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1666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32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Unit 8 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Celebrating Me!</a:t>
            </a:r>
            <a:endParaRPr lang="en-US" altLang="zh-CN" sz="332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内容占位符 1"/>
          <p:cNvSpPr txBox="1"/>
          <p:nvPr/>
        </p:nvSpPr>
        <p:spPr>
          <a:xfrm>
            <a:off x="1363096" y="2571750"/>
            <a:ext cx="6333104" cy="580184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lnSpc>
                <a:spcPct val="90000"/>
              </a:lnSpc>
              <a:spcBef>
                <a:spcPts val="675"/>
              </a:spcBef>
              <a:spcAft>
                <a:spcPct val="0"/>
              </a:spcAft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j-lt"/>
                <a:ea typeface="楷体" panose="02010609060101010101" pitchFamily="49" charset="-122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None/>
              <a:defRPr sz="16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None/>
              <a:defRPr sz="121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None/>
              <a:defRPr sz="121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None/>
              <a:defRPr sz="121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None/>
              <a:defRPr sz="121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b="1" dirty="0">
                <a:solidFill>
                  <a:srgbClr val="FF0000"/>
                </a:solidFill>
              </a:rPr>
              <a:t>Revision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基础感知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0550"/>
            <a:ext cx="9286875" cy="36302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29410" y="2121535"/>
            <a:ext cx="1350010" cy="383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900" b="1">
                <a:solidFill>
                  <a:srgbClr val="FF0000"/>
                </a:solidFill>
              </a:rPr>
              <a:t>personal</a:t>
            </a:r>
            <a:endParaRPr lang="en-US" altLang="zh-CN" sz="19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55615" y="2505075"/>
            <a:ext cx="1350010" cy="383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900" b="1">
                <a:solidFill>
                  <a:srgbClr val="FF0000"/>
                </a:solidFill>
              </a:rPr>
              <a:t>confident</a:t>
            </a:r>
            <a:endParaRPr lang="en-US" altLang="zh-CN" sz="19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4665" y="2800985"/>
            <a:ext cx="1350010" cy="383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900" b="1">
                <a:solidFill>
                  <a:srgbClr val="FF0000"/>
                </a:solidFill>
              </a:rPr>
              <a:t>continue</a:t>
            </a:r>
            <a:endParaRPr lang="en-US" altLang="zh-CN" sz="19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3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3" grpId="1"/>
      <p:bldP spid="4" grpId="1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攻坚克难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5110" y="590550"/>
            <a:ext cx="879411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266700" algn="just"/>
            <a:r>
              <a:rPr sz="2000" b="0">
                <a:latin typeface="Times New Roman" panose="02020603050405020304" pitchFamily="18" charset="0"/>
              </a:rPr>
              <a:t>   你的同学们都有一些特殊才能和特长吧！请你写一篇文章，介绍你的一位好友的情况。</a:t>
            </a:r>
            <a:endParaRPr sz="2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lang="zh-CN" sz="2000" b="0">
                <a:latin typeface="Times New Roman" panose="02020603050405020304" pitchFamily="18" charset="0"/>
              </a:rPr>
              <a:t>提示</a:t>
            </a:r>
            <a:r>
              <a:rPr sz="2000" b="0">
                <a:latin typeface="Times New Roman" panose="02020603050405020304" pitchFamily="18" charset="0"/>
              </a:rPr>
              <a:t>：（1）What’s his/her talent?</a:t>
            </a:r>
            <a:endParaRPr sz="2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sz="2000" b="0">
                <a:latin typeface="Times New Roman" panose="02020603050405020304" pitchFamily="18" charset="0"/>
              </a:rPr>
              <a:t>            （2）Talk about his/her</a:t>
            </a:r>
            <a:r>
              <a:rPr sz="2000" b="1">
                <a:latin typeface="Times New Roman" panose="02020603050405020304" pitchFamily="18" charset="0"/>
              </a:rPr>
              <a:t> experience</a:t>
            </a:r>
            <a:r>
              <a:rPr sz="2000" b="0">
                <a:latin typeface="Times New Roman" panose="02020603050405020304" pitchFamily="18" charset="0"/>
              </a:rPr>
              <a:t>(经历).</a:t>
            </a:r>
            <a:endParaRPr sz="2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sz="2000" b="0">
                <a:latin typeface="Times New Roman" panose="02020603050405020304" pitchFamily="18" charset="0"/>
              </a:rPr>
              <a:t>            （3）Say something about his/her dream.</a:t>
            </a:r>
            <a:endParaRPr sz="2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sz="2000" b="0">
                <a:latin typeface="Times New Roman" panose="02020603050405020304" pitchFamily="18" charset="0"/>
              </a:rPr>
              <a:t>注意：（1）短文中应包括所给内容，可适当发挥，使文章连贯；</a:t>
            </a:r>
            <a:endParaRPr sz="2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sz="2000" b="0">
                <a:latin typeface="Times New Roman" panose="02020603050405020304" pitchFamily="18" charset="0"/>
              </a:rPr>
              <a:t>            （2）词数60-80，开头已给出，不计入总词数；</a:t>
            </a:r>
            <a:endParaRPr sz="2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sz="2000" b="0">
                <a:latin typeface="Times New Roman" panose="02020603050405020304" pitchFamily="18" charset="0"/>
              </a:rPr>
              <a:t>            （3）不得出现真实的人名校名。</a:t>
            </a:r>
            <a:endParaRPr sz="2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t="1154" b="2068"/>
          <a:stretch>
            <a:fillRect/>
          </a:stretch>
        </p:blipFill>
        <p:spPr>
          <a:xfrm>
            <a:off x="1106170" y="-1270"/>
            <a:ext cx="7981315" cy="49434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5880" y="103505"/>
            <a:ext cx="220916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/>
              <a:t>Let the mind map help you!</a:t>
            </a:r>
            <a:endParaRPr lang="en-US" altLang="zh-CN" sz="2800" b="1" i="1"/>
          </a:p>
        </p:txBody>
      </p:sp>
    </p:spTree>
  </p:cSld>
  <p:clrMapOvr>
    <a:masterClrMapping/>
  </p:clrMapOvr>
  <p:transition advTm="3000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84530" y="1962150"/>
            <a:ext cx="8042910" cy="14897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A possible version:</a:t>
            </a:r>
            <a:endParaRPr lang="en-US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4530" y="845820"/>
            <a:ext cx="804291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266700" algn="just"/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or her 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special talents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oes my friend </a:t>
            </a:r>
            <a:r>
              <a:rPr sz="2400" b="1" u="sng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Mike</a:t>
            </a:r>
            <a:r>
              <a:rPr lang="en-US" sz="2400" b="0" u="sng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6700" algn="just"/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His main talent is playin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g b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asket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ball.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has played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basketball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for about five years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. And now he is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one of the best </a:t>
            </a:r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basketball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players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in his school basketball team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6700" algn="just"/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eir team has won many matches in the past three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ears. Mike </a:t>
            </a:r>
            <a:r>
              <a:rPr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feels very proud of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his team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6700" algn="just"/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In the future, Mike would like 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to be a basketball player, 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also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to play for th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basketball team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3420110" y="1296035"/>
            <a:ext cx="2755265" cy="347345"/>
          </a:xfrm>
          <a:prstGeom prst="wedgeRoundRectCallout">
            <a:avLst>
              <a:gd name="adj1" fmla="val -68921"/>
              <a:gd name="adj2" fmla="val -21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不得出现真实姓名</a:t>
            </a:r>
            <a:endParaRPr lang="zh-CN" altLang="en-US" b="1"/>
          </a:p>
        </p:txBody>
      </p:sp>
      <p:sp>
        <p:nvSpPr>
          <p:cNvPr id="6" name="圆角矩形 5"/>
          <p:cNvSpPr/>
          <p:nvPr/>
        </p:nvSpPr>
        <p:spPr>
          <a:xfrm>
            <a:off x="3248025" y="948690"/>
            <a:ext cx="361315" cy="347345"/>
          </a:xfrm>
          <a:prstGeom prst="round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791210" y="1960245"/>
            <a:ext cx="5609590" cy="19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圆角矩形标注 7"/>
          <p:cNvSpPr/>
          <p:nvPr/>
        </p:nvSpPr>
        <p:spPr>
          <a:xfrm>
            <a:off x="6515735" y="1355090"/>
            <a:ext cx="1295400" cy="228600"/>
          </a:xfrm>
          <a:prstGeom prst="wedgeRoundRectCallout">
            <a:avLst>
              <a:gd name="adj1" fmla="val -65686"/>
              <a:gd name="adj2" fmla="val 161666"/>
              <a:gd name="adj3" fmla="val 1666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>
                <a:solidFill>
                  <a:schemeClr val="accent1"/>
                </a:solidFill>
              </a:rPr>
              <a:t>交代特长</a:t>
            </a:r>
            <a:endParaRPr lang="en-US" altLang="zh-CN" b="1">
              <a:solidFill>
                <a:schemeClr val="accent1"/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6174740" y="4260850"/>
            <a:ext cx="2398395" cy="762000"/>
          </a:xfrm>
          <a:prstGeom prst="wedgeRoundRectCallout">
            <a:avLst>
              <a:gd name="adj1" fmla="val 24238"/>
              <a:gd name="adj2" fmla="val -168166"/>
              <a:gd name="adj3" fmla="val 1666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800" b="1">
                <a:solidFill>
                  <a:schemeClr val="accent1"/>
                </a:solidFill>
              </a:rPr>
              <a:t>介绍经历</a:t>
            </a:r>
            <a:r>
              <a:rPr lang="en-US" altLang="zh-CN" sz="1800" b="1">
                <a:solidFill>
                  <a:schemeClr val="accent1"/>
                </a:solidFill>
              </a:rPr>
              <a:t>experience</a:t>
            </a:r>
            <a:r>
              <a:rPr lang="zh-CN" altLang="en-US" sz="1800" b="1">
                <a:solidFill>
                  <a:schemeClr val="accent1"/>
                </a:solidFill>
              </a:rPr>
              <a:t>（讲故事）</a:t>
            </a:r>
            <a:endParaRPr lang="zh-CN" altLang="en-US" sz="1800" b="1">
              <a:solidFill>
                <a:schemeClr val="accent1"/>
              </a:solidFill>
            </a:endParaRPr>
          </a:p>
        </p:txBody>
      </p:sp>
      <p:sp>
        <p:nvSpPr>
          <p:cNvPr id="12" name="圆角矩形标注 11"/>
          <p:cNvSpPr/>
          <p:nvPr/>
        </p:nvSpPr>
        <p:spPr>
          <a:xfrm>
            <a:off x="1295400" y="4400550"/>
            <a:ext cx="3184525" cy="332740"/>
          </a:xfrm>
          <a:prstGeom prst="wedgeRoundRectCallout">
            <a:avLst>
              <a:gd name="adj1" fmla="val -19611"/>
              <a:gd name="adj2" fmla="val -1189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最后一段介绍梦想</a:t>
            </a:r>
            <a:r>
              <a:rPr lang="en-US" altLang="zh-CN"/>
              <a:t>dream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5725160" y="74295"/>
            <a:ext cx="31902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要点全，且有发挥。</a:t>
            </a:r>
            <a:endParaRPr lang="zh-CN" altLang="en-US" sz="2400" b="1"/>
          </a:p>
        </p:txBody>
      </p:sp>
    </p:spTree>
  </p:cSld>
  <p:clrMapOvr>
    <a:masterClrMapping/>
  </p:clrMapOvr>
  <p:transition advTm="3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10" grpId="0" bldLvl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探究未知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22705" y="916305"/>
            <a:ext cx="879411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266700" algn="just"/>
            <a:r>
              <a:rPr lang="zh-CN" altLang="en-US" sz="4000" b="0">
                <a:latin typeface="Times New Roman" panose="02020603050405020304" pitchFamily="18" charset="0"/>
              </a:rPr>
              <a:t>完成</a:t>
            </a:r>
            <a:endParaRPr lang="zh-CN" altLang="en-US" sz="4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lang="en-US" sz="4000" b="0">
                <a:latin typeface="Times New Roman" panose="02020603050405020304" pitchFamily="18" charset="0"/>
              </a:rPr>
              <a:t>28</a:t>
            </a:r>
            <a:r>
              <a:rPr lang="zh-CN" altLang="en-US" sz="4000" b="0">
                <a:latin typeface="Times New Roman" panose="02020603050405020304" pitchFamily="18" charset="0"/>
              </a:rPr>
              <a:t>期报纸 第三版 </a:t>
            </a:r>
            <a:endParaRPr lang="zh-CN" altLang="en-US" sz="4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lang="en-US" altLang="zh-CN" sz="4000" b="0">
                <a:latin typeface="Times New Roman" panose="02020603050405020304" pitchFamily="18" charset="0"/>
              </a:rPr>
              <a:t>III.</a:t>
            </a:r>
            <a:r>
              <a:rPr lang="zh-CN" altLang="en-US" sz="4000" b="0">
                <a:latin typeface="Times New Roman" panose="02020603050405020304" pitchFamily="18" charset="0"/>
              </a:rPr>
              <a:t>单项选择（</a:t>
            </a:r>
            <a:r>
              <a:rPr lang="en-US" altLang="zh-CN" sz="4000" b="0">
                <a:latin typeface="Times New Roman" panose="02020603050405020304" pitchFamily="18" charset="0"/>
              </a:rPr>
              <a:t>2min</a:t>
            </a:r>
            <a:r>
              <a:rPr lang="zh-CN" altLang="en-US" sz="4000" b="0">
                <a:latin typeface="Times New Roman" panose="02020603050405020304" pitchFamily="18" charset="0"/>
              </a:rPr>
              <a:t>）  </a:t>
            </a:r>
            <a:endParaRPr lang="zh-CN" altLang="en-US" sz="4000" b="0">
              <a:latin typeface="Times New Roman" panose="02020603050405020304" pitchFamily="18" charset="0"/>
            </a:endParaRPr>
          </a:p>
          <a:p>
            <a:pPr marL="0" indent="266700" algn="just"/>
            <a:r>
              <a:rPr lang="en-US" altLang="zh-CN" sz="4000" b="0">
                <a:latin typeface="Times New Roman" panose="02020603050405020304" pitchFamily="18" charset="0"/>
              </a:rPr>
              <a:t>IV.</a:t>
            </a:r>
            <a:r>
              <a:rPr lang="zh-CN" altLang="en-US" sz="4000" b="0">
                <a:latin typeface="Times New Roman" panose="02020603050405020304" pitchFamily="18" charset="0"/>
              </a:rPr>
              <a:t>完形填空 （</a:t>
            </a:r>
            <a:r>
              <a:rPr lang="en-US" altLang="zh-CN" sz="4000" b="0">
                <a:latin typeface="Times New Roman" panose="02020603050405020304" pitchFamily="18" charset="0"/>
              </a:rPr>
              <a:t>3min</a:t>
            </a:r>
            <a:r>
              <a:rPr lang="zh-CN" altLang="en-US" sz="4000" b="0">
                <a:latin typeface="Times New Roman" panose="02020603050405020304" pitchFamily="18" charset="0"/>
              </a:rPr>
              <a:t>）</a:t>
            </a:r>
            <a:endParaRPr lang="en-US" altLang="zh-CN" sz="4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9390" y="741680"/>
            <a:ext cx="6203950" cy="3722370"/>
          </a:xfrm>
          <a:prstGeom prst="rect">
            <a:avLst/>
          </a:prstGeom>
        </p:spPr>
      </p:pic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概评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ransition>
    <p:checke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概评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165" y="1102360"/>
            <a:ext cx="6249670" cy="2287270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概评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505460"/>
            <a:ext cx="4444365" cy="18789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rcRect t="2329"/>
          <a:stretch>
            <a:fillRect/>
          </a:stretch>
        </p:blipFill>
        <p:spPr>
          <a:xfrm>
            <a:off x="428625" y="2384425"/>
            <a:ext cx="4847590" cy="246824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rcRect r="2942"/>
          <a:stretch>
            <a:fillRect/>
          </a:stretch>
        </p:blipFill>
        <p:spPr>
          <a:xfrm>
            <a:off x="4787900" y="505460"/>
            <a:ext cx="4001135" cy="1799590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概评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640" y="1087120"/>
            <a:ext cx="5400675" cy="1818005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概评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b="2755"/>
          <a:stretch>
            <a:fillRect/>
          </a:stretch>
        </p:blipFill>
        <p:spPr>
          <a:xfrm>
            <a:off x="287655" y="717550"/>
            <a:ext cx="5321300" cy="19278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rcRect t="6482" b="1015"/>
          <a:stretch>
            <a:fillRect/>
          </a:stretch>
        </p:blipFill>
        <p:spPr>
          <a:xfrm>
            <a:off x="2740025" y="2645410"/>
            <a:ext cx="6031865" cy="1661160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6600"/>
              <a:t>单词快答</a:t>
            </a:r>
            <a:endParaRPr lang="zh-CN" altLang="en-US" sz="66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5310" y="1424940"/>
            <a:ext cx="831215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Many thanks for your attendance!</a:t>
            </a:r>
            <a:endParaRPr lang="en-US" altLang="zh-CN" sz="4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540769" y="493287"/>
            <a:ext cx="181977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ourselves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/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60545" y="556260"/>
            <a:ext cx="3616325" cy="4030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adj.独特的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v.假定；认为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pron. 我们自己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人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n.才智；天赋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adj. 个人的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长处；力量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fontAlgn="auto" latinLnBrk="0">
              <a:lnSpc>
                <a:spcPct val="10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意义；感觉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108200" y="704850"/>
            <a:ext cx="2540000" cy="3138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Greece       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nobody       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 fontAlgn="auto"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return        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Greek                 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junior    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continue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07535" y="612140"/>
            <a:ext cx="4808855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buClrTx/>
              <a:buSzTx/>
              <a:buFont typeface="Wingdings" panose="05000000000000000000" pitchFamily="2" charset="2"/>
              <a:buNone/>
            </a:pPr>
            <a:r>
              <a:rPr lang="en-US" altLang="zh-CN" sz="2800" b="1" dirty="0">
                <a:sym typeface="+mn-ea"/>
              </a:rPr>
              <a:t>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希腊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 typeface="Wingdings" panose="05000000000000000000" pitchFamily="2" charset="2"/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pron.没有人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 typeface="Wingdings" panose="05000000000000000000" pitchFamily="2" charset="2"/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v.＆ n.返回；回应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 typeface="Wingdings" panose="05000000000000000000" pitchFamily="2" charset="2"/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adj.希腊（人）的 n.希腊人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 typeface="Wingdings" panose="05000000000000000000" pitchFamily="2" charset="2"/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adj. ＆n.初级（的）；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 fontAlgn="auto">
              <a:buClrTx/>
              <a:buSzTx/>
              <a:buFont typeface="Wingdings" panose="05000000000000000000" pitchFamily="2" charset="2"/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儿童（的）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buClrTx/>
              <a:buSzTx/>
              <a:buFont typeface="Wingdings" panose="05000000000000000000" pitchFamily="2" charset="2"/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v.继续；延续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5" name="内容占位符 2"/>
          <p:cNvSpPr>
            <a:spLocks noGrp="1"/>
          </p:cNvSpPr>
          <p:nvPr>
            <p:ph idx="1"/>
          </p:nvPr>
        </p:nvSpPr>
        <p:spPr>
          <a:xfrm>
            <a:off x="2116455" y="325755"/>
            <a:ext cx="2315845" cy="4491990"/>
          </a:xfrm>
        </p:spPr>
        <p:txBody>
          <a:bodyPr anchor="t"/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average  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stupid 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smart  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impossible  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weak 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mirror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4539933" y="325914"/>
            <a:ext cx="5207794" cy="4492229"/>
          </a:xfrm>
          <a:prstGeom prst="rect">
            <a:avLst/>
          </a:prstGeom>
        </p:spPr>
        <p:txBody>
          <a:bodyPr anchor="t"/>
          <a:lstStyle>
            <a:lvl1pPr algn="l" rtl="0" eaLnBrk="1" fontAlgn="base" hangingPunct="1">
              <a:lnSpc>
                <a:spcPct val="90000"/>
              </a:lnSpc>
              <a:spcBef>
                <a:spcPts val="675"/>
              </a:spcBef>
              <a:spcAft>
                <a:spcPct val="0"/>
              </a:spcAft>
              <a:buFont typeface="Arial" panose="020B0604020202020204" pitchFamily="34" charset="0"/>
              <a:defRPr sz="1800" kern="1200">
                <a:solidFill>
                  <a:schemeClr val="tx1"/>
                </a:solidFill>
                <a:latin typeface="+mj-lt"/>
                <a:ea typeface="楷体" panose="02010609060101010101" pitchFamily="49" charset="-122"/>
                <a:cs typeface="+mn-cs"/>
              </a:defRPr>
            </a:lvl1pPr>
            <a:lvl2pPr marL="462915" indent="-154305" algn="l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2pPr>
            <a:lvl3pPr marL="771525" indent="-154305" algn="l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3pPr>
            <a:lvl4pPr marL="1080135" indent="-154305" algn="l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4pPr>
            <a:lvl5pPr marL="1388745" indent="-154305" algn="l" rtl="0" eaLnBrk="1" fontAlgn="base" hangingPunct="1">
              <a:lnSpc>
                <a:spcPct val="90000"/>
              </a:lnSpc>
              <a:spcBef>
                <a:spcPts val="34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defRPr>
            </a:lvl5pPr>
            <a:lvl6pPr marL="1697355" indent="-154305" algn="l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05965" indent="-154305" algn="l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4575" indent="-154305" algn="l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3185" indent="-154305" algn="l" defTabSz="617220" rtl="0" eaLnBrk="1" latinLnBrk="0" hangingPunct="1">
              <a:lnSpc>
                <a:spcPct val="90000"/>
              </a:lnSpc>
              <a:spcBef>
                <a:spcPts val="340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adj. 一般的；平均的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n.平均；一般水平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adj.愚蠢的；傻的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adj.聪敏的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adj.不可能的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adj.弱点；无气力的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algn="l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3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n.镜子</a:t>
            </a:r>
            <a:endParaRPr lang="en-US" altLang="zh-CN" sz="33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700" b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5" name="矩形 8194"/>
          <p:cNvSpPr/>
          <p:nvPr/>
        </p:nvSpPr>
        <p:spPr>
          <a:xfrm>
            <a:off x="1543050" y="802640"/>
            <a:ext cx="60579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</a:rPr>
              <a:t>microphone </a:t>
            </a:r>
            <a:r>
              <a:rPr lang="en-US" altLang="zh-CN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zh-CN" altLang="en-US" sz="1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zh-CN" altLang="en-US" sz="1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矩形 8195"/>
          <p:cNvSpPr/>
          <p:nvPr/>
        </p:nvSpPr>
        <p:spPr>
          <a:xfrm>
            <a:off x="1556385" y="1710531"/>
            <a:ext cx="1657350" cy="8299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</a:rPr>
              <a:t>confident </a:t>
            </a:r>
            <a:r>
              <a:rPr lang="en-US" altLang="zh-CN" sz="1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zh-CN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Arial" panose="020B0604020202020204" pitchFamily="34" charset="0"/>
              </a:rPr>
              <a:t>confidence 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zh-CN" altLang="en-US" sz="2400" i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矩形 8196"/>
          <p:cNvSpPr/>
          <p:nvPr/>
        </p:nvSpPr>
        <p:spPr>
          <a:xfrm>
            <a:off x="1556385" y="1250315"/>
            <a:ext cx="634365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</a:rPr>
              <a:t>program</a:t>
            </a:r>
            <a:r>
              <a:rPr lang="en-US" altLang="zh-CN" sz="100" i="1" dirty="0">
                <a:solidFill>
                  <a:schemeClr val="tx1"/>
                </a:solidFill>
                <a:latin typeface="Arial" panose="020B0604020202020204" pitchFamily="34" charset="0"/>
              </a:rPr>
              <a:t> .</a:t>
            </a:r>
            <a:endParaRPr lang="zh-CN" altLang="en-US" sz="2400" i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矩形 8197"/>
          <p:cNvSpPr/>
          <p:nvPr/>
        </p:nvSpPr>
        <p:spPr>
          <a:xfrm>
            <a:off x="1556385" y="2540635"/>
            <a:ext cx="650271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</a:rPr>
              <a:t>voice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endParaRPr lang="en-US" altLang="zh-CN" sz="21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矩形 8199"/>
          <p:cNvSpPr/>
          <p:nvPr/>
        </p:nvSpPr>
        <p:spPr>
          <a:xfrm>
            <a:off x="1556385" y="3461385"/>
            <a:ext cx="348615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</a:rPr>
              <a:t>stage</a:t>
            </a:r>
            <a:endParaRPr lang="zh-CN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201" name="矩形 8200"/>
          <p:cNvSpPr/>
          <p:nvPr/>
        </p:nvSpPr>
        <p:spPr>
          <a:xfrm>
            <a:off x="1556385" y="3001010"/>
            <a:ext cx="148717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</a:rPr>
              <a:t>excellent </a:t>
            </a:r>
            <a:endParaRPr lang="zh-CN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94480" y="802640"/>
            <a:ext cx="4766310" cy="3538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2800" i="1" dirty="0">
                <a:sym typeface="+mn-ea"/>
              </a:rPr>
              <a:t>n.</a:t>
            </a:r>
            <a:r>
              <a:rPr lang="zh-CN" altLang="en-US" sz="2800" dirty="0">
                <a:sym typeface="+mn-ea"/>
              </a:rPr>
              <a:t>麦克风；话筒</a:t>
            </a:r>
            <a:endParaRPr lang="zh-CN" altLang="en-US" sz="2800" dirty="0">
              <a:sym typeface="+mn-ea"/>
            </a:endParaRPr>
          </a:p>
          <a:p>
            <a:pPr algn="l"/>
            <a:r>
              <a:rPr lang="en-US" altLang="zh-CN" sz="2800" dirty="0">
                <a:sym typeface="+mn-ea"/>
              </a:rPr>
              <a:t>n.</a:t>
            </a:r>
            <a:r>
              <a:rPr lang="zh-CN" altLang="en-US" sz="2800" dirty="0">
                <a:sym typeface="+mn-ea"/>
              </a:rPr>
              <a:t>节目；程序；方案</a:t>
            </a:r>
            <a:endParaRPr lang="zh-CN" altLang="en-US" sz="2800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r>
              <a:rPr lang="en-US" altLang="zh-CN" sz="2800" i="1" dirty="0">
                <a:sym typeface="+mn-ea"/>
              </a:rPr>
              <a:t>adj. </a:t>
            </a:r>
            <a:r>
              <a:rPr lang="zh-CN" altLang="en-US" sz="2800" dirty="0">
                <a:sym typeface="+mn-ea"/>
              </a:rPr>
              <a:t>自信的</a:t>
            </a:r>
            <a:endParaRPr lang="zh-CN" altLang="en-US" sz="2800" dirty="0">
              <a:sym typeface="+mn-ea"/>
            </a:endParaRPr>
          </a:p>
          <a:p>
            <a:pPr algn="l"/>
            <a:r>
              <a:rPr lang="en-US" altLang="zh-CN" sz="2800" dirty="0">
                <a:sym typeface="+mn-ea"/>
              </a:rPr>
              <a:t>n. </a:t>
            </a:r>
            <a:r>
              <a:rPr lang="zh-CN" altLang="zh-CN" sz="2800" dirty="0">
                <a:sym typeface="+mn-ea"/>
              </a:rPr>
              <a:t>自信</a:t>
            </a:r>
            <a:endParaRPr lang="zh-CN" altLang="zh-CN" sz="2800" dirty="0">
              <a:sym typeface="+mn-ea"/>
            </a:endParaRPr>
          </a:p>
          <a:p>
            <a:pPr algn="l"/>
            <a:r>
              <a:rPr lang="en-US" altLang="zh-CN" sz="2800" dirty="0">
                <a:sym typeface="+mn-ea"/>
              </a:rPr>
              <a:t> n. </a:t>
            </a:r>
            <a:r>
              <a:rPr lang="zh-CN" altLang="en-US" sz="2800" dirty="0">
                <a:sym typeface="+mn-ea"/>
              </a:rPr>
              <a:t>嗓音</a:t>
            </a:r>
            <a:endParaRPr lang="zh-CN" altLang="en-US" sz="2800" dirty="0">
              <a:sym typeface="+mn-ea"/>
            </a:endParaRPr>
          </a:p>
          <a:p>
            <a:pPr algn="l"/>
            <a:r>
              <a:rPr lang="en-US" altLang="zh-CN" sz="2800" i="1" dirty="0">
                <a:sym typeface="+mn-ea"/>
              </a:rPr>
              <a:t>adj. </a:t>
            </a:r>
            <a:r>
              <a:rPr lang="zh-CN" altLang="en-US" sz="2800" dirty="0">
                <a:sym typeface="+mn-ea"/>
              </a:rPr>
              <a:t>优秀的，杰出的，好极了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r>
              <a:rPr lang="en-US" altLang="zh-CN" sz="2800" i="1" dirty="0">
                <a:sym typeface="+mn-ea"/>
              </a:rPr>
              <a:t>n. </a:t>
            </a:r>
            <a:r>
              <a:rPr lang="zh-CN" altLang="en-US" sz="2800" dirty="0">
                <a:sym typeface="+mn-ea"/>
              </a:rPr>
              <a:t>舞台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uiExpand="1" build="p"/>
      <p:bldP spid="8197" grpId="0" build="p"/>
      <p:bldP spid="8198" grpId="0"/>
      <p:bldP spid="8198" grpId="1"/>
      <p:bldP spid="8201" grpId="0"/>
      <p:bldP spid="8201" grpId="1"/>
      <p:bldP spid="8200" grpId="0"/>
      <p:bldP spid="820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1311275" y="528320"/>
            <a:ext cx="4571524" cy="3830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700" dirty="0">
                <a:solidFill>
                  <a:schemeClr val="tx1"/>
                </a:solidFill>
                <a:latin typeface="+mn-lt"/>
              </a:rPr>
              <a:t>loser    /'lu:zə/ </a:t>
            </a:r>
            <a:endParaRPr lang="en-US" altLang="zh-CN" sz="27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700" dirty="0">
                <a:solidFill>
                  <a:schemeClr val="tx1"/>
                </a:solidFill>
                <a:latin typeface="+mn-lt"/>
              </a:rPr>
              <a:t>fail       /feɪl/   </a:t>
            </a:r>
            <a:endParaRPr lang="en-US" altLang="zh-CN" sz="27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700" dirty="0">
                <a:solidFill>
                  <a:schemeClr val="tx1"/>
                </a:solidFill>
                <a:latin typeface="+mn-lt"/>
              </a:rPr>
              <a:t>misspelled    /mɪs'speld/</a:t>
            </a:r>
            <a:endParaRPr lang="en-US" altLang="zh-CN" sz="27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700" dirty="0">
                <a:solidFill>
                  <a:schemeClr val="tx1"/>
                </a:solidFill>
                <a:latin typeface="+mn-lt"/>
              </a:rPr>
              <a:t>accept     /ək'sept/ </a:t>
            </a:r>
            <a:endParaRPr lang="en-US" altLang="zh-CN" sz="27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700" dirty="0">
                <a:solidFill>
                  <a:schemeClr val="tx1"/>
                </a:solidFill>
                <a:latin typeface="+mn-lt"/>
              </a:rPr>
              <a:t>award       /ə'wɔrd/ </a:t>
            </a:r>
            <a:endParaRPr lang="en-US" altLang="zh-CN" sz="27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700">
                <a:sym typeface="+mn-ea"/>
              </a:rPr>
              <a:t>college   /'kɑlɪdʒ/  </a:t>
            </a:r>
            <a:r>
              <a:rPr lang="en-US" altLang="zh-CN" sz="2700" dirty="0">
                <a:solidFill>
                  <a:schemeClr val="tx1"/>
                </a:solidFill>
                <a:latin typeface="+mn-lt"/>
              </a:rPr>
              <a:t> </a:t>
            </a:r>
            <a:endParaRPr lang="en-US" altLang="zh-CN" sz="27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805521" y="770652"/>
            <a:ext cx="2228850" cy="414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n. </a:t>
            </a:r>
            <a:r>
              <a:rPr lang="zh-CN" altLang="en-US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失败者；输者</a:t>
            </a:r>
            <a:endParaRPr lang="zh-CN" altLang="en-US" sz="21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4805521" y="1361519"/>
            <a:ext cx="2171700" cy="414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v. </a:t>
            </a:r>
            <a:r>
              <a:rPr lang="zh-CN" altLang="en-US" sz="21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失败，不及格</a:t>
            </a:r>
            <a:endParaRPr lang="zh-CN" altLang="en-US" sz="21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934585" y="1952784"/>
            <a:ext cx="4265771" cy="414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adj</a:t>
            </a:r>
            <a:r>
              <a:rPr lang="en-US" altLang="zh-CN" sz="2100" dirty="0" smtClean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.</a:t>
            </a:r>
            <a:r>
              <a:rPr lang="zh-CN" altLang="en-US" sz="2100" dirty="0" smtClean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拼错</a:t>
            </a:r>
            <a:r>
              <a:rPr lang="zh-CN" altLang="en-US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的（</a:t>
            </a:r>
            <a:r>
              <a:rPr lang="en-US" altLang="zh-CN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misspell</a:t>
            </a:r>
            <a:r>
              <a:rPr lang="zh-CN" altLang="en-US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的过去式）</a:t>
            </a:r>
            <a:endParaRPr lang="zh-CN" altLang="en-US" sz="21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776946" y="2552620"/>
            <a:ext cx="2228850" cy="414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v. </a:t>
            </a:r>
            <a:r>
              <a:rPr lang="zh-CN" altLang="en-US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接受；承认</a:t>
            </a:r>
            <a:endParaRPr lang="zh-CN" altLang="en-US" sz="21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777105" y="3198574"/>
            <a:ext cx="2114550" cy="414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n. </a:t>
            </a:r>
            <a:r>
              <a:rPr lang="zh-CN" altLang="en-US" sz="21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奖品</a:t>
            </a:r>
            <a:endParaRPr lang="zh-CN" altLang="en-US" sz="21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77105" y="3880485"/>
            <a:ext cx="157988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defRPr/>
            </a:pPr>
            <a:r>
              <a:rPr lang="zh-CN" altLang="en-US">
                <a:sym typeface="+mn-ea"/>
              </a:rPr>
              <a:t> </a:t>
            </a:r>
            <a:r>
              <a:rPr lang="zh-CN" altLang="en-US" sz="2100" dirty="0">
                <a:latin typeface="+mn-lt"/>
                <a:ea typeface="黑体" panose="02010609060101010101" pitchFamily="49" charset="-122"/>
                <a:sym typeface="+mn-ea"/>
              </a:rPr>
              <a:t>n.学院，大学</a:t>
            </a:r>
            <a:endParaRPr lang="zh-CN" altLang="en-US" sz="2100" dirty="0">
              <a:latin typeface="+mn-lt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92020" y="1149985"/>
            <a:ext cx="7281545" cy="617220"/>
          </a:xfrm>
        </p:spPr>
        <p:txBody>
          <a:bodyPr/>
          <a:p>
            <a:pPr marL="308610" lvl="1" indent="0">
              <a:buNone/>
            </a:pPr>
            <a:r>
              <a:rPr lang="zh-CN" altLang="en-US" sz="4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完成</a:t>
            </a:r>
            <a:endParaRPr lang="zh-CN" altLang="en-US" sz="4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8610" lvl="1" indent="0">
              <a:buNone/>
            </a:pPr>
            <a:r>
              <a:rPr lang="zh-CN" altLang="en-US" sz="4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知识链接和基础感知</a:t>
            </a:r>
            <a:endParaRPr lang="zh-CN" altLang="en-US" sz="4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-2382"/>
            <a:ext cx="9144000" cy="592932"/>
            <a:chOff x="0" y="-2382"/>
            <a:chExt cx="9144000" cy="592932"/>
          </a:xfrm>
        </p:grpSpPr>
        <p:sp>
          <p:nvSpPr>
            <p:cNvPr id="6" name="矩形 5"/>
            <p:cNvSpPr/>
            <p:nvPr>
              <p:custDataLst>
                <p:tags r:id="rId1"/>
              </p:custDataLst>
            </p:nvPr>
          </p:nvSpPr>
          <p:spPr>
            <a:xfrm>
              <a:off x="0" y="-2382"/>
              <a:ext cx="9144000" cy="592931"/>
            </a:xfrm>
            <a:prstGeom prst="rect">
              <a:avLst/>
            </a:prstGeom>
            <a:solidFill>
              <a:srgbClr val="EEE4C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890000" tIns="270000" bIns="0" rtlCol="0" anchor="ctr"/>
            <a:p>
              <a:pPr lvl="0">
                <a:lnSpc>
                  <a:spcPct val="90000"/>
                </a:lnSpc>
                <a:spcBef>
                  <a:spcPct val="0"/>
                </a:spcBef>
                <a:defRPr/>
              </a:pPr>
              <a:endParaRPr lang="en-US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endParaRP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400" y="0"/>
              <a:ext cx="752381" cy="590550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918335" y="98425"/>
            <a:ext cx="1097280" cy="5892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>
              <a:lnSpc>
                <a:spcPct val="90000"/>
              </a:lnSpc>
              <a:buClrTx/>
              <a:buSzTx/>
              <a:buFontTx/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独学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ransition advTm="3000">
    <p:checke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-2382"/>
            <a:ext cx="9144000" cy="592931"/>
          </a:xfrm>
          <a:prstGeom prst="rect">
            <a:avLst/>
          </a:prstGeom>
          <a:solidFill>
            <a:srgbClr val="EEE4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890000" tIns="270000" bIns="0" rtlCol="0" anchor="ctr"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zh-CN" sz="3600" b="1" dirty="0">
                <a:gradFill>
                  <a:gsLst>
                    <a:gs pos="51000">
                      <a:srgbClr val="B1510F"/>
                    </a:gs>
                    <a:gs pos="0">
                      <a:srgbClr val="D6A953"/>
                    </a:gs>
                    <a:gs pos="100000">
                      <a:srgbClr val="664C18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srgbClr val="FFFFFF">
                      <a:alpha val="44000"/>
                    </a:srgbClr>
                  </a:outerShdw>
                </a:effectLst>
                <a:latin typeface="Baskerville Old Face" panose="02020602080505020303" pitchFamily="18" charset="0"/>
                <a:ea typeface="华文隶书" panose="02010800040101010101" pitchFamily="2" charset="-122"/>
              </a:rPr>
              <a:t>知识链接</a:t>
            </a:r>
            <a:endParaRPr lang="zh-CN" altLang="zh-CN" sz="3600" b="1" dirty="0">
              <a:gradFill>
                <a:gsLst>
                  <a:gs pos="51000">
                    <a:srgbClr val="B1510F"/>
                  </a:gs>
                  <a:gs pos="0">
                    <a:srgbClr val="D6A953"/>
                  </a:gs>
                  <a:gs pos="100000">
                    <a:srgbClr val="664C18"/>
                  </a:gs>
                </a:gsLst>
                <a:lin ang="6600000" scaled="0"/>
              </a:gradFill>
              <a:effectLst>
                <a:outerShdw dist="38100" dir="5400000" algn="t" rotWithShape="0">
                  <a:srgbClr val="FFFFFF">
                    <a:alpha val="44000"/>
                  </a:srgbClr>
                </a:outerShdw>
              </a:effectLst>
              <a:latin typeface="Baskerville Old Face" panose="02020602080505020303" pitchFamily="18" charset="0"/>
              <a:ea typeface="华文隶书" panose="0201080004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t="22930"/>
          <a:stretch>
            <a:fillRect/>
          </a:stretch>
        </p:blipFill>
        <p:spPr>
          <a:xfrm>
            <a:off x="-635" y="590550"/>
            <a:ext cx="9144635" cy="34359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621280" y="2073275"/>
            <a:ext cx="12465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</a:rPr>
              <a:t>return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57800" y="2341880"/>
            <a:ext cx="12465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</a:rPr>
              <a:t>weak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67785" y="2802255"/>
            <a:ext cx="1614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</a:rPr>
              <a:t>common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25465" y="3136265"/>
            <a:ext cx="15862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0000"/>
                </a:solidFill>
              </a:rPr>
              <a:t>impossible</a:t>
            </a:r>
            <a:endParaRPr lang="en-US" altLang="zh-CN" sz="20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98320" y="3447415"/>
            <a:ext cx="12465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</a:rPr>
              <a:t>perfect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3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tags/tag1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10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11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12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2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3.xml><?xml version="1.0" encoding="utf-8"?>
<p:tagLst xmlns:p="http://schemas.openxmlformats.org/presentationml/2006/main">
  <p:tag name="REFSHAPE" val="312284804"/>
  <p:tag name="KSO_WM_UNIT_PLACING_PICTURE_USER_VIEWPORT" val="{&quot;height&quot;:3825,&quot;width&quot;:10500}"/>
</p:tagLst>
</file>

<file path=ppt/tags/tag4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5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6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7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8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ags/tag9.xml><?xml version="1.0" encoding="utf-8"?>
<p:tagLst xmlns:p="http://schemas.openxmlformats.org/presentationml/2006/main">
  <p:tag name="MH" val="20180801104721"/>
  <p:tag name="MH_LIBRARY" val="GRAPHIC"/>
  <p:tag name="MH_ORDER" val="Rectangle 8"/>
</p:tagLst>
</file>

<file path=ppt/theme/theme1.xml><?xml version="1.0" encoding="utf-8"?>
<a:theme xmlns:a="http://schemas.openxmlformats.org/drawingml/2006/main" name="英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Unit 1  School and Friends-Lesson 1_课件1</Template>
  <TotalTime>0</TotalTime>
  <Words>1719</Words>
  <Application>WPS 演示</Application>
  <PresentationFormat>全屏显示(16:9)</PresentationFormat>
  <Paragraphs>171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8" baseType="lpstr">
      <vt:lpstr>Arial</vt:lpstr>
      <vt:lpstr>宋体</vt:lpstr>
      <vt:lpstr>Wingdings</vt:lpstr>
      <vt:lpstr>楷体</vt:lpstr>
      <vt:lpstr>Calibri Light</vt:lpstr>
      <vt:lpstr>Times New Roman</vt:lpstr>
      <vt:lpstr>微软雅黑</vt:lpstr>
      <vt:lpstr>Baskerville Old Face</vt:lpstr>
      <vt:lpstr>华文隶书</vt:lpstr>
      <vt:lpstr>Courier New</vt:lpstr>
      <vt:lpstr>华文细黑</vt:lpstr>
      <vt:lpstr>Calibri</vt:lpstr>
      <vt:lpstr>Impact</vt:lpstr>
      <vt:lpstr>Arial Unicode MS</vt:lpstr>
      <vt:lpstr>等线</vt:lpstr>
      <vt:lpstr>Elephant</vt:lpstr>
      <vt:lpstr>黑体</vt:lpstr>
      <vt:lpstr>英文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疯狂的蛋糕</cp:lastModifiedBy>
  <cp:revision>68</cp:revision>
  <dcterms:created xsi:type="dcterms:W3CDTF">2018-01-26T07:36:00Z</dcterms:created>
  <dcterms:modified xsi:type="dcterms:W3CDTF">2019-12-18T11:45:30Z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