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3"/>
  </p:sldMasterIdLst>
  <p:notesMasterIdLst>
    <p:notesMasterId r:id="rId5"/>
  </p:notesMasterIdLst>
  <p:sldIdLst>
    <p:sldId id="258" r:id="rId4"/>
    <p:sldId id="311" r:id="rId6"/>
    <p:sldId id="364" r:id="rId7"/>
    <p:sldId id="348" r:id="rId8"/>
    <p:sldId id="365" r:id="rId9"/>
    <p:sldId id="352" r:id="rId10"/>
    <p:sldId id="350" r:id="rId11"/>
    <p:sldId id="369" r:id="rId12"/>
    <p:sldId id="371" r:id="rId13"/>
    <p:sldId id="370" r:id="rId14"/>
    <p:sldId id="372" r:id="rId15"/>
    <p:sldId id="373" r:id="rId16"/>
    <p:sldId id="374" r:id="rId17"/>
    <p:sldId id="376" r:id="rId18"/>
    <p:sldId id="377" r:id="rId19"/>
    <p:sldId id="330" r:id="rId20"/>
    <p:sldId id="355" r:id="rId21"/>
    <p:sldId id="378" r:id="rId22"/>
    <p:sldId id="379" r:id="rId23"/>
    <p:sldId id="357" r:id="rId24"/>
    <p:sldId id="375" r:id="rId25"/>
    <p:sldId id="366" r:id="rId26"/>
    <p:sldId id="358" r:id="rId27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3CC33"/>
    <a:srgbClr val="EF7511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61" autoAdjust="0"/>
  </p:normalViewPr>
  <p:slideViewPr>
    <p:cSldViewPr>
      <p:cViewPr>
        <p:scale>
          <a:sx n="100" d="100"/>
          <a:sy n="100" d="100"/>
        </p:scale>
        <p:origin x="-194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8C2537-929D-4793-8111-4AEF49B5071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5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9318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82863A9-04D0-4446-A58D-FB396FFD049F}" type="slidenum">
              <a:rPr lang="zh-CN" altLang="en-US" smtClean="0"/>
            </a:fld>
            <a:endParaRPr lang="zh-CN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3C42B65-282A-4A9D-87A5-3A22C7BE08B0}" type="slidenum">
              <a:rPr lang="zh-CN" altLang="en-US" smtClean="0"/>
            </a:fld>
            <a:endParaRPr lang="zh-CN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38885-2323-44FD-824B-6E3E62E4A96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724400" y="6556375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1735138" y="6556375"/>
            <a:ext cx="2895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4175" y="6554788"/>
            <a:ext cx="587375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8488" y="1004888"/>
            <a:ext cx="4319588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9"/>
          <p:cNvSpPr/>
          <p:nvPr/>
        </p:nvSpPr>
        <p:spPr>
          <a:xfrm rot="21420000">
            <a:off x="596900" y="998538"/>
            <a:ext cx="4319588" cy="4313238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华文新魏" panose="02010800040101010101" pitchFamily="2" charset="-122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华文新魏" panose="02010800040101010101" pitchFamily="2" charset="-122"/>
            </a:endParaRP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华文新魏" panose="02010800040101010101" pitchFamily="2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243388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1" name="日期占位符 30"/>
          <p:cNvSpPr>
            <a:spLocks noGrp="1"/>
          </p:cNvSpPr>
          <p:nvPr>
            <p:ph type="dt" sz="half" idx="2"/>
          </p:nvPr>
        </p:nvSpPr>
        <p:spPr>
          <a:xfrm>
            <a:off x="5870575" y="6557963"/>
            <a:ext cx="2003425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17"/>
          <p:cNvSpPr>
            <a:spLocks noGrp="1"/>
          </p:cNvSpPr>
          <p:nvPr>
            <p:ph type="ftr" sz="quarter" idx="3"/>
          </p:nvPr>
        </p:nvSpPr>
        <p:spPr>
          <a:xfrm>
            <a:off x="2819400" y="6557963"/>
            <a:ext cx="292735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28"/>
          <p:cNvSpPr>
            <a:spLocks noGrp="1"/>
          </p:cNvSpPr>
          <p:nvPr>
            <p:ph type="sldNum" sz="quarter" idx="4"/>
          </p:nvPr>
        </p:nvSpPr>
        <p:spPr>
          <a:xfrm>
            <a:off x="7880350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solidFill>
                <a:srgbClr val="FFFFFF"/>
              </a:solidFill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076" name="文本占位符 30"/>
          <p:cNvSpPr>
            <a:spLocks noGrp="1"/>
          </p:cNvSpPr>
          <p:nvPr>
            <p:ph type="body"/>
          </p:nvPr>
        </p:nvSpPr>
        <p:spPr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buFontTx/>
              <a:buNone/>
              <a:defRPr kumimoji="0"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buFontTx/>
              <a:buNone/>
              <a:defRPr kumimoji="0"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>
    <p:dissolv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  <a:ea typeface="黑体" panose="02010609060101010101" pitchFamily="49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华文新魏" panose="02010800040101010101" pitchFamily="2" charset="-122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3pPr>
      <a:lvl4pPr marL="1005205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华文新魏" panose="02010800040101010101" pitchFamily="2" charset="-122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L25\unit5_lesson25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8932" y="758428"/>
            <a:ext cx="7545579" cy="1325880"/>
          </a:xfrm>
        </p:spPr>
        <p:txBody>
          <a:bodyPr/>
          <a:lstStyle/>
          <a:p>
            <a:r>
              <a:rPr lang="en-US" altLang="zh-CN" dirty="0" smtClean="0"/>
              <a:t>Unit 5  My Future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279439" y="2083950"/>
            <a:ext cx="6333104" cy="773579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</a:rPr>
              <a:t>L25:I Want to Be a Teacher</a:t>
            </a:r>
            <a:endParaRPr lang="en-US" altLang="zh-CN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</a:rPr>
              <a:t>&amp;L27: What's Your Advice?</a:t>
            </a:r>
            <a:endParaRPr lang="en-US" altLang="zh-CN" sz="4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22" name="Picture 2" descr="C:\Users\Duan\Desktop\2531170_220039007000_2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475" y="3612515"/>
            <a:ext cx="4747260" cy="2895600"/>
          </a:xfrm>
          <a:prstGeom prst="rect">
            <a:avLst/>
          </a:prstGeom>
          <a:gradFill rotWithShape="0">
            <a:gsLst>
              <a:gs pos="0">
                <a:srgbClr val="8488C4">
                  <a:alpha val="100000"/>
                </a:srgbClr>
              </a:gs>
              <a:gs pos="53000">
                <a:srgbClr val="D4DEFF">
                  <a:alpha val="100000"/>
                </a:srgbClr>
              </a:gs>
              <a:gs pos="83000">
                <a:srgbClr val="D4DEFF">
                  <a:alpha val="100000"/>
                </a:srgbClr>
              </a:gs>
              <a:gs pos="100000">
                <a:srgbClr val="96AB94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3743902" name="文本框 1073743901"/>
          <p:cNvSpPr txBox="1"/>
          <p:nvPr/>
        </p:nvSpPr>
        <p:spPr>
          <a:xfrm>
            <a:off x="3110230" y="85725"/>
            <a:ext cx="2185670" cy="35750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zh-CN" altLang="en-US"/>
              <a:t>The Future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3903" name="直接连接符 1073743902"/>
          <p:cNvSpPr/>
          <p:nvPr/>
        </p:nvSpPr>
        <p:spPr>
          <a:xfrm flipH="1">
            <a:off x="3302635" y="408623"/>
            <a:ext cx="749300" cy="3816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073743904" name="直接连接符 1073743903"/>
          <p:cNvSpPr/>
          <p:nvPr/>
        </p:nvSpPr>
        <p:spPr>
          <a:xfrm>
            <a:off x="4073525" y="418148"/>
            <a:ext cx="759460" cy="39243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073743905" name="文本框 1073743904"/>
          <p:cNvSpPr txBox="1"/>
          <p:nvPr/>
        </p:nvSpPr>
        <p:spPr>
          <a:xfrm>
            <a:off x="2163445" y="810578"/>
            <a:ext cx="1333500" cy="29908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p>
            <a:pPr indent="400050"/>
            <a:r>
              <a:rPr lang="zh-CN" altLang="en-US"/>
              <a:t>Li Ming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3906" name="文本框 1073743905"/>
          <p:cNvSpPr txBox="1"/>
          <p:nvPr/>
        </p:nvSpPr>
        <p:spPr>
          <a:xfrm>
            <a:off x="4544695" y="810895"/>
            <a:ext cx="1761490" cy="29908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/>
          <a:p>
            <a:r>
              <a:rPr lang="zh-CN" altLang="en-US"/>
              <a:t>     Wang Mei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3907" name="直接连接符 1073743906"/>
          <p:cNvSpPr/>
          <p:nvPr/>
        </p:nvSpPr>
        <p:spPr>
          <a:xfrm flipH="1">
            <a:off x="3164523" y="1105535"/>
            <a:ext cx="9525" cy="45656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073743908" name="直接连接符 1073743907"/>
          <p:cNvSpPr/>
          <p:nvPr/>
        </p:nvSpPr>
        <p:spPr>
          <a:xfrm>
            <a:off x="4974273" y="1096010"/>
            <a:ext cx="635" cy="50419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073743909" name="文本框 1073743908"/>
          <p:cNvSpPr txBox="1"/>
          <p:nvPr/>
        </p:nvSpPr>
        <p:spPr>
          <a:xfrm>
            <a:off x="369570" y="1600200"/>
            <a:ext cx="3682365" cy="160464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zh-CN" altLang="en-US" sz="2000"/>
              <a:t>Wang Mei</a:t>
            </a:r>
            <a:r>
              <a:rPr lang="en-US" altLang="zh-CN" sz="2000"/>
              <a:t>'</a:t>
            </a:r>
            <a:r>
              <a:rPr lang="zh-CN" altLang="en-US" sz="2000"/>
              <a:t>s advice:</a:t>
            </a:r>
            <a:endParaRPr lang="zh-CN" altLang="en-US" sz="2000"/>
          </a:p>
          <a:p>
            <a:r>
              <a:rPr lang="zh-CN" altLang="en-US" sz="2000"/>
              <a:t>Maybe he will be a ________.</a:t>
            </a:r>
            <a:endParaRPr lang="zh-CN" altLang="en-US" sz="2000"/>
          </a:p>
          <a:p>
            <a:r>
              <a:rPr lang="zh-CN" altLang="en-US" sz="2000"/>
              <a:t>Because_________________________________________</a:t>
            </a:r>
            <a:r>
              <a:rPr lang="en-US" altLang="zh-CN" sz="2000"/>
              <a:t>.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1073743910" name="文本框 1073743909"/>
          <p:cNvSpPr txBox="1"/>
          <p:nvPr/>
        </p:nvSpPr>
        <p:spPr>
          <a:xfrm>
            <a:off x="4478020" y="1600200"/>
            <a:ext cx="4552950" cy="17748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zh-CN" altLang="en-US"/>
              <a:t>Li Ming</a:t>
            </a:r>
            <a:r>
              <a:rPr lang="en-US" altLang="zh-CN"/>
              <a:t>'</a:t>
            </a:r>
            <a:r>
              <a:rPr lang="zh-CN" altLang="en-US"/>
              <a:t>s suggestions:</a:t>
            </a:r>
            <a:endParaRPr lang="zh-CN" altLang="en-US"/>
          </a:p>
          <a:p>
            <a:r>
              <a:rPr lang="en-US" altLang="zh-CN"/>
              <a:t>1. </a:t>
            </a:r>
            <a:r>
              <a:rPr lang="zh-CN" altLang="en-US"/>
              <a:t>She might be a ________.</a:t>
            </a:r>
            <a:endParaRPr lang="zh-CN" altLang="en-US"/>
          </a:p>
          <a:p>
            <a:r>
              <a:rPr lang="zh-CN" altLang="en-US"/>
              <a:t>Because___________________________</a:t>
            </a:r>
            <a:endParaRPr lang="zh-CN" altLang="en-US"/>
          </a:p>
          <a:p>
            <a:pPr marL="0" indent="0"/>
            <a:r>
              <a:rPr lang="en-US" altLang="zh-CN"/>
              <a:t>2. </a:t>
            </a:r>
            <a:r>
              <a:rPr lang="zh-CN" altLang="en-US"/>
              <a:t>She might be a _________.</a:t>
            </a:r>
            <a:endParaRPr lang="zh-CN" altLang="en-US"/>
          </a:p>
          <a:p>
            <a:pPr marL="0" indent="0"/>
            <a:r>
              <a:rPr lang="en-US" altLang="zh-CN"/>
              <a:t>3. </a:t>
            </a:r>
            <a:r>
              <a:rPr lang="zh-CN" altLang="en-US"/>
              <a:t>She might be a</a:t>
            </a:r>
            <a:r>
              <a:rPr lang="en-US" altLang="zh-CN"/>
              <a:t>n</a:t>
            </a:r>
            <a:r>
              <a:rPr lang="zh-CN" altLang="en-US"/>
              <a:t> _________.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3911" name="直接连接符 1073743910"/>
          <p:cNvSpPr/>
          <p:nvPr/>
        </p:nvSpPr>
        <p:spPr>
          <a:xfrm>
            <a:off x="2829878" y="3204528"/>
            <a:ext cx="635" cy="838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073743912" name="直接连接符 1073743911"/>
          <p:cNvSpPr/>
          <p:nvPr/>
        </p:nvSpPr>
        <p:spPr>
          <a:xfrm>
            <a:off x="5696268" y="3380423"/>
            <a:ext cx="10160" cy="48704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073743913" name="文本框 1073743912"/>
          <p:cNvSpPr txBox="1"/>
          <p:nvPr/>
        </p:nvSpPr>
        <p:spPr>
          <a:xfrm>
            <a:off x="368935" y="4020820"/>
            <a:ext cx="3810635" cy="166941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en-US" altLang="zh-CN"/>
              <a:t>1. </a:t>
            </a:r>
            <a:r>
              <a:rPr lang="zh-CN" altLang="en-US"/>
              <a:t>Li Ming wants to be a _______.</a:t>
            </a:r>
            <a:endParaRPr lang="zh-CN" altLang="en-US"/>
          </a:p>
          <a:p>
            <a:pPr marL="0" indent="0"/>
            <a:r>
              <a:rPr lang="en-US" altLang="zh-CN"/>
              <a:t>2. </a:t>
            </a:r>
            <a:r>
              <a:rPr lang="zh-CN" altLang="en-US"/>
              <a:t>He would be _____ to his students.</a:t>
            </a:r>
            <a:endParaRPr lang="zh-CN" altLang="en-US"/>
          </a:p>
          <a:p>
            <a:pPr marL="0" indent="0" algn="just"/>
            <a:r>
              <a:rPr lang="en-US" altLang="zh-CN"/>
              <a:t>3.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He wouldn't give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them ______________on weekends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/>
          </a:p>
        </p:txBody>
      </p:sp>
      <p:sp>
        <p:nvSpPr>
          <p:cNvPr id="1073743914" name="文本框 1073743913"/>
          <p:cNvSpPr txBox="1"/>
          <p:nvPr/>
        </p:nvSpPr>
        <p:spPr>
          <a:xfrm>
            <a:off x="4641215" y="3867785"/>
            <a:ext cx="4105910" cy="13049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en-US" altLang="zh-CN"/>
              <a:t>1. </a:t>
            </a:r>
            <a:r>
              <a:rPr lang="zh-CN" altLang="en-US"/>
              <a:t>Wang Mei hopes to be a _______.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She would help ______________________.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96515" y="1777365"/>
            <a:ext cx="204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teacher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0100" y="2459990"/>
            <a:ext cx="2821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he is good at talking to people.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06185" y="1777365"/>
            <a:ext cx="204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scientist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32145" y="2081530"/>
            <a:ext cx="3298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she studies very hard.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59525" y="2541905"/>
            <a:ext cx="204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doctor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84620" y="2920365"/>
            <a:ext cx="204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engineer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30830" y="3867785"/>
            <a:ext cx="204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teacher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99285" y="4328160"/>
            <a:ext cx="204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nice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1470" y="5172710"/>
            <a:ext cx="22650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too much homework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38060" y="3738245"/>
            <a:ext cx="204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doctor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32985" y="4472305"/>
            <a:ext cx="2044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sick children.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8115" y="211455"/>
            <a:ext cx="1750060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/>
              <a:t>Task1</a:t>
            </a:r>
            <a:r>
              <a:rPr lang="zh-CN" altLang="en-US" sz="2800"/>
              <a:t>：</a:t>
            </a:r>
            <a:endParaRPr lang="zh-CN" altLang="en-US" sz="28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内容占位符 14337"/>
          <p:cNvSpPr>
            <a:spLocks noGrp="1"/>
          </p:cNvSpPr>
          <p:nvPr>
            <p:ph idx="1"/>
          </p:nvPr>
        </p:nvSpPr>
        <p:spPr>
          <a:xfrm>
            <a:off x="263525" y="361315"/>
            <a:ext cx="8837930" cy="4751070"/>
          </a:xfrm>
        </p:spPr>
        <p:txBody>
          <a:bodyPr anchor="t"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 Task2</a:t>
            </a:r>
            <a:r>
              <a:rPr lang="zh-CN" altLang="en-US" sz="3600" b="1">
                <a:solidFill>
                  <a:srgbClr val="0000FF"/>
                </a:solidFill>
              </a:rPr>
              <a:t>：</a:t>
            </a:r>
            <a:endParaRPr lang="zh-CN" altLang="en-US" sz="3600" b="1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u="sng"/>
              <a:t>Read the lesson and fill in the blanks.</a:t>
            </a:r>
            <a:endParaRPr lang="en-US" altLang="zh-CN" sz="3600" b="1"/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Li Ming and Wang Mei are talking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about the future. Li Ming doesn’t have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any ______ about his future. He is good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at talking to people so Wang Mei says he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might be a ________. Li Ming hopes so.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4339" name="文本框 14338"/>
          <p:cNvSpPr txBox="1"/>
          <p:nvPr/>
        </p:nvSpPr>
        <p:spPr>
          <a:xfrm>
            <a:off x="1311593" y="3253740"/>
            <a:ext cx="1584325" cy="76835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idea</a:t>
            </a:r>
            <a:endParaRPr lang="en-US" altLang="zh-CN" sz="44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2803525" y="4686300"/>
            <a:ext cx="2025650" cy="70675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teacher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内容占位符 15361"/>
          <p:cNvSpPr>
            <a:spLocks noGrp="1"/>
          </p:cNvSpPr>
          <p:nvPr>
            <p:ph idx="1"/>
          </p:nvPr>
        </p:nvSpPr>
        <p:spPr>
          <a:xfrm>
            <a:off x="457200" y="490538"/>
            <a:ext cx="8229600" cy="5616575"/>
          </a:xfrm>
        </p:spPr>
        <p:txBody>
          <a:bodyPr anchor="t"/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He would be ______ to his students.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He wouldn’t give his students too much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__________ on weekends. What might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Wang Mei be when she ______ up? Li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Ming gives her some suggestions — a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__________, a _______, or an ________.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She hopes to be a ________. Each of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them will have a good future.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3203575" y="556895"/>
            <a:ext cx="1651635" cy="70675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nice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539750" y="1990090"/>
            <a:ext cx="2726690" cy="70675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homework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5219700" y="2637790"/>
            <a:ext cx="1403985" cy="70675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grow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611505" y="4006215"/>
            <a:ext cx="2477770" cy="70675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scientist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3492500" y="4006215"/>
            <a:ext cx="1899285" cy="70675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doctor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6301105" y="4006215"/>
            <a:ext cx="2312670" cy="70675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engineer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9" name="文本框 15368"/>
          <p:cNvSpPr txBox="1"/>
          <p:nvPr/>
        </p:nvSpPr>
        <p:spPr>
          <a:xfrm>
            <a:off x="4140200" y="4725670"/>
            <a:ext cx="2146935" cy="70675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doctor</a:t>
            </a:r>
            <a:endParaRPr lang="en-US" altLang="zh-CN" sz="40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  <p:bldP spid="15368" grpId="0"/>
      <p:bldP spid="15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" name="文本框 111"/>
          <p:cNvSpPr txBox="1"/>
          <p:nvPr/>
        </p:nvSpPr>
        <p:spPr>
          <a:xfrm>
            <a:off x="352425" y="332740"/>
            <a:ext cx="836041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Task3</a:t>
            </a:r>
            <a:r>
              <a:rPr 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</a:t>
            </a:r>
            <a:r>
              <a:rPr 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1. What are you going to be in the future?/What will you be in the future?/What do you want to be in the future?</a:t>
            </a:r>
            <a:endParaRPr lang="en-US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_____________________________________________________.2. Can you give yourself some advice for the future?______________________________________________________________________________.</a:t>
            </a:r>
            <a:r>
              <a:rPr lang="en-US" sz="3200" b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 </a:t>
            </a:r>
            <a:endParaRPr lang="en-US" altLang="en-US" sz="3200" b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100" y="247650"/>
            <a:ext cx="2237105" cy="74358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p>
            <a:r>
              <a:rPr lang="en-US" altLang="zh-CN" sz="3200">
                <a:solidFill>
                  <a:srgbClr val="FF0000"/>
                </a:solidFill>
              </a:rPr>
              <a:t>Discussion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100" y="991235"/>
            <a:ext cx="8844915" cy="538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 i="1" u="sng"/>
              <a:t>Make a conversation like this:</a:t>
            </a:r>
            <a:endParaRPr lang="en-US" altLang="zh-CN" sz="2800" b="1" i="1" u="sng"/>
          </a:p>
          <a:p>
            <a:endParaRPr lang="en-US" altLang="zh-CN" sz="2800" b="1" i="1" u="sng"/>
          </a:p>
          <a:p>
            <a:r>
              <a:rPr lang="en-US" altLang="zh-CN" sz="3200">
                <a:solidFill>
                  <a:srgbClr val="FF0000"/>
                </a:solidFill>
              </a:rPr>
              <a:t>A:</a:t>
            </a:r>
            <a:r>
              <a:rPr lang="en-US" altLang="zh-CN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are you going to be in the future?/What will you be in the future?/What do you want to be in the future?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B: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might be ..../I hope to be.../Maybe I will be .../I would be.../I wouldn't be... Can you give me some advice?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A: </a:t>
            </a:r>
            <a:r>
              <a:rPr 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 You should..../You'd better.../You're supposed to .../</a:t>
            </a:r>
            <a:r>
              <a:rPr lang="zh-CN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或用</a:t>
            </a:r>
            <a:r>
              <a:rPr lang="zh-CN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祈使句 </a:t>
            </a:r>
            <a:r>
              <a:rPr lang="en-US" altLang="zh-CN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Wish you a better future.</a:t>
            </a:r>
            <a:endParaRPr lang="zh-CN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altLang="zh-CN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100" y="247650"/>
            <a:ext cx="2430780" cy="74358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p>
            <a:r>
              <a:rPr lang="en-US" altLang="zh-CN" sz="3200">
                <a:solidFill>
                  <a:srgbClr val="FF0000"/>
                </a:solidFill>
              </a:rPr>
              <a:t>Presentation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100" y="991235"/>
            <a:ext cx="8844915" cy="538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 i="1" u="sng"/>
              <a:t>Make a conversation like this:</a:t>
            </a:r>
            <a:endParaRPr lang="en-US" altLang="zh-CN" sz="2800" b="1" i="1" u="sng"/>
          </a:p>
          <a:p>
            <a:endParaRPr lang="en-US" altLang="zh-CN" sz="2800" b="1" i="1" u="sng"/>
          </a:p>
          <a:p>
            <a:r>
              <a:rPr lang="en-US" altLang="zh-CN" sz="3200">
                <a:solidFill>
                  <a:srgbClr val="FF0000"/>
                </a:solidFill>
              </a:rPr>
              <a:t>A:</a:t>
            </a:r>
            <a:r>
              <a:rPr lang="en-US" altLang="zh-CN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are you going to be in the future?/What will you be in the future?/What do you want to be in the future?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B: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might be ..../I hope to be.../Maybe I will be .../I would be.../I wouldn't be... Can you give me some advice?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A: </a:t>
            </a:r>
            <a:r>
              <a:rPr 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 You should..../You'd better.../You're supposed to .../</a:t>
            </a:r>
            <a:r>
              <a:rPr lang="zh-CN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或用</a:t>
            </a:r>
            <a:r>
              <a:rPr lang="zh-CN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祈使句  </a:t>
            </a:r>
            <a:r>
              <a:rPr lang="en-US" altLang="zh-CN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Wish you a better future.</a:t>
            </a:r>
            <a:endParaRPr lang="zh-CN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altLang="zh-CN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圆角矩形 2"/>
          <p:cNvSpPr>
            <a:spLocks noChangeArrowheads="1"/>
          </p:cNvSpPr>
          <p:nvPr/>
        </p:nvSpPr>
        <p:spPr bwMode="auto">
          <a:xfrm>
            <a:off x="785813" y="808022"/>
            <a:ext cx="3071812" cy="477838"/>
          </a:xfrm>
          <a:prstGeom prst="roundRect">
            <a:avLst>
              <a:gd name="adj" fmla="val 16667"/>
            </a:avLst>
          </a:prstGeom>
          <a:solidFill>
            <a:srgbClr val="EF751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3200" b="1" dirty="0">
                <a:latin typeface="Times New Roman" panose="02020603050405020304" pitchFamily="18" charset="0"/>
              </a:rPr>
              <a:t>Language </a:t>
            </a:r>
            <a:r>
              <a:rPr kumimoji="1" lang="en-US" altLang="zh-CN" sz="3200" b="1" dirty="0" smtClean="0">
                <a:latin typeface="Times New Roman" panose="02020603050405020304" pitchFamily="18" charset="0"/>
              </a:rPr>
              <a:t>Points 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403" y="1357298"/>
            <a:ext cx="7858125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询问别人对未来的想法：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 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857250" y="2094230"/>
            <a:ext cx="7572375" cy="4378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7250" y="2416810"/>
            <a:ext cx="77152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What are you going to be in the future?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What will you be in the future?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What do you want to be in the future?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What will you be when you grow up?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What are you going to be when you grow up?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5841" y="714356"/>
            <a:ext cx="7858125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</a:t>
            </a:r>
            <a:r>
              <a:rPr lang="zh-CN" altLang="zh-CN" sz="2800" dirty="0" smtClean="0">
                <a:latin typeface="+mn-lt"/>
                <a:ea typeface="黑体" panose="02010609060101010101" pitchFamily="49" charset="-122"/>
              </a:rPr>
              <a:t>回答有关于未来的问题：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 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040" y="4125927"/>
            <a:ext cx="7426325" cy="1303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 kids may be in the classroom.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孩子们有可能在教室。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716280" y="1451610"/>
            <a:ext cx="7572375" cy="4378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p>
            <a:pPr algn="ctr" eaLnBrk="1" hangingPunct="1">
              <a:defRPr/>
            </a:pP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005" y="1721485"/>
            <a:ext cx="77152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I might be a/an...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I would be ....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I wouldn't ....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Maybe I will be....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I hope to ....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I want to ...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I'm not sure...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defRPr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5841" y="714356"/>
            <a:ext cx="7858125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3. </a:t>
            </a:r>
            <a:r>
              <a:rPr lang="zh-CN" altLang="zh-CN" sz="2800" dirty="0" smtClean="0">
                <a:latin typeface="+mn-lt"/>
                <a:ea typeface="黑体" panose="02010609060101010101" pitchFamily="49" charset="-122"/>
              </a:rPr>
              <a:t>提建议</a:t>
            </a:r>
            <a:r>
              <a:rPr lang="zh-CN" altLang="zh-CN" sz="2800" dirty="0" smtClean="0">
                <a:latin typeface="+mn-lt"/>
                <a:ea typeface="黑体" panose="02010609060101010101" pitchFamily="49" charset="-122"/>
              </a:rPr>
              <a:t>：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 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040" y="4125927"/>
            <a:ext cx="7426325" cy="1303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 kids may be in the classroom.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孩子们有可能在教室。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716280" y="1451610"/>
            <a:ext cx="7572375" cy="4378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p>
            <a:pPr algn="ctr" eaLnBrk="1" hangingPunct="1">
              <a:defRPr/>
            </a:pP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005" y="1721485"/>
            <a:ext cx="77152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You might be....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What/How about....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You'd better....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You are supposed to....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Why don't you....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Why not....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defRPr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5841" y="714356"/>
            <a:ext cx="7858125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4. 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表达祝福</a:t>
            </a:r>
            <a:r>
              <a:rPr lang="zh-CN" altLang="zh-CN" sz="2800" dirty="0" smtClean="0">
                <a:latin typeface="+mn-lt"/>
                <a:ea typeface="黑体" panose="02010609060101010101" pitchFamily="49" charset="-122"/>
              </a:rPr>
              <a:t>：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 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040" y="4125927"/>
            <a:ext cx="7426325" cy="1303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 kids may be in the classroom.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孩子们有可能在教室。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716280" y="1451610"/>
            <a:ext cx="7572375" cy="4378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p>
            <a:pPr algn="ctr" eaLnBrk="1" hangingPunct="1">
              <a:defRPr/>
            </a:pP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005" y="1721485"/>
            <a:ext cx="77152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Wish you a wonderful future.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ish you have a great future.</a:t>
            </a:r>
            <a:endParaRPr lang="en-US" sz="36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Wish all your dreams come true.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I hope you can ...</a:t>
            </a:r>
            <a:endParaRPr lang="en-US" sz="36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defRPr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642913" y="593710"/>
            <a:ext cx="1905000" cy="3921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3200" dirty="0" smtClean="0"/>
              <a:t>Lead-in</a:t>
            </a:r>
            <a:endParaRPr lang="en-US" altLang="zh-CN" sz="3200" dirty="0" smtClean="0"/>
          </a:p>
        </p:txBody>
      </p:sp>
      <p:grpSp>
        <p:nvGrpSpPr>
          <p:cNvPr id="2" name="组合 10"/>
          <p:cNvGrpSpPr/>
          <p:nvPr/>
        </p:nvGrpSpPr>
        <p:grpSpPr>
          <a:xfrm>
            <a:off x="1071538" y="2357430"/>
            <a:ext cx="7143801" cy="2286016"/>
            <a:chOff x="1000100" y="928670"/>
            <a:chExt cx="7143801" cy="36798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000100" y="928670"/>
              <a:ext cx="6858000" cy="3679825"/>
            </a:xfrm>
            <a:prstGeom prst="cloudCallout">
              <a:avLst>
                <a:gd name="adj1" fmla="val -48403"/>
                <a:gd name="adj2" fmla="val 55375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>
                <a:defRPr/>
              </a:pPr>
              <a:endParaRPr lang="zh-CN" altLang="zh-CN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00167" y="1689749"/>
              <a:ext cx="6643734" cy="2106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kumimoji="1" lang="en-US" altLang="zh-CN" sz="3200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What is always in front of you, but </a:t>
              </a:r>
              <a:endParaRPr kumimoji="1" lang="en-US" altLang="zh-CN" sz="3200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kumimoji="1" lang="en-US" altLang="zh-CN" sz="3200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you can never see it?</a:t>
              </a:r>
              <a:endParaRPr kumimoji="1" lang="en-US" altLang="zh-CN" sz="3200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643174" y="1520817"/>
            <a:ext cx="3455988" cy="7651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kumimoji="1" lang="en-US" altLang="zh-CN" sz="4400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A riddle</a:t>
            </a:r>
            <a:endParaRPr kumimoji="1" lang="en-US" altLang="zh-CN" sz="4400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2857488" y="5126054"/>
            <a:ext cx="3240088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n-lt"/>
                <a:ea typeface="+mn-lt"/>
                <a:cs typeface="+mn-lt"/>
              </a:rPr>
              <a:t>Your future</a:t>
            </a:r>
            <a:endParaRPr lang="zh-CN" altLang="en-US" sz="3600" kern="10" dirty="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圆角矩形 2"/>
          <p:cNvSpPr>
            <a:spLocks noChangeArrowheads="1"/>
          </p:cNvSpPr>
          <p:nvPr/>
        </p:nvSpPr>
        <p:spPr bwMode="auto">
          <a:xfrm>
            <a:off x="1247796" y="357209"/>
            <a:ext cx="2286000" cy="477838"/>
          </a:xfrm>
          <a:prstGeom prst="roundRect">
            <a:avLst>
              <a:gd name="adj" fmla="val 16667"/>
            </a:avLst>
          </a:prstGeom>
          <a:solidFill>
            <a:srgbClr val="EF7511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3200" b="1" dirty="0">
                <a:latin typeface="Times New Roman" panose="02020603050405020304" pitchFamily="18" charset="0"/>
              </a:rPr>
              <a:t>Exercises 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62080" y="1547834"/>
            <a:ext cx="7696200" cy="49530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1</a:t>
            </a: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.________ 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he is a teacher.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2.He  ________  in the library.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3</a:t>
            </a: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.________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he is ill.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4.They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may be at home now. (</a:t>
            </a:r>
            <a:r>
              <a:rPr kumimoji="1" lang="zh-CN" altLang="en-US" sz="2800" kern="0" dirty="0">
                <a:latin typeface="+mn-lt"/>
                <a:ea typeface="黑体" panose="02010609060101010101" pitchFamily="49" charset="-122"/>
              </a:rPr>
              <a:t>改为同义句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)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______ they ______ at home now.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5.Maybe he is late for school. (</a:t>
            </a:r>
            <a:r>
              <a:rPr kumimoji="1" lang="zh-CN" altLang="en-US" sz="2800" kern="0" dirty="0">
                <a:latin typeface="+mn-lt"/>
                <a:ea typeface="黑体" panose="02010609060101010101" pitchFamily="49" charset="-122"/>
              </a:rPr>
              <a:t>改为同义句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)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kumimoji="1" lang="en-US" altLang="zh-CN" sz="2800" kern="0" dirty="0" smtClean="0">
                <a:latin typeface="+mn-lt"/>
                <a:ea typeface="黑体" panose="02010609060101010101" pitchFamily="49" charset="-122"/>
              </a:rPr>
              <a:t>He </a:t>
            </a:r>
            <a:r>
              <a:rPr kumimoji="1" lang="en-US" altLang="zh-CN" sz="2800" kern="0" dirty="0">
                <a:latin typeface="+mn-lt"/>
                <a:ea typeface="黑体" panose="02010609060101010101" pitchFamily="49" charset="-122"/>
              </a:rPr>
              <a:t>______ be late for school.</a:t>
            </a:r>
            <a:endParaRPr kumimoji="1" lang="en-US" altLang="zh-CN" sz="2800" kern="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76368" y="4357709"/>
            <a:ext cx="2784475" cy="661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Maybe             are</a:t>
            </a:r>
            <a:endParaRPr lang="en-US" altLang="zh-CN" sz="28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711355" y="1552597"/>
            <a:ext cx="1179513" cy="66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Maybe</a:t>
            </a:r>
            <a:endParaRPr lang="en-US" altLang="zh-CN" sz="28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05055" y="2286022"/>
            <a:ext cx="1230313" cy="66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may be</a:t>
            </a:r>
            <a:endParaRPr lang="en-US" altLang="zh-CN" sz="28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11355" y="2981347"/>
            <a:ext cx="1179513" cy="66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Maybe</a:t>
            </a:r>
            <a:endParaRPr lang="en-US" altLang="zh-CN" sz="28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962180" y="5572147"/>
            <a:ext cx="801688" cy="66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may</a:t>
            </a:r>
            <a:endParaRPr lang="en-US" altLang="zh-CN" sz="28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63688" y="1071584"/>
            <a:ext cx="4699000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kumimoji="1" lang="zh-CN" altLang="en-US" sz="2800" kern="0" dirty="0">
                <a:latin typeface="Times New Roman" panose="02020603050405020304"/>
                <a:ea typeface="黑体" panose="02010609060101010101" pitchFamily="49" charset="-122"/>
              </a:rPr>
              <a:t>你能辨别</a:t>
            </a:r>
            <a:r>
              <a:rPr kumimoji="1" lang="en-US" altLang="zh-CN" sz="2800" kern="0" dirty="0">
                <a:latin typeface="Times New Roman" panose="02020603050405020304"/>
                <a:ea typeface="黑体" panose="02010609060101010101" pitchFamily="49" charset="-122"/>
              </a:rPr>
              <a:t>maybe</a:t>
            </a:r>
            <a:r>
              <a:rPr kumimoji="1" lang="zh-CN" altLang="en-US" sz="2800" kern="0" dirty="0">
                <a:latin typeface="Times New Roman" panose="02020603050405020304"/>
                <a:ea typeface="黑体" panose="02010609060101010101" pitchFamily="49" charset="-122"/>
              </a:rPr>
              <a:t>与</a:t>
            </a:r>
            <a:r>
              <a:rPr kumimoji="1" lang="en-US" altLang="zh-CN" sz="2800" kern="0" dirty="0">
                <a:latin typeface="Times New Roman" panose="02020603050405020304"/>
                <a:ea typeface="黑体" panose="02010609060101010101" pitchFamily="49" charset="-122"/>
              </a:rPr>
              <a:t>may be</a:t>
            </a:r>
            <a:r>
              <a:rPr kumimoji="1" lang="zh-CN" altLang="en-US" sz="2800" kern="0" dirty="0">
                <a:latin typeface="Times New Roman" panose="02020603050405020304"/>
                <a:ea typeface="黑体" panose="02010609060101010101" pitchFamily="49" charset="-122"/>
              </a:rPr>
              <a:t>吗？</a:t>
            </a:r>
            <a:endParaRPr kumimoji="1" lang="en-US" altLang="zh-CN" sz="2800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3" name="Picture 2" descr="c:\users\duan\appdata\roaming\360se6\USERDA~1\Temp\84EEDB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320675"/>
            <a:ext cx="9330055" cy="715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2400" y="455613"/>
            <a:ext cx="9177338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r>
              <a:rPr lang="en-US" altLang="zh-CN" sz="5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Practice</a:t>
            </a:r>
            <a:endParaRPr lang="en-US" altLang="zh-CN" sz="54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1550988"/>
            <a:ext cx="9177338" cy="1631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Da Wa  is good at  _____   football.  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A  play       B  playing       C   to play      D   played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9563" y="1385888"/>
            <a:ext cx="381000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778125"/>
            <a:ext cx="84074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Han Mei   hopes _____ a good teacher. 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A to be          B is        C    am       D are 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363" y="2709863"/>
            <a:ext cx="38100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70325"/>
            <a:ext cx="8847138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I don’t like winter because there is too___ snow.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A  many    B   much    C  some     D few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7100" y="3763963"/>
            <a:ext cx="38100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863" y="4114800"/>
            <a:ext cx="9177337" cy="1138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100" y="5094288"/>
            <a:ext cx="9024938" cy="860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It  is useful for me __________ ( learn) English.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8900" y="4954588"/>
            <a:ext cx="2971800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to learn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charRg st="42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charRg st="4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4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/>
      <p:bldP spid="5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1" name="文本框 2"/>
          <p:cNvSpPr txBox="1"/>
          <p:nvPr/>
        </p:nvSpPr>
        <p:spPr>
          <a:xfrm>
            <a:off x="598488" y="300038"/>
            <a:ext cx="8218487" cy="54340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Dear class,I Belive,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you will be, you will be! And what you want to be, you will be!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But please remember: You must 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 hard</a:t>
            </a:r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at everything to make  your dream come ture!So,please</a:t>
            </a:r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strict  with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yourselves!Try to be a</a:t>
            </a:r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useful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helpful</a:t>
            </a:r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person in the future!Clear?!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亲爱的同学们，我相信，</a:t>
            </a:r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你们能成为你们可以成为的人！你们也可以成为你们想成为的人！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但是请记住：你们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必须努力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才能使你们的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梦想成真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!因此，请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严格要求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你们自己！力求在未来做一个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有用的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有益于</a:t>
            </a:r>
            <a:r>
              <a:rPr lang="zh-CN" altLang="en-US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社会的人！明白吗？！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2071670" y="2667020"/>
            <a:ext cx="5181600" cy="833418"/>
          </a:xfrm>
        </p:spPr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pic>
        <p:nvPicPr>
          <p:cNvPr id="77826" name="内容占位符 8" descr="69z58PICRnJ_102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0" y="22225"/>
            <a:ext cx="9158288" cy="6813550"/>
          </a:xfrm>
        </p:spPr>
      </p:pic>
      <p:pic>
        <p:nvPicPr>
          <p:cNvPr id="10" name="图片 12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2708275"/>
            <a:ext cx="5459412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3289300" y="524510"/>
            <a:ext cx="297878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7200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Guess</a:t>
            </a:r>
            <a:endParaRPr lang="en-US" altLang="zh-CN" sz="7200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7435" y="1723389"/>
            <a:ext cx="8596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What </a:t>
            </a:r>
            <a:r>
              <a:rPr lang="en-US" altLang="zh-CN" sz="320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will he</a:t>
            </a:r>
            <a:r>
              <a:rPr lang="en-US" altLang="zh-CN" sz="3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320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</a:t>
            </a:r>
            <a:r>
              <a:rPr lang="en-US" altLang="zh-CN" sz="3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when he </a:t>
            </a:r>
            <a:r>
              <a:rPr lang="en-US" altLang="zh-CN" sz="3200" u="sng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grows</a:t>
            </a:r>
            <a:r>
              <a:rPr lang="en-US" altLang="zh-CN" sz="32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up?                 </a:t>
            </a:r>
            <a:endParaRPr lang="en-US" altLang="zh-CN" sz="3200" noProof="1"/>
          </a:p>
        </p:txBody>
      </p:sp>
      <p:sp>
        <p:nvSpPr>
          <p:cNvPr id="3" name="文本框 2"/>
          <p:cNvSpPr txBox="1"/>
          <p:nvPr/>
        </p:nvSpPr>
        <p:spPr>
          <a:xfrm>
            <a:off x="4273550" y="2228850"/>
            <a:ext cx="4236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grow-grew-grown</a:t>
            </a:r>
            <a:endParaRPr lang="en-US" altLang="zh-CN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9113" y="307975"/>
            <a:ext cx="2827337" cy="2000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568065" y="1139190"/>
            <a:ext cx="5337175" cy="1169035"/>
          </a:xfrm>
          <a:prstGeom prst="wedgeRectCallout">
            <a:avLst>
              <a:gd name="adj1" fmla="val -44250"/>
              <a:gd name="adj2" fmla="val -82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 Maybe he is good at teaching.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So 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might</a:t>
            </a:r>
            <a:r>
              <a:rPr lang="en-US" altLang="zh-CN" sz="3200" dirty="0">
                <a:latin typeface="Times New Roman" panose="02020603050405020304" pitchFamily="18" charset="0"/>
              </a:rPr>
              <a:t> be a teacher.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711575" y="3692525"/>
            <a:ext cx="5279390" cy="1323340"/>
          </a:xfrm>
          <a:prstGeom prst="wedgeRectCallout">
            <a:avLst>
              <a:gd name="adj1" fmla="val -44250"/>
              <a:gd name="adj2" fmla="val -82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Maybe he is good at ....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So he might be ....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" y="3041015"/>
            <a:ext cx="3246120" cy="261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352925" y="230822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[maɪt] 可能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3763" y="3501091"/>
            <a:ext cx="23574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6166" y="3305828"/>
            <a:ext cx="2347912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936240" y="1682750"/>
            <a:ext cx="3049905" cy="1276350"/>
          </a:xfrm>
          <a:prstGeom prst="wedgeRectCallout">
            <a:avLst>
              <a:gd name="adj1" fmla="val -44250"/>
              <a:gd name="adj2" fmla="val -82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r>
              <a:rPr lang="en-US" altLang="zh-CN" sz="3200" dirty="0">
                <a:latin typeface="Times New Roman" panose="02020603050405020304" pitchFamily="18" charset="0"/>
              </a:rPr>
              <a:t>Maybe he ...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So he might be....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32779" name="矩形 30"/>
          <p:cNvSpPr>
            <a:spLocks noChangeArrowheads="1"/>
          </p:cNvSpPr>
          <p:nvPr/>
        </p:nvSpPr>
        <p:spPr bwMode="auto">
          <a:xfrm>
            <a:off x="29210" y="5501005"/>
            <a:ext cx="31591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演员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  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955" y="2635885"/>
            <a:ext cx="2787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科学家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_______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06135" y="5425440"/>
            <a:ext cx="2608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服务员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______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075201" y="2436831"/>
            <a:ext cx="1676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engineer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58815" y="2541905"/>
            <a:ext cx="27559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工程师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35436" y="2541606"/>
            <a:ext cx="1676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scientist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11966" y="5425141"/>
            <a:ext cx="1676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actor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35856" y="5425141"/>
            <a:ext cx="1676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waiter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45" y="694055"/>
            <a:ext cx="2609850" cy="17430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43370" y="306387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[.endʒɪ'nɪr]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99490" y="3063875"/>
            <a:ext cx="19361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[ˈsaɪəntɪst]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心形 15"/>
          <p:cNvSpPr/>
          <p:nvPr/>
        </p:nvSpPr>
        <p:spPr>
          <a:xfrm>
            <a:off x="2858135" y="3157855"/>
            <a:ext cx="3128645" cy="28651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011805" y="3882390"/>
            <a:ext cx="29749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bg1"/>
                </a:solidFill>
              </a:rPr>
              <a:t>Can you give him some advice?</a:t>
            </a:r>
            <a:endParaRPr lang="en-US" altLang="zh-CN" sz="2800" i="1">
              <a:solidFill>
                <a:schemeClr val="bg1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455930"/>
            <a:ext cx="2524125" cy="198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autoUpdateAnimBg="0"/>
      <p:bldP spid="8" grpId="0" autoUpdateAnimBg="0"/>
      <p:bldP spid="10" grpId="0" autoUpdateAnimBg="0"/>
      <p:bldP spid="12" grpId="0" autoUpdateAnimBg="0"/>
      <p:bldP spid="15" grpId="0" autoUpdateAnimBg="0"/>
      <p:bldP spid="14" grpId="0"/>
      <p:bldP spid="17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8"/>
          <p:cNvSpPr>
            <a:spLocks noChangeArrowheads="1"/>
          </p:cNvSpPr>
          <p:nvPr/>
        </p:nvSpPr>
        <p:spPr bwMode="auto">
          <a:xfrm flipH="1">
            <a:off x="499745" y="889000"/>
            <a:ext cx="5869305" cy="4268470"/>
          </a:xfrm>
          <a:prstGeom prst="wedgeEllipseCallout">
            <a:avLst>
              <a:gd name="adj1" fmla="val -75042"/>
              <a:gd name="adj2" fmla="val 32074"/>
            </a:avLst>
          </a:prstGeom>
          <a:gradFill rotWithShape="0">
            <a:gsLst>
              <a:gs pos="0">
                <a:srgbClr val="FF9933"/>
              </a:gs>
              <a:gs pos="100000">
                <a:srgbClr val="FFF0D9"/>
              </a:gs>
            </a:gsLst>
            <a:lin ang="5400000" scaled="1"/>
          </a:gradFill>
          <a:ln w="12700" cap="sq">
            <a:noFill/>
            <a:miter lim="800000"/>
          </a:ln>
        </p:spPr>
        <p:txBody>
          <a:bodyPr/>
          <a:lstStyle/>
          <a:p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33795" name="Picture 9" descr="viewimg"/>
          <p:cNvPicPr>
            <a:picLocks noChangeAspect="1" noChangeArrowheads="1" noCrop="1"/>
          </p:cNvPicPr>
          <p:nvPr/>
        </p:nvPicPr>
        <p:blipFill>
          <a:blip r:embed="rId1">
            <a:lum bright="6000" contrast="12000"/>
          </a:blip>
          <a:srcRect/>
          <a:stretch>
            <a:fillRect/>
          </a:stretch>
        </p:blipFill>
        <p:spPr bwMode="auto">
          <a:xfrm>
            <a:off x="6502750" y="3844289"/>
            <a:ext cx="303053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70915" y="1351915"/>
            <a:ext cx="5212715" cy="4154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Times New Roman" panose="02020603050405020304" pitchFamily="18" charset="0"/>
              </a:rPr>
              <a:t>1. Always do homework carefully.</a:t>
            </a:r>
            <a:endParaRPr lang="en-US" altLang="zh-CN" sz="2800" i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Times New Roman" panose="02020603050405020304" pitchFamily="18" charset="0"/>
              </a:rPr>
              <a:t>2. Go to bed and get up early.</a:t>
            </a:r>
            <a:endParaRPr lang="en-US" altLang="zh-CN" sz="2800" i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Times New Roman" panose="02020603050405020304" pitchFamily="18" charset="0"/>
              </a:rPr>
              <a:t>3. Be nice to his classmates and teacher.</a:t>
            </a:r>
            <a:endParaRPr lang="en-US" altLang="zh-CN" sz="2800" i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Times New Roman" panose="02020603050405020304" pitchFamily="18" charset="0"/>
              </a:rPr>
              <a:t>4. Help his parents with the housework.</a:t>
            </a:r>
            <a:endParaRPr lang="en-US" altLang="zh-CN" sz="2800" i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i="1" dirty="0">
                <a:latin typeface="Times New Roman" panose="02020603050405020304" pitchFamily="18" charset="0"/>
              </a:rPr>
              <a:t> </a:t>
            </a:r>
            <a:endParaRPr lang="en-US" altLang="zh-CN" sz="36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071880" y="1169392"/>
            <a:ext cx="7000875" cy="439991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dirty="0" smtClean="0">
                <a:latin typeface="+mn-lt"/>
                <a:ea typeface="黑体" panose="02010609060101010101" pitchFamily="49" charset="-122"/>
              </a:rPr>
              <a:t>might  </a:t>
            </a:r>
            <a:r>
              <a:rPr lang="zh-CN" altLang="en-US" sz="4000" dirty="0" smtClean="0">
                <a:latin typeface="+mn-lt"/>
                <a:ea typeface="黑体" panose="02010609060101010101" pitchFamily="49" charset="-122"/>
              </a:rPr>
              <a:t>可能</a:t>
            </a:r>
            <a:r>
              <a:rPr lang="zh-CN" altLang="en-US" sz="4000" dirty="0">
                <a:latin typeface="+mn-lt"/>
                <a:ea typeface="黑体" panose="02010609060101010101" pitchFamily="49" charset="-122"/>
              </a:rPr>
              <a:t>，也许 </a:t>
            </a:r>
            <a:endParaRPr lang="zh-CN" altLang="en-US" sz="4000" dirty="0">
              <a:latin typeface="+mn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4000" dirty="0" smtClean="0">
                <a:latin typeface="+mn-lt"/>
                <a:ea typeface="黑体" panose="02010609060101010101" pitchFamily="49" charset="-122"/>
              </a:rPr>
              <a:t>scientist  </a:t>
            </a:r>
            <a:r>
              <a:rPr lang="zh-CN" altLang="en-US" sz="4000" dirty="0" smtClean="0">
                <a:latin typeface="+mn-lt"/>
                <a:ea typeface="黑体" panose="02010609060101010101" pitchFamily="49" charset="-122"/>
              </a:rPr>
              <a:t>科学家</a:t>
            </a:r>
            <a:endParaRPr lang="zh-CN" altLang="en-US" sz="4000" dirty="0">
              <a:latin typeface="+mn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4000" dirty="0" smtClean="0">
                <a:latin typeface="+mn-lt"/>
                <a:ea typeface="黑体" panose="02010609060101010101" pitchFamily="49" charset="-122"/>
              </a:rPr>
              <a:t>grow</a:t>
            </a:r>
            <a:r>
              <a:rPr lang="en-US" altLang="zh-CN" sz="4000" dirty="0" smtClean="0">
                <a:ea typeface="黑体" panose="02010609060101010101" pitchFamily="49" charset="-122"/>
              </a:rPr>
              <a:t>-</a:t>
            </a:r>
            <a:r>
              <a:rPr lang="en-US" altLang="zh-CN" sz="4000" dirty="0" smtClean="0">
                <a:latin typeface="+mn-lt"/>
                <a:ea typeface="黑体" panose="02010609060101010101" pitchFamily="49" charset="-122"/>
              </a:rPr>
              <a:t>grew-grown  </a:t>
            </a:r>
            <a:r>
              <a:rPr lang="zh-CN" altLang="en-US" sz="4000" dirty="0" smtClean="0">
                <a:latin typeface="+mn-lt"/>
                <a:ea typeface="黑体" panose="02010609060101010101" pitchFamily="49" charset="-122"/>
              </a:rPr>
              <a:t>生长</a:t>
            </a:r>
            <a:r>
              <a:rPr lang="zh-CN" altLang="en-US" sz="4000" dirty="0">
                <a:latin typeface="+mn-lt"/>
                <a:ea typeface="黑体" panose="02010609060101010101" pitchFamily="49" charset="-122"/>
              </a:rPr>
              <a:t>；增加</a:t>
            </a:r>
            <a:endParaRPr lang="zh-CN" altLang="en-US" sz="4000" dirty="0">
              <a:latin typeface="+mn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4000" dirty="0">
                <a:latin typeface="+mn-lt"/>
                <a:ea typeface="黑体" panose="02010609060101010101" pitchFamily="49" charset="-122"/>
              </a:rPr>
              <a:t>engineer  </a:t>
            </a:r>
            <a:r>
              <a:rPr lang="zh-CN" altLang="en-US" sz="4000" dirty="0" smtClean="0">
                <a:latin typeface="+mn-lt"/>
                <a:ea typeface="黑体" panose="02010609060101010101" pitchFamily="49" charset="-122"/>
              </a:rPr>
              <a:t>工程师</a:t>
            </a:r>
            <a:r>
              <a:rPr lang="zh-CN" altLang="en-US" sz="4000" dirty="0">
                <a:latin typeface="+mn-lt"/>
                <a:ea typeface="黑体" panose="02010609060101010101" pitchFamily="49" charset="-122"/>
              </a:rPr>
              <a:t>；技师</a:t>
            </a:r>
            <a:endParaRPr lang="zh-CN" altLang="en-US" sz="4000" dirty="0">
              <a:latin typeface="+mn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4000" dirty="0">
                <a:latin typeface="+mn-lt"/>
                <a:ea typeface="黑体" panose="02010609060101010101" pitchFamily="49" charset="-122"/>
              </a:rPr>
              <a:t>advice   </a:t>
            </a:r>
            <a:r>
              <a:rPr lang="zh-CN" altLang="en-US" sz="4000" dirty="0">
                <a:latin typeface="+mn-lt"/>
                <a:ea typeface="黑体" panose="02010609060101010101" pitchFamily="49" charset="-122"/>
              </a:rPr>
              <a:t>建议，劝告</a:t>
            </a:r>
            <a:endParaRPr lang="zh-CN" altLang="en-US" sz="4000" dirty="0">
              <a:latin typeface="+mn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4000" dirty="0">
                <a:latin typeface="+mn-lt"/>
                <a:ea typeface="黑体" panose="02010609060101010101" pitchFamily="49" charset="-122"/>
              </a:rPr>
              <a:t>number  </a:t>
            </a:r>
            <a:r>
              <a:rPr lang="zh-CN" altLang="en-US" sz="4000" dirty="0">
                <a:latin typeface="+mn-lt"/>
                <a:ea typeface="黑体" panose="02010609060101010101" pitchFamily="49" charset="-122"/>
              </a:rPr>
              <a:t>数字</a:t>
            </a:r>
            <a:endParaRPr lang="zh-CN" altLang="en-US" sz="4000" dirty="0">
              <a:latin typeface="+mn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sz="4000" dirty="0">
                <a:latin typeface="+mn-lt"/>
                <a:ea typeface="黑体" panose="02010609060101010101" pitchFamily="49" charset="-122"/>
              </a:rPr>
              <a:t>opposite  </a:t>
            </a:r>
            <a:r>
              <a:rPr lang="zh-CN" altLang="en-US" sz="4000" dirty="0">
                <a:latin typeface="+mn-lt"/>
                <a:ea typeface="黑体" panose="02010609060101010101" pitchFamily="49" charset="-122"/>
              </a:rPr>
              <a:t>相反的，相对的</a:t>
            </a:r>
            <a:endParaRPr lang="zh-CN" altLang="en-US" sz="40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70612" y="461774"/>
            <a:ext cx="1803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algn="ctr">
            <a:noFill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atin typeface="Times New Roman" panose="02020603050405020304" pitchFamily="18" charset="0"/>
              </a:rPr>
              <a:t>words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91135" y="860425"/>
            <a:ext cx="876236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139700"/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tooltip="" action="ppaction://hlinkfile"/>
              </a:rPr>
              <a:t>Listen to the tape and answer: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39700"/>
            <a:r>
              <a:rPr 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Li Ming and Wang Mei be in the future ?</a:t>
            </a:r>
            <a:endParaRPr lang="en-US" sz="3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39700"/>
            <a:r>
              <a:rPr 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</a:t>
            </a:r>
            <a:r>
              <a:rPr lang="en-US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① Li Ming might be a ___________.② Wang Mei might be a ____________.</a:t>
            </a:r>
            <a:endParaRPr lang="en-US" alt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9215" y="2429510"/>
            <a:ext cx="2421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teacher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8455" y="3076575"/>
            <a:ext cx="2421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doctor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080" y="1350645"/>
            <a:ext cx="8810625" cy="3816350"/>
          </a:xfrm>
        </p:spPr>
        <p:txBody>
          <a:bodyPr/>
          <a:p>
            <a:r>
              <a:rPr lang="en-US" altLang="zh-CN" sz="7200"/>
              <a:t>Finish the left exercises.</a:t>
            </a:r>
            <a:br>
              <a:rPr lang="en-US" altLang="zh-CN" sz="7200"/>
            </a:br>
            <a:r>
              <a:rPr lang="zh-CN" altLang="en-US" sz="7200">
                <a:solidFill>
                  <a:srgbClr val="FF0000"/>
                </a:solidFill>
              </a:rPr>
              <a:t>坐姿端正，黑笔做答。</a:t>
            </a:r>
            <a:br>
              <a:rPr lang="en-US" altLang="zh-CN" sz="7200"/>
            </a:br>
            <a:endParaRPr lang="en-US" altLang="zh-CN" sz="7200"/>
          </a:p>
        </p:txBody>
      </p:sp>
    </p:spTree>
  </p:cSld>
  <p:clrMapOvr>
    <a:masterClrMapping/>
  </p:clrMapOvr>
  <p:transition>
    <p:checker dir="vert"/>
  </p:transition>
</p:sld>
</file>

<file path=ppt/tags/tag1.xml><?xml version="1.0" encoding="utf-8"?>
<p:tagLst xmlns:p="http://schemas.openxmlformats.org/presentationml/2006/main">
  <p:tag name="ISPRING_RESOURCE_PATHS_HASH_PRESENTER" val="c1f73945e5a235e324f5af594b697c0e6ff80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英文母版（无彩条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4981</Words>
  <Application>WPS 演示</Application>
  <PresentationFormat>全屏显示(4:3)</PresentationFormat>
  <Paragraphs>298</Paragraphs>
  <Slides>23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楷体</vt:lpstr>
      <vt:lpstr>Calibri Light</vt:lpstr>
      <vt:lpstr>Times New Roman</vt:lpstr>
      <vt:lpstr>隶书</vt:lpstr>
      <vt:lpstr>黑体</vt:lpstr>
      <vt:lpstr>Monotype Corsiva</vt:lpstr>
      <vt:lpstr>Times New Roman</vt:lpstr>
      <vt:lpstr>微软雅黑</vt:lpstr>
      <vt:lpstr>Arial Unicode MS</vt:lpstr>
      <vt:lpstr>Calibri</vt:lpstr>
      <vt:lpstr>Trebuchet MS</vt:lpstr>
      <vt:lpstr>Wingdings 2</vt:lpstr>
      <vt:lpstr>华文新魏</vt:lpstr>
      <vt:lpstr>Wingdings 2</vt:lpstr>
      <vt:lpstr>Wingdings</vt:lpstr>
      <vt:lpstr>Gungsuh</vt:lpstr>
      <vt:lpstr>Arial Rounded MT Bold</vt:lpstr>
      <vt:lpstr>英文母版（无彩条）</vt:lpstr>
      <vt:lpstr>华丽</vt:lpstr>
      <vt:lpstr>Unit 5  My Future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 My Future</dc:title>
  <dc:creator/>
  <cp:lastModifiedBy>A逆态度   宋佳</cp:lastModifiedBy>
  <cp:revision>15</cp:revision>
  <dcterms:created xsi:type="dcterms:W3CDTF">2019-10-18T10:14:00Z</dcterms:created>
  <dcterms:modified xsi:type="dcterms:W3CDTF">2019-10-20T15:11:10Z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