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75" r:id="rId5"/>
  </p:sldMasterIdLst>
  <p:notesMasterIdLst>
    <p:notesMasterId r:id="rId8"/>
  </p:notesMasterIdLst>
  <p:sldIdLst>
    <p:sldId id="507" r:id="rId6"/>
    <p:sldId id="401" r:id="rId7"/>
    <p:sldId id="508" r:id="rId9"/>
    <p:sldId id="351" r:id="rId10"/>
    <p:sldId id="509" r:id="rId11"/>
    <p:sldId id="514" r:id="rId12"/>
    <p:sldId id="517" r:id="rId13"/>
    <p:sldId id="518" r:id="rId14"/>
    <p:sldId id="416" r:id="rId15"/>
    <p:sldId id="511" r:id="rId16"/>
    <p:sldId id="512" r:id="rId17"/>
    <p:sldId id="356" r:id="rId18"/>
    <p:sldId id="357" r:id="rId19"/>
    <p:sldId id="358" r:id="rId20"/>
    <p:sldId id="434" r:id="rId21"/>
    <p:sldId id="359" r:id="rId22"/>
    <p:sldId id="360" r:id="rId23"/>
    <p:sldId id="417" r:id="rId24"/>
    <p:sldId id="361" r:id="rId25"/>
    <p:sldId id="418" r:id="rId26"/>
    <p:sldId id="516" r:id="rId27"/>
    <p:sldId id="419" r:id="rId28"/>
    <p:sldId id="420" r:id="rId29"/>
    <p:sldId id="363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515" r:id="rId41"/>
    <p:sldId id="431" r:id="rId42"/>
    <p:sldId id="513" r:id="rId43"/>
    <p:sldId id="368" r:id="rId44"/>
    <p:sldId id="438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90"/>
      </p:cViewPr>
      <p:guideLst>
        <p:guide orient="horz" pos="2143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7E293-936B-410F-9E09-F97C55ED8A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7C20-6368-4CB1-B65E-96ED678D670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Everybody, stand</a:t>
            </a:r>
            <a:r>
              <a:rPr lang="en-US" altLang="zh-CN" baseline="0" dirty="0" smtClean="0"/>
              <a:t> up! Hello, everyone. How are you? Nice to meet you.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825D9-7794-4353-A3C0-49EE5E6B7B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</p:spPr>
      </p:sp>
      <p:sp>
        <p:nvSpPr>
          <p:cNvPr id="8195" name="备注占位符 2"/>
          <p:cNvSpPr>
            <a:spLocks noGrp="1"/>
          </p:cNvSpPr>
          <p:nvPr>
            <p:ph type="body"/>
          </p:nvPr>
        </p:nvSpPr>
        <p:spPr>
          <a:xfrm>
            <a:off x="684213" y="4341813"/>
            <a:ext cx="5486400" cy="4114800"/>
          </a:xfrm>
        </p:spPr>
        <p:txBody>
          <a:bodyPr wrap="square" anchor="t"/>
          <a:p>
            <a:pPr lvl="0" indent="0" eaLnBrk="1" hangingPunct="1"/>
            <a:r>
              <a:rPr lang="en-US" altLang="x-none" dirty="0"/>
              <a:t>Game: act and say</a:t>
            </a:r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冀教链接</a:t>
            </a:r>
            <a:r>
              <a:rPr lang="zh-CN" altLang="en-US" i="1" dirty="0" smtClean="0">
                <a:latin typeface="Georgia" panose="02040502050405020303" pitchFamily="18" charset="0"/>
                <a:sym typeface="+mn-ea"/>
              </a:rPr>
              <a:t>： 七下</a:t>
            </a:r>
            <a:r>
              <a:rPr lang="en-US" altLang="zh-CN" i="1" dirty="0" smtClean="0">
                <a:latin typeface="Georgia" panose="02040502050405020303" pitchFamily="18" charset="0"/>
                <a:sym typeface="+mn-ea"/>
              </a:rPr>
              <a:t>U4  L21</a:t>
            </a:r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冀教链接</a:t>
            </a:r>
            <a:r>
              <a:rPr lang="zh-CN" altLang="en-US" i="1" dirty="0" smtClean="0">
                <a:latin typeface="Georgia" panose="02040502050405020303" pitchFamily="18" charset="0"/>
                <a:sym typeface="+mn-ea"/>
              </a:rPr>
              <a:t>：七上</a:t>
            </a:r>
            <a:r>
              <a:rPr lang="en-US" altLang="zh-CN" i="1" dirty="0" smtClean="0">
                <a:latin typeface="Georgia" panose="02040502050405020303" pitchFamily="18" charset="0"/>
                <a:sym typeface="+mn-ea"/>
              </a:rPr>
              <a:t>U5  L28</a:t>
            </a:r>
            <a:endParaRPr lang="en-US" altLang="zh-CN" i="1" dirty="0" smtClean="0">
              <a:latin typeface="Georgia" panose="02040502050405020303" pitchFamily="18" charset="0"/>
            </a:endParaRPr>
          </a:p>
          <a:p>
            <a:endParaRPr lang="en-US" altLang="zh-CN" i="1" dirty="0" smtClean="0">
              <a:latin typeface="Georgia" panose="02040502050405020303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冀教链接：</a:t>
            </a:r>
            <a:r>
              <a:rPr lang="en-US" altLang="zh-CN" dirty="0" smtClean="0">
                <a:latin typeface="Georgia" panose="02040502050405020303" pitchFamily="18" charset="0"/>
                <a:sym typeface="+mn-ea"/>
              </a:rPr>
              <a:t> </a:t>
            </a:r>
            <a:r>
              <a:rPr lang="zh-CN" altLang="en-US" i="1" dirty="0" smtClean="0">
                <a:latin typeface="Georgia" panose="02040502050405020303" pitchFamily="18" charset="0"/>
                <a:sym typeface="+mn-ea"/>
              </a:rPr>
              <a:t>七下</a:t>
            </a:r>
            <a:r>
              <a:rPr lang="en-US" altLang="zh-CN" i="1" dirty="0" smtClean="0">
                <a:latin typeface="Georgia" panose="02040502050405020303" pitchFamily="18" charset="0"/>
                <a:sym typeface="+mn-ea"/>
              </a:rPr>
              <a:t>U1 L5</a:t>
            </a:r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冀教链接：</a:t>
            </a:r>
            <a:r>
              <a:rPr lang="en-US" altLang="zh-CN" i="1" dirty="0" smtClean="0">
                <a:latin typeface="Georgia" panose="02040502050405020303" pitchFamily="18" charset="0"/>
                <a:sym typeface="+mn-ea"/>
              </a:rPr>
              <a:t> </a:t>
            </a:r>
            <a:r>
              <a:rPr lang="zh-CN" altLang="en-US" i="1" dirty="0" smtClean="0">
                <a:latin typeface="Georgia" panose="02040502050405020303" pitchFamily="18" charset="0"/>
                <a:sym typeface="+mn-ea"/>
              </a:rPr>
              <a:t>七下</a:t>
            </a:r>
            <a:r>
              <a:rPr lang="en-US" altLang="zh-CN" i="1" dirty="0" smtClean="0">
                <a:latin typeface="Georgia" panose="02040502050405020303" pitchFamily="18" charset="0"/>
                <a:sym typeface="+mn-ea"/>
              </a:rPr>
              <a:t>U2  L8</a:t>
            </a:r>
            <a:r>
              <a:rPr lang="en-US" altLang="zh-CN" dirty="0" smtClean="0">
                <a:latin typeface="Georgia" panose="02040502050405020303" pitchFamily="18" charset="0"/>
                <a:sym typeface="+mn-ea"/>
              </a:rPr>
              <a:t> </a:t>
            </a:r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冀教链接：</a:t>
            </a:r>
            <a:r>
              <a:rPr lang="zh-CN" altLang="en-US" i="1" dirty="0" smtClean="0">
                <a:latin typeface="Georgia" panose="02040502050405020303" pitchFamily="18" charset="0"/>
                <a:sym typeface="+mn-ea"/>
              </a:rPr>
              <a:t>七下</a:t>
            </a:r>
            <a:r>
              <a:rPr lang="en-US" altLang="zh-CN" i="1" dirty="0" smtClean="0">
                <a:latin typeface="Georgia" panose="02040502050405020303" pitchFamily="18" charset="0"/>
                <a:sym typeface="+mn-ea"/>
              </a:rPr>
              <a:t>U1  L3</a:t>
            </a:r>
            <a:endParaRPr lang="en-US" altLang="zh-CN" i="1" dirty="0" smtClean="0">
              <a:latin typeface="Georgia" panose="02040502050405020303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zh-CN" smtClean="0"/>
              <a:t>live </a:t>
            </a:r>
            <a:r>
              <a:rPr kumimoji="0" lang="zh-CN" altLang="en-US" smtClean="0"/>
              <a:t>加题</a:t>
            </a:r>
            <a:endParaRPr kumimoji="0"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DBABD14-E9E4-4760-8FAA-88B2A23CAFC6}" type="slidenum">
              <a:rPr lang="zh-CN" altLang="en-US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en-US" altLang="zh-CN" smtClean="0"/>
              <a:t>stay </a:t>
            </a:r>
            <a:r>
              <a:rPr kumimoji="0" lang="zh-CN" altLang="en-US" smtClean="0"/>
              <a:t>加题</a:t>
            </a:r>
            <a:endParaRPr kumimoji="0"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545CBB2-5AA6-4412-BEAA-0F4F0D16C15F}" type="slidenum">
              <a:rPr lang="zh-CN" altLang="en-US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CN" altLang="en-US" b="1" dirty="0" smtClean="0"/>
              <a:t> </a:t>
            </a:r>
            <a:r>
              <a:rPr lang="en-US" altLang="zh-CN" dirty="0" smtClean="0"/>
              <a:t>['</a:t>
            </a:r>
            <a:r>
              <a:rPr lang="en-US" altLang="zh-CN" dirty="0" err="1" smtClean="0"/>
              <a:t>kʌstəmə</a:t>
            </a:r>
            <a:r>
              <a:rPr lang="en-US" altLang="zh-CN" dirty="0" smtClean="0"/>
              <a:t>]</a:t>
            </a:r>
            <a:r>
              <a:rPr lang="en-US" altLang="zh-CN" b="1" dirty="0" smtClean="0"/>
              <a:t> </a:t>
            </a:r>
            <a:r>
              <a:rPr lang="en-US" altLang="zh-CN" dirty="0" smtClean="0"/>
              <a:t> 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514350" indent="-514350"/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冀教链接</a:t>
            </a:r>
            <a:r>
              <a:rPr lang="zh-CN" altLang="en-US" i="1" dirty="0" smtClean="0">
                <a:latin typeface="Georgia" panose="02040502050405020303" pitchFamily="18" charset="0"/>
                <a:sym typeface="+mn-ea"/>
              </a:rPr>
              <a:t>：</a:t>
            </a:r>
            <a:r>
              <a:rPr lang="en-US" altLang="zh-CN" dirty="0" smtClean="0">
                <a:latin typeface="Georgia" panose="02040502050405020303" pitchFamily="18" charset="0"/>
                <a:sym typeface="+mn-ea"/>
              </a:rPr>
              <a:t> </a:t>
            </a:r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七上</a:t>
            </a:r>
            <a:r>
              <a:rPr lang="en-US" altLang="zh-CN" i="1" dirty="0" smtClean="0">
                <a:latin typeface="Georgia" panose="02040502050405020303" pitchFamily="18" charset="0"/>
                <a:sym typeface="+mn-ea"/>
              </a:rPr>
              <a:t>U7  L41 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冀教链接：七上</a:t>
            </a:r>
            <a:r>
              <a:rPr lang="en-US" altLang="zh-CN" i="1" dirty="0" smtClean="0">
                <a:latin typeface="Georgia" panose="02040502050405020303" pitchFamily="18" charset="0"/>
                <a:sym typeface="+mn-ea"/>
              </a:rPr>
              <a:t>U2  L4</a:t>
            </a:r>
            <a:r>
              <a:rPr lang="zh-CN" altLang="en-US" i="1" dirty="0" smtClean="0">
                <a:latin typeface="Georgia" panose="02040502050405020303" pitchFamily="18" charset="0"/>
                <a:sym typeface="+mn-ea"/>
              </a:rPr>
              <a:t>和</a:t>
            </a:r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冀教链接：</a:t>
            </a:r>
            <a:r>
              <a:rPr lang="en-US" altLang="zh-CN" dirty="0" smtClean="0">
                <a:latin typeface="Georgia" panose="02040502050405020303" pitchFamily="18" charset="0"/>
                <a:sym typeface="+mn-ea"/>
              </a:rPr>
              <a:t> </a:t>
            </a:r>
            <a:r>
              <a:rPr lang="zh-CN" altLang="en-US" dirty="0" smtClean="0">
                <a:latin typeface="Georgia" panose="02040502050405020303" pitchFamily="18" charset="0"/>
                <a:sym typeface="+mn-ea"/>
              </a:rPr>
              <a:t>七下</a:t>
            </a:r>
            <a:r>
              <a:rPr lang="en-US" altLang="zh-CN" i="1" dirty="0" smtClean="0">
                <a:latin typeface="Georgia" panose="02040502050405020303" pitchFamily="18" charset="0"/>
                <a:sym typeface="+mn-ea"/>
              </a:rPr>
              <a:t>U1  L1</a:t>
            </a:r>
            <a:endParaRPr lang="zh-CN" altLang="en-US" i="1" dirty="0" smtClean="0">
              <a:latin typeface="Georgia" panose="02040502050405020303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716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CN" altLang="en-US" smtClean="0"/>
              <a:t>双休日培训学校</a:t>
            </a:r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2C217F-05DF-46AC-BD87-C72AFBA7CB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790C-333C-4EE7-A52A-BDC0587C61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974D-1A33-4D60-A0F5-80C1D99873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14D7-6134-4111-AF33-18C4027FE6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EA63-FA6A-48E6-942A-851638304A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CCC9C-3041-4C97-8809-9FF869CD0E7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5FAA-C312-495E-9CDE-E5CFDE5F6A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89CD-0850-4EF6-84EC-EC8F098C72F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9B66-11A8-4A87-AF3A-D47C0B8651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8DE4-EFA9-4D3B-8F69-2324EA585BB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9028-AAC6-451E-B51E-FA39521275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086C-A45A-4A98-B789-628D15F3400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6FCF3-907C-499B-BA6F-AF423BDEEC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CFBD-90F5-4B32-94A3-F290B5DF962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8F0E-C2E4-49F2-926B-96B80AFEA9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88C1-F0A3-44FC-96AC-2BFF7281257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0771-7BAD-4345-A762-9E31889F6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31D0-E1B5-4C81-87FE-8EDA600342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3B12-5928-42BE-8541-2FE70B6827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F38F-E18E-4D28-BA5C-A7CD630C825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518D-C848-446D-9E21-9644F86E75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68F3-B8F7-4D72-82B7-10E6FA1F773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4E4F-F85A-49FA-80AD-84B26391E9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" name="Group 6"/>
            <p:cNvGrpSpPr/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9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0B73E8D-8DF9-4FF4-ACB6-787E75DF08D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2DAA-4453-4A62-995F-F168001BA64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ED17-09C4-433E-8A80-380E32E17CF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EF0B-B648-4A7C-84E7-700CF26FCA0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6CEE-2807-4335-9FF5-CA5E26962F6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7B0E-EB91-456A-887A-8851FB40F90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33D4-9DD1-4C49-8E3D-89C06819CD9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2B24-480F-4D73-A251-FD69622FD6B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005C-E2A9-4C0B-BD13-70AE5C5942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EE9E-62C2-4EAF-93C4-19389840816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C0B2-8EC1-4038-9F6F-D80D26A5B1E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3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zh-CN" altLang="en-US" smtClean="0"/>
              <a:t>双休日培训学校</a:t>
            </a:r>
            <a:endParaRPr lang="zh-CN" altLang="en-US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4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0960436-4588-4F4D-A7D5-FB13F3D88AF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t="-2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D9928C0-00E4-4E58-ADE1-50474538410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B35010F-4E23-4199-BE22-AE03C119EC6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zh-CN" sz="2400">
              <a:latin typeface="Tahoma" panose="020B0604030504040204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9D8302C-9DED-4912-B3D3-7DC41818FD9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2.png"/><Relationship Id="rId3" Type="http://schemas.microsoft.com/office/2007/relationships/media" Target="file:///E:\&#27010;&#24565;&#19968;&#35843;&#35762;2016\&#27010;&#24565;&#19968;&#35843;&#35762;2016\L123\L123_1_clip0.mp4" TargetMode="External"/><Relationship Id="rId2" Type="http://schemas.openxmlformats.org/officeDocument/2006/relationships/video" Target="file:///E:\&#27010;&#24565;&#19968;&#35843;&#35762;2016\&#27010;&#24565;&#19968;&#35843;&#35762;2016\L123\L123_1_clip0.mp4" TargetMode="External"/><Relationship Id="rId1" Type="http://schemas.openxmlformats.org/officeDocument/2006/relationships/hyperlink" Target="L123_1_clip0.mp4" TargetMode="Externa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3.png"/><Relationship Id="rId2" Type="http://schemas.microsoft.com/office/2007/relationships/media" Target="file:///E:\&#25105;&#30340;&#22823;&#26725;&#22806;&#35821;\JNC&#26032;&#35838;&#20214;\L123\L123_1_clip0.wmv" TargetMode="External"/><Relationship Id="rId1" Type="http://schemas.openxmlformats.org/officeDocument/2006/relationships/video" Target="file:///E:\&#25105;&#30340;&#22823;&#26725;&#22806;&#35821;\JNC&#26032;&#35838;&#20214;\L123\L123_1_clip0.wmv" TargetMode="Externa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slide" Target="slide22.xml"/><Relationship Id="rId3" Type="http://schemas.openxmlformats.org/officeDocument/2006/relationships/slide" Target="slide20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0.png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0.png"/><Relationship Id="rId1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GIF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90800" y="1981200"/>
            <a:ext cx="4953000" cy="13119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chemeClr val="folHlink"/>
                </a:solidFill>
              </a:rPr>
              <a:t>   </a:t>
            </a:r>
            <a:r>
              <a:rPr kumimoji="1" lang="zh-CN" altLang="en-US" sz="3200" b="1" dirty="0" smtClean="0">
                <a:solidFill>
                  <a:schemeClr val="folHlink"/>
                </a:solidFill>
              </a:rPr>
              <a:t>新概念英语第一册</a:t>
            </a:r>
            <a:endParaRPr kumimoji="1" lang="zh-CN" altLang="en-US" sz="32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chemeClr val="folHlink"/>
                </a:solidFill>
              </a:rPr>
              <a:t>          </a:t>
            </a:r>
            <a:r>
              <a:rPr kumimoji="1" lang="en-US" altLang="zh-CN" sz="3200" b="1" i="1" dirty="0" smtClean="0">
                <a:solidFill>
                  <a:schemeClr val="folHlink"/>
                </a:solidFill>
                <a:latin typeface="Georgia" panose="02040502050405020303" pitchFamily="18" charset="0"/>
              </a:rPr>
              <a:t>Lesson 123</a:t>
            </a:r>
            <a:endParaRPr kumimoji="1" lang="en-US" altLang="zh-CN" sz="2400" b="1" i="1" dirty="0">
              <a:latin typeface="Georgia" panose="02040502050405020303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85888" y="3657600"/>
            <a:ext cx="6400800" cy="838200"/>
          </a:xfrm>
        </p:spPr>
        <p:txBody>
          <a:bodyPr/>
          <a:lstStyle/>
          <a:p>
            <a:pPr eaLnBrk="1" hangingPunct="1"/>
            <a:r>
              <a:rPr lang="en-US" altLang="zh-CN" sz="4000" i="1" dirty="0" smtClean="0">
                <a:solidFill>
                  <a:schemeClr val="folHlink"/>
                </a:solidFill>
                <a:latin typeface="Georgia" panose="02040502050405020303" pitchFamily="18" charset="0"/>
              </a:rPr>
              <a:t>A trip to Australia</a:t>
            </a:r>
            <a:endParaRPr lang="en-US" altLang="zh-CN" sz="4000" i="1" dirty="0" smtClean="0">
              <a:solidFill>
                <a:schemeClr val="folHlink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图片 4" descr="QQ图片2017021609383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071670" cy="214311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标题 3"/>
          <p:cNvSpPr txBox="1"/>
          <p:nvPr/>
        </p:nvSpPr>
        <p:spPr bwMode="auto">
          <a:xfrm>
            <a:off x="274759" y="530025"/>
            <a:ext cx="8459787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kumimoji="0" lang="en-US" altLang="zh-CN" sz="4400" i="1" dirty="0">
                <a:solidFill>
                  <a:srgbClr val="E46C0A"/>
                </a:solidFill>
                <a:latin typeface="Georgia" panose="02040502050405020303" pitchFamily="18" charset="0"/>
                <a:ea typeface="黑体" panose="02010609060101010101" pitchFamily="2" charset="-122"/>
              </a:rPr>
              <a:t>Look at the pictures and </a:t>
            </a:r>
            <a:r>
              <a:rPr kumimoji="0" lang="en-US" altLang="zh-CN" sz="4400" i="1" dirty="0" smtClean="0">
                <a:solidFill>
                  <a:srgbClr val="E46C0A"/>
                </a:solidFill>
                <a:latin typeface="Georgia" panose="02040502050405020303" pitchFamily="18" charset="0"/>
                <a:ea typeface="黑体" panose="02010609060101010101" pitchFamily="2" charset="-122"/>
              </a:rPr>
              <a:t>guess:</a:t>
            </a:r>
            <a:endParaRPr kumimoji="0" lang="en-US" altLang="zh-CN" sz="4400" i="1" dirty="0">
              <a:solidFill>
                <a:srgbClr val="E46C0A"/>
              </a:solidFill>
              <a:latin typeface="Georgia" panose="02040502050405020303" pitchFamily="18" charset="0"/>
              <a:ea typeface="黑体" panose="02010609060101010101" pitchFamily="2" charset="-122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606671" y="4635300"/>
            <a:ext cx="5069840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What is in Mike's hand?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678109" y="5425875"/>
            <a:ext cx="2757805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Who </a:t>
            </a:r>
            <a:r>
              <a:rPr lang="en-US" altLang="zh-CN" sz="3600" i="1" dirty="0">
                <a:solidFill>
                  <a:srgbClr val="FF0000"/>
                </a:solidFill>
                <a:latin typeface="Georgia" panose="02040502050405020303" pitchFamily="18" charset="0"/>
              </a:rPr>
              <a:t>took </a:t>
            </a:r>
            <a:r>
              <a:rPr lang="en-US" altLang="zh-CN" sz="3600" i="1" dirty="0">
                <a:latin typeface="Georgia" panose="02040502050405020303" pitchFamily="18" charset="0"/>
              </a:rPr>
              <a:t>it?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pic>
        <p:nvPicPr>
          <p:cNvPr id="6167" name="Picture 23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73404" y="1330112"/>
            <a:ext cx="4067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130660" y="3973318"/>
            <a:ext cx="21590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bldLvl="0" animBg="1"/>
      <p:bldP spid="616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57158" y="4071942"/>
            <a:ext cx="873508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How many people 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are there in </a:t>
            </a:r>
            <a:r>
              <a:rPr lang="en-US" altLang="zh-CN" sz="3600" i="1" dirty="0">
                <a:latin typeface="Georgia" panose="02040502050405020303" pitchFamily="18" charset="0"/>
              </a:rPr>
              <a:t>the photo?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57158" y="4786322"/>
            <a:ext cx="4949825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Who </a:t>
            </a:r>
            <a:r>
              <a:rPr lang="en-US" altLang="zh-CN" sz="3600" i="1" dirty="0">
                <a:solidFill>
                  <a:srgbClr val="FF0000"/>
                </a:solidFill>
                <a:latin typeface="Georgia" panose="02040502050405020303" pitchFamily="18" charset="0"/>
              </a:rPr>
              <a:t>met </a:t>
            </a:r>
            <a:r>
              <a:rPr lang="en-US" altLang="zh-CN" sz="3600" i="1" dirty="0">
                <a:latin typeface="Georgia" panose="02040502050405020303" pitchFamily="18" charset="0"/>
              </a:rPr>
              <a:t>these people 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pic>
        <p:nvPicPr>
          <p:cNvPr id="7185" name="Picture 17" descr="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0298" y="785794"/>
            <a:ext cx="406717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071802" y="3429000"/>
            <a:ext cx="2951163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ldLvl="0" animBg="1"/>
      <p:bldP spid="718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476375" y="4000504"/>
            <a:ext cx="2827655" cy="6400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What is this?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65705" y="683895"/>
            <a:ext cx="4211320" cy="3171190"/>
            <a:chOff x="3830" y="1090"/>
            <a:chExt cx="6632" cy="4994"/>
          </a:xfrm>
        </p:grpSpPr>
        <p:pic>
          <p:nvPicPr>
            <p:cNvPr id="8216" name="Picture 24" descr="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830" y="1090"/>
              <a:ext cx="6633" cy="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Rectangle 22"/>
            <p:cNvSpPr>
              <a:spLocks noChangeArrowheads="1"/>
            </p:cNvSpPr>
            <p:nvPr/>
          </p:nvSpPr>
          <p:spPr bwMode="auto">
            <a:xfrm>
              <a:off x="4568" y="5400"/>
              <a:ext cx="4647" cy="34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endParaRPr lang="zh-CN" altLang="en-US" i="1">
                <a:latin typeface="Georgia" panose="02040502050405020303" pitchFamily="18" charset="0"/>
              </a:endParaRPr>
            </a:p>
          </p:txBody>
        </p:sp>
      </p:grp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1525270" y="4646616"/>
            <a:ext cx="4324350" cy="11887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Who </a:t>
            </a:r>
            <a:r>
              <a:rPr lang="en-US" altLang="zh-CN" sz="3600" i="1" dirty="0">
                <a:solidFill>
                  <a:srgbClr val="FF0000"/>
                </a:solidFill>
                <a:latin typeface="Georgia" panose="02040502050405020303" pitchFamily="18" charset="0"/>
              </a:rPr>
              <a:t>travelled</a:t>
            </a:r>
            <a:r>
              <a:rPr lang="en-US" altLang="zh-CN" sz="3600" i="1" dirty="0">
                <a:latin typeface="Georgia" panose="02040502050405020303" pitchFamily="18" charset="0"/>
              </a:rPr>
              <a:t> on it?</a:t>
            </a:r>
            <a:endParaRPr lang="en-US" altLang="zh-CN" sz="3600" i="1" dirty="0">
              <a:latin typeface="Georgia" panose="02040502050405020303" pitchFamily="18" charset="0"/>
            </a:endParaRPr>
          </a:p>
          <a:p>
            <a:r>
              <a:rPr lang="en-US" altLang="zh-CN" sz="3600" i="1" dirty="0">
                <a:latin typeface="Georgia" panose="02040502050405020303" pitchFamily="18" charset="0"/>
              </a:rPr>
              <a:t>Is it beautiful?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6970" y="3855720"/>
            <a:ext cx="1925320" cy="688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GWIPA" panose="00000400000000000000" charset="0"/>
              </a:rPr>
              <a:t>/'tr</a:t>
            </a:r>
            <a:r>
              <a:rPr lang="en-US" altLang="zh-CN" sz="3600">
                <a:solidFill>
                  <a:srgbClr val="FF0000"/>
                </a:solidFill>
                <a:latin typeface="GWIPA" panose="00000400000000000000" charset="0"/>
              </a:rPr>
              <a:t>Q</a:t>
            </a:r>
            <a:r>
              <a:rPr lang="en-US" altLang="zh-CN" sz="3600">
                <a:latin typeface="GWIPA" panose="00000400000000000000" charset="0"/>
              </a:rPr>
              <a:t>v</a:t>
            </a:r>
            <a:r>
              <a:rPr lang="en-US" altLang="zh-CN" sz="3600">
                <a:solidFill>
                  <a:srgbClr val="FF0000"/>
                </a:solidFill>
                <a:latin typeface="GWIPA" panose="00000400000000000000" charset="0"/>
              </a:rPr>
              <a:t>E</a:t>
            </a:r>
            <a:r>
              <a:rPr lang="en-US" altLang="zh-CN" sz="3600">
                <a:latin typeface="GWIPA" panose="00000400000000000000" charset="0"/>
              </a:rPr>
              <a:t>l/</a:t>
            </a:r>
            <a:endParaRPr lang="en-US" altLang="zh-CN" sz="3600">
              <a:latin typeface="GWIPA" panose="000004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143108" y="4429132"/>
            <a:ext cx="4331335" cy="11887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Who is the man?</a:t>
            </a:r>
            <a:endParaRPr lang="en-US" altLang="zh-CN" sz="3600" i="1" dirty="0">
              <a:latin typeface="Georgia" panose="02040502050405020303" pitchFamily="18" charset="0"/>
            </a:endParaRPr>
          </a:p>
          <a:p>
            <a:r>
              <a:rPr lang="en-US" altLang="zh-CN" sz="3600" i="1" dirty="0">
                <a:latin typeface="Georgia" panose="02040502050405020303" pitchFamily="18" charset="0"/>
              </a:rPr>
              <a:t>Is he like a big boss?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pic>
        <p:nvPicPr>
          <p:cNvPr id="48136" name="Picture 8" descr="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3042" y="214290"/>
            <a:ext cx="52864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500430" y="3214686"/>
            <a:ext cx="15113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10" y="692150"/>
            <a:ext cx="6929486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857628"/>
            <a:ext cx="240001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Who is he?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0" y="4429132"/>
            <a:ext cx="3616696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Is he 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handsome?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762359" y="3429000"/>
            <a:ext cx="15113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000636"/>
            <a:ext cx="42306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grow</a:t>
            </a:r>
            <a:r>
              <a:rPr lang="zh-CN" altLang="en-US" sz="3200" b="1" i="1" dirty="0">
                <a:latin typeface="Georgia" panose="02040502050405020303" pitchFamily="18" charset="0"/>
              </a:rPr>
              <a:t> a 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beard  </a:t>
            </a:r>
            <a:endParaRPr lang="zh-CN" altLang="en-US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643578"/>
            <a:ext cx="458787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latin typeface="Georgia" panose="02040502050405020303" pitchFamily="18" charset="0"/>
              </a:rPr>
              <a:t>=wear/have</a:t>
            </a:r>
            <a:r>
              <a:rPr lang="zh-CN" altLang="en-US" sz="3200" b="1" i="1" dirty="0" smtClean="0">
                <a:latin typeface="Georgia" panose="02040502050405020303" pitchFamily="18" charset="0"/>
              </a:rPr>
              <a:t> </a:t>
            </a:r>
            <a:r>
              <a:rPr lang="zh-CN" altLang="en-US" sz="3200" b="1" i="1" dirty="0">
                <a:latin typeface="Georgia" panose="02040502050405020303" pitchFamily="18" charset="0"/>
              </a:rPr>
              <a:t>a </a:t>
            </a:r>
            <a:r>
              <a:rPr lang="zh-CN" altLang="en-US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beard</a:t>
            </a:r>
            <a:endParaRPr lang="zh-CN" altLang="en-US" sz="32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28926" y="5000636"/>
            <a:ext cx="179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     /</a:t>
            </a:r>
            <a:r>
              <a:rPr lang="en-US" altLang="zh-CN" sz="3200" dirty="0" err="1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b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ɪə</a:t>
            </a:r>
            <a:r>
              <a:rPr lang="en-US" altLang="zh-CN" sz="3200" dirty="0" err="1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d</a:t>
            </a:r>
            <a:r>
              <a:rPr lang="en-US" altLang="zh-CN" sz="3200" dirty="0" smtClean="0"/>
              <a:t>/</a:t>
            </a:r>
            <a:endParaRPr lang="zh-CN" alt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7861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Georgia" panose="02040502050405020303" pitchFamily="18" charset="0"/>
              </a:rPr>
              <a:t>gr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w/gr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w/gr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own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  </a:t>
            </a:r>
            <a:endParaRPr lang="zh-CN" altLang="en-US" sz="3600" i="1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485776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Georgia" panose="02040502050405020303" pitchFamily="18" charset="0"/>
              </a:rPr>
              <a:t>grow up     </a:t>
            </a:r>
            <a:endParaRPr lang="zh-CN" altLang="en-US" sz="3600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00240"/>
            <a:ext cx="9429184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 People are _______ trees on the hills.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A. making			B. growing 		C. reading 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4652" y="3500438"/>
            <a:ext cx="908934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3. He has _______(grow) the flowers for three years.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785794"/>
            <a:ext cx="9028434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i="1" dirty="0" smtClean="0">
                <a:latin typeface="Georgia" panose="020405020504050203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. Simon wants to be an engineer when he ________.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62000" algn="l"/>
              </a:tabLst>
            </a:pPr>
            <a:r>
              <a:rPr kumimoji="0" lang="en-US" altLang="zh-CN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A.was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Arial" panose="020B0604020202020204" pitchFamily="34" charset="0"/>
              </a:rPr>
              <a:t> old		B. stands up	C. grows up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29520" y="35716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43174" y="1714488"/>
            <a:ext cx="572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604" y="3071810"/>
            <a:ext cx="21291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grown</a:t>
            </a:r>
            <a:endParaRPr lang="zh-CN" altLang="en-US" sz="4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74940" y="692150"/>
            <a:ext cx="41402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475053" y="3284538"/>
            <a:ext cx="2232025" cy="288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44381" y="3929066"/>
            <a:ext cx="4241867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Who is the woman?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71406" y="4643446"/>
            <a:ext cx="916949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 dirty="0">
                <a:latin typeface="Georgia" panose="02040502050405020303" pitchFamily="18" charset="0"/>
              </a:rPr>
              <a:t>Does his wife like 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the man </a:t>
            </a:r>
            <a:r>
              <a:rPr lang="en-US" altLang="zh-CN" sz="3600" i="1" dirty="0">
                <a:latin typeface="Georgia" panose="02040502050405020303" pitchFamily="18" charset="0"/>
              </a:rPr>
              <a:t>with long beard?</a:t>
            </a:r>
            <a:endParaRPr lang="en-US" altLang="zh-CN" sz="3600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标题 3"/>
          <p:cNvSpPr txBox="1"/>
          <p:nvPr/>
        </p:nvSpPr>
        <p:spPr bwMode="auto">
          <a:xfrm>
            <a:off x="0" y="-20638"/>
            <a:ext cx="8643938" cy="785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kumimoji="0" lang="en-US" altLang="zh-CN" sz="4400" i="1" dirty="0">
                <a:solidFill>
                  <a:srgbClr val="0000CC"/>
                </a:solidFill>
                <a:latin typeface="Georgia" panose="02040502050405020303" pitchFamily="18" charset="0"/>
                <a:ea typeface="黑体" panose="02010609060101010101" pitchFamily="2" charset="-122"/>
                <a:hlinkClick r:id="rId1" action="ppaction://hlinkfile"/>
              </a:rPr>
              <a:t>Watch</a:t>
            </a:r>
            <a:r>
              <a:rPr kumimoji="0" lang="en-US" altLang="zh-CN" sz="4400" i="1" dirty="0">
                <a:solidFill>
                  <a:srgbClr val="0000CC"/>
                </a:solidFill>
                <a:latin typeface="Georgia" panose="02040502050405020303" pitchFamily="18" charset="0"/>
                <a:ea typeface="黑体" panose="02010609060101010101" pitchFamily="2" charset="-122"/>
              </a:rPr>
              <a:t> and answer the </a:t>
            </a:r>
            <a:r>
              <a:rPr kumimoji="0" lang="en-US" altLang="zh-CN" sz="4400" i="1" dirty="0" smtClean="0">
                <a:solidFill>
                  <a:srgbClr val="0000CC"/>
                </a:solidFill>
                <a:latin typeface="Georgia" panose="02040502050405020303" pitchFamily="18" charset="0"/>
                <a:ea typeface="黑体" panose="02010609060101010101" pitchFamily="2" charset="-122"/>
              </a:rPr>
              <a:t>questions:</a:t>
            </a:r>
            <a:endParaRPr kumimoji="0" lang="zh-CN" altLang="en-US" sz="4400" i="1" dirty="0">
              <a:solidFill>
                <a:srgbClr val="0000CC"/>
              </a:solidFill>
              <a:latin typeface="Georgia" panose="02040502050405020303" pitchFamily="18" charset="0"/>
              <a:ea typeface="黑体" panose="02010609060101010101" pitchFamily="2" charset="-122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68313" y="908050"/>
            <a:ext cx="7747025" cy="5746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8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>
                <a:latin typeface="Georgia" panose="02040502050405020303" pitchFamily="18" charset="0"/>
              </a:rPr>
              <a:t>Where did Mike go on the trip?</a:t>
            </a:r>
            <a:endParaRPr lang="en-US" altLang="zh-CN" sz="2800" b="1" i="1">
              <a:latin typeface="Georgia" panose="02040502050405020303" pitchFamily="18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68313" y="1555750"/>
            <a:ext cx="7747025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He went to Australia.</a:t>
            </a:r>
            <a:endParaRPr lang="en-US" altLang="zh-CN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68313" y="2132013"/>
            <a:ext cx="7747025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8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 dirty="0">
                <a:latin typeface="Georgia" panose="02040502050405020303" pitchFamily="18" charset="0"/>
              </a:rPr>
              <a:t>Did he take many photos?</a:t>
            </a:r>
            <a:endParaRPr lang="en-US" altLang="zh-CN" sz="2800" b="1" i="1" dirty="0">
              <a:latin typeface="Georgia" panose="02040502050405020303" pitchFamily="18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68313" y="2708275"/>
            <a:ext cx="7747025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Yes, he did.</a:t>
            </a:r>
            <a:endParaRPr lang="en-US" altLang="zh-CN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68313" y="3282950"/>
            <a:ext cx="7747025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8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 dirty="0">
                <a:latin typeface="Georgia" panose="02040502050405020303" pitchFamily="18" charset="0"/>
              </a:rPr>
              <a:t>Did he meet some people during the trip?</a:t>
            </a:r>
            <a:endParaRPr lang="en-US" altLang="zh-CN" sz="2800" b="1" i="1" dirty="0">
              <a:latin typeface="Georgia" panose="02040502050405020303" pitchFamily="18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468313" y="3859213"/>
            <a:ext cx="7747025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Yes, he did.</a:t>
            </a:r>
            <a:endParaRPr lang="en-US" altLang="zh-CN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68313" y="4435475"/>
            <a:ext cx="7747025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8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>
                <a:latin typeface="Georgia" panose="02040502050405020303" pitchFamily="18" charset="0"/>
              </a:rPr>
              <a:t>Did he get a job during the trip?</a:t>
            </a:r>
            <a:endParaRPr lang="en-US" altLang="zh-CN" sz="2800" b="1" i="1">
              <a:latin typeface="Georgia" panose="02040502050405020303" pitchFamily="18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468313" y="5011738"/>
            <a:ext cx="7747025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Yes, he did.</a:t>
            </a:r>
            <a:endParaRPr lang="en-US" altLang="zh-CN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468313" y="5589588"/>
            <a:ext cx="7747025" cy="50323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8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 dirty="0" smtClean="0">
                <a:latin typeface="Georgia" panose="02040502050405020303" pitchFamily="18" charset="0"/>
              </a:rPr>
              <a:t>What did he look like </a:t>
            </a:r>
            <a:r>
              <a:rPr lang="en-US" altLang="zh-CN" sz="2800" b="1" i="1" dirty="0">
                <a:latin typeface="Georgia" panose="02040502050405020303" pitchFamily="18" charset="0"/>
              </a:rPr>
              <a:t>during the trip?</a:t>
            </a:r>
            <a:endParaRPr lang="en-US" altLang="zh-CN" sz="2800" b="1" i="1" dirty="0">
              <a:latin typeface="Georgia" panose="02040502050405020303" pitchFamily="18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468313" y="6164263"/>
            <a:ext cx="7747025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He had a long beard.</a:t>
            </a:r>
            <a:endParaRPr lang="en-US" altLang="zh-CN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L123_1_clip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10475" y="-20955"/>
            <a:ext cx="1557020" cy="101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9332" grpId="0" animBg="1"/>
      <p:bldP spid="99334" grpId="0" animBg="1"/>
      <p:bldP spid="99336" grpId="0" animBg="1"/>
      <p:bldP spid="99338" grpId="0" animBg="1"/>
      <p:bldP spid="993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123_1_clip0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5720" y="214290"/>
            <a:ext cx="580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Listen and repeat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8" name="Picture 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36613"/>
            <a:ext cx="21685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9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908050"/>
            <a:ext cx="18573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323850" y="3141663"/>
            <a:ext cx="141096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 i="1">
                <a:latin typeface="Georgia" panose="02040502050405020303" pitchFamily="18" charset="0"/>
              </a:rPr>
              <a:t>Scott</a:t>
            </a:r>
            <a:endParaRPr lang="en-US" altLang="zh-CN" sz="3600" b="1" i="1">
              <a:latin typeface="Georgia" panose="02040502050405020303" pitchFamily="18" charset="0"/>
            </a:endParaRP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7235825" y="2949575"/>
            <a:ext cx="1326004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4000" i="1">
                <a:latin typeface="Georgia" panose="02040502050405020303" pitchFamily="18" charset="0"/>
              </a:rPr>
              <a:t>Mike</a:t>
            </a:r>
            <a:endParaRPr lang="en-US" altLang="zh-CN" sz="4000" i="1">
              <a:latin typeface="Georgia" panose="02040502050405020303" pitchFamily="18" charset="0"/>
            </a:endParaRPr>
          </a:p>
        </p:txBody>
      </p:sp>
      <p:sp>
        <p:nvSpPr>
          <p:cNvPr id="50204" name="AutoShape 28"/>
          <p:cNvSpPr>
            <a:spLocks noChangeArrowheads="1"/>
          </p:cNvSpPr>
          <p:nvPr/>
        </p:nvSpPr>
        <p:spPr bwMode="auto">
          <a:xfrm>
            <a:off x="2124075" y="500043"/>
            <a:ext cx="5040313" cy="2136796"/>
          </a:xfrm>
          <a:prstGeom prst="wedgeRoundRectCallout">
            <a:avLst>
              <a:gd name="adj1" fmla="val 48741"/>
              <a:gd name="adj2" fmla="val 7253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3200" b="1" i="1" dirty="0">
                <a:latin typeface="Georgia" panose="02040502050405020303" pitchFamily="18" charset="0"/>
              </a:rPr>
              <a:t>Look, Scott. This is a photograph I took </a:t>
            </a:r>
            <a:r>
              <a:rPr lang="en-US" altLang="zh-CN" sz="3200" b="1" i="1" dirty="0">
                <a:solidFill>
                  <a:srgbClr val="0000CC"/>
                </a:solidFill>
                <a:latin typeface="Georgia" panose="02040502050405020303" pitchFamily="18" charset="0"/>
                <a:hlinkClick r:id="rId3" action="ppaction://hlinksldjump"/>
              </a:rPr>
              <a:t>during</a:t>
            </a:r>
            <a:r>
              <a:rPr lang="en-US" altLang="zh-CN" sz="3200" b="1" i="1" dirty="0">
                <a:latin typeface="Georgia" panose="02040502050405020303" pitchFamily="18" charset="0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the trip to</a:t>
            </a:r>
            <a:r>
              <a:rPr lang="en-US" altLang="zh-CN" sz="3200" b="1" i="1" dirty="0">
                <a:latin typeface="Georgia" panose="02040502050405020303" pitchFamily="18" charset="0"/>
              </a:rPr>
              <a:t> Australia.</a:t>
            </a:r>
            <a:endParaRPr lang="en-US" altLang="zh-CN" sz="3200" b="1" i="1" dirty="0">
              <a:latin typeface="Georgia" panose="02040502050405020303" pitchFamily="18" charset="0"/>
            </a:endParaRPr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5000628" y="1643050"/>
            <a:ext cx="1079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4211638" y="2852738"/>
            <a:ext cx="1871662" cy="7207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i="1">
                <a:latin typeface="Georgia" panose="02040502050405020303" pitchFamily="18" charset="0"/>
              </a:rPr>
              <a:t>定语从句</a:t>
            </a:r>
            <a:endParaRPr lang="zh-CN" altLang="en-US" sz="3600" i="1">
              <a:latin typeface="Georgia" panose="02040502050405020303" pitchFamily="18" charset="0"/>
            </a:endParaRP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2214546" y="1142984"/>
            <a:ext cx="2714643" cy="5032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9CC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2339975" y="2924175"/>
            <a:ext cx="1512888" cy="6477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i="1">
                <a:latin typeface="Georgia" panose="02040502050405020303" pitchFamily="18" charset="0"/>
              </a:rPr>
              <a:t>先行词</a:t>
            </a:r>
            <a:endParaRPr lang="zh-CN" altLang="en-US" sz="3600" i="1">
              <a:latin typeface="Georgia" panose="02040502050405020303" pitchFamily="18" charset="0"/>
            </a:endParaRPr>
          </a:p>
        </p:txBody>
      </p:sp>
      <p:cxnSp>
        <p:nvCxnSpPr>
          <p:cNvPr id="50209" name="AutoShape 33"/>
          <p:cNvCxnSpPr>
            <a:cxnSpLocks noChangeShapeType="1"/>
          </p:cNvCxnSpPr>
          <p:nvPr/>
        </p:nvCxnSpPr>
        <p:spPr bwMode="auto">
          <a:xfrm flipH="1">
            <a:off x="3059113" y="2060575"/>
            <a:ext cx="39687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50212" name="Rectangle 36"/>
          <p:cNvSpPr>
            <a:spLocks noChangeArrowheads="1"/>
          </p:cNvSpPr>
          <p:nvPr/>
        </p:nvSpPr>
        <p:spPr bwMode="auto">
          <a:xfrm>
            <a:off x="755650" y="4508500"/>
            <a:ext cx="7200900" cy="2089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r>
              <a:rPr lang="en-US" altLang="zh-CN" sz="3600" b="1" i="1" dirty="0">
                <a:latin typeface="Georgia" panose="02040502050405020303" pitchFamily="18" charset="0"/>
              </a:rPr>
              <a:t>a trip to … </a:t>
            </a:r>
            <a:r>
              <a:rPr lang="zh-CN" altLang="en-US" sz="3600" b="1" i="1" dirty="0">
                <a:latin typeface="Georgia" panose="02040502050405020303" pitchFamily="18" charset="0"/>
              </a:rPr>
              <a:t>去</a:t>
            </a:r>
            <a:r>
              <a:rPr lang="en-US" altLang="zh-CN" sz="3600" b="1" i="1" dirty="0">
                <a:latin typeface="Georgia" panose="02040502050405020303" pitchFamily="18" charset="0"/>
              </a:rPr>
              <a:t>…</a:t>
            </a:r>
            <a:r>
              <a:rPr lang="zh-CN" altLang="en-US" sz="3600" b="1" i="1" dirty="0">
                <a:latin typeface="Georgia" panose="02040502050405020303" pitchFamily="18" charset="0"/>
              </a:rPr>
              <a:t>的旅行</a:t>
            </a:r>
            <a:endParaRPr lang="zh-CN" altLang="en-US" sz="3600" b="1" i="1" dirty="0">
              <a:latin typeface="Georgia" panose="02040502050405020303" pitchFamily="18" charset="0"/>
            </a:endParaRPr>
          </a:p>
          <a:p>
            <a:r>
              <a:rPr lang="zh-CN" altLang="en-US" sz="3600" b="1" i="1" dirty="0">
                <a:latin typeface="Georgia" panose="02040502050405020303" pitchFamily="18" charset="0"/>
              </a:rPr>
              <a:t>一次去中国的旅行</a:t>
            </a:r>
            <a:endParaRPr lang="zh-CN" altLang="en-US" sz="3600" b="1" i="1" dirty="0">
              <a:latin typeface="Georgia" panose="02040502050405020303" pitchFamily="18" charset="0"/>
            </a:endParaRPr>
          </a:p>
          <a:p>
            <a:endParaRPr lang="zh-CN" altLang="en-US" sz="3600" b="1" i="1" dirty="0">
              <a:latin typeface="Georgia" panose="02040502050405020303" pitchFamily="18" charset="0"/>
            </a:endParaRP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995363" y="5834063"/>
            <a:ext cx="3199915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i="1">
                <a:latin typeface="Georgia" panose="02040502050405020303" pitchFamily="18" charset="0"/>
              </a:rPr>
              <a:t>a trip to China</a:t>
            </a:r>
            <a:endParaRPr lang="en-US" altLang="zh-CN" sz="3600" i="1">
              <a:latin typeface="Georgia" panose="02040502050405020303" pitchFamily="18" charset="0"/>
            </a:endParaRPr>
          </a:p>
        </p:txBody>
      </p:sp>
      <p:sp>
        <p:nvSpPr>
          <p:cNvPr id="50215" name="AutoShape 39"/>
          <p:cNvSpPr>
            <a:spLocks noChangeArrowheads="1"/>
          </p:cNvSpPr>
          <p:nvPr/>
        </p:nvSpPr>
        <p:spPr bwMode="auto">
          <a:xfrm>
            <a:off x="2339975" y="4149725"/>
            <a:ext cx="4875232" cy="636597"/>
          </a:xfrm>
          <a:prstGeom prst="wedgeRoundRectCallout">
            <a:avLst>
              <a:gd name="adj1" fmla="val -69440"/>
              <a:gd name="adj2" fmla="val -2135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en-US" altLang="zh-CN" sz="3600" b="1" i="1" dirty="0">
                <a:latin typeface="Georgia" panose="02040502050405020303" pitchFamily="18" charset="0"/>
              </a:rPr>
              <a:t>Let me see it, Mike.</a:t>
            </a:r>
            <a:endParaRPr lang="en-US" altLang="zh-CN" sz="3600" b="1" i="1" dirty="0">
              <a:latin typeface="Georgia" panose="02040502050405020303" pitchFamily="18" charset="0"/>
            </a:endParaRPr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>
            <a:off x="2214546" y="2143115"/>
            <a:ext cx="3786214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2214546" y="2643181"/>
            <a:ext cx="2214578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28625"/>
            <a:ext cx="2844800" cy="62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GWIPA" panose="00000400000000000000" charset="0"/>
                <a:ea typeface="Arial Unicode MS" panose="020B0604020202020204" charset="-122"/>
                <a:cs typeface="Arial Unicode MS" panose="020B0604020202020204" charset="-122"/>
              </a:rPr>
              <a:t>/'</a:t>
            </a:r>
            <a:r>
              <a:rPr lang="en-US" altLang="zh-CN" sz="3200" dirty="0" err="1" smtClean="0">
                <a:latin typeface="GWIPA" panose="00000400000000000000" charset="0"/>
                <a:ea typeface="Arial Unicode MS" panose="020B0604020202020204" charset="-122"/>
                <a:cs typeface="Arial Unicode MS" panose="020B0604020202020204" charset="-122"/>
              </a:rPr>
              <a:t>dj</a:t>
            </a:r>
            <a:r>
              <a:rPr lang="en-US" altLang="zh-CN" sz="3200" dirty="0" err="1" smtClean="0">
                <a:solidFill>
                  <a:srgbClr val="FF0000"/>
                </a:solidFill>
                <a:latin typeface="GWIPA" panose="00000400000000000000" charset="0"/>
                <a:ea typeface="Arial Unicode MS" panose="020B0604020202020204" charset="-122"/>
                <a:cs typeface="Arial Unicode MS" panose="020B0604020202020204" charset="-122"/>
              </a:rPr>
              <a:t>ʊə</a:t>
            </a:r>
            <a:r>
              <a:rPr lang="en-US" altLang="zh-CN" sz="3200" dirty="0" err="1" smtClean="0">
                <a:latin typeface="GWIPA" panose="00000400000000000000" charset="0"/>
                <a:ea typeface="Arial Unicode MS" panose="020B0604020202020204" charset="-122"/>
                <a:cs typeface="Arial Unicode MS" panose="020B0604020202020204" charset="-122"/>
              </a:rPr>
              <a:t>r</a:t>
            </a:r>
            <a:r>
              <a:rPr lang="en-US" altLang="zh-CN" sz="3200" dirty="0" err="1" smtClean="0">
                <a:solidFill>
                  <a:srgbClr val="FF0000"/>
                </a:solidFill>
                <a:latin typeface="GWIPA" panose="00000400000000000000" charset="0"/>
                <a:ea typeface="Arial Unicode MS" panose="020B0604020202020204" charset="-122"/>
                <a:cs typeface="Arial Unicode MS" panose="020B0604020202020204" charset="-122"/>
              </a:rPr>
              <a:t>ɪ</a:t>
            </a:r>
            <a:r>
              <a:rPr lang="en-US" altLang="zh-CN" sz="3200" dirty="0" err="1" smtClean="0">
                <a:latin typeface="GWIPA" panose="00000400000000000000" charset="0"/>
                <a:ea typeface="Arial Unicode MS" panose="020B0604020202020204" charset="-122"/>
                <a:cs typeface="Arial Unicode MS" panose="020B0604020202020204" charset="-122"/>
              </a:rPr>
              <a:t>ŋ</a:t>
            </a:r>
            <a:r>
              <a:rPr lang="en-US" altLang="zh-CN" sz="3200" dirty="0" smtClean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/</a:t>
            </a:r>
            <a:endParaRPr lang="zh-CN" altLang="en-US" sz="3200" dirty="0" smtClean="0"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9" name="笑脸 18">
            <a:hlinkClick r:id="rId4" action="ppaction://hlinksldjump"/>
          </p:cNvPr>
          <p:cNvSpPr/>
          <p:nvPr/>
        </p:nvSpPr>
        <p:spPr>
          <a:xfrm>
            <a:off x="8143900" y="5286388"/>
            <a:ext cx="785818" cy="5715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286479" y="0"/>
            <a:ext cx="285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Picture 1</a:t>
            </a:r>
            <a:endParaRPr lang="zh-CN" alt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1" name="Picture 6" descr="2"/>
          <p:cNvPicPr>
            <a:picLocks noChangeAspect="1" noChangeArrowheads="1"/>
          </p:cNvPicPr>
          <p:nvPr/>
        </p:nvPicPr>
        <p:blipFill>
          <a:blip r:embed="rId5"/>
          <a:srcRect b="12091"/>
          <a:stretch>
            <a:fillRect/>
          </a:stretch>
        </p:blipFill>
        <p:spPr bwMode="auto">
          <a:xfrm rot="21126906">
            <a:off x="3751247" y="2103321"/>
            <a:ext cx="2665413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4" grpId="0" animBg="1"/>
      <p:bldP spid="50205" grpId="0" animBg="1"/>
      <p:bldP spid="50206" grpId="0" animBg="1"/>
      <p:bldP spid="50207" grpId="0" animBg="1"/>
      <p:bldP spid="50208" grpId="0" animBg="1"/>
      <p:bldP spid="50212" grpId="0" animBg="1"/>
      <p:bldP spid="50212" grpId="1" animBg="1"/>
      <p:bldP spid="50213" grpId="0"/>
      <p:bldP spid="50213" grpId="1"/>
      <p:bldP spid="50215" grpId="0" animBg="1"/>
      <p:bldP spid="16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1844824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Georgia" panose="02040502050405020303" pitchFamily="18" charset="0"/>
              </a:rPr>
              <a:t>Hello, everyone.</a:t>
            </a:r>
            <a:endParaRPr lang="en-US" altLang="zh-CN" sz="4400" b="1" i="1" dirty="0" smtClean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Georgia" panose="02040502050405020303" pitchFamily="18" charset="0"/>
            </a:endParaRPr>
          </a:p>
          <a:p>
            <a:r>
              <a:rPr lang="en-US" altLang="zh-CN" sz="4400" b="1" i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Georgia" panose="02040502050405020303" pitchFamily="18" charset="0"/>
              </a:rPr>
              <a:t>How are you?</a:t>
            </a:r>
            <a:endParaRPr lang="en-US" altLang="zh-CN" sz="4400" b="1" i="1" dirty="0" smtClean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Georgia" panose="02040502050405020303" pitchFamily="18" charset="0"/>
            </a:endParaRPr>
          </a:p>
          <a:p>
            <a:r>
              <a:rPr lang="en-US" altLang="zh-CN" sz="4400" b="1" i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Georgia" panose="02040502050405020303" pitchFamily="18" charset="0"/>
              </a:rPr>
              <a:t>Nice to see you.</a:t>
            </a:r>
            <a:endParaRPr lang="zh-CN" altLang="en-US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27651" name="Picture 3" descr="C:\Users\dell\Documents\Tencent Files\466583161\Image\)YFGYTQ{QKV_LOHT@B(_$7B.tmp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9128" y="3212976"/>
            <a:ext cx="3068960" cy="3068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Greetings</a:t>
            </a:r>
            <a:endParaRPr lang="zh-CN" altLang="en-US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90" y="606404"/>
            <a:ext cx="9644098" cy="226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i="1" dirty="0" smtClean="0">
                <a:latin typeface="Georgia" panose="02040502050405020303" pitchFamily="18" charset="0"/>
              </a:rPr>
              <a:t>d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u</a:t>
            </a:r>
            <a:r>
              <a:rPr lang="zh-CN" altLang="en-US" sz="2800" b="1" i="1" dirty="0" smtClean="0">
                <a:latin typeface="Georgia" panose="02040502050405020303" pitchFamily="18" charset="0"/>
              </a:rPr>
              <a:t>r</a:t>
            </a:r>
            <a:r>
              <a:rPr lang="zh-CN" altLang="en-US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</a:t>
            </a:r>
            <a:r>
              <a:rPr lang="zh-CN" altLang="en-US" sz="2800" b="1" i="1" dirty="0" smtClean="0">
                <a:latin typeface="Georgia" panose="02040502050405020303" pitchFamily="18" charset="0"/>
              </a:rPr>
              <a:t>ng</a:t>
            </a:r>
            <a:r>
              <a:rPr lang="zh-CN" altLang="en-US" sz="2800" b="1" dirty="0" smtClean="0">
                <a:latin typeface="GWIPA" panose="00000400000000000000" pitchFamily="2" charset="2"/>
              </a:rPr>
              <a:t>/</a:t>
            </a:r>
            <a:r>
              <a:rPr lang="en-US" altLang="zh-CN" sz="2800" b="1" dirty="0" smtClean="0">
                <a:latin typeface="GWIPA" panose="00000400000000000000" pitchFamily="2" charset="2"/>
              </a:rPr>
              <a:t>'</a:t>
            </a:r>
            <a:r>
              <a:rPr lang="zh-CN" altLang="en-US" sz="2800" b="1" dirty="0" smtClean="0">
                <a:latin typeface="GWIPA" panose="00000400000000000000" pitchFamily="2" charset="2"/>
              </a:rPr>
              <a:t>dj</a:t>
            </a:r>
            <a:r>
              <a:rPr lang="en-US" sz="2800" b="1" dirty="0" smtClean="0">
                <a:solidFill>
                  <a:srgbClr val="FF0000"/>
                </a:solidFill>
              </a:rPr>
              <a:t>ʊ</a:t>
            </a:r>
            <a:r>
              <a:rPr lang="zh-CN" altLang="en-US" sz="2800" b="1" dirty="0" smtClean="0">
                <a:solidFill>
                  <a:srgbClr val="FF0000"/>
                </a:solidFill>
                <a:latin typeface="GWIPA" panose="00000400000000000000" pitchFamily="2" charset="2"/>
                <a:sym typeface="MS Reference Sans Serif" panose="020B0604030504040204" pitchFamily="34" charset="0"/>
              </a:rPr>
              <a:t>E</a:t>
            </a:r>
            <a:r>
              <a:rPr lang="zh-CN" altLang="en-US" sz="2800" b="1" dirty="0" smtClean="0">
                <a:latin typeface="GWIPA" panose="00000400000000000000" pitchFamily="2" charset="2"/>
                <a:sym typeface="MS Reference Sans Serif" panose="020B0604030504040204" pitchFamily="34" charset="0"/>
              </a:rPr>
              <a:t>r</a:t>
            </a:r>
            <a:r>
              <a:rPr lang="zh-CN" altLang="en-US" sz="2800" b="1" dirty="0" smtClean="0">
                <a:solidFill>
                  <a:srgbClr val="FF0000"/>
                </a:solidFill>
                <a:latin typeface="GWIPA" panose="00000400000000000000" pitchFamily="2" charset="2"/>
                <a:sym typeface="MS Reference Sans Serif" panose="020B0604030504040204" pitchFamily="34" charset="0"/>
              </a:rPr>
              <a:t>I</a:t>
            </a:r>
            <a:r>
              <a:rPr lang="zh-CN" altLang="en-US" sz="2800" b="1" dirty="0" smtClean="0">
                <a:latin typeface="GWIPA" panose="00000400000000000000" pitchFamily="2" charset="2"/>
                <a:sym typeface="MS Reference Sans Serif" panose="020B0604030504040204" pitchFamily="34" charset="0"/>
              </a:rPr>
              <a:t>N/   在...期间</a:t>
            </a:r>
            <a:endParaRPr lang="en-US" altLang="zh-CN" sz="2800" b="1" dirty="0" smtClean="0">
              <a:latin typeface="GWIPA" panose="00000400000000000000" pitchFamily="2" charset="2"/>
              <a:sym typeface="MS Reference Sans Serif" panose="020B0604030504040204" pitchFamily="34" charset="0"/>
            </a:endParaRPr>
          </a:p>
          <a:p>
            <a:endParaRPr lang="zh-CN" altLang="en-US" sz="2800" b="1" dirty="0" smtClean="0">
              <a:latin typeface="GWIPA" panose="00000400000000000000" pitchFamily="2" charset="2"/>
              <a:sym typeface="MS Reference Sans Serif" panose="020B0604030504040204" pitchFamily="34" charset="0"/>
            </a:endParaRPr>
          </a:p>
          <a:p>
            <a:r>
              <a:rPr lang="en-US" altLang="zh-CN" sz="2800" b="1" i="1" dirty="0" smtClean="0">
                <a:latin typeface="Georgia" panose="02040502050405020303" pitchFamily="18" charset="0"/>
                <a:sym typeface="MS Reference Sans Serif" panose="020B0604030504040204" pitchFamily="34" charset="0"/>
              </a:rPr>
              <a:t>We went to the Great Wall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anose="02040502050405020303" pitchFamily="18" charset="0"/>
                <a:sym typeface="MS Reference Sans Serif" panose="020B0604030504040204" pitchFamily="34" charset="0"/>
              </a:rPr>
              <a:t>during the trip</a:t>
            </a:r>
            <a:r>
              <a:rPr lang="en-US" altLang="zh-CN" sz="2800" b="1" i="1" dirty="0" smtClean="0">
                <a:latin typeface="Georgia" panose="02040502050405020303" pitchFamily="18" charset="0"/>
                <a:sym typeface="MS Reference Sans Serif" panose="020B0604030504040204" pitchFamily="34" charset="0"/>
              </a:rPr>
              <a:t>.</a:t>
            </a:r>
            <a:endParaRPr lang="en-US" altLang="zh-CN" sz="2800" b="1" i="1" dirty="0" smtClean="0">
              <a:latin typeface="Georgia" panose="02040502050405020303" pitchFamily="18" charset="0"/>
              <a:sym typeface="MS Reference Sans Serif" panose="020B0604030504040204" pitchFamily="34" charset="0"/>
            </a:endParaRPr>
          </a:p>
          <a:p>
            <a:r>
              <a:rPr lang="zh-CN" altLang="en-US" sz="2800" b="1" dirty="0" smtClean="0">
                <a:latin typeface="Georgia" panose="02040502050405020303" pitchFamily="18" charset="0"/>
                <a:sym typeface="MS Reference Sans Serif" panose="020B0604030504040204" pitchFamily="34" charset="0"/>
              </a:rPr>
              <a:t>在夜晚期间</a:t>
            </a:r>
            <a:endParaRPr lang="en-US" altLang="zh-CN" sz="2800" b="1" dirty="0" smtClean="0">
              <a:latin typeface="Georgia" panose="02040502050405020303" pitchFamily="18" charset="0"/>
              <a:sym typeface="MS Reference Sans Serif" panose="020B0604030504040204" pitchFamily="34" charset="0"/>
            </a:endParaRPr>
          </a:p>
          <a:p>
            <a:r>
              <a:rPr lang="zh-CN" altLang="en-US" sz="2800" b="1" dirty="0" smtClean="0">
                <a:latin typeface="Georgia" panose="02040502050405020303" pitchFamily="18" charset="0"/>
                <a:sym typeface="MS Reference Sans Serif" panose="020B0604030504040204" pitchFamily="34" charset="0"/>
              </a:rPr>
              <a:t> </a:t>
            </a:r>
            <a:r>
              <a:rPr lang="zh-CN" altLang="en-US" sz="2800" b="1" i="1" dirty="0" smtClean="0">
                <a:latin typeface="Georgia" panose="02040502050405020303" pitchFamily="18" charset="0"/>
                <a:sym typeface="MS Reference Sans Serif" panose="020B0604030504040204" pitchFamily="34" charset="0"/>
              </a:rPr>
              <a:t>during the night </a:t>
            </a:r>
            <a:endParaRPr lang="en-US" altLang="zh-CN" sz="2800" b="1" i="1" dirty="0" smtClean="0">
              <a:latin typeface="Georgia" panose="02040502050405020303" pitchFamily="18" charset="0"/>
              <a:sym typeface="MS Reference Sans Serif" panose="020B060403050404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786190"/>
            <a:ext cx="7016664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Amy has been studying English</a:t>
            </a:r>
            <a:endParaRPr kumimoji="0" lang="en-US" altLang="zh-CN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___ the winter holiday. </a:t>
            </a:r>
            <a:endParaRPr lang="en-US" altLang="zh-CN" sz="2800" b="1" i="1" dirty="0" smtClean="0">
              <a:latin typeface="Georgia" panose="02040502050405020303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黑体" panose="02010609060101010101" pitchFamily="2" charset="-122"/>
                <a:cs typeface="宋体" panose="02010600030101010101" pitchFamily="2" charset="-122"/>
              </a:rPr>
              <a:t>A. at		B. during		C. between  </a:t>
            </a:r>
            <a:endParaRPr kumimoji="0" lang="en-US" altLang="zh-CN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1500166" y="4643446"/>
            <a:ext cx="1071570" cy="571504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笑脸 4">
            <a:hlinkClick r:id="rId1" action="ppaction://hlinksldjump"/>
          </p:cNvPr>
          <p:cNvSpPr/>
          <p:nvPr/>
        </p:nvSpPr>
        <p:spPr>
          <a:xfrm>
            <a:off x="7572396" y="5357826"/>
            <a:ext cx="714380" cy="57150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830" y="1052504"/>
            <a:ext cx="9144000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zh-CN" altLang="en-US" sz="3200" i="1" dirty="0" smtClean="0">
                <a:latin typeface="Georgia" panose="02040502050405020303" pitchFamily="18" charset="0"/>
              </a:rPr>
              <a:t> 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We can play with our friends and get together with our families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during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 holidays. </a:t>
            </a:r>
            <a:r>
              <a:rPr lang="en-US" altLang="zh-CN" sz="3200" dirty="0" smtClean="0">
                <a:latin typeface="Georgia" panose="02040502050405020303" pitchFamily="18" charset="0"/>
              </a:rPr>
              <a:t> </a:t>
            </a:r>
            <a:endParaRPr lang="en-US" altLang="zh-CN" sz="3200" dirty="0" smtClean="0">
              <a:latin typeface="Georgia" panose="02040502050405020303" pitchFamily="18" charset="0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Welcome to our hotel! I hope you’ll have a good time ____ your stay here. 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pPr marL="514350" indent="-514350"/>
            <a:r>
              <a:rPr lang="en-US" altLang="zh-CN" sz="3200" i="1" dirty="0" smtClean="0">
                <a:latin typeface="Georgia" panose="02040502050405020303" pitchFamily="18" charset="0"/>
              </a:rPr>
              <a:t>  A. after   B. during    C. with    D. since </a:t>
            </a:r>
            <a:endParaRPr lang="en-US" altLang="zh-CN" sz="3200" i="1" dirty="0" smtClean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314" y="2950857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</a:t>
            </a:r>
            <a:endParaRPr lang="zh-CN" altLang="en-US" sz="32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"/>
          <p:cNvPicPr>
            <a:picLocks noChangeAspect="1" noChangeArrowheads="1"/>
          </p:cNvPicPr>
          <p:nvPr/>
        </p:nvPicPr>
        <p:blipFill>
          <a:blip r:embed="rId1"/>
          <a:srcRect b="12091"/>
          <a:stretch>
            <a:fillRect/>
          </a:stretch>
        </p:blipFill>
        <p:spPr bwMode="auto">
          <a:xfrm rot="21126906">
            <a:off x="5894387" y="388808"/>
            <a:ext cx="2665413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357298"/>
            <a:ext cx="785814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i="1" dirty="0" smtClean="0">
                <a:latin typeface="Georgia" panose="02040502050405020303" pitchFamily="18" charset="0"/>
              </a:rPr>
              <a:t>Who are these people?</a:t>
            </a:r>
            <a:endParaRPr lang="zh-CN" altLang="en-US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500306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They are the people (who/that)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 met during the trip.</a:t>
            </a:r>
            <a:endParaRPr lang="en-US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643570" y="3143248"/>
            <a:ext cx="1871662" cy="720725"/>
          </a:xfrm>
          <a:prstGeom prst="rect">
            <a:avLst/>
          </a:prstGeom>
          <a:noFill/>
          <a:ln w="38100" cmpd="sng">
            <a:solidFill>
              <a:schemeClr val="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dirty="0"/>
              <a:t>定语从句</a:t>
            </a:r>
            <a:endParaRPr lang="zh-CN" altLang="en-US" sz="36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71736" y="2643182"/>
            <a:ext cx="2643206" cy="5032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99CC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57422" y="4214818"/>
            <a:ext cx="1512888" cy="6477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mpd="sng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/>
              <a:t>先行词</a:t>
            </a:r>
            <a:endParaRPr lang="zh-CN" altLang="en-US" sz="3600"/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H="1">
            <a:off x="3071802" y="3214686"/>
            <a:ext cx="396875" cy="86360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矩形 8"/>
          <p:cNvSpPr/>
          <p:nvPr/>
        </p:nvSpPr>
        <p:spPr>
          <a:xfrm>
            <a:off x="0" y="514351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latin typeface="Georgia" panose="02040502050405020303" pitchFamily="18" charset="0"/>
              </a:rPr>
              <a:t>关系词为宾语可以省略</a:t>
            </a:r>
            <a:endParaRPr lang="zh-CN" altLang="en-US" sz="4400" b="1" dirty="0" smtClean="0">
              <a:latin typeface="Georgia" panose="02040502050405020303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2778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Picture 2</a:t>
            </a:r>
            <a:endParaRPr lang="zh-CN" alt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 autoUpdateAnimBg="0"/>
      <p:bldP spid="6" grpId="0" animBg="1"/>
      <p:bldP spid="7" grpId="0" animBg="1" autoUpdateAnimBg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143000"/>
          </a:xfrm>
        </p:spPr>
        <p:txBody>
          <a:bodyPr/>
          <a:lstStyle/>
          <a:p>
            <a:pPr algn="l"/>
            <a:r>
              <a:rPr lang="en-US" altLang="zh-CN" sz="4000" b="1" i="1" dirty="0" smtClean="0">
                <a:latin typeface="Georgia" panose="02040502050405020303" pitchFamily="18" charset="0"/>
              </a:rPr>
              <a:t>Repeat</a:t>
            </a:r>
            <a:r>
              <a:rPr lang="zh-CN" altLang="en-US" sz="4000" b="1" i="1" dirty="0" smtClean="0">
                <a:latin typeface="Georgia" panose="02040502050405020303" pitchFamily="18" charset="0"/>
              </a:rPr>
              <a:t>：</a:t>
            </a:r>
            <a:endParaRPr lang="zh-CN" altLang="en-US" sz="4000" b="1" i="1" dirty="0">
              <a:latin typeface="Georgia" panose="02040502050405020303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14282" y="4786322"/>
            <a:ext cx="464347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>
                <a:latin typeface="Georgia" panose="02040502050405020303" pitchFamily="18" charset="0"/>
              </a:rPr>
              <a:t>photo,  took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  <p:pic>
        <p:nvPicPr>
          <p:cNvPr id="29701" name="Picture 5" descr="暴风截屏2009121819514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57232"/>
            <a:ext cx="4429124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暴风截屏20091218195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430689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86248" y="4643446"/>
            <a:ext cx="5976937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</a:rPr>
              <a:t>  </a:t>
            </a:r>
            <a:r>
              <a:rPr lang="en-US" sz="4800" b="1" i="1" dirty="0" smtClean="0">
                <a:latin typeface="Georgia" panose="02040502050405020303" pitchFamily="18" charset="0"/>
              </a:rPr>
              <a:t>people </a:t>
            </a:r>
            <a:r>
              <a:rPr lang="en-US" sz="4800" b="1" i="1" dirty="0">
                <a:latin typeface="Georgia" panose="02040502050405020303" pitchFamily="18" charset="0"/>
              </a:rPr>
              <a:t>,met</a:t>
            </a:r>
            <a:endParaRPr lang="en-US" sz="48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4" name="Picture 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36613"/>
            <a:ext cx="21685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75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908050"/>
            <a:ext cx="18573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323850" y="3141663"/>
            <a:ext cx="1410964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 i="1">
                <a:latin typeface="Georgia" panose="02040502050405020303" pitchFamily="18" charset="0"/>
              </a:rPr>
              <a:t>Scott</a:t>
            </a:r>
            <a:endParaRPr lang="en-US" altLang="zh-CN" sz="3600" b="1" i="1">
              <a:latin typeface="Georgia" panose="02040502050405020303" pitchFamily="18" charset="0"/>
            </a:endParaRP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7235825" y="2997200"/>
            <a:ext cx="138371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b="1" i="1">
                <a:latin typeface="Georgia" panose="02040502050405020303" pitchFamily="18" charset="0"/>
              </a:rPr>
              <a:t>Mike</a:t>
            </a:r>
            <a:endParaRPr lang="en-US" altLang="zh-CN" sz="3600" b="1" i="1">
              <a:latin typeface="Georgia" panose="02040502050405020303" pitchFamily="18" charset="0"/>
            </a:endParaRPr>
          </a:p>
        </p:txBody>
      </p:sp>
      <p:pic>
        <p:nvPicPr>
          <p:cNvPr id="49178" name="Picture 26" descr="3"/>
          <p:cNvPicPr>
            <a:picLocks noChangeAspect="1" noChangeArrowheads="1"/>
          </p:cNvPicPr>
          <p:nvPr/>
        </p:nvPicPr>
        <p:blipFill>
          <a:blip r:embed="rId3"/>
          <a:srcRect b="12508"/>
          <a:stretch>
            <a:fillRect/>
          </a:stretch>
        </p:blipFill>
        <p:spPr bwMode="auto">
          <a:xfrm>
            <a:off x="2843213" y="836613"/>
            <a:ext cx="31686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2843213" y="3644900"/>
            <a:ext cx="4176712" cy="1152525"/>
          </a:xfrm>
          <a:prstGeom prst="wedgeRoundRectCallout">
            <a:avLst>
              <a:gd name="adj1" fmla="val 67486"/>
              <a:gd name="adj2" fmla="val -12176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en-US" altLang="zh-CN" sz="3600" b="1" i="1" dirty="0">
                <a:latin typeface="Georgia" panose="02040502050405020303" pitchFamily="18" charset="0"/>
              </a:rPr>
              <a:t>That’s the ship </a:t>
            </a:r>
            <a:endParaRPr lang="en-US" altLang="zh-CN" sz="3600" b="1" i="1" dirty="0">
              <a:latin typeface="Georgia" panose="02040502050405020303" pitchFamily="18" charset="0"/>
            </a:endParaRPr>
          </a:p>
          <a:p>
            <a:pPr algn="ctr"/>
            <a:r>
              <a:rPr lang="en-US" altLang="zh-CN" sz="3600" b="1" i="1" dirty="0">
                <a:latin typeface="Georgia" panose="02040502050405020303" pitchFamily="18" charset="0"/>
              </a:rPr>
              <a:t>we travelled on.</a:t>
            </a:r>
            <a:endParaRPr lang="en-US" altLang="zh-CN" sz="3600" b="1" i="1" dirty="0">
              <a:latin typeface="Georgia" panose="02040502050405020303" pitchFamily="18" charset="0"/>
            </a:endParaRPr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 flipV="1">
            <a:off x="3071802" y="4740602"/>
            <a:ext cx="3643338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3995738" y="4868863"/>
            <a:ext cx="1871662" cy="7207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b="1" i="1">
                <a:latin typeface="Georgia" panose="02040502050405020303" pitchFamily="18" charset="0"/>
              </a:rPr>
              <a:t>定语从句</a:t>
            </a:r>
            <a:endParaRPr lang="zh-CN" altLang="en-US" sz="3600" b="1" i="1">
              <a:latin typeface="Georgia" panose="02040502050405020303" pitchFamily="18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4714876" y="3789363"/>
            <a:ext cx="2000264" cy="5032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9CC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i="1">
              <a:latin typeface="Georgia" panose="02040502050405020303" pitchFamily="18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299200" y="5013325"/>
            <a:ext cx="1512888" cy="6477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b="1" i="1">
                <a:latin typeface="Georgia" panose="02040502050405020303" pitchFamily="18" charset="0"/>
              </a:rPr>
              <a:t>先行词</a:t>
            </a:r>
            <a:endParaRPr lang="zh-CN" altLang="en-US" sz="3600" b="1" i="1">
              <a:latin typeface="Georgia" panose="02040502050405020303" pitchFamily="18" charset="0"/>
            </a:endParaRPr>
          </a:p>
        </p:txBody>
      </p:sp>
      <p:cxnSp>
        <p:nvCxnSpPr>
          <p:cNvPr id="49184" name="AutoShape 32"/>
          <p:cNvCxnSpPr>
            <a:cxnSpLocks noChangeShapeType="1"/>
            <a:stCxn id="49182" idx="2"/>
            <a:endCxn id="49183" idx="0"/>
          </p:cNvCxnSpPr>
          <p:nvPr/>
        </p:nvCxnSpPr>
        <p:spPr bwMode="auto">
          <a:xfrm rot="16200000" flipH="1">
            <a:off x="6024964" y="3982644"/>
            <a:ext cx="720725" cy="13406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179388" y="5084763"/>
            <a:ext cx="3678232" cy="1152525"/>
          </a:xfrm>
          <a:prstGeom prst="wedgeRoundRectCallout">
            <a:avLst>
              <a:gd name="adj1" fmla="val -7375"/>
              <a:gd name="adj2" fmla="val -22052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en-US" altLang="zh-CN" sz="3600" b="1" i="1" dirty="0">
                <a:latin typeface="Georgia" panose="02040502050405020303" pitchFamily="18" charset="0"/>
              </a:rPr>
              <a:t>What a beautiful ship!</a:t>
            </a:r>
            <a:endParaRPr lang="en-US" altLang="zh-CN" sz="3600" b="1" i="1" dirty="0">
              <a:latin typeface="Georgia" panose="02040502050405020303" pitchFamily="18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3857620" y="6000768"/>
            <a:ext cx="1512888" cy="692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b="1" i="1" dirty="0">
                <a:latin typeface="Georgia" panose="02040502050405020303" pitchFamily="18" charset="0"/>
              </a:rPr>
              <a:t>感叹句</a:t>
            </a:r>
            <a:endParaRPr lang="zh-CN" altLang="en-US" sz="3600" b="1" i="1" dirty="0">
              <a:latin typeface="Georgia" panose="02040502050405020303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15008" y="5857892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latin typeface="Georgia" panose="02040502050405020303" pitchFamily="18" charset="0"/>
              </a:rPr>
              <a:t>tr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en-US" altLang="zh-CN" sz="3200" b="1" i="1" dirty="0" smtClean="0">
                <a:latin typeface="Georgia" panose="02040502050405020303" pitchFamily="18" charset="0"/>
              </a:rPr>
              <a:t>vel</a:t>
            </a:r>
            <a:r>
              <a:rPr lang="en-US" altLang="zh-CN" sz="3200" dirty="0" smtClean="0"/>
              <a:t>    /'</a:t>
            </a:r>
            <a:r>
              <a:rPr lang="en-US" altLang="zh-CN" sz="3200" dirty="0" err="1" smtClean="0"/>
              <a:t>tr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æ</a:t>
            </a:r>
            <a:r>
              <a:rPr lang="en-US" altLang="zh-CN" sz="3200" dirty="0" err="1" smtClean="0"/>
              <a:t>vl</a:t>
            </a:r>
            <a:r>
              <a:rPr lang="en-US" altLang="zh-CN" sz="3200" dirty="0" smtClean="0"/>
              <a:t>/</a:t>
            </a:r>
            <a:endParaRPr lang="zh-CN" altLang="en-US" sz="3200" dirty="0" smtClean="0"/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2778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Picture 3</a:t>
            </a:r>
            <a:endParaRPr lang="zh-CN" alt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 animBg="1"/>
      <p:bldP spid="49180" grpId="0" animBg="1"/>
      <p:bldP spid="49181" grpId="0" animBg="1"/>
      <p:bldP spid="49182" grpId="0" animBg="1"/>
      <p:bldP spid="49183" grpId="0" animBg="1"/>
      <p:bldP spid="49185" grpId="0" animBg="1"/>
      <p:bldP spid="491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714356"/>
            <a:ext cx="9358346" cy="4708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sz="2800" dirty="0"/>
              <a:t>由</a:t>
            </a:r>
            <a:r>
              <a:rPr lang="zh-CN" altLang="zh-CN" sz="2800" dirty="0"/>
              <a:t>what</a:t>
            </a:r>
            <a:r>
              <a:rPr lang="zh-CN" sz="2800" dirty="0"/>
              <a:t>引导的感叹句 </a:t>
            </a:r>
            <a:r>
              <a:rPr lang="zh-CN" altLang="en-US" sz="2400" dirty="0" smtClean="0"/>
              <a:t>　</a:t>
            </a:r>
            <a:r>
              <a:rPr lang="zh-CN" altLang="zh-CN" sz="2400" dirty="0" smtClean="0"/>
              <a:t>what</a:t>
            </a:r>
            <a:r>
              <a:rPr lang="zh-CN" altLang="en-US" sz="2400" dirty="0" smtClean="0"/>
              <a:t>修饰名词或名词短语，</a:t>
            </a:r>
            <a:endParaRPr lang="en-US" altLang="zh-CN" sz="2400" dirty="0" smtClean="0"/>
          </a:p>
          <a:p>
            <a:r>
              <a:rPr lang="zh-CN" altLang="zh-CN" sz="2800" dirty="0" smtClean="0">
                <a:solidFill>
                  <a:srgbClr val="0000CC"/>
                </a:solidFill>
              </a:rPr>
              <a:t>1</a:t>
            </a:r>
            <a:r>
              <a:rPr lang="zh-CN" altLang="zh-CN" sz="2800" dirty="0">
                <a:solidFill>
                  <a:srgbClr val="0000CC"/>
                </a:solidFill>
              </a:rPr>
              <a:t>. What+a(an)+</a:t>
            </a:r>
            <a:r>
              <a:rPr lang="zh-CN" sz="2800" dirty="0">
                <a:solidFill>
                  <a:srgbClr val="0000CC"/>
                </a:solidFill>
              </a:rPr>
              <a:t>（形容词）</a:t>
            </a:r>
            <a:r>
              <a:rPr lang="zh-CN" altLang="zh-CN" sz="2800" dirty="0">
                <a:solidFill>
                  <a:srgbClr val="0000CC"/>
                </a:solidFill>
              </a:rPr>
              <a:t>+</a:t>
            </a:r>
            <a:r>
              <a:rPr lang="zh-CN" sz="2800" dirty="0">
                <a:solidFill>
                  <a:srgbClr val="0000CC"/>
                </a:solidFill>
              </a:rPr>
              <a:t>单数可数名词</a:t>
            </a:r>
            <a:r>
              <a:rPr lang="zh-CN" altLang="zh-CN" sz="2800" dirty="0">
                <a:solidFill>
                  <a:srgbClr val="0000CC"/>
                </a:solidFill>
              </a:rPr>
              <a:t>+</a:t>
            </a:r>
            <a:r>
              <a:rPr lang="zh-CN" sz="2800" dirty="0">
                <a:solidFill>
                  <a:srgbClr val="0000CC"/>
                </a:solidFill>
              </a:rPr>
              <a:t>主语</a:t>
            </a:r>
            <a:r>
              <a:rPr lang="zh-CN" altLang="zh-CN" sz="2800" dirty="0">
                <a:solidFill>
                  <a:srgbClr val="0000CC"/>
                </a:solidFill>
              </a:rPr>
              <a:t>+</a:t>
            </a:r>
            <a:r>
              <a:rPr lang="zh-CN" sz="2800" dirty="0">
                <a:solidFill>
                  <a:srgbClr val="0000CC"/>
                </a:solidFill>
              </a:rPr>
              <a:t>谓语</a:t>
            </a:r>
            <a:r>
              <a:rPr lang="zh-CN" sz="2800" dirty="0" smtClean="0">
                <a:solidFill>
                  <a:srgbClr val="0000CC"/>
                </a:solidFill>
              </a:rPr>
              <a:t>！</a:t>
            </a:r>
            <a:r>
              <a:rPr lang="zh-CN" sz="2400" dirty="0" smtClean="0">
                <a:solidFill>
                  <a:srgbClr val="0000CC"/>
                </a:solidFill>
              </a:rPr>
              <a:t> </a:t>
            </a:r>
            <a:endParaRPr lang="zh-CN" sz="2400" dirty="0">
              <a:solidFill>
                <a:srgbClr val="0000CC"/>
              </a:solidFill>
            </a:endParaRPr>
          </a:p>
          <a:p>
            <a:endParaRPr lang="zh-CN" sz="2400" dirty="0"/>
          </a:p>
          <a:p>
            <a:r>
              <a:rPr lang="zh-CN" sz="2400" dirty="0"/>
              <a:t>　</a:t>
            </a:r>
            <a:r>
              <a:rPr lang="zh-CN" altLang="zh-CN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What </a:t>
            </a:r>
            <a:r>
              <a:rPr lang="zh-CN" alt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an apple this is! </a:t>
            </a:r>
            <a:endParaRPr lang="zh-CN" altLang="zh-CN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　</a:t>
            </a:r>
            <a:r>
              <a:rPr lang="zh-CN" altLang="zh-CN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What </a:t>
            </a:r>
            <a:r>
              <a:rPr lang="zh-CN" alt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a fine day it is! </a:t>
            </a:r>
            <a:endParaRPr lang="zh-CN" altLang="zh-CN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zh-CN" altLang="zh-CN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zh-CN" altLang="zh-CN" sz="2800" dirty="0" smtClean="0">
                <a:solidFill>
                  <a:srgbClr val="0000CC"/>
                </a:solidFill>
              </a:rPr>
              <a:t>2</a:t>
            </a:r>
            <a:r>
              <a:rPr lang="zh-CN" altLang="zh-CN" sz="2800" dirty="0">
                <a:solidFill>
                  <a:srgbClr val="0000CC"/>
                </a:solidFill>
              </a:rPr>
              <a:t>. What+(</a:t>
            </a:r>
            <a:r>
              <a:rPr lang="zh-CN" sz="2800" dirty="0">
                <a:solidFill>
                  <a:srgbClr val="0000CC"/>
                </a:solidFill>
              </a:rPr>
              <a:t>形容词）</a:t>
            </a:r>
            <a:r>
              <a:rPr lang="zh-CN" altLang="zh-CN" sz="2800" dirty="0">
                <a:solidFill>
                  <a:srgbClr val="0000CC"/>
                </a:solidFill>
              </a:rPr>
              <a:t>+</a:t>
            </a:r>
            <a:r>
              <a:rPr lang="zh-CN" sz="2800" dirty="0">
                <a:solidFill>
                  <a:srgbClr val="0000CC"/>
                </a:solidFill>
              </a:rPr>
              <a:t>可数名词复数或不可数名词</a:t>
            </a:r>
            <a:r>
              <a:rPr lang="zh-CN" altLang="zh-CN" sz="2800" dirty="0">
                <a:solidFill>
                  <a:srgbClr val="0000CC"/>
                </a:solidFill>
              </a:rPr>
              <a:t>+</a:t>
            </a:r>
            <a:r>
              <a:rPr lang="zh-CN" sz="2800" dirty="0">
                <a:solidFill>
                  <a:srgbClr val="0000CC"/>
                </a:solidFill>
              </a:rPr>
              <a:t>主语</a:t>
            </a:r>
            <a:r>
              <a:rPr lang="zh-CN" altLang="zh-CN" sz="2800" dirty="0">
                <a:solidFill>
                  <a:srgbClr val="0000CC"/>
                </a:solidFill>
              </a:rPr>
              <a:t>+</a:t>
            </a:r>
            <a:r>
              <a:rPr lang="zh-CN" sz="2800" dirty="0">
                <a:solidFill>
                  <a:srgbClr val="0000CC"/>
                </a:solidFill>
              </a:rPr>
              <a:t>谓语！ </a:t>
            </a:r>
            <a:endParaRPr lang="zh-CN" sz="2800" dirty="0">
              <a:solidFill>
                <a:srgbClr val="0000CC"/>
              </a:solidFill>
            </a:endParaRPr>
          </a:p>
          <a:p>
            <a:endParaRPr lang="zh-CN" sz="2400" dirty="0"/>
          </a:p>
          <a:p>
            <a:r>
              <a:rPr lang="zh-CN" sz="2400" dirty="0"/>
              <a:t>　</a:t>
            </a:r>
            <a:r>
              <a:rPr lang="zh-CN" altLang="zh-CN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What </a:t>
            </a:r>
            <a:r>
              <a:rPr lang="zh-CN" alt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kind women they are! </a:t>
            </a:r>
            <a:endParaRPr lang="zh-CN" altLang="zh-CN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　</a:t>
            </a:r>
            <a:r>
              <a:rPr lang="zh-CN" altLang="zh-CN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What </a:t>
            </a:r>
            <a:r>
              <a:rPr lang="zh-CN" altLang="zh-CN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nice music it is! </a:t>
            </a:r>
            <a:endParaRPr lang="en-US" altLang="zh-CN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en-US" altLang="zh-CN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2775" y="1196975"/>
            <a:ext cx="7837488" cy="3078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i="1" dirty="0">
                <a:latin typeface="Georgia" panose="02040502050405020303" pitchFamily="18" charset="0"/>
              </a:rPr>
              <a:t>由</a:t>
            </a:r>
            <a:r>
              <a:rPr lang="zh-CN" altLang="en-US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How</a:t>
            </a:r>
            <a:r>
              <a:rPr lang="zh-CN" altLang="en-US" sz="2800" b="1" i="1" dirty="0">
                <a:latin typeface="Georgia" panose="02040502050405020303" pitchFamily="18" charset="0"/>
              </a:rPr>
              <a:t>引导的感叹句 </a:t>
            </a:r>
            <a:endParaRPr lang="zh-CN" altLang="en-US" sz="2800" b="1" i="1" dirty="0">
              <a:latin typeface="Georgia" panose="02040502050405020303" pitchFamily="18" charset="0"/>
            </a:endParaRPr>
          </a:p>
          <a:p>
            <a:endParaRPr lang="zh-CN" altLang="en-US" sz="2800" b="1" i="1" dirty="0">
              <a:latin typeface="Georgia" panose="02040502050405020303" pitchFamily="18" charset="0"/>
            </a:endParaRPr>
          </a:p>
          <a:p>
            <a:r>
              <a:rPr lang="zh-CN" altLang="en-US" sz="2800" b="1" i="1" dirty="0">
                <a:latin typeface="Georgia" panose="02040502050405020303" pitchFamily="18" charset="0"/>
              </a:rPr>
              <a:t>　　how</a:t>
            </a:r>
            <a:r>
              <a:rPr lang="zh-CN" altLang="en-US" sz="2800" b="1" dirty="0">
                <a:latin typeface="Georgia" panose="02040502050405020303" pitchFamily="18" charset="0"/>
              </a:rPr>
              <a:t>用来修饰形容词、副词或动词。</a:t>
            </a:r>
            <a:endParaRPr lang="zh-CN" altLang="en-US" sz="2800" b="1" dirty="0">
              <a:latin typeface="Georgia" panose="02040502050405020303" pitchFamily="18" charset="0"/>
            </a:endParaRPr>
          </a:p>
          <a:p>
            <a:r>
              <a:rPr lang="zh-CN" altLang="en-US" sz="2800" b="1" dirty="0">
                <a:latin typeface="Georgia" panose="02040502050405020303" pitchFamily="18" charset="0"/>
              </a:rPr>
              <a:t>其结构是：How+形容词（副词）+主语+谓语！</a:t>
            </a:r>
            <a:endParaRPr lang="zh-CN" altLang="en-US" sz="2800" b="1" dirty="0">
              <a:latin typeface="Georgia" panose="02040502050405020303" pitchFamily="18" charset="0"/>
            </a:endParaRPr>
          </a:p>
          <a:p>
            <a:endParaRPr lang="zh-CN" altLang="en-US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zh-CN" altLang="en-US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　　How clever the girl is! </a:t>
            </a:r>
            <a:endParaRPr lang="zh-CN" altLang="en-US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zh-CN" altLang="en-US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　　How quickly the boy runs!</a:t>
            </a:r>
            <a:endParaRPr lang="zh-CN" altLang="en-US" sz="28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44012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 pretty your dress is! Where did you get it?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A. How       B. How a      C. What         D. What a   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---_____ lovely day! Let’s go for a picnic, shall we?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---Good idea!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A. What     B. How          C. What a       D. How a </a:t>
            </a: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i="1" dirty="0" smtClean="0">
                <a:latin typeface="Georgia" panose="02040502050405020303" pitchFamily="18" charset="0"/>
              </a:rPr>
              <a:t>3.  ______exciting match it is between Wang </a:t>
            </a:r>
            <a:r>
              <a:rPr lang="en-US" sz="2800" i="1" dirty="0" err="1" smtClean="0">
                <a:latin typeface="Georgia" panose="02040502050405020303" pitchFamily="18" charset="0"/>
              </a:rPr>
              <a:t>Liqin</a:t>
            </a:r>
            <a:r>
              <a:rPr lang="en-US" sz="2800" i="1" dirty="0" smtClean="0">
                <a:latin typeface="Georgia" panose="02040502050405020303" pitchFamily="18" charset="0"/>
              </a:rPr>
              <a:t> and Ma Lin in the 49</a:t>
            </a:r>
            <a:r>
              <a:rPr lang="en-US" sz="2800" i="1" baseline="30000" dirty="0" smtClean="0">
                <a:latin typeface="Georgia" panose="02040502050405020303" pitchFamily="18" charset="0"/>
              </a:rPr>
              <a:t>th</a:t>
            </a:r>
            <a:r>
              <a:rPr lang="en-US" sz="2800" i="1" dirty="0" smtClean="0">
                <a:latin typeface="Georgia" panose="02040502050405020303" pitchFamily="18" charset="0"/>
              </a:rPr>
              <a:t> World Table Tennis Championships!</a:t>
            </a:r>
            <a:endParaRPr lang="zh-CN" altLang="en-US" sz="2800" i="1" dirty="0" smtClean="0">
              <a:latin typeface="Georgia" panose="02040502050405020303" pitchFamily="18" charset="0"/>
            </a:endParaRPr>
          </a:p>
          <a:p>
            <a:r>
              <a:rPr lang="en-US" sz="2800" i="1" dirty="0" smtClean="0">
                <a:latin typeface="Georgia" panose="02040502050405020303" pitchFamily="18" charset="0"/>
              </a:rPr>
              <a:t>   A. How     B. What     C. What a    D. What an </a:t>
            </a:r>
            <a:endParaRPr lang="en-US" sz="2800" i="1" dirty="0" smtClean="0">
              <a:latin typeface="Georgia" panose="02040502050405020303" pitchFamily="18" charset="0"/>
            </a:endParaRPr>
          </a:p>
          <a:p>
            <a:endParaRPr lang="zh-CN" altLang="en-US" sz="2800" i="1" dirty="0" smtClean="0"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altLang="zh-CN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285720" y="1214422"/>
            <a:ext cx="1643074" cy="642918"/>
          </a:xfrm>
          <a:prstGeom prst="cloud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云形 3"/>
          <p:cNvSpPr/>
          <p:nvPr/>
        </p:nvSpPr>
        <p:spPr>
          <a:xfrm>
            <a:off x="4143372" y="2428868"/>
            <a:ext cx="1928826" cy="642918"/>
          </a:xfrm>
          <a:prstGeom prst="cloud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云形 4"/>
          <p:cNvSpPr/>
          <p:nvPr/>
        </p:nvSpPr>
        <p:spPr>
          <a:xfrm>
            <a:off x="5572132" y="3786190"/>
            <a:ext cx="1928826" cy="642918"/>
          </a:xfrm>
          <a:prstGeom prst="cloud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0167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 lovely weather! Let’s go on a picnic! 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A. What    B. What a     C. How      D. How a 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The sun is shining. ______ fine day it is!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A. How     B. How a      C. What     D. What a 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6700" algn="l"/>
              </a:tabLst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_____ it’s blowing! 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A. What strong           B. How strong    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r>
              <a:rPr lang="en-US" altLang="zh-CN" sz="3200" i="1" dirty="0" smtClean="0"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How strongly         D. What strongly 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sz="3200" i="1" dirty="0" smtClean="0">
                <a:latin typeface="Georgia" panose="02040502050405020303" pitchFamily="18" charset="0"/>
              </a:rPr>
              <a:t>8. ____ great fun it is to hike!</a:t>
            </a:r>
            <a:endParaRPr lang="zh-CN" altLang="en-US" sz="3200" i="1" dirty="0" smtClean="0">
              <a:latin typeface="Georgia" panose="02040502050405020303" pitchFamily="18" charset="0"/>
            </a:endParaRPr>
          </a:p>
          <a:p>
            <a:r>
              <a:rPr lang="en-US" sz="3200" i="1" dirty="0" smtClean="0">
                <a:latin typeface="Georgia" panose="02040502050405020303" pitchFamily="18" charset="0"/>
              </a:rPr>
              <a:t>    A. What       B. What a      C. How      D. How a    </a:t>
            </a:r>
            <a:endParaRPr lang="zh-CN" altLang="en-US" sz="3200" i="1" dirty="0" smtClean="0">
              <a:latin typeface="Georgia" panose="02040502050405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</a:pP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  <p:sp>
        <p:nvSpPr>
          <p:cNvPr id="3" name="云形 2"/>
          <p:cNvSpPr/>
          <p:nvPr/>
        </p:nvSpPr>
        <p:spPr>
          <a:xfrm>
            <a:off x="357158" y="1071546"/>
            <a:ext cx="1928826" cy="642918"/>
          </a:xfrm>
          <a:prstGeom prst="cloud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云形 3"/>
          <p:cNvSpPr/>
          <p:nvPr/>
        </p:nvSpPr>
        <p:spPr>
          <a:xfrm>
            <a:off x="6572264" y="2071678"/>
            <a:ext cx="1928826" cy="642918"/>
          </a:xfrm>
          <a:prstGeom prst="cloud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云形 4"/>
          <p:cNvSpPr/>
          <p:nvPr/>
        </p:nvSpPr>
        <p:spPr>
          <a:xfrm>
            <a:off x="214282" y="3500438"/>
            <a:ext cx="3786214" cy="642918"/>
          </a:xfrm>
          <a:prstGeom prst="cloud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云形 5"/>
          <p:cNvSpPr/>
          <p:nvPr/>
        </p:nvSpPr>
        <p:spPr>
          <a:xfrm>
            <a:off x="214282" y="4500570"/>
            <a:ext cx="1928826" cy="642918"/>
          </a:xfrm>
          <a:prstGeom prst="cloud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000100" y="3857628"/>
            <a:ext cx="6824676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4000" b="1" i="1" dirty="0">
                <a:latin typeface="Georgia" panose="02040502050405020303" pitchFamily="18" charset="0"/>
              </a:rPr>
              <a:t>ship, travelled </a:t>
            </a:r>
            <a:r>
              <a:rPr kumimoji="0" lang="en-US" altLang="zh-CN" sz="4000" b="1" i="1" dirty="0" smtClean="0">
                <a:latin typeface="Georgia" panose="02040502050405020303" pitchFamily="18" charset="0"/>
              </a:rPr>
              <a:t>on</a:t>
            </a:r>
            <a:endParaRPr kumimoji="0" lang="en-US" altLang="zh-CN" sz="4000" b="1" i="1" dirty="0" smtClean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i="1" dirty="0" smtClean="0">
                <a:latin typeface="Georgia" panose="02040502050405020303" pitchFamily="18" charset="0"/>
              </a:rPr>
              <a:t>what</a:t>
            </a:r>
            <a:endParaRPr kumimoji="0" lang="en-US" altLang="zh-CN" sz="4000" b="1" i="1" dirty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endParaRPr kumimoji="0" lang="en-US" altLang="zh-CN" sz="4000" b="1" i="1" dirty="0">
              <a:latin typeface="Georgia" panose="02040502050405020303" pitchFamily="18" charset="0"/>
            </a:endParaRPr>
          </a:p>
        </p:txBody>
      </p:sp>
      <p:pic>
        <p:nvPicPr>
          <p:cNvPr id="102403" name="Picture 3" descr="暴风截屏200912181952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14744" y="0"/>
            <a:ext cx="5429256" cy="3429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42844" y="0"/>
            <a:ext cx="22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Repeat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2.imgtn.bdimg.com/it/u=847861333,1705891027&amp;fm=21&amp;gp=0.jpg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76872"/>
            <a:ext cx="5965409" cy="3960440"/>
          </a:xfrm>
          <a:prstGeom prst="rect">
            <a:avLst/>
          </a:prstGeom>
          <a:noFill/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627784" y="188640"/>
            <a:ext cx="3938587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7200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Dividing</a:t>
            </a:r>
            <a:endParaRPr lang="zh-CN" altLang="en-US" sz="7200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1484784"/>
            <a:ext cx="787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000" b="1" i="1" kern="10" dirty="0" smtClean="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Georgia" panose="02040502050405020303"/>
              </a:rPr>
              <a:t>T1</a:t>
            </a:r>
            <a:endParaRPr lang="zh-CN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6876256" y="1484784"/>
            <a:ext cx="856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000" b="1" i="1" kern="10" dirty="0" smtClean="0">
                <a:ln w="9525">
                  <a:solidFill>
                    <a:srgbClr val="0080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Georgia" panose="02040502050405020303"/>
              </a:rPr>
              <a:t>T2</a:t>
            </a:r>
            <a:endParaRPr lang="zh-CN" altLang="en-US" sz="4000" dirty="0"/>
          </a:p>
        </p:txBody>
      </p:sp>
      <p:pic>
        <p:nvPicPr>
          <p:cNvPr id="1026" name="Picture 2" descr="http://img4.imgtn.bdimg.com/it/u=3280436577,1956161651&amp;fm=21&amp;gp=0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5" y="2204864"/>
            <a:ext cx="4372531" cy="4032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714356"/>
            <a:ext cx="785814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i="1" dirty="0" smtClean="0">
                <a:latin typeface="Georgia" panose="02040502050405020303" pitchFamily="18" charset="0"/>
              </a:rPr>
              <a:t>Who is this?</a:t>
            </a:r>
            <a:endParaRPr lang="zh-CN" altLang="en-US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571744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That’s the man(whom/that) </a:t>
            </a:r>
            <a:r>
              <a:rPr lang="en-US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Mike told him about.</a:t>
            </a:r>
            <a:endParaRPr lang="en-US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643570" y="3143248"/>
            <a:ext cx="1871662" cy="720725"/>
          </a:xfrm>
          <a:prstGeom prst="rect">
            <a:avLst/>
          </a:prstGeom>
          <a:noFill/>
          <a:ln w="38100" cmpd="sng">
            <a:solidFill>
              <a:schemeClr val="hlink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 dirty="0"/>
              <a:t>定语从句</a:t>
            </a:r>
            <a:endParaRPr lang="zh-CN" altLang="en-US" sz="36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857356" y="2643182"/>
            <a:ext cx="2214578" cy="5032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99CC00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357422" y="4214818"/>
            <a:ext cx="1512888" cy="6477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mpd="sng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3600"/>
              <a:t>先行词</a:t>
            </a:r>
            <a:endParaRPr lang="zh-CN" altLang="en-US" sz="3600"/>
          </a:p>
        </p:txBody>
      </p:sp>
      <p:cxnSp>
        <p:nvCxnSpPr>
          <p:cNvPr id="8" name="AutoShape 12"/>
          <p:cNvCxnSpPr>
            <a:cxnSpLocks noChangeShapeType="1"/>
          </p:cNvCxnSpPr>
          <p:nvPr/>
        </p:nvCxnSpPr>
        <p:spPr bwMode="auto">
          <a:xfrm flipH="1">
            <a:off x="3071802" y="3214686"/>
            <a:ext cx="396875" cy="863600"/>
          </a:xfrm>
          <a:prstGeom prst="straightConnector1">
            <a:avLst/>
          </a:prstGeom>
          <a:noFill/>
          <a:ln w="952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矩形 8"/>
          <p:cNvSpPr/>
          <p:nvPr/>
        </p:nvSpPr>
        <p:spPr>
          <a:xfrm>
            <a:off x="0" y="5143512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latin typeface="Georgia" panose="02040502050405020303" pitchFamily="18" charset="0"/>
              </a:rPr>
              <a:t>关系词为宾语可以省略</a:t>
            </a:r>
            <a:endParaRPr lang="zh-CN" altLang="en-US" sz="4400" b="1" dirty="0" smtClean="0">
              <a:latin typeface="Georgia" panose="02040502050405020303" pitchFamily="18" charset="0"/>
            </a:endParaRPr>
          </a:p>
        </p:txBody>
      </p:sp>
      <p:pic>
        <p:nvPicPr>
          <p:cNvPr id="10" name="Picture 6" descr="4"/>
          <p:cNvPicPr>
            <a:picLocks noChangeAspect="1" noChangeArrowheads="1"/>
          </p:cNvPicPr>
          <p:nvPr/>
        </p:nvPicPr>
        <p:blipFill>
          <a:blip r:embed="rId1"/>
          <a:srcRect b="12337"/>
          <a:stretch>
            <a:fillRect/>
          </a:stretch>
        </p:blipFill>
        <p:spPr bwMode="auto">
          <a:xfrm>
            <a:off x="5927936" y="1"/>
            <a:ext cx="321606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0" y="128586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That’s the man.</a:t>
            </a:r>
            <a:endParaRPr lang="en-US" sz="4000" b="1" i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r>
              <a:rPr lang="en-US" sz="4000" b="1" i="1" dirty="0" smtClean="0">
                <a:latin typeface="Georgia" panose="02040502050405020303" pitchFamily="18" charset="0"/>
              </a:rPr>
              <a:t>Mike told him about the man.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720" y="0"/>
            <a:ext cx="2720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Picture 4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 autoUpdateAnimBg="0"/>
      <p:bldP spid="6" grpId="0" animBg="1"/>
      <p:bldP spid="7" grpId="0" animBg="1" autoUpdateAnimBg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"/>
          <p:cNvPicPr>
            <a:picLocks noChangeAspect="1" noChangeArrowheads="1"/>
          </p:cNvPicPr>
          <p:nvPr/>
        </p:nvPicPr>
        <p:blipFill>
          <a:blip r:embed="rId1"/>
          <a:srcRect b="12337"/>
          <a:stretch>
            <a:fillRect/>
          </a:stretch>
        </p:blipFill>
        <p:spPr bwMode="auto">
          <a:xfrm>
            <a:off x="0" y="4714884"/>
            <a:ext cx="321606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128586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The one </a:t>
            </a:r>
            <a:r>
              <a:rPr lang="en-US" sz="4000" b="1" i="1" dirty="0" smtClean="0">
                <a:latin typeface="Georgia" panose="02040502050405020303" pitchFamily="18" charset="0"/>
              </a:rPr>
              <a:t>who </a:t>
            </a:r>
            <a:r>
              <a:rPr lang="en-US" sz="40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offered Mike a job in Australia.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50030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The one </a:t>
            </a:r>
            <a:r>
              <a:rPr lang="en-US" sz="4000" b="1" i="1" dirty="0" smtClean="0">
                <a:latin typeface="Georgia" panose="02040502050405020303" pitchFamily="18" charset="0"/>
              </a:rPr>
              <a:t>= the man(</a:t>
            </a:r>
            <a:r>
              <a:rPr lang="zh-CN" altLang="en-US" sz="4000" b="1" i="1" dirty="0" smtClean="0">
                <a:latin typeface="Georgia" panose="02040502050405020303" pitchFamily="18" charset="0"/>
              </a:rPr>
              <a:t>先行词）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71475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i="1" dirty="0" smtClean="0">
                <a:latin typeface="Georgia" panose="02040502050405020303" pitchFamily="18" charset="0"/>
              </a:rPr>
              <a:t>Who</a:t>
            </a:r>
            <a:r>
              <a:rPr lang="zh-CN" altLang="en-US" sz="4000" b="1" dirty="0" smtClean="0">
                <a:latin typeface="Georgia" panose="02040502050405020303" pitchFamily="18" charset="0"/>
              </a:rPr>
              <a:t>作主语不能省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4282" y="714356"/>
            <a:ext cx="1042994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000" b="1" i="1" dirty="0">
                <a:latin typeface="Georgia" panose="02040502050405020303" pitchFamily="18" charset="0"/>
              </a:rPr>
              <a:t>offer </a:t>
            </a:r>
            <a:r>
              <a:rPr lang="zh-CN" altLang="en-US" sz="2800" b="1" dirty="0" smtClean="0">
                <a:latin typeface="Georgia" panose="02040502050405020303" pitchFamily="18" charset="0"/>
              </a:rPr>
              <a:t>（主动）</a:t>
            </a:r>
            <a:r>
              <a:rPr lang="zh-CN" altLang="en-US" sz="3200" b="1" dirty="0" smtClean="0">
                <a:latin typeface="Georgia" panose="02040502050405020303" pitchFamily="18" charset="0"/>
              </a:rPr>
              <a:t>提供</a:t>
            </a:r>
            <a:r>
              <a:rPr lang="zh-CN" altLang="en-US" sz="4000" b="1" dirty="0">
                <a:latin typeface="Georgia" panose="02040502050405020303" pitchFamily="18" charset="0"/>
              </a:rPr>
              <a:t> </a:t>
            </a:r>
            <a:r>
              <a:rPr lang="zh-CN" altLang="en-US" sz="4000" b="1" dirty="0" smtClean="0">
                <a:latin typeface="Georgia" panose="02040502050405020303" pitchFamily="18" charset="0"/>
              </a:rPr>
              <a:t>  </a:t>
            </a:r>
            <a:r>
              <a:rPr lang="zh-CN" altLang="en-US" sz="4000" dirty="0" smtClean="0">
                <a:latin typeface="GWIPA" panose="00000400000000000000" pitchFamily="2" charset="2"/>
              </a:rPr>
              <a:t>/'</a:t>
            </a:r>
            <a:r>
              <a:rPr lang="zh-CN" altLang="en-US" sz="4000" dirty="0">
                <a:solidFill>
                  <a:srgbClr val="FF0000"/>
                </a:solidFill>
                <a:latin typeface="GWIPA" panose="00000400000000000000" pitchFamily="2" charset="2"/>
              </a:rPr>
              <a:t>X</a:t>
            </a:r>
            <a:r>
              <a:rPr lang="zh-CN" altLang="en-US" sz="4000" dirty="0">
                <a:latin typeface="GWIPA" panose="00000400000000000000" pitchFamily="2" charset="2"/>
              </a:rPr>
              <a:t>f</a:t>
            </a:r>
            <a:r>
              <a:rPr lang="zh-CN" altLang="en-US" sz="4000" dirty="0">
                <a:solidFill>
                  <a:srgbClr val="FF0000"/>
                </a:solidFill>
                <a:latin typeface="GWIPA" panose="00000400000000000000" pitchFamily="2" charset="2"/>
              </a:rPr>
              <a:t>E</a:t>
            </a:r>
            <a:r>
              <a:rPr lang="zh-CN" altLang="en-US" sz="4000" dirty="0">
                <a:latin typeface="GWIPA" panose="00000400000000000000" pitchFamily="2" charset="2"/>
              </a:rPr>
              <a:t>/</a:t>
            </a:r>
            <a:endParaRPr lang="zh-CN" altLang="en-US" sz="4000" dirty="0">
              <a:latin typeface="GWIPA" panose="000004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74899" y="2490469"/>
            <a:ext cx="10001320" cy="37185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anose="02040502050405020303" pitchFamily="18" charset="0"/>
              </a:rPr>
              <a:t>Scot: Who’s this?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anose="02040502050405020303" pitchFamily="18" charset="0"/>
              </a:rPr>
              <a:t>Mike: That’s the </a:t>
            </a:r>
            <a:r>
              <a:rPr lang="en-US" altLang="zh-CN" sz="2800" b="1" i="1" dirty="0" err="1" smtClean="0">
                <a:latin typeface="Georgia" panose="02040502050405020303" pitchFamily="18" charset="0"/>
              </a:rPr>
              <a:t>man_______________</a:t>
            </a:r>
            <a:endParaRPr lang="en-US" altLang="zh-CN" sz="2800" b="1" i="1" dirty="0" err="1" smtClean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i="1" dirty="0" err="1" smtClean="0">
                <a:latin typeface="Georgia" panose="02040502050405020303" pitchFamily="18" charset="0"/>
              </a:rPr>
              <a:t>Remember</a:t>
            </a:r>
            <a:r>
              <a:rPr lang="en-US" altLang="zh-CN" sz="2800" b="1" i="1" dirty="0" smtClean="0">
                <a:latin typeface="Georgia" panose="02040502050405020303" pitchFamily="18" charset="0"/>
              </a:rPr>
              <a:t>?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anose="02040502050405020303" pitchFamily="18" charset="0"/>
              </a:rPr>
              <a:t>Scot: Ah yes.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anose="02040502050405020303" pitchFamily="18" charset="0"/>
              </a:rPr>
              <a:t>Mike: The one___________________.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anose="02040502050405020303" pitchFamily="18" charset="0"/>
              </a:rPr>
              <a:t>Scot: That’s right.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</p:txBody>
      </p:sp>
      <p:pic>
        <p:nvPicPr>
          <p:cNvPr id="103427" name="Picture 3" descr="暴风截屏2009121819521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1968" y="214291"/>
            <a:ext cx="4572032" cy="2643206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85720" y="214290"/>
            <a:ext cx="22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Repeat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2275" y="3062605"/>
            <a:ext cx="600392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 told you about.</a:t>
            </a:r>
            <a:endParaRPr lang="en-US" altLang="zh-CN" sz="28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85" y="4956175"/>
            <a:ext cx="600392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Who offered you a job in Australia.</a:t>
            </a:r>
            <a:endParaRPr lang="en-US" altLang="zh-CN" sz="28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559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Picture 5&amp;6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16" descr="5"/>
          <p:cNvPicPr>
            <a:picLocks noChangeAspect="1" noChangeArrowheads="1"/>
          </p:cNvPicPr>
          <p:nvPr/>
        </p:nvPicPr>
        <p:blipFill>
          <a:blip r:embed="rId1"/>
          <a:srcRect b="11427"/>
          <a:stretch>
            <a:fillRect/>
          </a:stretch>
        </p:blipFill>
        <p:spPr bwMode="auto">
          <a:xfrm>
            <a:off x="6715140" y="0"/>
            <a:ext cx="242886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暴风截屏20091218195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357430"/>
            <a:ext cx="2428860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142984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Georgia" panose="02040502050405020303" pitchFamily="18" charset="0"/>
              </a:rPr>
              <a:t>1.Who’s this?</a:t>
            </a:r>
            <a:endParaRPr lang="en-US" altLang="zh-CN" sz="3600" i="1" dirty="0" smtClean="0">
              <a:latin typeface="Georgia" panose="02040502050405020303" pitchFamily="18" charset="0"/>
            </a:endParaRPr>
          </a:p>
          <a:p>
            <a:r>
              <a:rPr lang="en-US" altLang="zh-CN" sz="3600" i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   It’s Mike.</a:t>
            </a:r>
            <a:endParaRPr lang="en-US" altLang="zh-CN" sz="3600" i="1" dirty="0" smtClean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r>
              <a:rPr lang="en-US" altLang="zh-CN" sz="3600" i="1" dirty="0" smtClean="0">
                <a:latin typeface="Georgia" panose="02040502050405020303" pitchFamily="18" charset="0"/>
              </a:rPr>
              <a:t>2.When did Mike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grow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 a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beard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?</a:t>
            </a:r>
            <a:endParaRPr lang="en-US" altLang="zh-CN" sz="3600" i="1" dirty="0" smtClean="0">
              <a:latin typeface="Georgia" panose="02040502050405020303" pitchFamily="18" charset="0"/>
            </a:endParaRPr>
          </a:p>
          <a:p>
            <a:r>
              <a:rPr lang="en-US" altLang="zh-CN" sz="3600" i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    During the trip.</a:t>
            </a:r>
            <a:endParaRPr lang="en-US" altLang="zh-CN" sz="3600" i="1" dirty="0" smtClean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r>
              <a:rPr lang="en-US" altLang="zh-CN" sz="3600" i="1" dirty="0" smtClean="0">
                <a:latin typeface="Georgia" panose="02040502050405020303" pitchFamily="18" charset="0"/>
              </a:rPr>
              <a:t>3.Why did Mike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shave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 it </a:t>
            </a:r>
            <a:r>
              <a:rPr lang="en-US" altLang="zh-CN" sz="36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off</a:t>
            </a:r>
            <a:r>
              <a:rPr lang="en-US" altLang="zh-CN" sz="3600" i="1" dirty="0" smtClean="0">
                <a:latin typeface="Georgia" panose="02040502050405020303" pitchFamily="18" charset="0"/>
              </a:rPr>
              <a:t>?</a:t>
            </a:r>
            <a:endParaRPr lang="en-US" altLang="zh-CN" sz="3600" i="1" dirty="0" smtClean="0">
              <a:latin typeface="Georgia" panose="02040502050405020303" pitchFamily="18" charset="0"/>
            </a:endParaRPr>
          </a:p>
          <a:p>
            <a:r>
              <a:rPr lang="en-US" altLang="zh-CN" sz="3600" i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   Because his wife didn’t like it.</a:t>
            </a:r>
            <a:endParaRPr lang="zh-CN" altLang="en-US" sz="3600" i="1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0"/>
            <a:ext cx="22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Repeat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16" descr="5"/>
          <p:cNvPicPr>
            <a:picLocks noChangeAspect="1" noChangeArrowheads="1"/>
          </p:cNvPicPr>
          <p:nvPr/>
        </p:nvPicPr>
        <p:blipFill>
          <a:blip r:embed="rId1"/>
          <a:srcRect b="11427"/>
          <a:stretch>
            <a:fillRect/>
          </a:stretch>
        </p:blipFill>
        <p:spPr bwMode="auto">
          <a:xfrm>
            <a:off x="6715140" y="0"/>
            <a:ext cx="242886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暴风截屏20091218195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357430"/>
            <a:ext cx="2428860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214422"/>
            <a:ext cx="6500858" cy="435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anose="02040502050405020303" pitchFamily="18" charset="0"/>
              </a:rPr>
              <a:t>Scott: Who’s this?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r>
              <a:rPr lang="en-US" altLang="zh-CN" sz="2800" b="1" i="1" dirty="0" smtClean="0">
                <a:latin typeface="Georgia" panose="02040502050405020303" pitchFamily="18" charset="0"/>
              </a:rPr>
              <a:t>Mike: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Guess</a:t>
            </a:r>
            <a:r>
              <a:rPr lang="en-US" altLang="zh-CN" sz="2800" b="1" i="1" dirty="0" smtClean="0">
                <a:latin typeface="Georgia" panose="02040502050405020303" pitchFamily="18" charset="0"/>
              </a:rPr>
              <a:t>!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r>
              <a:rPr lang="en-US" altLang="zh-CN" sz="2800" b="1" i="1" dirty="0" smtClean="0">
                <a:latin typeface="Georgia" panose="02040502050405020303" pitchFamily="18" charset="0"/>
              </a:rPr>
              <a:t>Scott: ___________________?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r>
              <a:rPr lang="en-US" altLang="zh-CN" sz="2800" b="1" i="1" dirty="0" smtClean="0">
                <a:latin typeface="Georgia" panose="02040502050405020303" pitchFamily="18" charset="0"/>
              </a:rPr>
              <a:t>Mike: That’s right.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r>
              <a:rPr lang="en-US" altLang="zh-CN" sz="2800" b="1" i="1" dirty="0" smtClean="0">
                <a:latin typeface="Georgia" panose="02040502050405020303" pitchFamily="18" charset="0"/>
              </a:rPr>
              <a:t>Mike: I ______ a beard during the trip, but I __________ it _____ when I _______ home.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r>
              <a:rPr lang="en-US" altLang="zh-CN" sz="2800" b="1" i="1" dirty="0" smtClean="0">
                <a:latin typeface="Georgia" panose="02040502050405020303" pitchFamily="18" charset="0"/>
              </a:rPr>
              <a:t>Scott: Why did you shave it off?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r>
              <a:rPr lang="en-US" altLang="zh-CN" sz="2800" b="1" i="1" dirty="0" smtClean="0">
                <a:latin typeface="Georgia" panose="02040502050405020303" pitchFamily="18" charset="0"/>
              </a:rPr>
              <a:t>Mike: My wife didn’t like it.</a:t>
            </a:r>
            <a:endParaRPr lang="en-US" altLang="zh-CN" sz="2800" b="1" i="1" dirty="0" smtClean="0">
              <a:latin typeface="Georgia" panose="02040502050405020303" pitchFamily="18" charset="0"/>
            </a:endParaRPr>
          </a:p>
          <a:p>
            <a:endParaRPr lang="zh-CN" altLang="en-US" sz="2800" b="1" i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4030" y="2087880"/>
            <a:ext cx="371094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It’s not you, is it?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030" y="2901315"/>
            <a:ext cx="371094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grew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565" y="3345815"/>
            <a:ext cx="65646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shaved    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2605" y="3771900"/>
            <a:ext cx="371094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came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8025" y="3719830"/>
            <a:ext cx="100012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  <a:sym typeface="+mn-ea"/>
              </a:rPr>
              <a:t>off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1770" y="1010920"/>
            <a:ext cx="8636000" cy="3335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  <a:sym typeface="+mn-ea"/>
              </a:rPr>
              <a:t>guess </a:t>
            </a:r>
            <a:r>
              <a:rPr lang="en-US" altLang="zh-CN" sz="3200" dirty="0" smtClean="0">
                <a:solidFill>
                  <a:schemeClr val="tx1"/>
                </a:solidFill>
                <a:latin typeface="GWIPA" panose="00000400000000000000" charset="0"/>
                <a:sym typeface="+mn-ea"/>
              </a:rPr>
              <a:t>/g</a:t>
            </a:r>
            <a:r>
              <a:rPr lang="en-US" altLang="zh-CN" sz="3200" dirty="0" smtClean="0">
                <a:solidFill>
                  <a:srgbClr val="FF0000"/>
                </a:solidFill>
                <a:latin typeface="GWIPA" panose="00000400000000000000" charset="0"/>
                <a:sym typeface="+mn-ea"/>
              </a:rPr>
              <a:t>e</a:t>
            </a:r>
            <a:r>
              <a:rPr lang="en-US" altLang="zh-CN" sz="3200" dirty="0" smtClean="0">
                <a:solidFill>
                  <a:schemeClr val="tx1"/>
                </a:solidFill>
                <a:latin typeface="GWIPA" panose="00000400000000000000" charset="0"/>
                <a:sym typeface="+mn-ea"/>
              </a:rPr>
              <a:t>s/</a:t>
            </a:r>
            <a:endParaRPr lang="en-US" altLang="zh-CN" sz="3200" dirty="0" smtClean="0">
              <a:solidFill>
                <a:schemeClr val="tx1"/>
              </a:solidFill>
              <a:latin typeface="GWIPA" panose="00000400000000000000" charset="0"/>
              <a:sym typeface="+mn-ea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  <a:sym typeface="+mn-ea"/>
              </a:rPr>
              <a:t> </a:t>
            </a:r>
            <a:r>
              <a:rPr lang="en-US" altLang="zh-CN" sz="3200" i="1" dirty="0" smtClean="0">
                <a:latin typeface="Georgia" panose="02040502050405020303" pitchFamily="18" charset="0"/>
                <a:sym typeface="+mn-ea"/>
              </a:rPr>
              <a:t>Let’s play a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  <a:sym typeface="+mn-ea"/>
              </a:rPr>
              <a:t>guessing game</a:t>
            </a:r>
            <a:r>
              <a:rPr lang="en-US" altLang="zh-CN" sz="3200" i="1" dirty="0" smtClean="0">
                <a:latin typeface="Georgia" panose="02040502050405020303" pitchFamily="18" charset="0"/>
                <a:sym typeface="+mn-ea"/>
              </a:rPr>
              <a:t>. 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latin typeface="Georgia" panose="02040502050405020303" pitchFamily="18" charset="0"/>
                <a:sym typeface="+mn-ea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  <a:sym typeface="+mn-ea"/>
              </a:rPr>
              <a:t>guessing game 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  <a:sym typeface="+mn-ea"/>
            </a:endParaRPr>
          </a:p>
          <a:p>
            <a:r>
              <a:rPr lang="zh-CN" altLang="en-US" sz="3200" dirty="0" smtClean="0">
                <a:solidFill>
                  <a:schemeClr val="tx1"/>
                </a:solidFill>
                <a:latin typeface="Georgia" panose="02040502050405020303" pitchFamily="18" charset="0"/>
                <a:sym typeface="+mn-ea"/>
              </a:rPr>
              <a:t>猜谜游戏  </a:t>
            </a:r>
            <a:endParaRPr lang="zh-CN" altLang="en-US" sz="3200" dirty="0" smtClean="0">
              <a:solidFill>
                <a:schemeClr val="tx1"/>
              </a:solidFill>
              <a:latin typeface="Georgia" panose="02040502050405020303" pitchFamily="18" charset="0"/>
              <a:sym typeface="+mn-ea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  <a:sym typeface="+mn-ea"/>
              </a:rPr>
              <a:t>guess what 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  <a:sym typeface="+mn-ea"/>
            </a:endParaRPr>
          </a:p>
          <a:p>
            <a:r>
              <a:rPr lang="zh-CN" altLang="en-US" sz="3200" dirty="0" smtClean="0">
                <a:solidFill>
                  <a:schemeClr val="tx1"/>
                </a:solidFill>
                <a:latin typeface="Georgia" panose="02040502050405020303" pitchFamily="18" charset="0"/>
                <a:sym typeface="+mn-ea"/>
              </a:rPr>
              <a:t>猜猜看，你猜怎么着</a:t>
            </a:r>
            <a:endParaRPr lang="zh-CN" altLang="en-US" sz="3200" dirty="0" smtClean="0">
              <a:solidFill>
                <a:schemeClr val="tx1"/>
              </a:solidFill>
              <a:latin typeface="Georgia" panose="02040502050405020303" pitchFamily="18" charset="0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1435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i="1" dirty="0" smtClean="0">
                <a:latin typeface="Georgia" panose="02040502050405020303" pitchFamily="18" charset="0"/>
              </a:rPr>
              <a:t>It’s not you, is it?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71448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Georgia" panose="02040502050405020303" pitchFamily="18" charset="0"/>
              </a:rPr>
              <a:t>这不是你</a:t>
            </a:r>
            <a:r>
              <a:rPr lang="en-US" altLang="zh-CN" sz="4000" b="1" dirty="0" smtClean="0">
                <a:latin typeface="Georgia" panose="02040502050405020303" pitchFamily="18" charset="0"/>
              </a:rPr>
              <a:t>, </a:t>
            </a:r>
            <a:r>
              <a:rPr lang="zh-CN" altLang="en-US" sz="4000" b="1" dirty="0" smtClean="0">
                <a:latin typeface="Georgia" panose="02040502050405020303" pitchFamily="18" charset="0"/>
              </a:rPr>
              <a:t>对吗？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35756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Georgia" panose="02040502050405020303" pitchFamily="18" charset="0"/>
              </a:rPr>
              <a:t>不，是我。</a:t>
            </a:r>
            <a:endParaRPr lang="zh-CN" altLang="en-US" sz="4000" b="1" dirty="0" smtClean="0">
              <a:latin typeface="Georgia" panose="02040502050405020303" pitchFamily="18" charset="0"/>
            </a:endParaRPr>
          </a:p>
        </p:txBody>
      </p:sp>
      <p:pic>
        <p:nvPicPr>
          <p:cNvPr id="6" name="Picture 6" descr="5"/>
          <p:cNvPicPr>
            <a:picLocks noChangeAspect="1" noChangeArrowheads="1"/>
          </p:cNvPicPr>
          <p:nvPr/>
        </p:nvPicPr>
        <p:blipFill>
          <a:blip r:embed="rId1"/>
          <a:srcRect b="11427"/>
          <a:stretch>
            <a:fillRect/>
          </a:stretch>
        </p:blipFill>
        <p:spPr bwMode="auto">
          <a:xfrm>
            <a:off x="90170" y="4065905"/>
            <a:ext cx="3880485" cy="25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250030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i="1" dirty="0" smtClean="0">
                <a:latin typeface="Georgia" panose="02040502050405020303" pitchFamily="18" charset="0"/>
              </a:rPr>
              <a:t>That’s right.= Yes, it is.</a:t>
            </a:r>
            <a:endParaRPr lang="en-US" sz="40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472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zh-CN" altLang="en-US" sz="4000" b="1" dirty="0" smtClean="0">
                <a:latin typeface="Georgia" panose="02040502050405020303" pitchFamily="18" charset="0"/>
                <a:sym typeface="+mn-ea"/>
              </a:rPr>
              <a:t>反意疑问句要根据实际情况来回答，不对对方的话进行肯定或否定。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zh-CN" altLang="en-US" sz="3200" b="1" dirty="0" smtClean="0">
                <a:latin typeface="Georgia" panose="02040502050405020303" pitchFamily="18" charset="0"/>
              </a:rPr>
              <a:t> </a:t>
            </a:r>
            <a:endParaRPr lang="en-US" altLang="zh-CN" sz="3200" b="1" dirty="0" smtClean="0"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latin typeface="Georgia" panose="02040502050405020303" pitchFamily="18" charset="0"/>
              </a:rPr>
              <a:t>   </a:t>
            </a:r>
            <a:r>
              <a:rPr lang="en-US" altLang="zh-CN" sz="3200" b="1" i="1" dirty="0" smtClean="0">
                <a:latin typeface="Georgia" panose="02040502050405020303" pitchFamily="18" charset="0"/>
              </a:rPr>
              <a:t>You are a student, _____ _______? </a:t>
            </a:r>
            <a:endParaRPr lang="en-US" altLang="zh-CN" sz="3200" b="1" i="1" dirty="0" smtClean="0">
              <a:latin typeface="Georgia" panose="02040502050405020303" pitchFamily="18" charset="0"/>
            </a:endParaRPr>
          </a:p>
          <a:p>
            <a:r>
              <a:rPr lang="en-US" altLang="zh-CN" sz="3200" b="1" i="1" dirty="0" smtClean="0">
                <a:latin typeface="Georgia" panose="02040502050405020303" pitchFamily="18" charset="0"/>
              </a:rPr>
              <a:t>   _____, ______ _______.</a:t>
            </a:r>
            <a:endParaRPr lang="en-US" altLang="zh-CN" sz="3200" b="1" i="1" dirty="0" smtClean="0">
              <a:latin typeface="Georgia" panose="02040502050405020303" pitchFamily="18" charset="0"/>
            </a:endParaRPr>
          </a:p>
          <a:p>
            <a:r>
              <a:rPr lang="en-US" altLang="zh-CN" sz="3200" b="1" i="1" dirty="0" smtClean="0">
                <a:latin typeface="Georgia" panose="02040502050405020303" pitchFamily="18" charset="0"/>
              </a:rPr>
              <a:t>    You are not a teacher, _____ ______?</a:t>
            </a:r>
            <a:endParaRPr lang="en-US" altLang="zh-CN" sz="3200" b="1" i="1" dirty="0" smtClean="0">
              <a:latin typeface="Georgia" panose="02040502050405020303" pitchFamily="18" charset="0"/>
            </a:endParaRPr>
          </a:p>
          <a:p>
            <a:r>
              <a:rPr lang="en-US" altLang="zh-CN" sz="3200" b="1" i="1" dirty="0" smtClean="0">
                <a:latin typeface="Georgia" panose="02040502050405020303" pitchFamily="18" charset="0"/>
              </a:rPr>
              <a:t>    ______, _______ _______.  </a:t>
            </a:r>
            <a:endParaRPr lang="zh-CN" altLang="en-US" sz="3200" b="1" i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370" y="2936240"/>
            <a:ext cx="187388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aren’t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1261" y="2835591"/>
            <a:ext cx="128588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you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256" y="3419794"/>
            <a:ext cx="128588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Yes 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5656" y="3420112"/>
            <a:ext cx="128588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 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5280" y="3420110"/>
            <a:ext cx="18662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am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4643" y="3925302"/>
            <a:ext cx="128588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are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955" y="3925846"/>
            <a:ext cx="128588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you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257" y="4425006"/>
            <a:ext cx="128588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No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683" y="4510096"/>
            <a:ext cx="128588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I’m 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5176" y="4425006"/>
            <a:ext cx="1285884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not</a:t>
            </a:r>
            <a:endParaRPr lang="en-US" altLang="zh-CN" sz="32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748712" cy="857232"/>
          </a:xfrm>
        </p:spPr>
        <p:txBody>
          <a:bodyPr/>
          <a:lstStyle/>
          <a:p>
            <a:pPr algn="l"/>
            <a:r>
              <a:rPr lang="en-US" altLang="zh-CN" sz="4000" b="1" i="1" dirty="0" smtClean="0">
                <a:latin typeface="Georgia" panose="02040502050405020303" pitchFamily="18" charset="0"/>
              </a:rPr>
              <a:t>Repeat</a:t>
            </a:r>
            <a:endParaRPr lang="zh-CN" altLang="en-US" sz="4000" b="1" i="1" dirty="0" smtClean="0">
              <a:latin typeface="Georgia" panose="02040502050405020303" pitchFamily="18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" y="3071810"/>
            <a:ext cx="3357554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 i="1" dirty="0">
                <a:latin typeface="Georgia" panose="02040502050405020303" pitchFamily="18" charset="0"/>
              </a:rPr>
              <a:t>photo,  took</a:t>
            </a:r>
            <a:endParaRPr kumimoji="0" lang="en-US" altLang="zh-CN" sz="2800" b="1" i="1" dirty="0">
              <a:latin typeface="Georgia" panose="02040502050405020303" pitchFamily="18" charset="0"/>
            </a:endParaRPr>
          </a:p>
        </p:txBody>
      </p:sp>
      <p:pic>
        <p:nvPicPr>
          <p:cNvPr id="100357" name="Picture 5" descr="暴风截屏2009121819514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714356"/>
            <a:ext cx="3214677" cy="2428892"/>
          </a:xfrm>
          <a:prstGeom prst="rect">
            <a:avLst/>
          </a:prstGeom>
          <a:noFill/>
        </p:spPr>
      </p:pic>
      <p:pic>
        <p:nvPicPr>
          <p:cNvPr id="6" name="Picture 3" descr="暴风截屏20091218195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642918"/>
            <a:ext cx="3021015" cy="250033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67063" y="3143248"/>
            <a:ext cx="5976937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 i="1" dirty="0">
                <a:latin typeface="Georgia" panose="02040502050405020303" pitchFamily="18" charset="0"/>
              </a:rPr>
              <a:t> people ,met</a:t>
            </a:r>
            <a:endParaRPr kumimoji="0" lang="en-US" altLang="zh-CN" sz="2800" b="1" i="1" dirty="0">
              <a:latin typeface="Georgia" panose="02040502050405020303" pitchFamily="18" charset="0"/>
            </a:endParaRPr>
          </a:p>
        </p:txBody>
      </p:sp>
      <p:pic>
        <p:nvPicPr>
          <p:cNvPr id="8" name="Picture 3" descr="暴风截屏20091218195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71481"/>
            <a:ext cx="2663825" cy="2571768"/>
          </a:xfrm>
          <a:prstGeom prst="rect">
            <a:avLst/>
          </a:prstGeom>
          <a:noFill/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643570" y="3143248"/>
            <a:ext cx="4967288" cy="1158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 i="1" dirty="0">
                <a:latin typeface="Georgia" panose="02040502050405020303" pitchFamily="18" charset="0"/>
              </a:rPr>
              <a:t>ship, travelled on</a:t>
            </a:r>
            <a:endParaRPr kumimoji="0" lang="en-US" altLang="zh-CN" sz="2800" b="1" i="1" dirty="0">
              <a:latin typeface="Georgia" panose="02040502050405020303" pitchFamily="18" charset="0"/>
            </a:endParaRPr>
          </a:p>
          <a:p>
            <a:pPr>
              <a:spcBef>
                <a:spcPct val="50000"/>
              </a:spcBef>
            </a:pPr>
            <a:endParaRPr kumimoji="0" lang="en-US" altLang="zh-CN" sz="2800" b="1" i="1" dirty="0">
              <a:latin typeface="Georgia" panose="02040502050405020303" pitchFamily="18" charset="0"/>
            </a:endParaRPr>
          </a:p>
        </p:txBody>
      </p:sp>
      <p:pic>
        <p:nvPicPr>
          <p:cNvPr id="10" name="Picture 3" descr="暴风截屏200912181952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7"/>
            <a:ext cx="3071802" cy="2214578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" y="5929330"/>
            <a:ext cx="4071934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 i="1" dirty="0">
                <a:latin typeface="Georgia" panose="02040502050405020303" pitchFamily="18" charset="0"/>
              </a:rPr>
              <a:t>offered </a:t>
            </a:r>
            <a:r>
              <a:rPr kumimoji="0" lang="en-US" altLang="zh-CN" sz="2800" b="1" i="1" dirty="0" smtClean="0">
                <a:latin typeface="Georgia" panose="02040502050405020303" pitchFamily="18" charset="0"/>
              </a:rPr>
              <a:t> </a:t>
            </a:r>
            <a:r>
              <a:rPr kumimoji="0" lang="en-US" altLang="zh-CN" sz="2800" b="1" i="1" dirty="0">
                <a:latin typeface="Georgia" panose="02040502050405020303" pitchFamily="18" charset="0"/>
              </a:rPr>
              <a:t>a job </a:t>
            </a:r>
            <a:r>
              <a:rPr kumimoji="0" lang="en-US" altLang="zh-CN" sz="2800" b="1" i="1" dirty="0" smtClean="0">
                <a:latin typeface="Georgia" panose="02040502050405020303" pitchFamily="18" charset="0"/>
              </a:rPr>
              <a:t> </a:t>
            </a:r>
            <a:endParaRPr kumimoji="0" lang="en-US" altLang="zh-CN" sz="2800" b="1" i="1" dirty="0">
              <a:latin typeface="Georgia" panose="02040502050405020303" pitchFamily="18" charset="0"/>
            </a:endParaRPr>
          </a:p>
        </p:txBody>
      </p:sp>
      <p:pic>
        <p:nvPicPr>
          <p:cNvPr id="12" name="Picture 3" descr="暴风截屏200912181952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571876"/>
            <a:ext cx="2286016" cy="2143140"/>
          </a:xfrm>
          <a:prstGeom prst="rect">
            <a:avLst/>
          </a:prstGeom>
          <a:noFill/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000364" y="5786454"/>
            <a:ext cx="2857520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 i="1" dirty="0">
                <a:latin typeface="Georgia" panose="02040502050405020303" pitchFamily="18" charset="0"/>
              </a:rPr>
              <a:t>grew a </a:t>
            </a:r>
            <a:r>
              <a:rPr kumimoji="0" lang="en-US" altLang="zh-CN" sz="2800" b="1" i="1" dirty="0" smtClean="0">
                <a:latin typeface="Georgia" panose="02040502050405020303" pitchFamily="18" charset="0"/>
              </a:rPr>
              <a:t>beard</a:t>
            </a:r>
            <a:endParaRPr kumimoji="0" lang="en-US" altLang="zh-CN" sz="2800" b="1" i="1" dirty="0">
              <a:latin typeface="Georgia" panose="02040502050405020303" pitchFamily="18" charset="0"/>
            </a:endParaRPr>
          </a:p>
        </p:txBody>
      </p:sp>
      <p:pic>
        <p:nvPicPr>
          <p:cNvPr id="14" name="Picture 3" descr="暴风截屏200912181952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2663826" cy="2286016"/>
          </a:xfrm>
          <a:prstGeom prst="rect">
            <a:avLst/>
          </a:prstGeom>
          <a:noFill/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215074" y="5857892"/>
            <a:ext cx="4608513" cy="518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 b="1" i="1" dirty="0" smtClean="0">
                <a:latin typeface="Georgia" panose="02040502050405020303" pitchFamily="18" charset="0"/>
              </a:rPr>
              <a:t>Why…?</a:t>
            </a:r>
            <a:endParaRPr kumimoji="0" lang="en-US" altLang="zh-CN" sz="2800" b="1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789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Summary</a:t>
            </a:r>
            <a:endParaRPr lang="zh-CN" alt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837" y="1000426"/>
            <a:ext cx="4071966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Georgia" panose="02040502050405020303" pitchFamily="18" charset="0"/>
              </a:rPr>
              <a:t>在什么期间</a:t>
            </a:r>
            <a:endParaRPr lang="en-US" altLang="zh-CN" sz="4000" b="1" dirty="0" smtClean="0">
              <a:latin typeface="Georgia" panose="02040502050405020303" pitchFamily="18" charset="0"/>
            </a:endParaRPr>
          </a:p>
          <a:p>
            <a:r>
              <a:rPr lang="zh-CN" altLang="en-US" sz="4000" b="1" dirty="0" smtClean="0">
                <a:latin typeface="Georgia" panose="02040502050405020303" pitchFamily="18" charset="0"/>
              </a:rPr>
              <a:t>旅行</a:t>
            </a:r>
            <a:r>
              <a:rPr lang="en-US" altLang="zh-CN" sz="4000" b="1" dirty="0" smtClean="0">
                <a:latin typeface="Georgia" panose="02040502050405020303" pitchFamily="18" charset="0"/>
              </a:rPr>
              <a:t>n.</a:t>
            </a:r>
            <a:endParaRPr lang="en-US" altLang="zh-CN" sz="4000" b="1" dirty="0" smtClean="0">
              <a:latin typeface="Georgia" panose="02040502050405020303" pitchFamily="18" charset="0"/>
            </a:endParaRPr>
          </a:p>
          <a:p>
            <a:r>
              <a:rPr lang="zh-CN" altLang="en-US" sz="4000" b="1" dirty="0" smtClean="0">
                <a:latin typeface="Georgia" panose="02040502050405020303" pitchFamily="18" charset="0"/>
              </a:rPr>
              <a:t>旅行</a:t>
            </a:r>
            <a:r>
              <a:rPr lang="en-US" altLang="zh-CN" sz="4000" b="1" dirty="0" smtClean="0">
                <a:latin typeface="Georgia" panose="02040502050405020303" pitchFamily="18" charset="0"/>
              </a:rPr>
              <a:t>v.</a:t>
            </a:r>
            <a:endParaRPr lang="en-US" altLang="zh-CN" sz="4000" b="1" dirty="0" smtClean="0">
              <a:latin typeface="Georgia" panose="02040502050405020303" pitchFamily="18" charset="0"/>
            </a:endParaRPr>
          </a:p>
          <a:p>
            <a:r>
              <a:rPr lang="zh-CN" altLang="en-US" sz="4000" b="1" dirty="0" smtClean="0">
                <a:latin typeface="Georgia" panose="02040502050405020303" pitchFamily="18" charset="0"/>
              </a:rPr>
              <a:t>提供</a:t>
            </a:r>
            <a:endParaRPr lang="en-US" altLang="zh-CN" sz="4000" b="1" dirty="0" smtClean="0">
              <a:latin typeface="Georgia" panose="02040502050405020303" pitchFamily="18" charset="0"/>
            </a:endParaRPr>
          </a:p>
          <a:p>
            <a:r>
              <a:rPr lang="zh-CN" altLang="en-US" sz="4000" b="1" dirty="0" smtClean="0">
                <a:latin typeface="Georgia" panose="02040502050405020303" pitchFamily="18" charset="0"/>
              </a:rPr>
              <a:t>猜</a:t>
            </a:r>
            <a:endParaRPr lang="en-US" altLang="zh-CN" sz="4000" b="1" dirty="0" smtClean="0">
              <a:latin typeface="Georgia" panose="02040502050405020303" pitchFamily="18" charset="0"/>
            </a:endParaRPr>
          </a:p>
          <a:p>
            <a:r>
              <a:rPr lang="zh-CN" altLang="en-US" sz="4000" b="1" dirty="0" smtClean="0">
                <a:latin typeface="Georgia" panose="02040502050405020303" pitchFamily="18" charset="0"/>
              </a:rPr>
              <a:t>成长</a:t>
            </a:r>
            <a:endParaRPr lang="en-US" altLang="zh-CN" sz="4000" b="1" dirty="0" smtClean="0">
              <a:latin typeface="Georgia" panose="02040502050405020303" pitchFamily="18" charset="0"/>
            </a:endParaRPr>
          </a:p>
          <a:p>
            <a:r>
              <a:rPr lang="zh-CN" altLang="en-US" sz="4000" b="1" dirty="0" smtClean="0">
                <a:latin typeface="Georgia" panose="02040502050405020303" pitchFamily="18" charset="0"/>
              </a:rPr>
              <a:t>胡子</a:t>
            </a:r>
            <a:endParaRPr lang="en-US" altLang="zh-CN" sz="4000" b="1" dirty="0" smtClean="0">
              <a:latin typeface="Georgia" panose="02040502050405020303" pitchFamily="18" charset="0"/>
            </a:endParaRPr>
          </a:p>
          <a:p>
            <a:r>
              <a:rPr lang="zh-CN" altLang="en-US" sz="4000" b="1" dirty="0" smtClean="0">
                <a:latin typeface="Georgia" panose="02040502050405020303" pitchFamily="18" charset="0"/>
              </a:rPr>
              <a:t>小猫</a:t>
            </a:r>
            <a:endParaRPr lang="en-US" altLang="zh-CN" sz="4000" b="1" dirty="0" smtClean="0">
              <a:latin typeface="Georgia" panose="02040502050405020303" pitchFamily="18" charset="0"/>
            </a:endParaRPr>
          </a:p>
          <a:p>
            <a:endParaRPr lang="en-US" altLang="zh-CN" sz="4000" b="1" dirty="0" smtClean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1000108"/>
            <a:ext cx="4071966" cy="55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Georgia" panose="02040502050405020303" pitchFamily="18" charset="0"/>
              </a:rPr>
              <a:t>d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u</a:t>
            </a:r>
            <a:r>
              <a:rPr lang="en-US" altLang="zh-CN" sz="4000" b="1" i="1" dirty="0" smtClean="0">
                <a:latin typeface="Georgia" panose="02040502050405020303" pitchFamily="18" charset="0"/>
              </a:rPr>
              <a:t>r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ing</a:t>
            </a:r>
            <a:endParaRPr lang="en-US" altLang="zh-CN" sz="40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altLang="zh-CN" sz="4000" b="1" i="1" dirty="0" smtClean="0">
                <a:latin typeface="Georgia" panose="02040502050405020303" pitchFamily="18" charset="0"/>
              </a:rPr>
              <a:t>tr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</a:t>
            </a:r>
            <a:r>
              <a:rPr lang="en-US" altLang="zh-CN" sz="4000" b="1" i="1" dirty="0" smtClean="0">
                <a:latin typeface="Georgia" panose="02040502050405020303" pitchFamily="18" charset="0"/>
              </a:rPr>
              <a:t>p</a:t>
            </a:r>
            <a:endParaRPr lang="en-US" altLang="zh-CN" sz="4000" b="1" i="1" dirty="0" smtClean="0">
              <a:latin typeface="Georgia" panose="02040502050405020303" pitchFamily="18" charset="0"/>
            </a:endParaRPr>
          </a:p>
          <a:p>
            <a:r>
              <a:rPr lang="en-US" altLang="zh-CN" sz="4000" b="1" i="1" dirty="0" smtClean="0">
                <a:latin typeface="Georgia" panose="02040502050405020303" pitchFamily="18" charset="0"/>
              </a:rPr>
              <a:t>tr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en-US" altLang="zh-CN" sz="4000" b="1" i="1" dirty="0" smtClean="0">
                <a:latin typeface="Georgia" panose="02040502050405020303" pitchFamily="18" charset="0"/>
              </a:rPr>
              <a:t>v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r>
              <a:rPr lang="en-US" altLang="zh-CN" sz="4000" b="1" i="1" dirty="0" smtClean="0">
                <a:latin typeface="Georgia" panose="02040502050405020303" pitchFamily="18" charset="0"/>
              </a:rPr>
              <a:t>l</a:t>
            </a:r>
            <a:endParaRPr lang="en-US" altLang="zh-CN" sz="4000" b="1" i="1" dirty="0" smtClean="0">
              <a:latin typeface="Georgia" panose="02040502050405020303" pitchFamily="18" charset="0"/>
            </a:endParaRPr>
          </a:p>
          <a:p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  <a:r>
              <a:rPr lang="en-US" altLang="zh-CN" sz="4000" b="1" i="1" dirty="0" smtClean="0">
                <a:latin typeface="Georgia" panose="02040502050405020303" pitchFamily="18" charset="0"/>
              </a:rPr>
              <a:t>ff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er</a:t>
            </a:r>
            <a:endParaRPr lang="en-US" altLang="zh-CN" sz="40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altLang="zh-CN" sz="4000" b="1" i="1" dirty="0" smtClean="0">
                <a:latin typeface="Georgia" panose="02040502050405020303" pitchFamily="18" charset="0"/>
              </a:rPr>
              <a:t>g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ue</a:t>
            </a:r>
            <a:r>
              <a:rPr lang="en-US" altLang="zh-CN" sz="4000" b="1" i="1" dirty="0" smtClean="0">
                <a:latin typeface="Georgia" panose="02040502050405020303" pitchFamily="18" charset="0"/>
              </a:rPr>
              <a:t>ss</a:t>
            </a:r>
            <a:endParaRPr lang="en-US" altLang="zh-CN" sz="4000" b="1" i="1" dirty="0" smtClean="0">
              <a:latin typeface="Georgia" panose="02040502050405020303" pitchFamily="18" charset="0"/>
            </a:endParaRPr>
          </a:p>
          <a:p>
            <a:r>
              <a:rPr lang="en-US" altLang="zh-CN" sz="4000" b="1" i="1" dirty="0" smtClean="0">
                <a:latin typeface="Georgia" panose="02040502050405020303" pitchFamily="18" charset="0"/>
              </a:rPr>
              <a:t>gr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ow</a:t>
            </a:r>
            <a:endParaRPr lang="en-US" altLang="zh-CN" sz="40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altLang="zh-CN" sz="4000" b="1" i="1" dirty="0" smtClean="0">
                <a:latin typeface="Georgia" panose="02040502050405020303" pitchFamily="18" charset="0"/>
              </a:rPr>
              <a:t>b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ear</a:t>
            </a:r>
            <a:r>
              <a:rPr lang="en-US" altLang="zh-CN" sz="4000" b="1" i="1" dirty="0" smtClean="0">
                <a:latin typeface="Georgia" panose="02040502050405020303" pitchFamily="18" charset="0"/>
              </a:rPr>
              <a:t>d</a:t>
            </a:r>
            <a:endParaRPr lang="en-US" altLang="zh-CN" sz="4000" b="1" i="1" dirty="0" smtClean="0">
              <a:latin typeface="Georgia" panose="02040502050405020303" pitchFamily="18" charset="0"/>
            </a:endParaRPr>
          </a:p>
          <a:p>
            <a:r>
              <a:rPr lang="en-US" altLang="zh-CN" sz="4000" b="1" i="1" dirty="0" smtClean="0">
                <a:latin typeface="Georgia" panose="02040502050405020303" pitchFamily="18" charset="0"/>
              </a:rPr>
              <a:t>k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i</a:t>
            </a:r>
            <a:r>
              <a:rPr lang="en-US" altLang="zh-CN" sz="4000" b="1" i="1" dirty="0" smtClean="0">
                <a:latin typeface="Georgia" panose="02040502050405020303" pitchFamily="18" charset="0"/>
              </a:rPr>
              <a:t>tt</a:t>
            </a:r>
            <a:r>
              <a:rPr lang="en-US" altLang="zh-CN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r>
              <a:rPr lang="en-US" altLang="zh-CN" sz="4000" b="1" i="1" dirty="0" smtClean="0">
                <a:latin typeface="Georgia" panose="02040502050405020303" pitchFamily="18" charset="0"/>
              </a:rPr>
              <a:t>n</a:t>
            </a:r>
            <a:endParaRPr lang="en-US" altLang="zh-CN" sz="4000" b="1" i="1" dirty="0" smtClean="0">
              <a:latin typeface="Georgia" panose="02040502050405020303" pitchFamily="18" charset="0"/>
            </a:endParaRPr>
          </a:p>
          <a:p>
            <a:endParaRPr lang="en-US" altLang="zh-CN" sz="4000" b="1" i="1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 bwMode="auto">
          <a:xfrm>
            <a:off x="285750" y="848995"/>
            <a:ext cx="5070475" cy="1054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kumimoji="0" lang="en-US" altLang="zh-CN" sz="8000" b="1" i="1">
                <a:solidFill>
                  <a:srgbClr val="E46C0A"/>
                </a:solidFill>
                <a:latin typeface="Georgia" panose="02040502050405020303" pitchFamily="18" charset="0"/>
                <a:ea typeface="黑体" panose="02010609060101010101" pitchFamily="2" charset="-122"/>
              </a:rPr>
              <a:t>Speech</a:t>
            </a:r>
            <a:endParaRPr kumimoji="0" lang="zh-CN" altLang="en-US" sz="8000" b="1" i="1">
              <a:solidFill>
                <a:srgbClr val="E46C0A"/>
              </a:solidFill>
              <a:latin typeface="Georgia" panose="02040502050405020303" pitchFamily="18" charset="0"/>
              <a:ea typeface="黑体" panose="02010609060101010101" pitchFamily="2" charset="-122"/>
            </a:endParaRPr>
          </a:p>
        </p:txBody>
      </p:sp>
      <p:pic>
        <p:nvPicPr>
          <p:cNvPr id="3077" name="Picture 5" descr="u=3026040471,4277838420&amp;fm=21&amp;gp=0">
            <a:hlinkClick r:id="" action="ppaction://noaction">
              <a:snd r:embed="rId1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" y="2425065"/>
            <a:ext cx="2233613" cy="2233613"/>
          </a:xfrm>
          <a:prstGeom prst="rect">
            <a:avLst/>
          </a:prstGeom>
          <a:noFill/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934335" y="2565400"/>
            <a:ext cx="5005705" cy="15227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 smtClean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 you like traveling?</a:t>
            </a:r>
            <a:endParaRPr lang="en-US" altLang="zh-CN" sz="3600" b="1" kern="10" dirty="0" smtClean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3600" b="1" kern="10" dirty="0" smtClean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Which country do you want to go?</a:t>
            </a:r>
            <a:endParaRPr lang="en-US" altLang="zh-CN" sz="3600" b="1" kern="10" dirty="0" smtClean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3"/>
          <p:cNvSpPr txBox="1"/>
          <p:nvPr/>
        </p:nvSpPr>
        <p:spPr>
          <a:xfrm>
            <a:off x="0" y="0"/>
            <a:ext cx="5070475" cy="6921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en-US" sz="5400" b="1" i="1" dirty="0">
                <a:solidFill>
                  <a:srgbClr val="E46C0A"/>
                </a:solidFill>
                <a:latin typeface="Georgia" panose="02040502050405020303" pitchFamily="18" charset="0"/>
                <a:ea typeface="黑体" panose="02010609060101010101" pitchFamily="2" charset="-122"/>
              </a:rPr>
              <a:t>Lead in:</a:t>
            </a:r>
            <a:endParaRPr lang="en-US" sz="5400" b="1" i="1" dirty="0">
              <a:solidFill>
                <a:srgbClr val="E46C0A"/>
              </a:solidFill>
              <a:latin typeface="Georgia" panose="02040502050405020303" pitchFamily="18" charset="0"/>
              <a:ea typeface="黑体" panose="02010609060101010101" pitchFamily="2" charset="-122"/>
            </a:endParaRPr>
          </a:p>
        </p:txBody>
      </p:sp>
      <p:pic>
        <p:nvPicPr>
          <p:cNvPr id="7171" name="图片 7170" descr="u=733511278,3956792538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988" y="1557338"/>
            <a:ext cx="6337300" cy="391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171" descr="u=3838053079,2112489236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403192">
            <a:off x="395288" y="1125538"/>
            <a:ext cx="43561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u=2556613356,644531348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3584575"/>
            <a:ext cx="4895850" cy="327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u=3577020527,2452781916&amp;fm=23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7005">
            <a:off x="3708400" y="2565400"/>
            <a:ext cx="5184775" cy="339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u=1366014640,4144639540&amp;fm=23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275" y="1557338"/>
            <a:ext cx="6516688" cy="407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 descr="u=3040701535,38855632&amp;fm=23&amp;gp=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8" y="1052513"/>
            <a:ext cx="5384800" cy="487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矩形 7176"/>
          <p:cNvSpPr/>
          <p:nvPr/>
        </p:nvSpPr>
        <p:spPr>
          <a:xfrm>
            <a:off x="1116013" y="836613"/>
            <a:ext cx="6408737" cy="12239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indent="0" algn="ctr"/>
            <a:r>
              <a:rPr lang="zh-CN" altLang="en-US" sz="3600" b="1" i="1" dirty="0">
                <a:latin typeface="Georgia" panose="02040502050405020303" pitchFamily="18" charset="0"/>
                <a:ea typeface="宋体" panose="02010600030101010101" pitchFamily="2" charset="-122"/>
              </a:rPr>
              <a:t>A trip to Australia</a:t>
            </a:r>
            <a:endParaRPr lang="zh-CN" altLang="en-US" sz="3600" b="1" i="1" dirty="0">
              <a:latin typeface="Georgia" panose="02040502050405020303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澳大利亚：南方的大陆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坐在矿车上的国家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骑在羊背上的国家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最适宜居住地之一</a:t>
            </a:r>
            <a:endParaRPr lang="en-US" altLang="zh-CN" sz="3200" dirty="0" smtClean="0"/>
          </a:p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体育强国</a:t>
            </a:r>
            <a:endParaRPr lang="en-US" altLang="zh-CN" sz="3200" dirty="0" smtClean="0"/>
          </a:p>
          <a:p>
            <a:r>
              <a:rPr lang="en-US" altLang="zh-CN" sz="3200" i="1" dirty="0" smtClean="0">
                <a:latin typeface="Georgia" panose="02040502050405020303" pitchFamily="18" charset="0"/>
              </a:rPr>
              <a:t>Capital city: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latin typeface="Georgia" panose="02040502050405020303" pitchFamily="18" charset="0"/>
              </a:rPr>
              <a:t>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Canberra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 </a:t>
            </a:r>
            <a:endParaRPr lang="zh-CN" altLang="en-US" sz="3200" i="1" dirty="0">
              <a:latin typeface="Georgia" panose="02040502050405020303" pitchFamily="18" charset="0"/>
            </a:endParaRPr>
          </a:p>
        </p:txBody>
      </p:sp>
      <p:pic>
        <p:nvPicPr>
          <p:cNvPr id="3" name="图片 2" descr="AUS.jpg"/>
          <p:cNvPicPr>
            <a:picLocks noChangeAspect="1"/>
          </p:cNvPicPr>
          <p:nvPr/>
        </p:nvPicPr>
        <p:blipFill>
          <a:blip r:embed="rId1"/>
          <a:srcRect t="14285" r="3125" b="18750"/>
          <a:stretch>
            <a:fillRect/>
          </a:stretch>
        </p:blipFill>
        <p:spPr>
          <a:xfrm>
            <a:off x="4929190" y="142852"/>
            <a:ext cx="3939872" cy="2428892"/>
          </a:xfrm>
          <a:prstGeom prst="rect">
            <a:avLst/>
          </a:prstGeom>
        </p:spPr>
      </p:pic>
      <p:pic>
        <p:nvPicPr>
          <p:cNvPr id="4" name="图片 3" descr="2009052209483358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651546"/>
            <a:ext cx="5715008" cy="388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484" y="768328"/>
            <a:ext cx="9001156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anose="02040502050405020303" pitchFamily="18" charset="0"/>
              </a:rPr>
              <a:t> A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trip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 to Australia 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latin typeface="Georgia" panose="02040502050405020303" pitchFamily="18" charset="0"/>
              </a:rPr>
              <a:t>You are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going on a trip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. 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latin typeface="Georgia" panose="02040502050405020303" pitchFamily="18" charset="0"/>
              </a:rPr>
              <a:t>My family and I are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going on a picnic 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near the lake .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go on a trip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=have a trip 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latin typeface="Georgia" panose="02040502050405020303" pitchFamily="18" charset="0"/>
              </a:rPr>
              <a:t> 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go on a picnic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 = have a picnic </a:t>
            </a:r>
            <a:endParaRPr lang="zh-CN" altLang="en-US" sz="3200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2900"/>
            <a:ext cx="9144000" cy="545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anose="02040502050405020303" pitchFamily="18" charset="0"/>
              </a:rPr>
              <a:t> 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latin typeface="Georgia" panose="02040502050405020303" pitchFamily="18" charset="0"/>
              </a:rPr>
              <a:t>They take a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tour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 around the city. 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zh-CN" altLang="en-US" sz="3200" i="1" dirty="0" smtClean="0">
                <a:latin typeface="Georgia" panose="02040502050405020303" pitchFamily="18" charset="0"/>
              </a:rPr>
              <a:t> 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Their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journey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 lasted about twenty years. 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zh-CN" altLang="en-US" sz="3200" i="1" dirty="0" smtClean="0">
                <a:latin typeface="Georgia" panose="02040502050405020303" pitchFamily="18" charset="0"/>
              </a:rPr>
              <a:t> 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Do you need a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tour</a:t>
            </a:r>
            <a:r>
              <a:rPr lang="en-US" altLang="zh-CN" sz="3200" i="1" dirty="0" smtClean="0">
                <a:latin typeface="Georgia" panose="02040502050405020303" pitchFamily="18" charset="0"/>
              </a:rPr>
              <a:t> guide when you go on a trip?</a:t>
            </a:r>
            <a:endParaRPr lang="en-US" altLang="zh-CN" sz="3200" i="1" dirty="0" smtClean="0"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trip/ tour / journey 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trip: 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短途旅行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tour: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观光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journey: </a:t>
            </a:r>
            <a:r>
              <a:rPr lang="zh-CN" altLang="en-US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强调长途陆路旅行，旅程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go on a trip to sp. 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take a tour to sp.</a:t>
            </a:r>
            <a:endParaRPr lang="en-US" altLang="zh-CN" sz="32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线形标注 1 3"/>
          <p:cNvSpPr/>
          <p:nvPr/>
        </p:nvSpPr>
        <p:spPr>
          <a:xfrm>
            <a:off x="7215206" y="500042"/>
            <a:ext cx="1928794" cy="928694"/>
          </a:xfrm>
          <a:prstGeom prst="borderCallout1">
            <a:avLst>
              <a:gd name="adj1" fmla="val 21689"/>
              <a:gd name="adj2" fmla="val 1781"/>
              <a:gd name="adj3" fmla="val 338813"/>
              <a:gd name="adj4" fmla="val -21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i="1" dirty="0" smtClean="0">
                <a:latin typeface="Georgia" panose="02040502050405020303" pitchFamily="18" charset="0"/>
              </a:rPr>
              <a:t>Mike</a:t>
            </a:r>
            <a:endParaRPr lang="zh-CN" altLang="en-US" sz="4400" b="1" i="1" dirty="0">
              <a:latin typeface="Georgia" panose="02040502050405020303" pitchFamily="18" charset="0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2428860" y="500042"/>
            <a:ext cx="1928794" cy="928694"/>
          </a:xfrm>
          <a:prstGeom prst="borderCallout1">
            <a:avLst>
              <a:gd name="adj1" fmla="val 21689"/>
              <a:gd name="adj2" fmla="val 1781"/>
              <a:gd name="adj3" fmla="val 338813"/>
              <a:gd name="adj4" fmla="val -21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i="1" dirty="0" smtClean="0">
                <a:latin typeface="Georgia" panose="02040502050405020303" pitchFamily="18" charset="0"/>
              </a:rPr>
              <a:t>Scot</a:t>
            </a:r>
            <a:endParaRPr lang="zh-CN" altLang="en-US" sz="44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4775</Words>
  <Application>WPS 演示</Application>
  <PresentationFormat>全屏显示(4:3)</PresentationFormat>
  <Paragraphs>404</Paragraphs>
  <Slides>39</Slides>
  <Notes>7</Notes>
  <HiddenSlides>39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39</vt:i4>
      </vt:variant>
    </vt:vector>
  </HeadingPairs>
  <TitlesOfParts>
    <vt:vector size="57" baseType="lpstr">
      <vt:lpstr>Arial</vt:lpstr>
      <vt:lpstr>宋体</vt:lpstr>
      <vt:lpstr>Wingdings</vt:lpstr>
      <vt:lpstr>Times New Roman</vt:lpstr>
      <vt:lpstr>Tahoma</vt:lpstr>
      <vt:lpstr>Calibri</vt:lpstr>
      <vt:lpstr>Georgia</vt:lpstr>
      <vt:lpstr>Georgia</vt:lpstr>
      <vt:lpstr>黑体</vt:lpstr>
      <vt:lpstr>微软雅黑</vt:lpstr>
      <vt:lpstr>Arial Unicode MS</vt:lpstr>
      <vt:lpstr>GWIPA</vt:lpstr>
      <vt:lpstr>GWIPA</vt:lpstr>
      <vt:lpstr>MS Reference Sans Serif</vt:lpstr>
      <vt:lpstr>Office 主题</vt:lpstr>
      <vt:lpstr>Blends</vt:lpstr>
      <vt:lpstr>1_Office 主题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Repeat：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Repeat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 in a hat </dc:title>
  <dc:creator/>
  <cp:lastModifiedBy>Administrator</cp:lastModifiedBy>
  <cp:revision>185</cp:revision>
  <dcterms:created xsi:type="dcterms:W3CDTF">2017-03-01T00:51:00Z</dcterms:created>
  <dcterms:modified xsi:type="dcterms:W3CDTF">2017-10-18T06:20:52Z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