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80" r:id="rId3"/>
    <p:sldId id="481" r:id="rId4"/>
    <p:sldId id="492" r:id="rId6"/>
    <p:sldId id="571" r:id="rId7"/>
    <p:sldId id="494" r:id="rId8"/>
    <p:sldId id="556" r:id="rId9"/>
    <p:sldId id="573" r:id="rId10"/>
    <p:sldId id="574" r:id="rId11"/>
    <p:sldId id="576" r:id="rId12"/>
    <p:sldId id="575" r:id="rId13"/>
    <p:sldId id="550" r:id="rId14"/>
    <p:sldId id="545" r:id="rId15"/>
    <p:sldId id="546" r:id="rId16"/>
    <p:sldId id="547" r:id="rId17"/>
    <p:sldId id="548" r:id="rId18"/>
    <p:sldId id="54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" initials="h" lastIdx="2" clrIdx="0"/>
  <p:cmAuthor id="2" name="作者" initials="作" lastIdx="0" clrIdx="1"/>
  <p:cmAuthor id="3" name="微软用户" initials="微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0F8"/>
    <a:srgbClr val="780CDC"/>
    <a:srgbClr val="3438EF"/>
    <a:srgbClr val="061BD4"/>
    <a:srgbClr val="EFEAD4"/>
    <a:srgbClr val="0766D4"/>
    <a:srgbClr val="C88316"/>
    <a:srgbClr val="FABC00"/>
    <a:srgbClr val="B56DF7"/>
    <a:srgbClr val="F5E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7"/>
          <p:cNvSpPr txBox="1"/>
          <p:nvPr/>
        </p:nvSpPr>
        <p:spPr>
          <a:xfrm>
            <a:off x="2216785" y="1250315"/>
            <a:ext cx="812546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Unit 1 </a:t>
            </a:r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4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Me and My Class</a:t>
            </a:r>
            <a:endParaRPr lang="en-US" altLang="zh-CN" sz="4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endParaRPr lang="en-US" altLang="zh-CN" sz="4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6334FD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Lesson 2</a:t>
            </a:r>
            <a:endParaRPr lang="en-US" altLang="zh-CN" sz="4400" b="1" dirty="0">
              <a:solidFill>
                <a:srgbClr val="6334FD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4400" b="1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4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Many Faces, One Picture</a:t>
            </a:r>
            <a:endParaRPr kumimoji="1" lang="en-US" altLang="zh-CN" sz="4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73175"/>
            <a:ext cx="6857365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7095" y="1350010"/>
            <a:ext cx="6858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Let's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glue 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pictures on the big paper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5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3388995" y="1903730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73" name="TextBox 19"/>
          <p:cNvSpPr txBox="1"/>
          <p:nvPr/>
        </p:nvSpPr>
        <p:spPr>
          <a:xfrm>
            <a:off x="964883" y="2451735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57450" y="2343785"/>
            <a:ext cx="80460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glue sth.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on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sth.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把某物黏到某物上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797050" y="4875530"/>
            <a:ext cx="7390130" cy="657860"/>
          </a:xfrm>
        </p:spPr>
        <p:txBody>
          <a:bodyPr>
            <a:noAutofit/>
          </a:bodyPr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Let's g________ the photo on the big paper.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2936240" y="5034280"/>
            <a:ext cx="12941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lue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1962150" y="4420235"/>
            <a:ext cx="6423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咱们把这照片粘在那个大纸上。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  <p:bldP spid="6" grpId="0"/>
      <p:bldP spid="21518" grpId="0"/>
      <p:bldP spid="8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71145" y="323850"/>
            <a:ext cx="3959860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730" b="1" dirty="0">
                <a:solidFill>
                  <a:srgbClr val="FF0000"/>
                </a:solidFill>
                <a:latin typeface="Georgia" panose="02040502050405020303" pitchFamily="18" charset="0"/>
                <a:cs typeface="Monaco"/>
                <a:sym typeface="+mn-ea"/>
              </a:rPr>
              <a:t>Summary</a:t>
            </a:r>
            <a:endParaRPr kumimoji="1" lang="en-US" altLang="zh-CN" sz="3730" b="1" dirty="0">
              <a:solidFill>
                <a:srgbClr val="FF0000"/>
              </a:solidFill>
              <a:latin typeface="Georgia" panose="02040502050405020303" pitchFamily="18" charset="0"/>
              <a:cs typeface="Monaco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0615" y="787400"/>
            <a:ext cx="1013206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L2 </a:t>
            </a:r>
            <a:r>
              <a:rPr kumimoji="1"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Many Faces, One Picture</a:t>
            </a:r>
            <a:endParaRPr kumimoji="1" lang="en-US" altLang="zh-CN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单词：</a:t>
            </a:r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perform, advise, agree, glue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词组：</a:t>
            </a:r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...的图片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	拉二胡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建议某人去做...   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同意去做  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同意某人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把某物黏到某物上 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由...决定 </a:t>
            </a:r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1420" y="2193925"/>
            <a:ext cx="50882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picture of ...   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play the erhu (乐器有the) </a:t>
            </a:r>
            <a:endParaRPr lang="zh-CN" alt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sb. to do 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to do sth. 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with sb.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sth. on sth.  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up to...             </a:t>
            </a:r>
            <a:endParaRPr lang="en-US" sz="32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0610" y="998220"/>
            <a:ext cx="10515600" cy="462026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单选。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1. Do you have toys? I'd like to buy _______ for my cousin.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 		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one  		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 		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 Look! It's a picture ________ my family.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 		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  		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after  		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3. Let's ________  a picnic. It's a fine day.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have  	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have  	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has  		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4. Tony, remember  ________  with your mouth full of food.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talk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 to talk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652145" y="1544955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652145" y="2578417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661670" y="3545204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671195" y="4583430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16375" y="311150"/>
            <a:ext cx="3981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Practice  L2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4456" y="768350"/>
            <a:ext cx="1133612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—That mountain in Guilin ________  an elephant.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—So it does.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looks up      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looks like 	   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looks for     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looks after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6. We  ________  be more careful, or we will make the same mistake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in the experiment.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might  	     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              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may           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7. —What do you think of the house, dear?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— ________ I can't find a better one.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Too bad.          			    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Too expensive.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Good idea!        			    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Pretty good!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Anna  ________  a red dress. She looks more beautiful.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wear  	     B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wore             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 wearing   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will wear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 rot="-10800000" flipV="1">
            <a:off x="517437" y="782955"/>
            <a:ext cx="1294130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517437" y="2138362"/>
            <a:ext cx="1294130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526962" y="3430269"/>
            <a:ext cx="1294130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527597" y="5367019"/>
            <a:ext cx="1294130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94" y="671264"/>
            <a:ext cx="11420475" cy="4351338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altLang="x-none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II.</a:t>
            </a:r>
            <a:r>
              <a:rPr lang="x-none" altLang="zh-CN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根据短文内容，补全文中单词或用所给单词的正确形式填空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zh-CN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   Today is the Art Festival of our school. Look! Our classmates are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1. ________ (perform) a dance on the stage (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舞台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). I plan to take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2._______(photo) of them. And then 3. g____ them on the wall of our classroom. I am going to advise my classmates 4. _______(write) some sentences about the pictures. Do you 5. a_____with me? I think it's a good idea.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 rot="-10800000" flipV="1">
            <a:off x="1008380" y="1953895"/>
            <a:ext cx="2006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performing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7022465" y="2545715"/>
            <a:ext cx="690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1169670" y="2544445"/>
            <a:ext cx="1263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photos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8696960" y="3067685"/>
            <a:ext cx="1348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write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8155940" y="3662045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gree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525" y="193675"/>
            <a:ext cx="10515600" cy="1325563"/>
          </a:xfrm>
        </p:spPr>
        <p:txBody>
          <a:bodyPr>
            <a:normAutofit/>
          </a:bodyPr>
          <a:lstStyle/>
          <a:p>
            <a:r>
              <a:rPr lang="x-none" altLang="zh-CN" sz="2800" b="1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Ⅲ.</a:t>
            </a:r>
            <a:r>
              <a:rPr lang="x-none" altLang="zh-CN" sz="28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连词成句。</a:t>
            </a:r>
            <a:br>
              <a:rPr lang="zh-CN" altLang="zh-CN" sz="28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</a:br>
            <a:endParaRPr lang="zh-CN" altLang="en-US" sz="28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7014" y="944276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again, nice, you, meet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to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question, asks, me, he, a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those, pictures, I, like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you, did, last year, have a trip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_______________________________________________?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have, exciting, I, talk, Jenny, with, an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     _______________________________________________.</a:t>
            </a: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 rot="-10800000" flipV="1">
            <a:off x="1464552" y="1430455"/>
            <a:ext cx="48811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Nice to meet you again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 rot="-10800000" flipV="1">
            <a:off x="1473731" y="2585388"/>
            <a:ext cx="48811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 asks me a question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 rot="-10800000" flipV="1">
            <a:off x="1482910" y="3663211"/>
            <a:ext cx="48811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like those pictures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 rot="-10800000" flipV="1">
            <a:off x="1536157" y="4752042"/>
            <a:ext cx="48811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Did you have a trip last year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1589403" y="5917993"/>
            <a:ext cx="66512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have an exciting talk with Jenny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63520" y="2694305"/>
            <a:ext cx="7086600" cy="147002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880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altLang="zh-CN" sz="8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8380" y="591185"/>
            <a:ext cx="9334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L2   </a:t>
            </a:r>
            <a:r>
              <a:rPr kumimoji="1"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Many Faces, One Picture</a:t>
            </a:r>
            <a:endParaRPr kumimoji="1" lang="en-US" altLang="zh-CN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40220" y="1370965"/>
            <a:ext cx="4328160" cy="323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phrases:</a:t>
            </a:r>
            <a:endParaRPr lang="en-US" altLang="zh-CN" sz="28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1. advise sb. to do sth.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建议某人做某事</a:t>
            </a:r>
            <a:endParaRPr lang="en-US" altLang="zh-CN" sz="24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2. agree with</a:t>
            </a:r>
            <a:r>
              <a:rPr lang="en-US" altLang="zh-CN" sz="28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同意某人  </a:t>
            </a:r>
            <a:endParaRPr lang="en-US" altLang="zh-CN" sz="28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3. be up to...  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由</a:t>
            </a:r>
            <a:r>
              <a:rPr lang="en-US" altLang="zh-CN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决定</a:t>
            </a:r>
            <a:endParaRPr lang="zh-CN" altLang="en-US" sz="24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980" y="1435735"/>
            <a:ext cx="6365240" cy="33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words:</a:t>
            </a:r>
            <a:endParaRPr lang="en-US" altLang="zh-CN" sz="28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1. perform 	/pəˈfɔːm/ </a:t>
            </a:r>
            <a:r>
              <a:rPr lang="en-US" altLang="zh-CN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表演；演出</a:t>
            </a:r>
            <a:endParaRPr lang="en-US" altLang="zh-CN" sz="24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2. advise  /ədˈvaɪz/</a:t>
            </a:r>
            <a:r>
              <a:rPr lang="en-US" altLang="zh-CN" sz="28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劝告；忠告；建议</a:t>
            </a:r>
            <a:endParaRPr lang="en-US" altLang="zh-CN" sz="28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3. agree  /əˈɡriː/  </a:t>
            </a:r>
            <a:r>
              <a:rPr lang="en-US" altLang="zh-CN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同意</a:t>
            </a:r>
            <a:endParaRPr lang="zh-CN" altLang="en-US" sz="24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glue  /ɡluː/  </a:t>
            </a:r>
            <a:r>
              <a:rPr 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v.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用胶水将物体黏合</a:t>
            </a:r>
            <a:r>
              <a:rPr lang="en-US" altLang="zh-CN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n.</a:t>
            </a:r>
            <a:r>
              <a:rPr lang="zh-CN" altLang="en-US" sz="240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胶水</a:t>
            </a:r>
            <a:endParaRPr lang="zh-CN" altLang="en-US" sz="2400">
              <a:solidFill>
                <a:srgbClr val="1630F8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冀教八上L2 词汇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945495" y="513715"/>
            <a:ext cx="789305" cy="66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297180" y="382270"/>
            <a:ext cx="11398250" cy="609282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Li Ming and Wang Mei are looking at their photos for the class picture.</a:t>
            </a:r>
            <a:endParaRPr kumimoji="0" lang="en-US" altLang="zh-CN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 Ming: 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That's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1630F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 good picture of you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Wang Mei. You are </a:t>
            </a:r>
            <a:r>
              <a:rPr kumimoji="0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wearing 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traditional clothes. You </a:t>
            </a:r>
            <a:r>
              <a:rPr kumimoji="0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look like 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dancer.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Mei</a:t>
            </a:r>
            <a:r>
              <a:rPr lang="en-US" altLang="zh-CN" sz="2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Thank you, Li Ming. That's a picture of me from our Spring Festival show. Remember? You </a:t>
            </a:r>
            <a:r>
              <a:rPr lang="en-US" altLang="zh-CN" sz="2600" dirty="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played the erhu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and I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performed </a:t>
            </a:r>
            <a:r>
              <a:rPr lang="en-US" altLang="zh-CN" sz="2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dance. May I see your picture?</a:t>
            </a: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26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 Ming</a:t>
            </a:r>
            <a:r>
              <a:rPr lang="en-US" altLang="zh-CN" sz="2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Sure. I have two pictures. Which one should I use? What do you think?</a:t>
            </a:r>
            <a:endParaRPr lang="en-US" altLang="zh-CN" sz="2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Mei</a:t>
            </a:r>
            <a:r>
              <a:rPr lang="en-US" altLang="zh-CN" sz="2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Hmm... I like this one. You are wearing a red jacket and you are planting trees.</a:t>
            </a:r>
            <a:endParaRPr lang="en-US" altLang="zh-CN" sz="26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 Ming</a:t>
            </a:r>
            <a:r>
              <a:rPr lang="en-US" altLang="zh-CN" sz="2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Danny likes the picture of me on the camel. He</a:t>
            </a: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advised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me to choose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that one.</a:t>
            </a: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6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Mei</a:t>
            </a:r>
            <a:r>
              <a:rPr lang="en-US" altLang="zh-CN" sz="2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sz="26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like the </a:t>
            </a:r>
            <a:r>
              <a:rPr lang="en-US" altLang="zh-CN" sz="26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colour</a:t>
            </a:r>
            <a:r>
              <a:rPr lang="en-US" altLang="zh-CN" sz="26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the</a:t>
            </a:r>
            <a:r>
              <a:rPr lang="en-US" altLang="zh-CN" sz="2600" noProof="0" dirty="0">
                <a:ln>
                  <a:noFill/>
                </a:ln>
                <a:solidFill>
                  <a:srgbClr val="1630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first</a:t>
            </a:r>
            <a:r>
              <a:rPr lang="en-US" altLang="zh-CN" sz="26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picture</a:t>
            </a:r>
            <a:r>
              <a:rPr lang="zh-CN" altLang="en-US" sz="26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26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but </a:t>
            </a:r>
            <a:r>
              <a:rPr lang="en-US" altLang="zh-CN" sz="26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</a:t>
            </a:r>
            <a:r>
              <a:rPr lang="en-US" altLang="zh-CN" sz="2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's up  to </a:t>
            </a:r>
            <a:r>
              <a:rPr lang="en-US" altLang="zh-CN" sz="26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you.</a:t>
            </a:r>
            <a:endParaRPr lang="en-US" altLang="zh-CN" sz="26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6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 Ming</a:t>
            </a:r>
            <a:r>
              <a:rPr lang="zh-CN" altLang="en-US" sz="26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6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</a:t>
            </a:r>
            <a:r>
              <a:rPr lang="en-US" altLang="zh-CN" sz="2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agree</a:t>
            </a:r>
            <a:r>
              <a:rPr lang="en-US" altLang="zh-CN" sz="2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with</a:t>
            </a:r>
            <a:r>
              <a:rPr lang="en-US" altLang="zh-CN" sz="2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6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you. Thanks! Let's </a:t>
            </a:r>
            <a:r>
              <a:rPr lang="en-US" altLang="zh-CN" sz="2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glue </a:t>
            </a:r>
            <a:r>
              <a:rPr lang="en-US" altLang="zh-CN" sz="2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pictures on the big paper</a:t>
            </a:r>
            <a:r>
              <a:rPr lang="en-US" altLang="zh-CN" sz="26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Then we can write some sentences to describe the pictures.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冀教八上L2课文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977880" y="382270"/>
            <a:ext cx="962660" cy="68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73175"/>
            <a:ext cx="6625590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7095" y="1350010"/>
            <a:ext cx="64414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That's</a:t>
            </a:r>
            <a:r>
              <a:rPr lang="en-US" altLang="zh-CN" sz="2800" noProof="0" dirty="0">
                <a:ln>
                  <a:noFill/>
                </a:ln>
                <a:solidFill>
                  <a:srgbClr val="1630F8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a good picture of you</a:t>
            </a:r>
            <a:r>
              <a:rPr lang="en-US" altLang="zh-CN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, Wang Mei.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1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5716905" y="1871980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73" name="TextBox 19"/>
          <p:cNvSpPr txBox="1"/>
          <p:nvPr/>
        </p:nvSpPr>
        <p:spPr>
          <a:xfrm>
            <a:off x="1005523" y="3226435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271395" y="3216910"/>
            <a:ext cx="404939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picture of ...   ...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的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图片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866140" y="5154930"/>
            <a:ext cx="11082020" cy="12166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Is that a picture _____ your sister? She peformed well in the performance.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A. with	 B.of    C. in     D. at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376555" y="5009515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21209" t="17307" r="18888"/>
          <a:stretch>
            <a:fillRect/>
          </a:stretch>
        </p:blipFill>
        <p:spPr>
          <a:xfrm>
            <a:off x="8018145" y="1901190"/>
            <a:ext cx="3321050" cy="305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  <p:bldP spid="6" grpId="0"/>
      <p:bldP spid="2151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73175"/>
            <a:ext cx="8468360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7095" y="1350010"/>
            <a:ext cx="74993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 </a:t>
            </a:r>
            <a:r>
              <a:rPr lang="en-US" altLang="zh-CN" sz="2800" dirty="0">
                <a:solidFill>
                  <a:srgbClr val="1630F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played the erhu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and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performed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dance.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2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4146550" y="1833880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73" name="TextBox 19"/>
          <p:cNvSpPr txBox="1"/>
          <p:nvPr/>
        </p:nvSpPr>
        <p:spPr>
          <a:xfrm>
            <a:off x="1264603" y="2061210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250440" y="1920875"/>
            <a:ext cx="53663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play the erhu   </a:t>
            </a:r>
            <a:r>
              <a:rPr lang="en-US" altLang="zh-CN" sz="2800" dirty="0">
                <a:solidFill>
                  <a:srgbClr val="1630F8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1630F8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乐器前要加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the.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6445" y="472440"/>
            <a:ext cx="2110740" cy="2110740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952500" y="2727960"/>
            <a:ext cx="11082020" cy="121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Piano is _____ instrument.  Langlang can play ______ piano well.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A. a; the      B. a; /       C. an; the      D. an; /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506095" y="2727960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2157095" y="3836670"/>
            <a:ext cx="69786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perform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		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v.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表演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perform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er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		n. </a:t>
            </a:r>
            <a:r>
              <a:rPr lang="zh-CN" alt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表演者，演员</a:t>
            </a:r>
            <a:endParaRPr lang="zh-CN" altLang="en-US" sz="2800" dirty="0"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perform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ance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	n. </a:t>
            </a:r>
            <a:r>
              <a:rPr lang="zh-CN" altLang="en-US" sz="2800"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表演，演出；表现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135698" y="3836670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33730" y="5407025"/>
            <a:ext cx="109245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00000"/>
              </a:lnSpc>
            </a:pPr>
            <a:r>
              <a:rPr lang="en-US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Today is the Art Festival of our school. Look! Our classmates are giving a _____________  (perform) on the stage(</a:t>
            </a:r>
            <a:r>
              <a:rPr lang="zh-CN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舞台</a:t>
            </a:r>
            <a:r>
              <a:rPr lang="en-US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).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5" name="TextBox 15"/>
          <p:cNvSpPr txBox="1"/>
          <p:nvPr/>
        </p:nvSpPr>
        <p:spPr>
          <a:xfrm>
            <a:off x="2157095" y="5838190"/>
            <a:ext cx="27597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performance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7016750" y="1899920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  <p:bldP spid="6" grpId="0"/>
      <p:bldP spid="21518" grpId="0"/>
      <p:bldP spid="9" grpId="0"/>
      <p:bldP spid="13" grpId="0"/>
      <p:bldP spid="35855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98575"/>
            <a:ext cx="6195695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3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9468" name="TextBox 16"/>
          <p:cNvSpPr txBox="1"/>
          <p:nvPr/>
        </p:nvSpPr>
        <p:spPr>
          <a:xfrm>
            <a:off x="2157095" y="1298575"/>
            <a:ext cx="69786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advised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me to choose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that one.</a:t>
            </a:r>
            <a:endParaRPr lang="zh-CN" altLang="en-US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9473" name="TextBox 19"/>
          <p:cNvSpPr txBox="1"/>
          <p:nvPr/>
        </p:nvSpPr>
        <p:spPr>
          <a:xfrm>
            <a:off x="664528" y="2147570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3248660" y="1707515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970405" y="2150110"/>
            <a:ext cx="968819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v.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advise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sb. (not)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to do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sth.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“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建议某人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(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不要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做某事”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n.   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advice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，为不可数名词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[U]  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piece of advice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489" name="TextBox 15"/>
          <p:cNvSpPr txBox="1"/>
          <p:nvPr/>
        </p:nvSpPr>
        <p:spPr>
          <a:xfrm>
            <a:off x="631825" y="3385185"/>
            <a:ext cx="1153795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 Peter advises his cousin ______ early and run ten miles every day.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get up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　　　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 get up	C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gets up           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getting up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2. --Could you give some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______ on how to learn English well?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--Sure. Practice makes perfect.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advice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　　　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advices	 C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advise           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advises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312420" y="4311333"/>
            <a:ext cx="4683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312420" y="3384868"/>
            <a:ext cx="4683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 rot="-10800000" flipV="1">
            <a:off x="6487160" y="4676140"/>
            <a:ext cx="4229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give some advi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ce on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518" grpId="0"/>
      <p:bldP spid="2048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73175"/>
            <a:ext cx="9443085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7095" y="1350010"/>
            <a:ext cx="9164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like the </a:t>
            </a:r>
            <a:r>
              <a:rPr lang="en-US" altLang="zh-CN" sz="28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colour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the</a:t>
            </a:r>
            <a:r>
              <a:rPr lang="en-US" altLang="zh-CN" sz="2800" noProof="0" dirty="0">
                <a:ln>
                  <a:noFill/>
                </a:ln>
                <a:solidFill>
                  <a:srgbClr val="1630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first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picture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but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's up  to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you.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5717540" y="1795145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73" name="TextBox 19"/>
          <p:cNvSpPr txBox="1"/>
          <p:nvPr/>
        </p:nvSpPr>
        <p:spPr>
          <a:xfrm>
            <a:off x="964883" y="2451735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57450" y="2343785"/>
            <a:ext cx="46609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first	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第一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序数词</a:t>
            </a:r>
            <a:endParaRPr lang="zh-CN" alt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14680" y="3297555"/>
            <a:ext cx="11577320" cy="258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eaLnBrk="0" latinLnBrk="1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1. (2018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河北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,75) In the_____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(one) class, Mr. Du came in and asked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 me to go to the front.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2. (2017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河北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,73) My friend Sam is in the______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(ten) grade.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auto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 like my ________  (one) day of the new term.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4330065" y="3408680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first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 rot="-10800000" flipV="1">
            <a:off x="6993890" y="4642485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tenth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 rot="-10800000" flipV="1">
            <a:off x="2620645" y="5360670"/>
            <a:ext cx="1294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first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  <p:bldP spid="6" grpId="0"/>
      <p:bldP spid="21518" grpId="0"/>
      <p:bldP spid="9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73175"/>
            <a:ext cx="9443085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7095" y="1350010"/>
            <a:ext cx="9164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like the </a:t>
            </a:r>
            <a:r>
              <a:rPr lang="en-US" altLang="zh-CN" sz="28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colour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the</a:t>
            </a:r>
            <a:r>
              <a:rPr lang="en-US" altLang="zh-CN" sz="2800" noProof="0" dirty="0">
                <a:ln>
                  <a:noFill/>
                </a:ln>
                <a:solidFill>
                  <a:srgbClr val="1630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first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picture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but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's up  to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you.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8919210" y="1871980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73" name="TextBox 19"/>
          <p:cNvSpPr txBox="1"/>
          <p:nvPr/>
        </p:nvSpPr>
        <p:spPr>
          <a:xfrm>
            <a:off x="964883" y="2451735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57450" y="2343785"/>
            <a:ext cx="46609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be up to....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由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决定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1524000" y="3552825"/>
            <a:ext cx="9144000" cy="21082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—When shall we go shopping?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—________ I'm free all these days.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Good idea.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B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Why not?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C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Sounds great.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D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It's up to you.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7"/>
          <p:cNvSpPr txBox="1"/>
          <p:nvPr/>
        </p:nvSpPr>
        <p:spPr>
          <a:xfrm rot="-10800000" flipV="1">
            <a:off x="965200" y="3688715"/>
            <a:ext cx="594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57095" y="1273175"/>
            <a:ext cx="2889885" cy="52260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7095" y="1350010"/>
            <a:ext cx="33331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agree</a:t>
            </a:r>
            <a:r>
              <a:rPr lang="en-US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with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you. 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649470" y="200660"/>
            <a:ext cx="2468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课文讲解</a:t>
            </a:r>
            <a:endParaRPr lang="zh-CN" altLang="en-US" sz="44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AutoShape 2"/>
          <p:cNvSpPr/>
          <p:nvPr/>
        </p:nvSpPr>
        <p:spPr>
          <a:xfrm flipH="1">
            <a:off x="575945" y="1318895"/>
            <a:ext cx="1450975" cy="417513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466" name="文本框 24"/>
          <p:cNvSpPr txBox="1"/>
          <p:nvPr/>
        </p:nvSpPr>
        <p:spPr>
          <a:xfrm>
            <a:off x="631825" y="1272858"/>
            <a:ext cx="13382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句子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5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07335" y="1941830"/>
            <a:ext cx="333375" cy="3321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73" name="TextBox 19"/>
          <p:cNvSpPr txBox="1"/>
          <p:nvPr/>
        </p:nvSpPr>
        <p:spPr>
          <a:xfrm>
            <a:off x="1116013" y="2207895"/>
            <a:ext cx="1362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dobe 黑体 Std R" pitchFamily="34" charset="-122"/>
              </a:rPr>
              <a:t>考向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dobe 黑体 Std R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608580" y="2099945"/>
            <a:ext cx="46609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agree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with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sb.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同意某人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agree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to do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sth.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同意做某事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79780" y="4006215"/>
            <a:ext cx="11181080" cy="2412365"/>
          </a:xfrm>
        </p:spPr>
        <p:txBody>
          <a:bodyPr>
            <a:normAutofit/>
          </a:bodyPr>
          <a:p>
            <a:pPr marL="0" indent="0" algn="l" fontAlgn="auto">
              <a:lnSpc>
                <a:spcPct val="80000"/>
              </a:lnSpc>
              <a:buNone/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My teacher a________  me to join an English club last year.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80000"/>
              </a:lnSpc>
              <a:buNone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—Everyone should do something for our country.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80000"/>
              </a:lnSpc>
              <a:buNone/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  —I agree ________ you.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80000"/>
              </a:lnSpc>
              <a:buNone/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  A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on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TextBox 17"/>
          <p:cNvSpPr txBox="1"/>
          <p:nvPr/>
        </p:nvSpPr>
        <p:spPr>
          <a:xfrm rot="-10800000" flipV="1">
            <a:off x="3639820" y="3926840"/>
            <a:ext cx="12941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greed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 rot="-10800000" flipV="1">
            <a:off x="845185" y="4337685"/>
            <a:ext cx="5340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/>
      <p:bldP spid="21518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5285</Words>
  <Application>WPS 演示</Application>
  <PresentationFormat>宽屏</PresentationFormat>
  <Paragraphs>273</Paragraphs>
  <Slides>16</Slides>
  <Notes>10</Notes>
  <HiddenSlides>0</HiddenSlides>
  <MMClips>9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黑体</vt:lpstr>
      <vt:lpstr>Calibri</vt:lpstr>
      <vt:lpstr>Adobe 黑体 Std R</vt:lpstr>
      <vt:lpstr>Times New Roman</vt:lpstr>
      <vt:lpstr>Georgia</vt:lpstr>
      <vt:lpstr>Monaco</vt:lpstr>
      <vt:lpstr>Segoe Print</vt:lpstr>
      <vt:lpstr>楷体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Ⅲ.连词成句。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chuhaijiao</dc:creator>
  <cp:lastModifiedBy>心忆兰</cp:lastModifiedBy>
  <cp:revision>169</cp:revision>
  <dcterms:created xsi:type="dcterms:W3CDTF">2020-05-28T00:59:00Z</dcterms:created>
  <dcterms:modified xsi:type="dcterms:W3CDTF">2021-05-19T03:13:21Z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72127C791BCD491E8DE0ED5B2314F1DB</vt:lpwstr>
  </property>
</Properties>
</file>