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6"/>
  </p:notesMasterIdLst>
  <p:sldIdLst>
    <p:sldId id="418" r:id="rId2"/>
    <p:sldId id="651" r:id="rId3"/>
    <p:sldId id="664" r:id="rId4"/>
    <p:sldId id="652" r:id="rId5"/>
    <p:sldId id="653" r:id="rId6"/>
    <p:sldId id="654" r:id="rId7"/>
    <p:sldId id="655" r:id="rId8"/>
    <p:sldId id="656" r:id="rId9"/>
    <p:sldId id="657" r:id="rId10"/>
    <p:sldId id="658" r:id="rId11"/>
    <p:sldId id="659" r:id="rId12"/>
    <p:sldId id="427" r:id="rId13"/>
    <p:sldId id="661" r:id="rId14"/>
    <p:sldId id="663" r:id="rId15"/>
    <p:sldId id="545" r:id="rId16"/>
    <p:sldId id="412" r:id="rId17"/>
    <p:sldId id="642" r:id="rId18"/>
    <p:sldId id="643" r:id="rId19"/>
    <p:sldId id="644" r:id="rId20"/>
    <p:sldId id="645" r:id="rId21"/>
    <p:sldId id="646" r:id="rId22"/>
    <p:sldId id="647" r:id="rId23"/>
    <p:sldId id="648" r:id="rId24"/>
    <p:sldId id="549" r:id="rId25"/>
    <p:sldId id="649" r:id="rId26"/>
    <p:sldId id="383" r:id="rId27"/>
    <p:sldId id="675" r:id="rId28"/>
    <p:sldId id="676" r:id="rId29"/>
    <p:sldId id="677" r:id="rId30"/>
    <p:sldId id="678" r:id="rId31"/>
    <p:sldId id="679" r:id="rId32"/>
    <p:sldId id="680" r:id="rId33"/>
    <p:sldId id="681" r:id="rId34"/>
    <p:sldId id="684" r:id="rId35"/>
    <p:sldId id="685" r:id="rId36"/>
    <p:sldId id="686" r:id="rId37"/>
    <p:sldId id="687" r:id="rId38"/>
    <p:sldId id="688" r:id="rId39"/>
    <p:sldId id="650" r:id="rId40"/>
    <p:sldId id="567" r:id="rId41"/>
    <p:sldId id="689" r:id="rId42"/>
    <p:sldId id="269" r:id="rId43"/>
    <p:sldId id="690" r:id="rId44"/>
    <p:sldId id="576" r:id="rId45"/>
    <p:sldId id="691" r:id="rId46"/>
    <p:sldId id="692" r:id="rId47"/>
    <p:sldId id="693" r:id="rId48"/>
    <p:sldId id="694" r:id="rId49"/>
    <p:sldId id="695" r:id="rId50"/>
    <p:sldId id="696" r:id="rId51"/>
    <p:sldId id="697" r:id="rId52"/>
    <p:sldId id="698" r:id="rId53"/>
    <p:sldId id="699" r:id="rId54"/>
    <p:sldId id="700" r:id="rId55"/>
    <p:sldId id="701" r:id="rId56"/>
    <p:sldId id="702" r:id="rId57"/>
    <p:sldId id="703" r:id="rId58"/>
    <p:sldId id="704" r:id="rId59"/>
    <p:sldId id="274" r:id="rId60"/>
    <p:sldId id="496" r:id="rId61"/>
    <p:sldId id="705" r:id="rId62"/>
    <p:sldId id="662" r:id="rId63"/>
    <p:sldId id="276" r:id="rId64"/>
    <p:sldId id="281" r:id="rId65"/>
    <p:sldId id="665" r:id="rId66"/>
    <p:sldId id="666" r:id="rId67"/>
    <p:sldId id="502" r:id="rId68"/>
    <p:sldId id="503" r:id="rId69"/>
    <p:sldId id="504" r:id="rId70"/>
    <p:sldId id="505" r:id="rId71"/>
    <p:sldId id="706" r:id="rId72"/>
    <p:sldId id="707" r:id="rId73"/>
    <p:sldId id="708" r:id="rId74"/>
    <p:sldId id="667" r:id="rId75"/>
    <p:sldId id="669" r:id="rId76"/>
    <p:sldId id="714" r:id="rId77"/>
    <p:sldId id="709" r:id="rId78"/>
    <p:sldId id="710" r:id="rId79"/>
    <p:sldId id="711" r:id="rId80"/>
    <p:sldId id="336" r:id="rId81"/>
    <p:sldId id="712" r:id="rId82"/>
    <p:sldId id="601" r:id="rId83"/>
    <p:sldId id="713" r:id="rId84"/>
    <p:sldId id="733" r:id="rId85"/>
    <p:sldId id="345" r:id="rId86"/>
    <p:sldId id="353" r:id="rId87"/>
    <p:sldId id="605" r:id="rId88"/>
    <p:sldId id="715" r:id="rId89"/>
    <p:sldId id="716" r:id="rId90"/>
    <p:sldId id="717" r:id="rId91"/>
    <p:sldId id="718" r:id="rId92"/>
    <p:sldId id="670" r:id="rId93"/>
    <p:sldId id="719" r:id="rId94"/>
    <p:sldId id="720" r:id="rId95"/>
    <p:sldId id="721" r:id="rId96"/>
    <p:sldId id="722" r:id="rId97"/>
    <p:sldId id="723" r:id="rId98"/>
    <p:sldId id="724" r:id="rId99"/>
    <p:sldId id="671" r:id="rId100"/>
    <p:sldId id="725" r:id="rId101"/>
    <p:sldId id="346" r:id="rId102"/>
    <p:sldId id="608" r:id="rId103"/>
    <p:sldId id="726" r:id="rId104"/>
    <p:sldId id="609" r:id="rId105"/>
    <p:sldId id="727" r:id="rId106"/>
    <p:sldId id="734" r:id="rId107"/>
    <p:sldId id="366" r:id="rId108"/>
    <p:sldId id="728" r:id="rId109"/>
    <p:sldId id="729" r:id="rId110"/>
    <p:sldId id="730" r:id="rId111"/>
    <p:sldId id="731" r:id="rId112"/>
    <p:sldId id="672" r:id="rId113"/>
    <p:sldId id="537" r:id="rId114"/>
    <p:sldId id="673" r:id="rId115"/>
    <p:sldId id="373" r:id="rId116"/>
    <p:sldId id="732" r:id="rId117"/>
    <p:sldId id="674" r:id="rId118"/>
    <p:sldId id="374" r:id="rId119"/>
    <p:sldId id="735" r:id="rId120"/>
    <p:sldId id="736" r:id="rId121"/>
    <p:sldId id="737" r:id="rId122"/>
    <p:sldId id="738" r:id="rId123"/>
    <p:sldId id="739" r:id="rId124"/>
    <p:sldId id="543" r:id="rId1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3300"/>
    <a:srgbClr val="FF9900"/>
    <a:srgbClr val="00CC00"/>
    <a:srgbClr val="66FF33"/>
    <a:srgbClr val="CC99FF"/>
    <a:srgbClr val="CCECFF"/>
    <a:srgbClr val="663300"/>
    <a:srgbClr val="66FFCC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6" autoAdjust="0"/>
    <p:restoredTop sz="90020" autoAdjust="0"/>
  </p:normalViewPr>
  <p:slideViewPr>
    <p:cSldViewPr>
      <p:cViewPr varScale="1">
        <p:scale>
          <a:sx n="55" d="100"/>
          <a:sy n="55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94B07-CA9D-4BA8-A7AF-3DFD1F5B9A0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6EE5-22AD-4A97-83AD-760652E999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76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80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82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108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109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115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117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118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2013-11-9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6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8.gi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6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6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hyperlink" Target="Monkey,monkey,what%20are%20you%20doing.sw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&#26032;&#24314;&#25991;&#20214;&#22841;\VideoJoiner131109102218.wmv" TargetMode="External"/><Relationship Id="rId6" Type="http://schemas.openxmlformats.org/officeDocument/2006/relationships/image" Target="../media/image11.jpeg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&#26032;&#24314;&#25991;&#20214;&#22841;\VideoJoiner131109101801.wmv" TargetMode="External"/><Relationship Id="rId6" Type="http://schemas.openxmlformats.org/officeDocument/2006/relationships/image" Target="../media/image11.jpeg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&#26032;&#24314;&#25991;&#20214;&#22841;\VideoJoiner131109102030.wmv" TargetMode="External"/><Relationship Id="rId6" Type="http://schemas.openxmlformats.org/officeDocument/2006/relationships/image" Target="../media/image11.jpeg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&#26032;&#24314;&#25991;&#20214;&#22841;\VideoJoiner131109102811.wmv" TargetMode="External"/><Relationship Id="rId6" Type="http://schemas.openxmlformats.org/officeDocument/2006/relationships/image" Target="../media/image11.jpeg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&#26032;&#24314;&#25991;&#20214;&#22841;\VideoJoiner131109102652.wmv" TargetMode="External"/><Relationship Id="rId6" Type="http://schemas.openxmlformats.org/officeDocument/2006/relationships/image" Target="../media/image11.jpeg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&#26032;&#24314;&#25991;&#20214;&#22841;\VideoJoiner131109102412.wmv" TargetMode="External"/><Relationship Id="rId6" Type="http://schemas.openxmlformats.org/officeDocument/2006/relationships/image" Target="../media/image11.jpeg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&#26032;&#24314;&#25991;&#20214;&#22841;\VideoJoiner131109101600.wmv" TargetMode="External"/><Relationship Id="rId6" Type="http://schemas.openxmlformats.org/officeDocument/2006/relationships/image" Target="../media/image11.jpeg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audio" Target="../media/audio9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audio" Target="../media/audio9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audio" Target="../media/audio9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audio" Target="../media/audio9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audio" Target="../media/audio9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audio" Target="../media/audio9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5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38081;&#23725;&#26612;&#27827;&#34903;&#26657;&#21306;&#31243;&#28386;&#26032;&#29256;&#26631;&#20843;&#19978;U5\Unit_05_SectionA%201b%20%20-%20&#38083;&#22768;.mp3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5" Type="http://schemas.openxmlformats.org/officeDocument/2006/relationships/audio" Target="../media/audio9.wav"/><Relationship Id="rId10" Type="http://schemas.openxmlformats.org/officeDocument/2006/relationships/image" Target="../media/image24.jpeg"/><Relationship Id="rId4" Type="http://schemas.openxmlformats.org/officeDocument/2006/relationships/audio" Target="../media/audio5.wav"/><Relationship Id="rId9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audio" Target="../media/audio5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38081;&#23725;&#26612;&#27827;&#34903;&#26657;&#21306;&#31243;&#28386;&#26032;&#29256;&#26631;&#20843;&#19978;U5\Unit_05_SectionA%202a-%20&#38083;&#22768;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38081;&#23725;&#26612;&#27827;&#34903;&#26657;&#21306;&#31243;&#28386;&#26032;&#29256;&#26631;&#20843;&#19978;U5\Unit_05_SectionA%202b%20-%20&#38083;&#22768;.mp3" TargetMode="External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38081;&#23725;&#26612;&#27827;&#34903;&#26657;&#21306;&#31243;&#28386;&#26032;&#29256;&#26631;&#20843;&#19978;U5\Unit_05_SectionA%202d-%20&#38083;&#22768;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audio" Target="../media/audio5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38081;&#23725;&#26612;&#27827;&#34903;&#26657;&#21306;&#31243;&#28386;&#26032;&#29256;&#26631;&#20843;&#19978;U5\Unit_05_SectionA%202d-%20&#38083;&#22768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audio" Target="../media/audio11.wav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3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audio" Target="../media/audio11.wav"/><Relationship Id="rId9" Type="http://schemas.openxmlformats.org/officeDocument/2006/relationships/image" Target="../media/image4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audio" Target="file:///C:\Users\dell\Desktop\&#38081;&#23725;&#26612;&#27827;&#34903;&#26657;&#21306;&#31243;&#28386;&#26032;&#29256;&#26631;&#20843;&#19978;U5\Unit_05_SectionB%201c-%20&#38083;&#22768;.mp3" TargetMode="External"/><Relationship Id="rId1" Type="http://schemas.openxmlformats.org/officeDocument/2006/relationships/audio" Target="file:///C:\Users\dell\Desktop\&#38081;&#23725;&#26612;&#27827;&#34903;&#26657;&#21306;&#31243;&#28386;&#26032;&#29256;&#26631;&#20843;&#19978;U5\Unit_05_SectionB%201b-%20&#38083;&#22768;.mp3" TargetMode="External"/><Relationship Id="rId6" Type="http://schemas.openxmlformats.org/officeDocument/2006/relationships/image" Target="../media/image42.pn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38081;&#23725;&#26612;&#27827;&#34903;&#26657;&#21306;&#31243;&#28386;&#26032;&#29256;&#26631;&#20843;&#19978;U5\Unit_05_SectionB%202b-%20&#38083;&#22768;.mp3" TargetMode="External"/><Relationship Id="rId6" Type="http://schemas.openxmlformats.org/officeDocument/2006/relationships/audio" Target="../media/audio11.wav"/><Relationship Id="rId5" Type="http://schemas.openxmlformats.org/officeDocument/2006/relationships/audio" Target="../media/audio12.wav"/><Relationship Id="rId4" Type="http://schemas.openxmlformats.org/officeDocument/2006/relationships/audio" Target="../media/audio7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3840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541600" y="1500174"/>
            <a:ext cx="3744912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</a:t>
            </a:r>
            <a:r>
              <a:rPr kumimoji="0" lang="zh-CN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新目标八上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8038" y="2565400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0000FF"/>
                </a:solidFill>
                <a:latin typeface="Georgia" pitchFamily="18" charset="0"/>
                <a:ea typeface="黑体" pitchFamily="49" charset="-122"/>
              </a:rPr>
              <a:t>Unit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Georgia" pitchFamily="18" charset="0"/>
                <a:ea typeface="黑体" pitchFamily="49" charset="-122"/>
              </a:rPr>
              <a:t>5</a:t>
            </a:r>
            <a:endParaRPr lang="en-US" altLang="zh-CN" sz="3600" b="1" i="1" dirty="0">
              <a:solidFill>
                <a:srgbClr val="0000FF"/>
              </a:solidFill>
              <a:latin typeface="Georgia" pitchFamily="18" charset="0"/>
              <a:ea typeface="黑体" pitchFamily="49" charset="-12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14282" y="3500438"/>
            <a:ext cx="8786874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黑体" pitchFamily="49" charset="-122"/>
                <a:cs typeface="+mj-cs"/>
              </a:rPr>
              <a:t>Do you want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黑体" pitchFamily="49" charset="-122"/>
                <a:cs typeface="+mj-cs"/>
              </a:rPr>
              <a:t> to watch a game show?</a:t>
            </a:r>
            <a:endParaRPr kumimoji="0" lang="en-US" altLang="zh-CN" sz="32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黑体" pitchFamily="49" charset="-122"/>
              <a:cs typeface="+mj-cs"/>
            </a:endParaRPr>
          </a:p>
        </p:txBody>
      </p:sp>
    </p:spTree>
  </p:cSld>
  <p:clrMapOvr>
    <a:masterClrMapping/>
  </p:clrMapOvr>
  <p:transition>
    <p:comb dir="vert"/>
    <p:sndAc>
      <p:stSnd>
        <p:snd r:embed="rId3" name="有偶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04a2e50c688a5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034" y="1571612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 smtClean="0">
                <a:latin typeface="GWIPA" pitchFamily="2" charset="2"/>
              </a:rPr>
              <a:t>/</a:t>
            </a:r>
            <a:r>
              <a:rPr lang="en-US" altLang="zh-CN" sz="12000" b="1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12000" b="1" dirty="0" err="1" smtClean="0">
                <a:latin typeface="GWIPA" pitchFamily="2" charset="2"/>
              </a:rPr>
              <a:t>hQpEn</a:t>
            </a:r>
            <a:r>
              <a:rPr lang="en-US" altLang="zh-CN" sz="12000" b="1" u="none" dirty="0" smtClean="0">
                <a:latin typeface="GWIPA" pitchFamily="2" charset="2"/>
              </a:rPr>
              <a:t>/</a:t>
            </a:r>
            <a:endParaRPr lang="zh-CN" altLang="en-US" sz="12000" b="1" dirty="0" smtClean="0">
              <a:latin typeface="GWIPA" pitchFamily="2" charset="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2500298" y="335756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286248" y="335756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rot="5400000">
            <a:off x="2251059" y="2606669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90" y="701085"/>
            <a:ext cx="9072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12.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On November 18,1978, Mickey became the first cartoon to have a star on the Hollywood Walk of Fame.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2000240"/>
            <a:ext cx="7685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1978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年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11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月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18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日，米奇成为第一位入选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好莱坞星光大道明星的卡通人物。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286124"/>
            <a:ext cx="9072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13.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not so +adj./adv.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原级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as…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不如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一样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as +adj./adv.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原级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as …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一样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00570"/>
            <a:ext cx="102156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This bike is as ________(cheap) as that one.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Today’s cartoons are usually not so ______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(simple) as little Mickey Mouse.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643306" y="457200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cheap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358082" y="500063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simple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0" grpId="0"/>
      <p:bldP spid="11" grpId="0"/>
      <p:bldP spid="12" grpId="0"/>
      <p:bldP spid="1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285752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85752" y="214290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2c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28662" y="71414"/>
            <a:ext cx="85444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Read the passage again and fill in the facts about Mickey.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1571612"/>
            <a:ext cx="8643998" cy="4929222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285720" y="3214686"/>
            <a:ext cx="864399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-820378" y="4035826"/>
            <a:ext cx="49284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607985" y="4035429"/>
            <a:ext cx="492922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1965307" y="4036223"/>
            <a:ext cx="4928428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3607587" y="4036223"/>
            <a:ext cx="492922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5108579" y="4035429"/>
            <a:ext cx="492922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14480" y="1643050"/>
            <a:ext cx="15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What does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he look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like 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4202" y="1871481"/>
            <a:ext cx="141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Who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created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him 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3438" y="1643050"/>
            <a:ext cx="141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What was his first cartoon?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0" y="2097937"/>
            <a:ext cx="172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Who is his girlfriend?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00958" y="2071678"/>
            <a:ext cx="172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Why is he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popular?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4214818"/>
            <a:ext cx="172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Mickey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Mouse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3042" y="3286124"/>
            <a:ext cx="1500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He’s a black mouse with two large round ears.</a:t>
            </a:r>
            <a:endParaRPr lang="zh-CN" altLang="en-US" sz="24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3240" y="4143380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Walt Disney.</a:t>
            </a:r>
            <a:endParaRPr lang="zh-CN" altLang="en-US" sz="24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29124" y="414338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Steamboat Willie.</a:t>
            </a:r>
            <a:endParaRPr lang="zh-CN" altLang="en-US" sz="24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86512" y="4253219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Minnie.</a:t>
            </a:r>
            <a:endParaRPr lang="zh-CN" altLang="en-US" sz="24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72396" y="3143248"/>
            <a:ext cx="1714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He was like a common people , but he always tried to face any danger.</a:t>
            </a:r>
            <a:endParaRPr lang="zh-CN" altLang="en-US" sz="24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85720" y="1071546"/>
            <a:ext cx="8643998" cy="5500726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42844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1406" y="214290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2d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57224" y="188877"/>
            <a:ext cx="85444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Read the passage again and discuss the questions with a partner.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14298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zh-CN" altLang="en-US" sz="2400" dirty="0" smtClean="0">
              <a:solidFill>
                <a:srgbClr val="FF0000"/>
              </a:solidFill>
            </a:endParaRPr>
          </a:p>
          <a:p>
            <a:endParaRPr lang="en-US" altLang="zh-CN" sz="2400" i="1" dirty="0" smtClean="0">
              <a:latin typeface="Georgia" pitchFamily="18" charset="0"/>
            </a:endParaRPr>
          </a:p>
          <a:p>
            <a:endParaRPr lang="en-US" altLang="zh-CN" sz="2400" i="1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142984"/>
            <a:ext cx="842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 i="1" dirty="0" smtClean="0">
                <a:latin typeface="Georgia" pitchFamily="18" charset="0"/>
              </a:rPr>
              <a:t>What is Mickey Mouse a symbol of ? What cartoon character is a symbol of Chinese culture ?</a:t>
            </a: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400" i="1" dirty="0" smtClean="0">
                <a:latin typeface="Georgia" pitchFamily="18" charset="0"/>
              </a:rPr>
              <a:t>Do you think Walt Disney is a smart man ? Why or why not ? Do you want to be like him ?</a:t>
            </a: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400" i="1" dirty="0" smtClean="0">
                <a:latin typeface="Georgia" pitchFamily="18" charset="0"/>
              </a:rPr>
              <a:t>Why did people want to be like Mickey ? Do you want to be like Mickey ? Why or why not?</a:t>
            </a: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endParaRPr lang="en-US" altLang="zh-CN" sz="24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400" i="1" dirty="0" smtClean="0">
                <a:latin typeface="Georgia" pitchFamily="18" charset="0"/>
              </a:rPr>
              <a:t>Can you think of another cartoon character that is as famous as Mickey ? Why is the character popular?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857620" y="1071546"/>
            <a:ext cx="1857388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701085"/>
            <a:ext cx="9072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14. What is Mickey Mouse a symbol of ?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米老鼠是什么的象征？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3357562"/>
            <a:ext cx="8973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For the whole world, the panda has became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a s________ of China.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357290" y="3925677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</a:rPr>
              <a:t>ymbol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871481"/>
            <a:ext cx="7322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symbol 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象征，标志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a symbol of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的象征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的标志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1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-32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-32" y="214290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2e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0034" y="97673"/>
            <a:ext cx="92155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u="sng" dirty="0" smtClean="0">
                <a:latin typeface="Georgia" pitchFamily="18" charset="0"/>
              </a:rPr>
              <a:t>Underline </a:t>
            </a:r>
            <a:r>
              <a:rPr lang="en-US" altLang="zh-CN" sz="2400" b="1" i="1" dirty="0" smtClean="0">
                <a:latin typeface="Georgia" pitchFamily="18" charset="0"/>
              </a:rPr>
              <a:t>the following phrases in the passage. Write your own sentences or questions using the phrases.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5" name="折角形 14"/>
          <p:cNvSpPr/>
          <p:nvPr/>
        </p:nvSpPr>
        <p:spPr>
          <a:xfrm>
            <a:off x="571472" y="1285860"/>
            <a:ext cx="7929618" cy="4857784"/>
          </a:xfrm>
          <a:prstGeom prst="foldedCorner">
            <a:avLst>
              <a:gd name="adj" fmla="val 7"/>
            </a:avLst>
          </a:prstGeom>
          <a:noFill/>
          <a:ln w="5715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14348" y="1428736"/>
            <a:ext cx="7643866" cy="4538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think of 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come out 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one of the main reasons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such as 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was ready to 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try his best ________________________ 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4546" y="157161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What do you think of the book ?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2191400"/>
            <a:ext cx="69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That magazine comes out once a week.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3357562"/>
            <a:ext cx="835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One of the main reasons is that I am hard-working.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8794" y="378619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He knows four languages , such as Chinese and English.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8894" y="4714884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Tom was ready to help others.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1736" y="528638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He tries his best to do the work.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4" grpId="0"/>
      <p:bldP spid="2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908" y="357166"/>
            <a:ext cx="100013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单项选择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 Han Ming is a helpful boy. He is ready ___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anything for others.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A. do     B. to do     C. doing    D. does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2. Look ! What a beautiful hill !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Yes, and it’s also famous ___ its old trees.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A. about    B. with    C. by     D. for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3. The officer told Tom there was nobody ___.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A. to take his place   B. taking his place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C. to take place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4.  I plan to try my best ___ the old man.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A. to helping  B. helping   C.  to help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</a:t>
            </a:r>
          </a:p>
        </p:txBody>
      </p:sp>
      <p:pic>
        <p:nvPicPr>
          <p:cNvPr id="8" name="图片 7" descr="6e309a6760c9ee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1785926"/>
            <a:ext cx="733425" cy="733425"/>
          </a:xfrm>
          <a:prstGeom prst="rect">
            <a:avLst/>
          </a:prstGeom>
        </p:spPr>
      </p:pic>
      <p:pic>
        <p:nvPicPr>
          <p:cNvPr id="9" name="图片 8" descr="6e309a6760c9ee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143248"/>
            <a:ext cx="733425" cy="733425"/>
          </a:xfrm>
          <a:prstGeom prst="rect">
            <a:avLst/>
          </a:prstGeom>
        </p:spPr>
      </p:pic>
      <p:pic>
        <p:nvPicPr>
          <p:cNvPr id="11" name="图片 10" descr="6e309a6760c9ee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214818"/>
            <a:ext cx="733425" cy="733425"/>
          </a:xfrm>
          <a:prstGeom prst="rect">
            <a:avLst/>
          </a:prstGeom>
        </p:spPr>
      </p:pic>
      <p:pic>
        <p:nvPicPr>
          <p:cNvPr id="12" name="图片 11" descr="6e309a6760c9ee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5715016"/>
            <a:ext cx="733425" cy="733425"/>
          </a:xfrm>
          <a:prstGeom prst="rect">
            <a:avLst/>
          </a:prstGeom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908" y="634444"/>
            <a:ext cx="10001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根据句意及汉语提示，完成句子。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1.Hu 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Ge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is a ________(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著名的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 actor. </a:t>
            </a:r>
          </a:p>
          <a:p>
            <a:pPr marL="514350" indent="-514350"/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  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He acted many good roles.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2. Can you tell me the _______(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原因，理由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 </a:t>
            </a:r>
          </a:p>
          <a:p>
            <a:pPr marL="514350" indent="-514350"/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 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why he was  late for work ?</a:t>
            </a:r>
          </a:p>
          <a:p>
            <a:pPr marL="514350" indent="-514350"/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--- Of course. Let me tell you 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3. The boy thinks he is _______(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不幸的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 ,so he 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looks very sad.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4. We can’t find her here and there.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---She may be _____(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不见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).</a:t>
            </a:r>
          </a:p>
          <a:p>
            <a:pPr marL="514350" indent="-514350"/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    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We should ask for help.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857488" y="100010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famous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72000" y="200024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reason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43438" y="342900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unlucky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143240" y="492919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lost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14290"/>
            <a:ext cx="828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Fill in the blanks in the movie review . Use the words in the box to help you .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42844" y="280970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2844" y="285728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3a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7158" y="1071546"/>
            <a:ext cx="8501122" cy="9286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14282" y="1000108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</a:rPr>
              <a:t>fantastic         shows       action       want  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comes from    played      about   like   exciting    plan 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7158" y="2143116"/>
            <a:ext cx="8501122" cy="45005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28596" y="2214554"/>
            <a:ext cx="8358246" cy="435771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57158" y="2143116"/>
            <a:ext cx="8715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2800" i="1" dirty="0" err="1" smtClean="0">
                <a:latin typeface="Georgia" pitchFamily="18" charset="0"/>
              </a:rPr>
              <a:t>Mulan</a:t>
            </a:r>
            <a:r>
              <a:rPr lang="en-US" altLang="zh-CN" sz="2800" i="1" dirty="0" smtClean="0">
                <a:latin typeface="Georgia" pitchFamily="18" charset="0"/>
              </a:rPr>
              <a:t> is an ______ ______ movie. It _______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an old Chinese story. The movie is ______a  village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girl ,</a:t>
            </a:r>
            <a:r>
              <a:rPr lang="en-US" altLang="zh-CN" sz="2800" i="1" dirty="0" err="1" smtClean="0">
                <a:latin typeface="Georgia" pitchFamily="18" charset="0"/>
              </a:rPr>
              <a:t>Mulan</a:t>
            </a:r>
            <a:r>
              <a:rPr lang="en-US" altLang="zh-CN" sz="2800" i="1" dirty="0" smtClean="0">
                <a:latin typeface="Georgia" pitchFamily="18" charset="0"/>
              </a:rPr>
              <a:t>. She dresses up like a boy and takes her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father’s place to fight in the army. I think the actress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_____</a:t>
            </a:r>
            <a:r>
              <a:rPr lang="en-US" altLang="zh-CN" sz="2800" i="1" dirty="0" err="1" smtClean="0">
                <a:latin typeface="Georgia" pitchFamily="18" charset="0"/>
              </a:rPr>
              <a:t>Mulan’s</a:t>
            </a:r>
            <a:r>
              <a:rPr lang="en-US" altLang="zh-CN" sz="2800" i="1" dirty="0" smtClean="0">
                <a:latin typeface="Georgia" pitchFamily="18" charset="0"/>
              </a:rPr>
              <a:t> role well. The other actors are also ________ and they did a good job in the movie. I _____ </a:t>
            </a:r>
            <a:r>
              <a:rPr lang="en-US" altLang="zh-CN" sz="2800" i="1" dirty="0" err="1" smtClean="0">
                <a:latin typeface="Georgia" pitchFamily="18" charset="0"/>
              </a:rPr>
              <a:t>Mulan</a:t>
            </a:r>
            <a:r>
              <a:rPr lang="en-US" altLang="zh-CN" sz="2800" i="1" dirty="0" smtClean="0">
                <a:latin typeface="Georgia" pitchFamily="18" charset="0"/>
              </a:rPr>
              <a:t> very much. The movie _____ her love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for her family, friends and country. If you ____to watch a movie this weekend and you _____ to see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something enjoyable, choose </a:t>
            </a:r>
            <a:r>
              <a:rPr lang="en-US" altLang="zh-CN" sz="2800" i="1" dirty="0" err="1" smtClean="0">
                <a:latin typeface="Georgia" pitchFamily="18" charset="0"/>
              </a:rPr>
              <a:t>Mulan</a:t>
            </a:r>
            <a:r>
              <a:rPr lang="en-US" altLang="zh-CN" sz="2800" i="1" dirty="0" smtClean="0">
                <a:latin typeface="Georgia" pitchFamily="18" charset="0"/>
              </a:rPr>
              <a:t>!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1736" y="214311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exciting     action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16" y="2143116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comes from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0792" y="2571744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about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596" y="3905912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played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4" y="4286256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fantastic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42" y="4763168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7950" y="4714884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shows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15238" y="5191796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plan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7950" y="5572140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want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500298" y="3571876"/>
            <a:ext cx="60007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28596" y="4000504"/>
            <a:ext cx="528641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857588" y="4857760"/>
            <a:ext cx="214317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28596" y="6500834"/>
            <a:ext cx="321471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90" y="701085"/>
            <a:ext cx="9072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i="1" dirty="0" smtClean="0">
                <a:latin typeface="Georgia" pitchFamily="18" charset="0"/>
              </a:rPr>
              <a:t>She dresses up like a boy and takes her father’s place to fight in the army.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他打扮成男孩模样替父从军打仗。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068" y="3214686"/>
            <a:ext cx="909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Mrs. Brown always d ____ her children up.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786314" y="3282735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</a:rPr>
              <a:t>resses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2357430"/>
            <a:ext cx="4435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dress up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打扮，梳理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643042" y="714356"/>
            <a:ext cx="200026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4086059"/>
            <a:ext cx="8755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dress up 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着特殊服装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为取乐而穿别人的衣服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21" y="4864254"/>
            <a:ext cx="7858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Miss. Jones dressed up for this party.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为这个聚会，琼斯小姐穿上盛装。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13" grpId="0"/>
      <p:bldP spid="9" grpId="0" animBg="1"/>
      <p:bldP spid="12" grpId="0"/>
      <p:bldP spid="1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701085"/>
            <a:ext cx="9072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2.She dresses up like a boy and takes her father’s place to fight in the army.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他打扮成男孩模样替父从军打仗。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2" y="3071810"/>
            <a:ext cx="9238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had to go out so Jane took my p____ at the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meeting.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2357430"/>
            <a:ext cx="7330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take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sb’s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place =replace sb.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代替某人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86446" y="785794"/>
            <a:ext cx="335755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88077" y="4286256"/>
            <a:ext cx="4740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take the place of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代替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0034" y="1214422"/>
            <a:ext cx="171451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715140" y="314324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lace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000636"/>
            <a:ext cx="9124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egIt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would be difficult to find a man to  take the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p_____ of the secretary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秘书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)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14348" y="557214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lace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3" grpId="0"/>
      <p:bldP spid="9" grpId="0" animBg="1"/>
      <p:bldP spid="12" grpId="0"/>
      <p:bldP spid="16" grpId="0" animBg="1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04a2e50c688a5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034" y="1571612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 smtClean="0">
                <a:latin typeface="GWIPA" pitchFamily="2" charset="2"/>
              </a:rPr>
              <a:t>/</a:t>
            </a:r>
            <a:r>
              <a:rPr lang="en-US" altLang="zh-CN" sz="12000" b="1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12000" b="1" dirty="0" err="1" smtClean="0">
                <a:latin typeface="GWIPA" pitchFamily="2" charset="2"/>
              </a:rPr>
              <a:t>kXmEdi</a:t>
            </a:r>
            <a:r>
              <a:rPr lang="en-US" altLang="zh-CN" sz="12000" b="1" u="none" dirty="0" smtClean="0">
                <a:latin typeface="GWIPA" pitchFamily="2" charset="2"/>
              </a:rPr>
              <a:t>/</a:t>
            </a:r>
            <a:endParaRPr lang="zh-CN" altLang="en-US" sz="12000" b="1" dirty="0" smtClean="0">
              <a:latin typeface="GWIPA" pitchFamily="2" charset="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2500298" y="335756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429124" y="335756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5857884" y="335756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 rot="5400000">
            <a:off x="2036745" y="2535231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 rot="5400000">
            <a:off x="3894133" y="2535231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6" y="701085"/>
            <a:ext cx="607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3.  do a good job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干得好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2357430"/>
            <a:ext cx="5253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do the job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zh-CN" altLang="en-US" sz="40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奏效，起作用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500694" y="142873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ob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10" y="1486903"/>
            <a:ext cx="6898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You have done a good j ___ of it.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357290" y="4643446"/>
            <a:ext cx="707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这个强力胶应该起作用的。</a:t>
            </a:r>
            <a:endParaRPr lang="en-US" altLang="zh-CN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3429000"/>
            <a:ext cx="7710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The extra strong glue(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强力胶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) should </a:t>
            </a:r>
          </a:p>
          <a:p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do the job.</a:t>
            </a:r>
          </a:p>
        </p:txBody>
      </p:sp>
    </p:spTree>
  </p:cSld>
  <p:clrMapOvr>
    <a:masterClrMapping/>
  </p:clrMapOvr>
  <p:transition>
    <p:cover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9" grpId="0"/>
      <p:bldP spid="21" grpId="0"/>
      <p:bldP spid="22" grpId="0"/>
      <p:bldP spid="1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772523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4.  something enjoyable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令人愉快的东西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538" y="1428736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不定代词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+</a:t>
            </a:r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形容词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154" y="2724219"/>
            <a:ext cx="88184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CCTV-10 often plays ___around the world.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A. new something           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B. something new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C. anything new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57752" y="2639793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B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  <p:bldP spid="11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abdbe4005cdb02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324129"/>
            <a:ext cx="921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Write notes for your own movie review.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42844" y="214290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2876" y="201019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3b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1357298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1.The name of the movie: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2.The kind of movie: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 What the movie is about :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  What  you think of the movie/stars: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</p:txBody>
      </p:sp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14290"/>
            <a:ext cx="921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Write your movie review using the notes in 3b.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-32" y="214290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-32" y="142852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3c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438" y="1695080"/>
            <a:ext cx="8929718" cy="392909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142876" y="2195146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42876" y="2766650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42876" y="3338154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2876" y="3909658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42876" y="4481162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42876" y="5052666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7e22e7bda1f313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642910" cy="857250"/>
          </a:xfrm>
          <a:prstGeom prst="rect">
            <a:avLst/>
          </a:prstGeom>
        </p:spPr>
      </p:pic>
      <p:pic>
        <p:nvPicPr>
          <p:cNvPr id="41" name="图片 40" descr="7f688cada1f3133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52" y="1142984"/>
            <a:ext cx="714348" cy="857250"/>
          </a:xfrm>
          <a:prstGeom prst="rect">
            <a:avLst/>
          </a:prstGeom>
        </p:spPr>
      </p:pic>
      <p:pic>
        <p:nvPicPr>
          <p:cNvPr id="42" name="图片 41" descr="2268be3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23" y="4929198"/>
            <a:ext cx="714377" cy="1000126"/>
          </a:xfrm>
          <a:prstGeom prst="rect">
            <a:avLst/>
          </a:prstGeom>
        </p:spPr>
      </p:pic>
      <p:pic>
        <p:nvPicPr>
          <p:cNvPr id="43" name="图片 42" descr="5785947da1f3133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14950"/>
            <a:ext cx="619127" cy="690564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8260"/>
            <a:ext cx="921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Write your movie review using the notes in 3b.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-32" y="-478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1406" y="-71462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4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438" y="714356"/>
            <a:ext cx="5143504" cy="5572164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142876" y="1214422"/>
            <a:ext cx="5072066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142876" y="1714488"/>
            <a:ext cx="5072066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142876" y="2214554"/>
            <a:ext cx="5000628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42876" y="2714620"/>
            <a:ext cx="5000628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42876" y="3214686"/>
            <a:ext cx="5000628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42876" y="3714752"/>
            <a:ext cx="5000628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142844" y="4214818"/>
            <a:ext cx="5000628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14282" y="4697631"/>
            <a:ext cx="5000628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-592061" y="3478325"/>
            <a:ext cx="5400488" cy="73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785786" y="3500438"/>
            <a:ext cx="55721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5984" y="714356"/>
            <a:ext cx="150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Me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0430" y="71435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My partner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470" y="1142984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soap operas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71470" y="1643050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talent shows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71470" y="2143116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news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71470" y="2643182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sports shows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71470" y="3143248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game shows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71470" y="3643314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talk shows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71470" y="4143380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comedies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42908" y="464344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scary movies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142844" y="5269135"/>
            <a:ext cx="5000628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142876" y="5786454"/>
            <a:ext cx="5000628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214346" y="528638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action movies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142908" y="576330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cartoons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8" name="图片 57" descr="a562b649d38442d7_i.jpg"/>
          <p:cNvPicPr>
            <a:picLocks noChangeAspect="1"/>
          </p:cNvPicPr>
          <p:nvPr/>
        </p:nvPicPr>
        <p:blipFill>
          <a:blip r:embed="rId3"/>
          <a:srcRect l="5625" t="14063" r="40937" b="18438"/>
          <a:stretch>
            <a:fillRect/>
          </a:stretch>
        </p:blipFill>
        <p:spPr>
          <a:xfrm>
            <a:off x="5429256" y="714356"/>
            <a:ext cx="1357322" cy="1714488"/>
          </a:xfrm>
          <a:prstGeom prst="rect">
            <a:avLst/>
          </a:prstGeom>
        </p:spPr>
      </p:pic>
      <p:sp>
        <p:nvSpPr>
          <p:cNvPr id="59" name="椭圆形标注 58"/>
          <p:cNvSpPr/>
          <p:nvPr/>
        </p:nvSpPr>
        <p:spPr>
          <a:xfrm>
            <a:off x="5857884" y="2285992"/>
            <a:ext cx="2928958" cy="1214446"/>
          </a:xfrm>
          <a:prstGeom prst="wedgeEllipseCallout">
            <a:avLst>
              <a:gd name="adj1" fmla="val -21738"/>
              <a:gd name="adj2" fmla="val -93336"/>
            </a:avLst>
          </a:prstGeom>
          <a:noFill/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 descr="0c3b457ec7e1b7ab.jpg"/>
          <p:cNvPicPr>
            <a:picLocks noChangeAspect="1"/>
          </p:cNvPicPr>
          <p:nvPr/>
        </p:nvPicPr>
        <p:blipFill>
          <a:blip r:embed="rId4"/>
          <a:srcRect l="35417" t="14035" r="5208" b="10526"/>
          <a:stretch>
            <a:fillRect/>
          </a:stretch>
        </p:blipFill>
        <p:spPr>
          <a:xfrm>
            <a:off x="7429520" y="4714884"/>
            <a:ext cx="1500198" cy="1857364"/>
          </a:xfrm>
          <a:prstGeom prst="rect">
            <a:avLst/>
          </a:prstGeom>
        </p:spPr>
      </p:pic>
      <p:sp>
        <p:nvSpPr>
          <p:cNvPr id="61" name="椭圆形标注 60"/>
          <p:cNvSpPr/>
          <p:nvPr/>
        </p:nvSpPr>
        <p:spPr>
          <a:xfrm rot="10800000">
            <a:off x="5429256" y="3643314"/>
            <a:ext cx="2928958" cy="1214446"/>
          </a:xfrm>
          <a:prstGeom prst="wedgeEllipseCallout">
            <a:avLst>
              <a:gd name="adj1" fmla="val -16436"/>
              <a:gd name="adj2" fmla="val -97219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6286544" y="2115443"/>
            <a:ext cx="3714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00CC00"/>
                </a:solidFill>
                <a:latin typeface="Georgia" pitchFamily="18" charset="0"/>
              </a:rPr>
              <a:t>What do you </a:t>
            </a:r>
          </a:p>
          <a:p>
            <a:r>
              <a:rPr lang="en-US" altLang="zh-CN" sz="2400" i="1" dirty="0" smtClean="0">
                <a:solidFill>
                  <a:srgbClr val="00CC00"/>
                </a:solidFill>
                <a:latin typeface="Georgia" pitchFamily="18" charset="0"/>
              </a:rPr>
              <a:t>think of soap </a:t>
            </a:r>
          </a:p>
          <a:p>
            <a:r>
              <a:rPr lang="en-US" altLang="zh-CN" sz="2400" i="1" dirty="0" smtClean="0">
                <a:solidFill>
                  <a:srgbClr val="00CC00"/>
                </a:solidFill>
                <a:latin typeface="Georgia" pitchFamily="18" charset="0"/>
              </a:rPr>
              <a:t>operas?</a:t>
            </a:r>
            <a:endParaRPr lang="en-US" altLang="zh-CN" sz="2400" i="1" dirty="0">
              <a:solidFill>
                <a:srgbClr val="00CC00"/>
              </a:solidFill>
              <a:latin typeface="Georgia" pitchFamily="18" charset="0"/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5715008" y="3699221"/>
            <a:ext cx="3714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3300"/>
                </a:solidFill>
                <a:latin typeface="Georgia" pitchFamily="18" charset="0"/>
              </a:rPr>
              <a:t>I think they’re </a:t>
            </a:r>
          </a:p>
          <a:p>
            <a:r>
              <a:rPr lang="en-US" altLang="zh-CN" sz="2400" i="1" dirty="0" smtClean="0">
                <a:solidFill>
                  <a:srgbClr val="FF3300"/>
                </a:solidFill>
                <a:latin typeface="Georgia" pitchFamily="18" charset="0"/>
              </a:rPr>
              <a:t>boring !</a:t>
            </a:r>
            <a:endParaRPr lang="en-US" altLang="zh-CN" sz="2400" i="1" dirty="0">
              <a:solidFill>
                <a:srgbClr val="FF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06869" y="428604"/>
            <a:ext cx="2928958" cy="8572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9297" y="285728"/>
            <a:ext cx="2891386" cy="928694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4282" y="1285860"/>
            <a:ext cx="8715436" cy="5357850"/>
          </a:xfrm>
          <a:prstGeom prst="rect">
            <a:avLst/>
          </a:prstGeom>
          <a:solidFill>
            <a:srgbClr val="CCFFFF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2844" y="1357298"/>
            <a:ext cx="935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b="1" i="1" dirty="0" smtClean="0">
                <a:latin typeface="Georgia" pitchFamily="18" charset="0"/>
              </a:rPr>
              <a:t>1. Write questions and answers using the words in </a:t>
            </a:r>
          </a:p>
          <a:p>
            <a:pPr marL="514350" indent="-514350"/>
            <a:r>
              <a:rPr lang="en-US" altLang="zh-CN" sz="2400" b="1" i="1" dirty="0" smtClean="0">
                <a:latin typeface="Georgia" pitchFamily="18" charset="0"/>
              </a:rPr>
              <a:t>     brackets.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250" y="421192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Self  Check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2143116"/>
            <a:ext cx="80954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1.A: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(what / think of /soap operas)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B: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(can’t stand)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2.A: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(what show/ want to watch / tonight)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B:_____________________________________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(talent show)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3.A:_____________________________________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(what/ expect to learn/ game show)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B: _____________________________________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(interesting  information)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48" y="207167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What do you think of soap operas?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348" y="2834342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I can’t stand them.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48" y="354872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What show do you want to watch tonight?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348" y="426310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I  want to watch a talent show.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4348" y="504892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What do you expect  to learn from a game show ?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910" y="571501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I expect  to learn interesting information.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00100" y="6143644"/>
            <a:ext cx="350046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4" grpId="0"/>
      <p:bldP spid="45" grpId="0"/>
      <p:bldP spid="48" grpId="0"/>
      <p:bldP spid="49" grpId="0"/>
      <p:bldP spid="1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772523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5.  interesting  information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有趣的资料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214422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不定代词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+</a:t>
            </a:r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形容词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714488"/>
            <a:ext cx="6224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interesting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令人感兴趣的  指物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357430"/>
            <a:ext cx="5432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interested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感兴趣的  指人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928934"/>
            <a:ext cx="8472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be/become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interested  in …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对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感兴趣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716" y="3643314"/>
            <a:ext cx="8754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What kind of books do you like ?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---I like funny storybooks .They are _____.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A. boring   B. lazy    C. quiet   D. interesting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215206" y="4071942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D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5145488"/>
            <a:ext cx="6175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I think this book is _____.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The girl is ____in the book.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A. interested     B. interesting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572000" y="507207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B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000364" y="557214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A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9" grpId="0"/>
      <p:bldP spid="10" grpId="0"/>
      <p:bldP spid="13" grpId="0"/>
      <p:bldP spid="16" grpId="0"/>
      <p:bldP spid="17" grpId="0"/>
      <p:bldP spid="19" grpId="0"/>
      <p:bldP spid="20" grpId="0"/>
      <p:bldP spid="21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06869" y="428604"/>
            <a:ext cx="2928958" cy="8572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9297" y="285728"/>
            <a:ext cx="2891386" cy="928694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4282" y="1285860"/>
            <a:ext cx="8715436" cy="5357850"/>
          </a:xfrm>
          <a:prstGeom prst="rect">
            <a:avLst/>
          </a:prstGeom>
          <a:solidFill>
            <a:srgbClr val="CCFFFF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2844" y="1357298"/>
            <a:ext cx="935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b="1" i="1" dirty="0" smtClean="0">
                <a:latin typeface="Georgia" pitchFamily="18" charset="0"/>
              </a:rPr>
              <a:t>1. Write questions and answers using the words in </a:t>
            </a:r>
          </a:p>
          <a:p>
            <a:pPr marL="514350" indent="-514350"/>
            <a:r>
              <a:rPr lang="en-US" altLang="zh-CN" sz="2400" b="1" i="1" dirty="0" smtClean="0">
                <a:latin typeface="Georgia" pitchFamily="18" charset="0"/>
              </a:rPr>
              <a:t>     brackets.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250" y="421192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Self  Check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2143116"/>
            <a:ext cx="802174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400" i="1" dirty="0" smtClean="0">
              <a:latin typeface="Georgia" pitchFamily="18" charset="0"/>
            </a:endParaRPr>
          </a:p>
          <a:p>
            <a:r>
              <a:rPr lang="en-US" altLang="zh-CN" sz="2400" i="1" dirty="0" smtClean="0">
                <a:latin typeface="Georgia" pitchFamily="18" charset="0"/>
              </a:rPr>
              <a:t>4.A: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(what / hope to watch /tomorrow)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B: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(news)</a:t>
            </a:r>
          </a:p>
          <a:p>
            <a:endParaRPr lang="en-US" altLang="zh-CN" sz="2400" i="1" dirty="0" smtClean="0">
              <a:latin typeface="Georgia" pitchFamily="18" charset="0"/>
            </a:endParaRPr>
          </a:p>
          <a:p>
            <a:r>
              <a:rPr lang="en-US" altLang="zh-CN" sz="2400" i="1" dirty="0" smtClean="0">
                <a:latin typeface="Georgia" pitchFamily="18" charset="0"/>
              </a:rPr>
              <a:t>5.A: 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(do / plan to watch / action movie)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B:_____________________________________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       (no / plan to watch / comedy)</a:t>
            </a:r>
          </a:p>
          <a:p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40571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What do you hope to watch tomorrow ?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19153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I  hope to watch news.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426310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Do you plan to watch an action movie ?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500063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</a:rPr>
              <a:t>No, I plan to watch a comedy.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8596" y="428604"/>
            <a:ext cx="2928958" cy="8572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57158" y="357166"/>
            <a:ext cx="2891386" cy="928694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4282" y="1285860"/>
            <a:ext cx="8715436" cy="4857784"/>
          </a:xfrm>
          <a:prstGeom prst="rect">
            <a:avLst/>
          </a:prstGeom>
          <a:solidFill>
            <a:srgbClr val="CCFFFF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864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2.Which of these statements do you agree with (</a:t>
            </a:r>
            <a:r>
              <a:rPr lang="en-US" altLang="zh-CN" sz="2400" b="1" i="1" dirty="0" smtClean="0">
                <a:latin typeface="Georgia" pitchFamily="18" charset="0"/>
                <a:sym typeface="Wingdings"/>
              </a:rPr>
              <a:t></a:t>
            </a:r>
            <a:r>
              <a:rPr lang="en-US" altLang="zh-CN" sz="2400" b="1" i="1" dirty="0" smtClean="0">
                <a:latin typeface="Georgia" pitchFamily="18" charset="0"/>
              </a:rPr>
              <a:t>) or disagree with (</a:t>
            </a:r>
            <a:r>
              <a:rPr lang="en-US" altLang="zh-CN" sz="2400" b="1" i="1" dirty="0" smtClean="0">
                <a:latin typeface="Georgia" pitchFamily="18" charset="0"/>
                <a:sym typeface="Wingdings"/>
              </a:rPr>
              <a:t></a:t>
            </a:r>
            <a:r>
              <a:rPr lang="en-US" altLang="zh-CN" sz="2400" b="1" i="1" dirty="0" smtClean="0">
                <a:latin typeface="Georgia" pitchFamily="18" charset="0"/>
              </a:rPr>
              <a:t>) ? Give at least one reason.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6444" y="500042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Self  Check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2" y="2071678"/>
            <a:ext cx="85011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2400" i="1" dirty="0" smtClean="0">
                <a:latin typeface="Georgia" pitchFamily="18" charset="0"/>
              </a:rPr>
              <a:t>1.I think game shows are meaningless.   (      )</a:t>
            </a:r>
          </a:p>
          <a:p>
            <a:pPr>
              <a:lnSpc>
                <a:spcPct val="200000"/>
              </a:lnSpc>
            </a:pPr>
            <a:r>
              <a:rPr lang="en-US" altLang="zh-CN" sz="2400" i="1" dirty="0" smtClean="0">
                <a:latin typeface="Georgia" pitchFamily="18" charset="0"/>
              </a:rPr>
              <a:t>   2. I can’t stand soap operas. (      )</a:t>
            </a:r>
          </a:p>
          <a:p>
            <a:pPr>
              <a:lnSpc>
                <a:spcPct val="200000"/>
              </a:lnSpc>
            </a:pPr>
            <a:r>
              <a:rPr lang="en-US" altLang="zh-CN" sz="2400" i="1" dirty="0" smtClean="0">
                <a:latin typeface="Georgia" pitchFamily="18" charset="0"/>
              </a:rPr>
              <a:t>   3. I think sitcoms and talent shows are relaxing.  (     )</a:t>
            </a:r>
          </a:p>
          <a:p>
            <a:pPr>
              <a:lnSpc>
                <a:spcPct val="200000"/>
              </a:lnSpc>
            </a:pPr>
            <a:r>
              <a:rPr lang="en-US" altLang="zh-CN" sz="2400" i="1" dirty="0" smtClean="0">
                <a:latin typeface="Georgia" pitchFamily="18" charset="0"/>
              </a:rPr>
              <a:t>   4. I  love talk shows. (      )</a:t>
            </a:r>
          </a:p>
          <a:p>
            <a:pPr>
              <a:lnSpc>
                <a:spcPct val="200000"/>
              </a:lnSpc>
            </a:pPr>
            <a:r>
              <a:rPr lang="en-US" altLang="zh-CN" sz="2400" i="1" dirty="0" smtClean="0">
                <a:latin typeface="Georgia" pitchFamily="18" charset="0"/>
              </a:rPr>
              <a:t>   5. I  think comedies are fantastic.  (      )</a:t>
            </a:r>
            <a:endParaRPr lang="zh-CN" altLang="en-US" sz="24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push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908" y="357166"/>
            <a:ext cx="100013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单项选择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 What do you think of the new book ?--___.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A. I’d love to           B. I think so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C. I love it               D. That’s right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2. Would you mind ____the door 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A. open  B. opens   C. opening   D. opened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3.  It’s ___hot. I can’t ____ it 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A. also ; stand    B. also; standing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C. too; standing     D. too; stand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4.  Please give it to my wife if anything should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 ___.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 A. to happen me      B. happen with me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 C. to happen with   D. happen to me </a:t>
            </a:r>
          </a:p>
        </p:txBody>
      </p:sp>
      <p:pic>
        <p:nvPicPr>
          <p:cNvPr id="13" name="图片 12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714488"/>
            <a:ext cx="857250" cy="857250"/>
          </a:xfrm>
          <a:prstGeom prst="rect">
            <a:avLst/>
          </a:prstGeom>
        </p:spPr>
      </p:pic>
      <p:pic>
        <p:nvPicPr>
          <p:cNvPr id="14" name="图片 13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571744"/>
            <a:ext cx="857250" cy="857250"/>
          </a:xfrm>
          <a:prstGeom prst="rect">
            <a:avLst/>
          </a:prstGeom>
        </p:spPr>
      </p:pic>
      <p:pic>
        <p:nvPicPr>
          <p:cNvPr id="15" name="图片 14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4071942"/>
            <a:ext cx="857250" cy="857250"/>
          </a:xfrm>
          <a:prstGeom prst="rect">
            <a:avLst/>
          </a:prstGeom>
        </p:spPr>
      </p:pic>
      <p:pic>
        <p:nvPicPr>
          <p:cNvPr id="16" name="图片 15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6000750"/>
            <a:ext cx="857250" cy="857250"/>
          </a:xfrm>
          <a:prstGeom prst="rect">
            <a:avLst/>
          </a:prstGeom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85784" y="928670"/>
            <a:ext cx="9715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1.What’s the best movie </a:t>
            </a:r>
            <a:r>
              <a:rPr kumimoji="0" lang="en-US" altLang="zh-CN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______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/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  <a:sym typeface="GWIPA"/>
              </a:rPr>
              <a:t></a:t>
            </a:r>
            <a:r>
              <a:rPr lang="en-US" altLang="zh-CN" sz="3200" dirty="0" err="1" smtClean="0">
                <a:latin typeface="GWIPA" pitchFamily="2" charset="2"/>
                <a:ea typeface="宋体" pitchFamily="2" charset="-122"/>
                <a:cs typeface="宋体" pitchFamily="2" charset="-122"/>
              </a:rPr>
              <a:t>TIEtE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/</a:t>
            </a:r>
            <a:r>
              <a:rPr kumimoji="0" lang="en-US" altLang="zh-CN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to go to ?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2.It has the ______</a:t>
            </a:r>
            <a:r>
              <a:rPr lang="en-US" altLang="zh-CN" sz="3200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/w</a:t>
            </a:r>
            <a:r>
              <a:rPr lang="en-US" altLang="zh-CN" sz="2400" b="1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3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:st/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service.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3.The ______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 /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  <a:sym typeface="GWIPA"/>
              </a:rPr>
              <a:t></a:t>
            </a:r>
            <a:r>
              <a:rPr lang="en-US" altLang="zh-CN" sz="3200" dirty="0" err="1" smtClean="0">
                <a:latin typeface="GWIPA" pitchFamily="2" charset="2"/>
                <a:ea typeface="宋体" pitchFamily="2" charset="-122"/>
                <a:cs typeface="宋体" pitchFamily="2" charset="-122"/>
              </a:rPr>
              <a:t>wInE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/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always gets a good prize.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4. You can buy clothes the most ______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 /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  <a:sym typeface="GWIPA"/>
              </a:rPr>
              <a:t></a:t>
            </a:r>
            <a:r>
              <a:rPr lang="en-US" altLang="zh-CN" sz="3200" dirty="0" err="1" smtClean="0">
                <a:latin typeface="GWIPA" pitchFamily="2" charset="2"/>
                <a:ea typeface="宋体" pitchFamily="2" charset="-122"/>
                <a:cs typeface="宋体" pitchFamily="2" charset="-122"/>
              </a:rPr>
              <a:t>tSi:pli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/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GWIPA"/>
              <a:buChar char=" "/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there.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GWIPA"/>
              <a:buChar char=" "/>
            </a:pPr>
            <a:r>
              <a:rPr lang="en-US" altLang="zh-CN" sz="3200" i="1" baseline="0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5.It has the biggest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______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 /</a:t>
            </a:r>
            <a:r>
              <a:rPr lang="en-US" altLang="zh-CN" sz="3200" dirty="0" err="1" smtClean="0">
                <a:latin typeface="GWIPA" pitchFamily="2" charset="2"/>
                <a:ea typeface="宋体" pitchFamily="2" charset="-122"/>
                <a:cs typeface="宋体" pitchFamily="2" charset="-122"/>
              </a:rPr>
              <a:t>skri:nz</a:t>
            </a:r>
            <a:r>
              <a:rPr lang="en-US" altLang="zh-CN" sz="3200" dirty="0" smtClean="0">
                <a:latin typeface="GWIPA" pitchFamily="2" charset="2"/>
                <a:ea typeface="宋体" pitchFamily="2" charset="-122"/>
                <a:cs typeface="宋体" pitchFamily="2" charset="-122"/>
              </a:rPr>
              <a:t>/.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71435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根据音标和句意补全单词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-514562" y="-71462"/>
            <a:ext cx="4943686" cy="9816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Phonetics</a:t>
            </a:r>
            <a:r>
              <a:rPr kumimoji="0" lang="en-US" altLang="zh-CN" sz="4800" b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:</a:t>
            </a:r>
            <a:r>
              <a:rPr kumimoji="0" lang="en-US" altLang="zh-CN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</a:t>
            </a:r>
            <a:endParaRPr kumimoji="0" lang="zh-CN" altLang="en-US" sz="48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57686" y="121442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theater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14546" y="2214554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worst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42976" y="314324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winner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86446" y="414338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cheaply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71868" y="6068817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screens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4346" y="420130"/>
            <a:ext cx="10001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单项选择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5.___ I use your new bike ?---Certainly !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A. Should  B. May  C. Might  D. Must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6. She expects ___ Hong Kong next week.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A. to go to            B. her to go to 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C. going to           D. that going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7. Are you ____ there tomorrow 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A. ready for                  B. ready to go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C. ready going             D. ready to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8.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Xu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Qian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is a funny girl. She loves to __jokes.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A. speak  B. say   C. tell    D. talk</a:t>
            </a:r>
          </a:p>
        </p:txBody>
      </p:sp>
      <p:pic>
        <p:nvPicPr>
          <p:cNvPr id="11" name="图片 10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1214422"/>
            <a:ext cx="857250" cy="857250"/>
          </a:xfrm>
          <a:prstGeom prst="rect">
            <a:avLst/>
          </a:prstGeom>
        </p:spPr>
      </p:pic>
      <p:pic>
        <p:nvPicPr>
          <p:cNvPr id="12" name="图片 11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214554"/>
            <a:ext cx="857250" cy="857250"/>
          </a:xfrm>
          <a:prstGeom prst="rect">
            <a:avLst/>
          </a:prstGeom>
        </p:spPr>
      </p:pic>
      <p:pic>
        <p:nvPicPr>
          <p:cNvPr id="17" name="图片 16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3714752"/>
            <a:ext cx="857250" cy="857250"/>
          </a:xfrm>
          <a:prstGeom prst="rect">
            <a:avLst/>
          </a:prstGeom>
        </p:spPr>
      </p:pic>
      <p:pic>
        <p:nvPicPr>
          <p:cNvPr id="18" name="图片 17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5143512"/>
            <a:ext cx="857250" cy="857250"/>
          </a:xfrm>
          <a:prstGeom prst="rect">
            <a:avLst/>
          </a:prstGeom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57222" y="420130"/>
            <a:ext cx="100013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单项选择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9. Han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Han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is a popular writer. His new book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 will ___ this September.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A. come up   B. come in  C. come out  D. come on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10. Most of the young people enjoy ___ Jay Chou’s songs.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A. sing   B. sang   C. singing   D. to sing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11. I really cannot agree ___you because I don’t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 think your plan is good.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A. for     B. with    C. to             D. on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12. I happen ___the answer to your question.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A. know  B. to know   C. knowing  D. that know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  <a:ea typeface="华文新魏" pitchFamily="2" charset="-122"/>
            </a:endParaRPr>
          </a:p>
        </p:txBody>
      </p:sp>
      <p:pic>
        <p:nvPicPr>
          <p:cNvPr id="13" name="图片 12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1785926"/>
            <a:ext cx="857250" cy="857250"/>
          </a:xfrm>
          <a:prstGeom prst="rect">
            <a:avLst/>
          </a:prstGeom>
        </p:spPr>
      </p:pic>
      <p:pic>
        <p:nvPicPr>
          <p:cNvPr id="14" name="图片 13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071810"/>
            <a:ext cx="857250" cy="857250"/>
          </a:xfrm>
          <a:prstGeom prst="rect">
            <a:avLst/>
          </a:prstGeom>
        </p:spPr>
      </p:pic>
      <p:pic>
        <p:nvPicPr>
          <p:cNvPr id="15" name="图片 14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643446"/>
            <a:ext cx="857250" cy="857250"/>
          </a:xfrm>
          <a:prstGeom prst="rect">
            <a:avLst/>
          </a:prstGeom>
        </p:spPr>
      </p:pic>
      <p:pic>
        <p:nvPicPr>
          <p:cNvPr id="16" name="图片 15" descr="2591f80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5643578"/>
            <a:ext cx="857250" cy="857250"/>
          </a:xfrm>
          <a:prstGeom prst="rect">
            <a:avLst/>
          </a:prstGeom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57222" y="443000"/>
            <a:ext cx="10001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用所给词的适当形式填空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 My friend asked me ______(go) out with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him, but I had no time.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2. I don’t want my sister ____(walk) to school,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so I lend my bike to her.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3. Are you ready _______(help) the blind man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with us 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4. I hope _______(buy) a big house for my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parents.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5.Mr. Li asks the students _______( not swim)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in the river, because it’s too dangerous.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0" y="857232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go 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43438" y="1857364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walk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428992" y="2857496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help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143108" y="3786190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buy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072066" y="4714884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not to swim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19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57222" y="443000"/>
            <a:ext cx="10001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句型转换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1.I think this dress </a:t>
            </a:r>
            <a:r>
              <a:rPr lang="en-US" altLang="zh-CN" sz="3200" i="1" u="sng" dirty="0" smtClean="0">
                <a:latin typeface="Georgia" pitchFamily="18" charset="0"/>
                <a:ea typeface="华文新魏" pitchFamily="2" charset="-122"/>
              </a:rPr>
              <a:t>is ugly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划线提问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What ___ you ____ ____ this dress 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2. My brother likes playing soccer </a:t>
            </a:r>
            <a:r>
              <a:rPr lang="en-US" altLang="zh-CN" sz="3200" i="1" u="sng" dirty="0" smtClean="0">
                <a:latin typeface="Georgia" pitchFamily="18" charset="0"/>
                <a:ea typeface="华文新魏" pitchFamily="2" charset="-122"/>
              </a:rPr>
              <a:t>because it’s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</a:t>
            </a:r>
            <a:r>
              <a:rPr lang="en-US" altLang="zh-CN" sz="3200" i="1" u="sng" dirty="0" smtClean="0">
                <a:latin typeface="Georgia" pitchFamily="18" charset="0"/>
                <a:ea typeface="华文新魏" pitchFamily="2" charset="-122"/>
              </a:rPr>
              <a:t> exciting.</a:t>
            </a:r>
            <a:r>
              <a:rPr lang="zh-CN" altLang="en-US" sz="3200" i="1" u="sng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划线提问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____ ____ your brother ___playing soccer?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3.I like </a:t>
            </a:r>
            <a:r>
              <a:rPr lang="en-US" altLang="zh-CN" sz="3200" i="1" u="sng" dirty="0" smtClean="0">
                <a:latin typeface="Georgia" pitchFamily="18" charset="0"/>
                <a:ea typeface="华文新魏" pitchFamily="2" charset="-122"/>
              </a:rPr>
              <a:t>talks shows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best.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划线提问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____ ____ ____ TV shows do you like best?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4. Lin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Shuhao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is famous for playing basketball.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 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同义句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Lin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Shuhao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is famous __a basketball____.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43042" y="1357298"/>
            <a:ext cx="4429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do          think      of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8596" y="2857496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Why    does                            like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0034" y="3786190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What  kind     of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429124" y="5214950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as                         player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902192236e6afad85e432bb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2000240"/>
            <a:ext cx="112157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igi" pitchFamily="82" charset="0"/>
              </a:rPr>
              <a:t>Thank  you</a:t>
            </a:r>
            <a:r>
              <a:rPr lang="en-US" altLang="zh-CN" sz="13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French Script MT" pitchFamily="66" charset="0"/>
              </a:rPr>
              <a:t>!</a:t>
            </a:r>
            <a:endParaRPr lang="zh-CN" altLang="en-US" sz="13000" dirty="0">
              <a:latin typeface="French Script MT" pitchFamily="66" charset="0"/>
            </a:endParaRPr>
          </a:p>
        </p:txBody>
      </p:sp>
    </p:spTree>
  </p:cSld>
  <p:clrMapOvr>
    <a:masterClrMapping/>
  </p:clrMapOvr>
  <p:transition>
    <p:comb dir="vert"/>
    <p:sndAc>
      <p:stSnd>
        <p:snd r:embed="rId2" name="有偶1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t01b92010fb934225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-214346" y="1000108"/>
            <a:ext cx="777240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Oral English</a:t>
            </a:r>
            <a:endParaRPr kumimoji="0" lang="zh-CN" altLang="en-US" sz="12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  <p:sndAc>
      <p:stSnd>
        <p:snd r:embed="rId2" name="有偶1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57158" y="571480"/>
            <a:ext cx="3786214" cy="6000792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572132" y="1047286"/>
            <a:ext cx="2928958" cy="12858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5286380" y="1190162"/>
            <a:ext cx="3443488" cy="9816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solidFill>
                  <a:srgbClr val="FFFF00"/>
                </a:solidFill>
                <a:latin typeface="Jokerman" pitchFamily="82" charset="0"/>
                <a:ea typeface="+mj-ea"/>
                <a:cs typeface="Vijaya" pitchFamily="34" charset="0"/>
              </a:rPr>
              <a:t>MOVIE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WORLD</a:t>
            </a:r>
            <a:endParaRPr kumimoji="0" lang="zh-CN" altLang="en-US" sz="36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00562" y="2761798"/>
            <a:ext cx="3286148" cy="114300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4429124" y="2780284"/>
            <a:ext cx="3443488" cy="9816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Jokerman" pitchFamily="82" charset="0"/>
                <a:ea typeface="+mj-ea"/>
                <a:cs typeface="Vijaya" pitchFamily="34" charset="0"/>
              </a:rPr>
              <a:t>TOWN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CINEMA</a:t>
            </a:r>
            <a:endParaRPr kumimoji="0" lang="zh-CN" altLang="en-US" sz="3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29124" y="4476310"/>
            <a:ext cx="4357718" cy="1285884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3786182" y="4762062"/>
            <a:ext cx="5572164" cy="9816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SCREEN</a:t>
            </a:r>
            <a:r>
              <a:rPr kumimoji="0" lang="en-US" altLang="zh-CN" sz="4000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 CITY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72000" y="4619186"/>
            <a:ext cx="4071966" cy="1000132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4282" y="428604"/>
            <a:ext cx="3786214" cy="6000792"/>
          </a:xfrm>
          <a:prstGeom prst="rect">
            <a:avLst/>
          </a:prstGeom>
          <a:solidFill>
            <a:srgbClr val="CCECF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4282" y="445955"/>
            <a:ext cx="39290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A:</a:t>
            </a:r>
            <a:r>
              <a:rPr lang="en-US" altLang="zh-CN" sz="3200" i="1" dirty="0" smtClean="0">
                <a:latin typeface="Georgia" pitchFamily="18" charset="0"/>
              </a:rPr>
              <a:t> What’s the best  movie theater ?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B: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Town Cinema</a:t>
            </a:r>
            <a:r>
              <a:rPr lang="en-US" altLang="zh-CN" sz="3200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It’s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the cheapest</a:t>
            </a:r>
            <a:r>
              <a:rPr lang="en-US" altLang="zh-CN" sz="3200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A:</a:t>
            </a:r>
            <a:r>
              <a:rPr lang="en-US" altLang="zh-CN" sz="3200" i="1" dirty="0" smtClean="0">
                <a:latin typeface="Georgia" pitchFamily="18" charset="0"/>
              </a:rPr>
              <a:t> But I think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Screen City </a:t>
            </a:r>
            <a:r>
              <a:rPr lang="en-US" altLang="zh-CN" sz="3200" i="1" dirty="0" smtClean="0">
                <a:latin typeface="Georgia" pitchFamily="18" charset="0"/>
              </a:rPr>
              <a:t>has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the most comfortable seats.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b92010fb934225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-128566" y="1142984"/>
            <a:ext cx="777240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Revision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  <p:sndAc>
      <p:stSnd>
        <p:snd r:embed="rId2" name="有偶1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488" y="-71462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928694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zh-CN" alt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用括号内所给形容词的适当形式填空</a:t>
            </a:r>
            <a:r>
              <a:rPr kumimoji="0" lang="en-US" altLang="zh-CN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.</a:t>
            </a:r>
            <a:endParaRPr kumimoji="0" lang="en-US" altLang="zh-CN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1.Mr . Read is very _____(short) . So he</a:t>
            </a:r>
            <a:r>
              <a:rPr kumimoji="0" lang="en-US" altLang="zh-CN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is unhappy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2800" i="1" dirty="0" smtClean="0">
                <a:latin typeface="Georgia" pitchFamily="18" charset="0"/>
              </a:rPr>
              <a:t>    every day.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2. </a:t>
            </a:r>
            <a:r>
              <a:rPr lang="en-US" altLang="zh-CN" sz="2800" i="1" dirty="0" smtClean="0">
                <a:latin typeface="Georgia" pitchFamily="18" charset="0"/>
              </a:rPr>
              <a:t>She is _______(old) of us all. She often helps us.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3.I  think driving is _______________(difficult )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2800" i="1" dirty="0" smtClean="0">
                <a:latin typeface="Georgia" pitchFamily="18" charset="0"/>
              </a:rPr>
              <a:t>    activity of all . Do you think so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4.English is ______________(important) than math.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2800" i="1" dirty="0" smtClean="0">
                <a:latin typeface="Georgia" pitchFamily="18" charset="0"/>
              </a:rPr>
              <a:t>    So we must study it hard.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5.Kitty has ________(little) milk of the three. So we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2800" i="1" dirty="0" smtClean="0">
                <a:latin typeface="Georgia" pitchFamily="18" charset="0"/>
              </a:rPr>
              <a:t>    wants another cup.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3240" y="142873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short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357422" y="1571612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929058" y="2714620"/>
            <a:ext cx="142876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8728" y="2620028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oldest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14480" y="3786190"/>
            <a:ext cx="107157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57554" y="3191532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most difficult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215206" y="4357694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71670" y="4357694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   important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643570" y="5500702"/>
            <a:ext cx="1857388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928794" y="535782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least 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1071570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zh-CN" alt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用括号内所给形容词的适当形式填空</a:t>
            </a:r>
            <a:r>
              <a:rPr kumimoji="0" lang="en-US" altLang="zh-CN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.</a:t>
            </a:r>
          </a:p>
          <a:p>
            <a:pPr marL="514350" lvl="0" indent="-514350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en-US" altLang="zh-CN" sz="2800" i="1" dirty="0" smtClean="0">
                <a:latin typeface="Georgia" pitchFamily="18" charset="0"/>
              </a:rPr>
              <a:t>6.The radio station has the ______(bad) music in the </a:t>
            </a:r>
          </a:p>
          <a:p>
            <a:pPr marL="514350" lvl="0" indent="-514350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en-US" altLang="zh-CN" sz="2800" i="1" dirty="0" smtClean="0">
                <a:latin typeface="Georgia" pitchFamily="18" charset="0"/>
              </a:rPr>
              <a:t>    city.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7. The book</a:t>
            </a:r>
            <a:r>
              <a:rPr kumimoji="0" lang="en-US" altLang="zh-CN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is ____________(interesting) of the five.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2800" i="1" dirty="0" smtClean="0">
                <a:latin typeface="Georgia" pitchFamily="18" charset="0"/>
              </a:rPr>
              <a:t>8.Which question is ________(easy) ,the first ,the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 second or the third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2800" i="1" dirty="0" smtClean="0">
                <a:latin typeface="Georgia" pitchFamily="18" charset="0"/>
              </a:rPr>
              <a:t>9.Of  the three parks, this one is ________(far) from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my home.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2800" i="1" dirty="0" smtClean="0">
                <a:latin typeface="Georgia" pitchFamily="18" charset="0"/>
              </a:rPr>
              <a:t>10. Sun Theater has ____________(friendly) service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2800" i="1" dirty="0" smtClean="0">
                <a:latin typeface="Georgia" pitchFamily="18" charset="0"/>
              </a:rPr>
              <a:t>      of all the movie theaters.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57620" y="1643050"/>
            <a:ext cx="71438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3438" y="1500174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worst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15206" y="2714620"/>
            <a:ext cx="1571636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71670" y="2571744"/>
            <a:ext cx="371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most interesting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286512" y="3214686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57158" y="3714752"/>
            <a:ext cx="357190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286116" y="307181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easiest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7158" y="4214818"/>
            <a:ext cx="307183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143504" y="407194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farthest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42910" y="5786454"/>
            <a:ext cx="4071966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357554" y="5143512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friendliest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zh-CN" altLang="en-US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单项选择</a:t>
            </a:r>
            <a:endParaRPr kumimoji="0" lang="en-US" altLang="zh-CN" sz="3200" b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1.He is ____ enough to carry the heavy box.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 A.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stronger          B. much stronger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C. strong               D. the strongest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2.Can I ask you ___ questions ?----- Sure.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A. any    B. much    C.  some     D. few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3.Mary is the youngest ____ the three girls.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A. in       B. than       C. of           D. at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4.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____ of the twins is Lucy.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 A.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Taller                B. The taller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C. Tallest               D. The tallest</a:t>
            </a:r>
            <a:endParaRPr kumimoji="0" lang="en-US" altLang="zh-CN" sz="32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华文新魏" pitchFamily="2" charset="-122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7" name="图片 6" descr="7f688ca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000240"/>
            <a:ext cx="857250" cy="857250"/>
          </a:xfrm>
          <a:prstGeom prst="rect">
            <a:avLst/>
          </a:prstGeom>
        </p:spPr>
      </p:pic>
      <p:pic>
        <p:nvPicPr>
          <p:cNvPr id="8" name="图片 7" descr="7f688ca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143248"/>
            <a:ext cx="857250" cy="857250"/>
          </a:xfrm>
          <a:prstGeom prst="rect">
            <a:avLst/>
          </a:prstGeom>
        </p:spPr>
      </p:pic>
      <p:pic>
        <p:nvPicPr>
          <p:cNvPr id="9" name="图片 8" descr="7f688ca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357694"/>
            <a:ext cx="857250" cy="857250"/>
          </a:xfrm>
          <a:prstGeom prst="rect">
            <a:avLst/>
          </a:prstGeom>
        </p:spPr>
      </p:pic>
      <p:pic>
        <p:nvPicPr>
          <p:cNvPr id="11" name="图片 10" descr="7f688ca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5500702"/>
            <a:ext cx="857250" cy="857250"/>
          </a:xfrm>
          <a:prstGeom prst="rect">
            <a:avLst/>
          </a:prstGeom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zh-CN" altLang="en-US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单项选择</a:t>
            </a:r>
            <a:endParaRPr kumimoji="0" lang="en-US" altLang="zh-CN" sz="3200" b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5. What do you ___ that store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--I think it has the best ____ clothes.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A. think of ; quality         B. like; quality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 C. think ; screen               D. like ; service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6.Yao Ming is ___ Chinese basketball player that  ever played in NBA.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 A. tall    B. taller    C. tallest    D. the tallest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7. Your sister looks ____ younger than she is.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  A. more   B. much     C. very   D. most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7" name="图片 6" descr="7f688ca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000240"/>
            <a:ext cx="857250" cy="857250"/>
          </a:xfrm>
          <a:prstGeom prst="rect">
            <a:avLst/>
          </a:prstGeom>
        </p:spPr>
      </p:pic>
      <p:pic>
        <p:nvPicPr>
          <p:cNvPr id="8" name="图片 7" descr="7f688ca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214818"/>
            <a:ext cx="857250" cy="857250"/>
          </a:xfrm>
          <a:prstGeom prst="rect">
            <a:avLst/>
          </a:prstGeom>
        </p:spPr>
      </p:pic>
      <p:pic>
        <p:nvPicPr>
          <p:cNvPr id="9" name="图片 8" descr="7f688ca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5429264"/>
            <a:ext cx="857250" cy="857250"/>
          </a:xfrm>
          <a:prstGeom prst="rect">
            <a:avLst/>
          </a:prstGeom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b92010fb934225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-128566" y="1142984"/>
            <a:ext cx="777240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Warm</a:t>
            </a:r>
            <a:r>
              <a:rPr kumimoji="0" lang="en-US" altLang="zh-CN" sz="13000" b="1" i="0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 up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  <p:sndAc>
      <p:stSnd>
        <p:snd r:embed="rId2" name="有偶1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zh-CN" altLang="en-US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单项选择</a:t>
            </a:r>
            <a:endParaRPr kumimoji="0" lang="en-US" altLang="zh-CN" sz="3200" b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8. ____ was the best performer ? --- Eliza was.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 A. What    B. Whose    C. Which    D.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Who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9. What do you think of the film you saw yesterday ?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--- Oh ! It’s one of ___ films I’ve ever seen.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A. interesting              B. more interesting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C. most interesting   D. the most interesting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10.In spring ,the days are getting ___.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A. shorter and shorter  B. longer and longer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C. short and short          D. long and long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图片 5" descr="7f688ca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428736"/>
            <a:ext cx="857250" cy="857250"/>
          </a:xfrm>
          <a:prstGeom prst="rect">
            <a:avLst/>
          </a:prstGeom>
        </p:spPr>
      </p:pic>
      <p:pic>
        <p:nvPicPr>
          <p:cNvPr id="7" name="图片 6" descr="7f688ca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4286256"/>
            <a:ext cx="857250" cy="857250"/>
          </a:xfrm>
          <a:prstGeom prst="rect">
            <a:avLst/>
          </a:prstGeom>
        </p:spPr>
      </p:pic>
      <p:pic>
        <p:nvPicPr>
          <p:cNvPr id="8" name="图片 7" descr="7f688cada1f313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5429264"/>
            <a:ext cx="857250" cy="857250"/>
          </a:xfrm>
          <a:prstGeom prst="rect">
            <a:avLst/>
          </a:prstGeom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句型转换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1.Funky Fashions has the worst clothes in town.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(</a:t>
            </a:r>
            <a:r>
              <a:rPr kumimoji="0" lang="zh-CN" altLang="en-US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改为一般疑问句</a:t>
            </a: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____ Funky Fashions ____ the worst clothes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in town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2.This jacket is cheaper than that one. 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同义句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 That jacket is ____ _____ than this one.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3.The seats in this cinema are </a:t>
            </a:r>
            <a:r>
              <a:rPr lang="en-US" altLang="zh-CN" sz="3200" i="1" u="sng" dirty="0" smtClean="0">
                <a:latin typeface="Georgia" pitchFamily="18" charset="0"/>
                <a:ea typeface="华文新魏" pitchFamily="2" charset="-122"/>
              </a:rPr>
              <a:t>comfortable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 _____ _____ the seats in this cinema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4.They sang a nice song yesterday.(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否定句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 They ____ ____ a nice song yesterday.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158" y="207167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Does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29124" y="200024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have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488" y="3643314"/>
            <a:ext cx="335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more  expensive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0034" y="4925809"/>
            <a:ext cx="335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       are 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00166" y="6143644"/>
            <a:ext cx="335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didn’t sing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句型转换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5.Shanghai is the biggest city in China. 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同义句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 Shanghai is _____ than ____ ____ city in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China.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6.My </a:t>
            </a:r>
            <a:r>
              <a:rPr kumimoji="0" lang="en-US" altLang="zh-CN" sz="32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siste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r often goes to work </a:t>
            </a:r>
            <a:r>
              <a:rPr lang="en-US" altLang="zh-CN" sz="3200" i="1" u="sng" dirty="0" smtClean="0">
                <a:latin typeface="Georgia" pitchFamily="18" charset="0"/>
                <a:ea typeface="华文新魏" pitchFamily="2" charset="-122"/>
              </a:rPr>
              <a:t>by bike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画线提问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    ____ ____ your sister often ___ to work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7.Father came back </a:t>
            </a:r>
            <a:r>
              <a:rPr kumimoji="0" lang="en-US" altLang="zh-CN" sz="3200" b="0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at 6:00 </a:t>
            </a: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last night.(</a:t>
            </a:r>
            <a:r>
              <a:rPr kumimoji="0" lang="zh-CN" altLang="en-US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画线提问</a:t>
            </a: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____ ____ ___ father come back last night?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8.There’s something wrong with my watch.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 </a:t>
            </a: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(</a:t>
            </a:r>
            <a:r>
              <a:rPr kumimoji="0" lang="zh-CN" altLang="en-US" sz="3200" b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否定句</a:t>
            </a:r>
            <a:r>
              <a:rPr kumimoji="0" lang="en-US" altLang="zh-CN" sz="32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There’s ____ ________ with my watch.</a:t>
            </a:r>
            <a:endParaRPr kumimoji="0" lang="en-US" altLang="zh-CN" sz="32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华文新魏" pitchFamily="2" charset="-122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43174" y="142873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bigger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72066" y="142873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any   other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8596" y="314324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   does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857884" y="314324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go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034" y="4357694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  time   did    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928794" y="6215082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not     anything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b92010fb934225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-428660" y="1285860"/>
            <a:ext cx="777240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Lead  in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  <p:sndAc>
      <p:stSnd>
        <p:snd r:embed="rId2" name="有偶1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572496" y="2071678"/>
            <a:ext cx="571504" cy="2143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t01938ed87611ab3a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643026"/>
            <a:ext cx="4929222" cy="5214974"/>
          </a:xfrm>
          <a:prstGeom prst="rect">
            <a:avLst/>
          </a:prstGeom>
        </p:spPr>
      </p:pic>
      <p:pic>
        <p:nvPicPr>
          <p:cNvPr id="12" name="图片 11" descr="t01443f117900c03ad6.jpg"/>
          <p:cNvPicPr>
            <a:picLocks noChangeAspect="1"/>
          </p:cNvPicPr>
          <p:nvPr/>
        </p:nvPicPr>
        <p:blipFill>
          <a:blip r:embed="rId4"/>
          <a:srcRect l="57671" r="9090"/>
          <a:stretch>
            <a:fillRect/>
          </a:stretch>
        </p:blipFill>
        <p:spPr>
          <a:xfrm>
            <a:off x="-928694" y="6858000"/>
            <a:ext cx="1857388" cy="3357562"/>
          </a:xfrm>
          <a:prstGeom prst="rect">
            <a:avLst/>
          </a:prstGeom>
        </p:spPr>
      </p:pic>
      <p:pic>
        <p:nvPicPr>
          <p:cNvPr id="13" name="图片 12" descr="t01443f117900c03ad6.jpg"/>
          <p:cNvPicPr>
            <a:picLocks noChangeAspect="1"/>
          </p:cNvPicPr>
          <p:nvPr/>
        </p:nvPicPr>
        <p:blipFill>
          <a:blip r:embed="rId4"/>
          <a:srcRect l="7306" r="57629"/>
          <a:stretch>
            <a:fillRect/>
          </a:stretch>
        </p:blipFill>
        <p:spPr>
          <a:xfrm>
            <a:off x="8001024" y="6858000"/>
            <a:ext cx="1714512" cy="3286148"/>
          </a:xfrm>
          <a:prstGeom prst="rect">
            <a:avLst/>
          </a:prstGeom>
        </p:spPr>
      </p:pic>
      <p:sp>
        <p:nvSpPr>
          <p:cNvPr id="14" name="云形标注 13"/>
          <p:cNvSpPr/>
          <p:nvPr/>
        </p:nvSpPr>
        <p:spPr>
          <a:xfrm>
            <a:off x="1857356" y="357166"/>
            <a:ext cx="3786214" cy="1500198"/>
          </a:xfrm>
          <a:prstGeom prst="cloudCallout">
            <a:avLst>
              <a:gd name="adj1" fmla="val -42971"/>
              <a:gd name="adj2" fmla="val 7216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071670" y="571480"/>
            <a:ext cx="3443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What kind of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TV</a:t>
            </a:r>
          </a:p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shows</a:t>
            </a:r>
            <a:r>
              <a:rPr lang="en-US" altLang="zh-CN" sz="2800" i="1" dirty="0" smtClean="0">
                <a:latin typeface="Georgia" pitchFamily="18" charset="0"/>
              </a:rPr>
              <a:t> do you like  ?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7" name="云形标注 16"/>
          <p:cNvSpPr/>
          <p:nvPr/>
        </p:nvSpPr>
        <p:spPr>
          <a:xfrm>
            <a:off x="4357686" y="1857364"/>
            <a:ext cx="3786214" cy="1500198"/>
          </a:xfrm>
          <a:prstGeom prst="cloudCallout">
            <a:avLst>
              <a:gd name="adj1" fmla="val 22646"/>
              <a:gd name="adj2" fmla="val -7964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714876" y="2357430"/>
            <a:ext cx="3231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I  like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game shows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endParaRPr lang="zh-CN" altLang="en-US" sz="28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5434E-6 C 0.0651 -0.11121 0.13072 -0.22289 0.13593 -0.30127 C 0.14114 -0.37988 0.03559 -0.41295 0.03159 -0.47214 C 0.02743 -0.53133 0.10225 -0.59722 0.11163 -0.65688 C 0.12118 -0.71607 0.07691 -0.79514 0.08854 -0.83029 C 0.1 -0.86612 0.16805 -0.8511 0.1809 -0.87052 C 0.19375 -0.88948 0.1677 -0.93433 0.16475 -0.94682 " pathEditMode="relative" rAng="-258929" ptsTypes="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4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78035E-8 C -0.05695 -0.11191 -0.11372 -0.22382 -0.11771 -0.31468 C -0.12171 -0.40578 -0.0198 -0.49087 -0.02414 -0.54659 C -0.02848 -0.60277 -0.13351 -0.61526 -0.1441 -0.65156 C -0.15452 -0.6874 -0.08334 -0.72393 -0.08664 -0.76393 C -0.09011 -0.80393 -0.16372 -0.86058 -0.16407 -0.89202 C -0.16441 -0.92393 -0.10174 -0.94358 -0.08924 -0.95353 " pathEditMode="relative" rAng="-201987" ptsTypes="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b92010fb934225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-428660" y="1285860"/>
            <a:ext cx="777240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New lesson</a:t>
            </a:r>
            <a:endParaRPr kumimoji="0" lang="zh-CN" altLang="en-US" sz="13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  <p:sndAc>
      <p:stSnd>
        <p:snd r:embed="rId2" name="有偶1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5429264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talk shows 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4929198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talk show</a:t>
            </a:r>
            <a:endParaRPr lang="zh-CN" altLang="en-US" sz="3600" i="1" dirty="0">
              <a:ln w="381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599737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I  love (             ) them. 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pic>
        <p:nvPicPr>
          <p:cNvPr id="12" name="图片 11" descr="t01f07641b267e583ec.jpg"/>
          <p:cNvPicPr>
            <a:picLocks noChangeAspect="1"/>
          </p:cNvPicPr>
          <p:nvPr/>
        </p:nvPicPr>
        <p:blipFill>
          <a:blip r:embed="rId6"/>
          <a:srcRect l="75160" b="66761"/>
          <a:stretch>
            <a:fillRect/>
          </a:stretch>
        </p:blipFill>
        <p:spPr>
          <a:xfrm>
            <a:off x="2786050" y="6072206"/>
            <a:ext cx="500066" cy="571504"/>
          </a:xfrm>
          <a:prstGeom prst="rect">
            <a:avLst/>
          </a:prstGeom>
        </p:spPr>
      </p:pic>
      <p:pic>
        <p:nvPicPr>
          <p:cNvPr id="15" name="图片 14" descr="t01f07641b267e583ec.jpg"/>
          <p:cNvPicPr>
            <a:picLocks noChangeAspect="1"/>
          </p:cNvPicPr>
          <p:nvPr/>
        </p:nvPicPr>
        <p:blipFill>
          <a:blip r:embed="rId6"/>
          <a:srcRect l="75160" b="66761"/>
          <a:stretch>
            <a:fillRect/>
          </a:stretch>
        </p:blipFill>
        <p:spPr>
          <a:xfrm>
            <a:off x="3428992" y="6072206"/>
            <a:ext cx="500066" cy="5715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29124" y="4925809"/>
            <a:ext cx="238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talk show</a:t>
            </a:r>
            <a:r>
              <a:rPr lang="en-US" altLang="zh-CN" sz="3600" i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s</a:t>
            </a:r>
            <a:endParaRPr lang="zh-CN" altLang="en-US" sz="3600" i="1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VideoJoiner13110910221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0034" y="357166"/>
            <a:ext cx="8001056" cy="428628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  <p:bldP spid="10" grpId="0"/>
      <p:bldP spid="11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5429264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sitcoms?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4929198"/>
            <a:ext cx="366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sitcom  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</a:rPr>
              <a:t>/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600" dirty="0" err="1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</a:rPr>
              <a:t>sItKXm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</a:rPr>
              <a:t>/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  </a:t>
            </a:r>
            <a:endParaRPr lang="zh-CN" altLang="en-US" sz="3600" dirty="0">
              <a:ln w="38100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599737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I  like (        ) them. 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pic>
        <p:nvPicPr>
          <p:cNvPr id="12" name="图片 11" descr="t01f07641b267e583ec.jpg"/>
          <p:cNvPicPr>
            <a:picLocks noChangeAspect="1"/>
          </p:cNvPicPr>
          <p:nvPr/>
        </p:nvPicPr>
        <p:blipFill>
          <a:blip r:embed="rId6"/>
          <a:srcRect l="75160" b="66761"/>
          <a:stretch>
            <a:fillRect/>
          </a:stretch>
        </p:blipFill>
        <p:spPr>
          <a:xfrm>
            <a:off x="2786050" y="6072206"/>
            <a:ext cx="500066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5066" y="4925809"/>
            <a:ext cx="174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sitcom</a:t>
            </a:r>
            <a:r>
              <a:rPr lang="en-US" altLang="zh-CN" sz="3600" i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s</a:t>
            </a:r>
            <a:endParaRPr lang="zh-CN" altLang="en-US" sz="36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VideoJoiner1311091018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14348" y="500042"/>
            <a:ext cx="7786742" cy="414340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  <p:bldP spid="10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5429264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soap operas?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857760"/>
            <a:ext cx="5440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soap opera  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</a:rPr>
              <a:t>/</a:t>
            </a:r>
            <a:r>
              <a:rPr lang="en-US" altLang="zh-CN" sz="3600" dirty="0" err="1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</a:rPr>
              <a:t>sE</a:t>
            </a:r>
            <a:r>
              <a:rPr lang="zh-CN" altLang="en-US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S PGothic" pitchFamily="34" charset="-128"/>
                <a:sym typeface="MS PGothic" pitchFamily="34" charset="-128"/>
              </a:rPr>
              <a:t>ʊ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</a:rPr>
              <a:t>P/ /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600" dirty="0" err="1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</a:rPr>
              <a:t>XprE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</a:rPr>
              <a:t>/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  </a:t>
            </a:r>
            <a:endParaRPr lang="zh-CN" altLang="en-US" sz="3600" dirty="0">
              <a:ln w="38100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599737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I don’t mind  (        ) them. 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pic>
        <p:nvPicPr>
          <p:cNvPr id="7" name="图片 6" descr="t01f07641b267e583ec.jpg"/>
          <p:cNvPicPr>
            <a:picLocks noChangeAspect="1"/>
          </p:cNvPicPr>
          <p:nvPr/>
        </p:nvPicPr>
        <p:blipFill>
          <a:blip r:embed="rId6"/>
          <a:srcRect l="75160" t="31761" r="1717" b="37557"/>
          <a:stretch>
            <a:fillRect/>
          </a:stretch>
        </p:blipFill>
        <p:spPr>
          <a:xfrm>
            <a:off x="4143372" y="6072230"/>
            <a:ext cx="642942" cy="642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9322" y="4857760"/>
            <a:ext cx="290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soap opera</a:t>
            </a:r>
            <a:r>
              <a:rPr lang="en-US" altLang="zh-CN" sz="3600" i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s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 </a:t>
            </a:r>
            <a:endParaRPr lang="zh-CN" altLang="en-US" sz="3600" dirty="0">
              <a:ln w="38100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pic>
        <p:nvPicPr>
          <p:cNvPr id="14" name="VideoJoiner13110910203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71472" y="285728"/>
            <a:ext cx="7858180" cy="421484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6" grpId="0"/>
      <p:bldP spid="10" grpId="0"/>
      <p:bldP spid="11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5429264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news?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4854371"/>
            <a:ext cx="541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news 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</a:rPr>
              <a:t>/</a:t>
            </a:r>
            <a:r>
              <a:rPr lang="en-US" altLang="zh-CN" sz="3600" dirty="0" err="1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</a:rPr>
              <a:t>nju:z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GWIPA" pitchFamily="2" charset="2"/>
              </a:rPr>
              <a:t>/  </a:t>
            </a:r>
            <a:r>
              <a:rPr lang="zh-CN" altLang="en-US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华文新魏" pitchFamily="2" charset="-122"/>
                <a:ea typeface="华文新魏" pitchFamily="2" charset="-122"/>
              </a:rPr>
              <a:t>不可数名词</a:t>
            </a:r>
            <a:r>
              <a:rPr lang="en-US" altLang="zh-CN" sz="360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endParaRPr lang="zh-CN" altLang="en-US" sz="3600" dirty="0">
              <a:ln w="38100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599737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I don’t like  (        ) it. 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pic>
        <p:nvPicPr>
          <p:cNvPr id="8" name="图片 7" descr="t01f07641b267e583ec.jpg"/>
          <p:cNvPicPr>
            <a:picLocks noChangeAspect="1"/>
          </p:cNvPicPr>
          <p:nvPr/>
        </p:nvPicPr>
        <p:blipFill>
          <a:blip r:embed="rId6"/>
          <a:srcRect l="75160" t="65341" b="3977"/>
          <a:stretch>
            <a:fillRect/>
          </a:stretch>
        </p:blipFill>
        <p:spPr>
          <a:xfrm>
            <a:off x="3714744" y="6032917"/>
            <a:ext cx="785818" cy="682231"/>
          </a:xfrm>
          <a:prstGeom prst="rect">
            <a:avLst/>
          </a:prstGeom>
        </p:spPr>
      </p:pic>
      <p:pic>
        <p:nvPicPr>
          <p:cNvPr id="7" name="VideoJoiner1311091028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28596" y="357166"/>
            <a:ext cx="8286808" cy="428628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et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5752" y="-71462"/>
            <a:ext cx="864396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最高级用法</a:t>
            </a:r>
            <a:endParaRPr lang="en-US" altLang="zh-CN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三者以上是最高级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形式是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A be</a:t>
            </a:r>
            <a:r>
              <a:rPr lang="zh-CN" altLang="en-US" sz="32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the+(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形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itchFamily="66" charset="0"/>
                <a:ea typeface="华文行楷" pitchFamily="2" charset="-122"/>
                <a:cs typeface="Times New Roman" pitchFamily="18" charset="0"/>
              </a:rPr>
              <a:t>)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最高级和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A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动</a:t>
            </a:r>
            <a:r>
              <a:rPr lang="en-US" altLang="zh-CN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+(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副</a:t>
            </a:r>
            <a:r>
              <a:rPr lang="en-US" altLang="zh-CN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)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最高级</a:t>
            </a:r>
            <a:endParaRPr lang="en-US" altLang="zh-CN" sz="3200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est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结尾是最高级</a:t>
            </a:r>
            <a:r>
              <a:rPr lang="en-US" altLang="zh-CN" sz="3200" dirty="0" smtClean="0">
                <a:latin typeface="Comic Sans MS" pitchFamily="66" charset="0"/>
                <a:ea typeface="华文行楷" pitchFamily="2" charset="-122"/>
                <a:cs typeface="Times New Roman" pitchFamily="18" charset="0"/>
              </a:rPr>
              <a:t>,</a:t>
            </a:r>
            <a:r>
              <a:rPr lang="zh-CN" altLang="en-US" sz="3200" dirty="0" smtClean="0">
                <a:latin typeface="Comic Sans MS" pitchFamily="66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e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结尾的加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st</a:t>
            </a:r>
            <a:endParaRPr lang="en-US" altLang="zh-CN" sz="3200" i="1" dirty="0" smtClean="0">
              <a:solidFill>
                <a:srgbClr val="FF0000"/>
              </a:solidFill>
              <a:latin typeface="Georgia" pitchFamily="18" charset="0"/>
              <a:ea typeface="华文行楷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辅音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+y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的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y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变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iest</a:t>
            </a:r>
            <a:endParaRPr lang="en-US" altLang="zh-CN" sz="3200" i="1" dirty="0" smtClean="0">
              <a:solidFill>
                <a:srgbClr val="FF0000"/>
              </a:solidFill>
              <a:latin typeface="Georgia" pitchFamily="18" charset="0"/>
              <a:ea typeface="华文行楷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大胖子热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红瘦子湿和伤心的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big,fat,hot,red,thin,wet,sad</a:t>
            </a:r>
            <a:endParaRPr lang="en-US" altLang="zh-CN" sz="3200" i="1" dirty="0" smtClean="0">
              <a:solidFill>
                <a:srgbClr val="FF0000"/>
              </a:solidFill>
              <a:latin typeface="Georgia" pitchFamily="18" charset="0"/>
              <a:ea typeface="华文行楷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双写末尾字母再加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est</a:t>
            </a:r>
            <a:r>
              <a:rPr lang="en-US" altLang="zh-CN" sz="3200" i="1" dirty="0" smtClean="0">
                <a:latin typeface="Georgia" pitchFamily="18" charset="0"/>
                <a:ea typeface="华文行楷" pitchFamily="2" charset="-122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多音节词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most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放在前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切记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most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位于冠形间</a:t>
            </a:r>
            <a:r>
              <a:rPr lang="zh-CN" altLang="en-US" sz="3200" dirty="0" smtClean="0">
                <a:latin typeface="Comic Sans MS" pitchFamily="66" charset="0"/>
                <a:ea typeface="华文行楷" pitchFamily="2" charset="-122"/>
                <a:cs typeface="Times New Roman" pitchFamily="18" charset="0"/>
              </a:rPr>
              <a:t>。</a:t>
            </a:r>
            <a:endParaRPr lang="en-US" altLang="zh-CN" sz="3200" dirty="0" smtClean="0"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5429264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sports shows?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4786322"/>
            <a:ext cx="273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sports show</a:t>
            </a:r>
            <a:endParaRPr lang="zh-CN" altLang="en-US" sz="3600" dirty="0">
              <a:ln w="38100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599737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I can’t stand  (            ) them. 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pic>
        <p:nvPicPr>
          <p:cNvPr id="8" name="图片 7" descr="t01f07641b267e583ec.jpg"/>
          <p:cNvPicPr>
            <a:picLocks noChangeAspect="1"/>
          </p:cNvPicPr>
          <p:nvPr/>
        </p:nvPicPr>
        <p:blipFill>
          <a:blip r:embed="rId6"/>
          <a:srcRect l="75160" t="65341" b="3977"/>
          <a:stretch>
            <a:fillRect/>
          </a:stretch>
        </p:blipFill>
        <p:spPr>
          <a:xfrm>
            <a:off x="4643438" y="6072206"/>
            <a:ext cx="644237" cy="571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4782933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sports show</a:t>
            </a:r>
            <a:r>
              <a:rPr lang="en-US" altLang="zh-CN" sz="3600" i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s</a:t>
            </a:r>
            <a:endParaRPr lang="zh-CN" altLang="en-US" sz="36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9" name="图片 8" descr="t01f07641b267e583ec.jpg"/>
          <p:cNvPicPr>
            <a:picLocks noChangeAspect="1"/>
          </p:cNvPicPr>
          <p:nvPr/>
        </p:nvPicPr>
        <p:blipFill>
          <a:blip r:embed="rId6"/>
          <a:srcRect l="75160" t="65341" b="3977"/>
          <a:stretch>
            <a:fillRect/>
          </a:stretch>
        </p:blipFill>
        <p:spPr>
          <a:xfrm>
            <a:off x="4071934" y="6072206"/>
            <a:ext cx="642942" cy="571504"/>
          </a:xfrm>
          <a:prstGeom prst="rect">
            <a:avLst/>
          </a:prstGeom>
        </p:spPr>
      </p:pic>
      <p:pic>
        <p:nvPicPr>
          <p:cNvPr id="13" name="VideoJoiner13110910265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0034" y="428604"/>
            <a:ext cx="8001056" cy="421484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6" grpId="0"/>
      <p:bldP spid="10" grpId="0"/>
      <p:bldP spid="11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5429264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game shows 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4786322"/>
            <a:ext cx="271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game  show</a:t>
            </a:r>
            <a:endParaRPr lang="zh-CN" altLang="en-US" sz="3600" dirty="0">
              <a:ln w="38100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599737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I  like  (        ) them. 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4782933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game show</a:t>
            </a:r>
            <a:r>
              <a:rPr lang="en-US" altLang="zh-CN" sz="3600" i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s</a:t>
            </a:r>
            <a:endParaRPr lang="zh-CN" altLang="en-US" sz="36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2" name="图片 11" descr="t01f07641b267e583ec.jpg"/>
          <p:cNvPicPr>
            <a:picLocks noChangeAspect="1"/>
          </p:cNvPicPr>
          <p:nvPr/>
        </p:nvPicPr>
        <p:blipFill>
          <a:blip r:embed="rId6"/>
          <a:srcRect l="75160" b="66761"/>
          <a:stretch>
            <a:fillRect/>
          </a:stretch>
        </p:blipFill>
        <p:spPr>
          <a:xfrm>
            <a:off x="2786050" y="6000768"/>
            <a:ext cx="500066" cy="571504"/>
          </a:xfrm>
          <a:prstGeom prst="rect">
            <a:avLst/>
          </a:prstGeom>
        </p:spPr>
      </p:pic>
      <p:pic>
        <p:nvPicPr>
          <p:cNvPr id="9" name="VideoJoiner13110910241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0034" y="500042"/>
            <a:ext cx="8215370" cy="414340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  <p:bldP spid="10" grpId="0"/>
      <p:bldP spid="11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5429264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What do you think of talent shows?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4786322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talent  show</a:t>
            </a:r>
            <a:endParaRPr lang="zh-CN" altLang="en-US" sz="3600" dirty="0">
              <a:ln w="38100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5997379"/>
            <a:ext cx="907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Georgia" pitchFamily="18" charset="0"/>
              </a:rPr>
              <a:t>I don’t mind  (        ) them. </a:t>
            </a:r>
            <a:endParaRPr lang="zh-CN" altLang="en-US" sz="3600" i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4782933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58875" algn="l"/>
                <a:tab pos="1338263" algn="l"/>
                <a:tab pos="1519238" algn="l"/>
              </a:tabLst>
            </a:pPr>
            <a:r>
              <a:rPr lang="en-US" altLang="zh-CN" sz="3600" i="1" dirty="0" smtClean="0">
                <a:ln w="381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talent show</a:t>
            </a:r>
            <a:r>
              <a:rPr lang="en-US" altLang="zh-CN" sz="3600" i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s</a:t>
            </a:r>
            <a:endParaRPr lang="zh-CN" altLang="en-US" sz="36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9" name="图片 8" descr="t01f07641b267e583ec.jpg"/>
          <p:cNvPicPr>
            <a:picLocks noChangeAspect="1"/>
          </p:cNvPicPr>
          <p:nvPr/>
        </p:nvPicPr>
        <p:blipFill>
          <a:blip r:embed="rId6"/>
          <a:srcRect l="75160" t="31761" r="1717" b="37557"/>
          <a:stretch>
            <a:fillRect/>
          </a:stretch>
        </p:blipFill>
        <p:spPr>
          <a:xfrm>
            <a:off x="4143372" y="6000768"/>
            <a:ext cx="642942" cy="642918"/>
          </a:xfrm>
          <a:prstGeom prst="rect">
            <a:avLst/>
          </a:prstGeom>
        </p:spPr>
      </p:pic>
      <p:pic>
        <p:nvPicPr>
          <p:cNvPr id="8" name="VideoJoiner13110910160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42910" y="500042"/>
            <a:ext cx="7929618" cy="400052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ob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  <p:bldP spid="10" grpId="0"/>
      <p:bldP spid="11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get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57422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851584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1.What do you think of talk shows ?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你认为访谈节目怎么样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?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117" y="2578238"/>
            <a:ext cx="3193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think of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认为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547" y="3585993"/>
            <a:ext cx="7135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What do /does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主语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+think of … ?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用于询问他人的看法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058" y="4958562"/>
            <a:ext cx="715933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What do /does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主语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+think of … ?</a:t>
            </a:r>
          </a:p>
          <a:p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=How do/does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主语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+like … ?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1928802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=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How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 do you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like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 talk shows ?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get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85884" y="0"/>
            <a:ext cx="6786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Look  and  say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5072074"/>
            <a:ext cx="16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love</a:t>
            </a:r>
            <a:endParaRPr lang="zh-CN" altLang="en-US" sz="54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4" name="图片 13" descr="t01f07641b267e583ec.jpg"/>
          <p:cNvPicPr>
            <a:picLocks noChangeAspect="1"/>
          </p:cNvPicPr>
          <p:nvPr/>
        </p:nvPicPr>
        <p:blipFill>
          <a:blip r:embed="rId6"/>
          <a:srcRect l="75160" b="66761"/>
          <a:stretch>
            <a:fillRect/>
          </a:stretch>
        </p:blipFill>
        <p:spPr>
          <a:xfrm>
            <a:off x="571472" y="1357298"/>
            <a:ext cx="3857652" cy="3643338"/>
          </a:xfrm>
          <a:prstGeom prst="rect">
            <a:avLst/>
          </a:prstGeom>
        </p:spPr>
      </p:pic>
      <p:pic>
        <p:nvPicPr>
          <p:cNvPr id="15" name="图片 14" descr="t01f07641b267e583ec.jpg"/>
          <p:cNvPicPr>
            <a:picLocks noChangeAspect="1"/>
          </p:cNvPicPr>
          <p:nvPr/>
        </p:nvPicPr>
        <p:blipFill>
          <a:blip r:embed="rId6"/>
          <a:srcRect l="75160" b="66761"/>
          <a:stretch>
            <a:fillRect/>
          </a:stretch>
        </p:blipFill>
        <p:spPr>
          <a:xfrm>
            <a:off x="4143372" y="1357298"/>
            <a:ext cx="3786214" cy="3571900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get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4262" y="5072074"/>
            <a:ext cx="1513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like</a:t>
            </a:r>
            <a:endParaRPr lang="zh-CN" altLang="en-US" sz="54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4" name="图片 13" descr="t01f07641b267e583ec.jpg"/>
          <p:cNvPicPr>
            <a:picLocks noChangeAspect="1"/>
          </p:cNvPicPr>
          <p:nvPr/>
        </p:nvPicPr>
        <p:blipFill>
          <a:blip r:embed="rId6"/>
          <a:srcRect l="75160" b="66761"/>
          <a:stretch>
            <a:fillRect/>
          </a:stretch>
        </p:blipFill>
        <p:spPr>
          <a:xfrm>
            <a:off x="2714612" y="1357298"/>
            <a:ext cx="3857652" cy="36433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85884" y="0"/>
            <a:ext cx="6786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Look  and  say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get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050" y="5072074"/>
            <a:ext cx="4214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mind</a:t>
            </a:r>
            <a:endParaRPr lang="zh-CN" altLang="en-US" sz="54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图片 5" descr="t01f07641b267e583ec.jpg"/>
          <p:cNvPicPr>
            <a:picLocks noChangeAspect="1"/>
          </p:cNvPicPr>
          <p:nvPr/>
        </p:nvPicPr>
        <p:blipFill>
          <a:blip r:embed="rId6"/>
          <a:srcRect l="75160" t="31761" r="1717" b="37557"/>
          <a:stretch>
            <a:fillRect/>
          </a:stretch>
        </p:blipFill>
        <p:spPr>
          <a:xfrm>
            <a:off x="2357422" y="1071546"/>
            <a:ext cx="4214842" cy="35719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85884" y="0"/>
            <a:ext cx="6786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Look  and  say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get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050" y="5072074"/>
            <a:ext cx="354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like</a:t>
            </a:r>
            <a:endParaRPr lang="zh-CN" altLang="en-US" sz="54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9" name="图片 8" descr="t01f07641b267e583ec.jpg"/>
          <p:cNvPicPr>
            <a:picLocks noChangeAspect="1"/>
          </p:cNvPicPr>
          <p:nvPr/>
        </p:nvPicPr>
        <p:blipFill>
          <a:blip r:embed="rId6"/>
          <a:srcRect l="75160" t="65341" b="3977"/>
          <a:stretch>
            <a:fillRect/>
          </a:stretch>
        </p:blipFill>
        <p:spPr>
          <a:xfrm>
            <a:off x="2357422" y="1142984"/>
            <a:ext cx="4357718" cy="37147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85884" y="0"/>
            <a:ext cx="6786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Look  and  say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get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3174" y="5000636"/>
            <a:ext cx="430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can’t stand</a:t>
            </a:r>
            <a:endParaRPr lang="zh-CN" altLang="en-US" sz="5400" b="1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9" name="图片 8" descr="t01f07641b267e583ec.jpg"/>
          <p:cNvPicPr>
            <a:picLocks noChangeAspect="1"/>
          </p:cNvPicPr>
          <p:nvPr/>
        </p:nvPicPr>
        <p:blipFill>
          <a:blip r:embed="rId6"/>
          <a:srcRect l="76957" t="65341" b="3977"/>
          <a:stretch>
            <a:fillRect/>
          </a:stretch>
        </p:blipFill>
        <p:spPr>
          <a:xfrm>
            <a:off x="857224" y="1857364"/>
            <a:ext cx="3500462" cy="3071834"/>
          </a:xfrm>
          <a:prstGeom prst="rect">
            <a:avLst/>
          </a:prstGeom>
        </p:spPr>
      </p:pic>
      <p:pic>
        <p:nvPicPr>
          <p:cNvPr id="11" name="图片 10" descr="t01f07641b267e583ec.jpg"/>
          <p:cNvPicPr>
            <a:picLocks noChangeAspect="1"/>
          </p:cNvPicPr>
          <p:nvPr/>
        </p:nvPicPr>
        <p:blipFill>
          <a:blip r:embed="rId6"/>
          <a:srcRect l="76957" t="65341" b="3977"/>
          <a:stretch>
            <a:fillRect/>
          </a:stretch>
        </p:blipFill>
        <p:spPr>
          <a:xfrm>
            <a:off x="4643438" y="1785926"/>
            <a:ext cx="3500462" cy="307183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85884" y="0"/>
            <a:ext cx="6786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Look  and  say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b92010fb934225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-2357486" y="1285860"/>
            <a:ext cx="11858708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Section </a:t>
            </a:r>
            <a:r>
              <a:rPr lang="en-US" altLang="zh-CN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  <a:ea typeface="+mj-ea"/>
                <a:cs typeface="+mj-cs"/>
              </a:rPr>
              <a:t>A</a:t>
            </a:r>
            <a:endParaRPr kumimoji="0" lang="zh-CN" altLang="en-US" sz="12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  <p:sndAc>
      <p:stSnd>
        <p:snd r:embed="rId2" name="有偶1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b92010fb934225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-128566" y="1285860"/>
            <a:ext cx="777240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Phonetics</a:t>
            </a:r>
            <a:endParaRPr kumimoji="0" lang="zh-CN" altLang="en-US" sz="12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  <p:sndAc>
      <p:stSnd>
        <p:snd r:embed="rId2" name="有偶1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71406" y="4643446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1a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910" y="471488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Match the TV shows with the pictures.</a:t>
            </a:r>
            <a:r>
              <a:rPr lang="en-US" altLang="zh-CN" sz="2400" b="1" dirty="0" smtClean="0">
                <a:latin typeface="Georgia" pitchFamily="18" charset="0"/>
              </a:rPr>
              <a:t>[</a:t>
            </a:r>
            <a:r>
              <a:rPr lang="en-US" altLang="zh-CN" sz="2400" b="1" i="1" dirty="0" smtClean="0">
                <a:latin typeface="Georgia" pitchFamily="18" charset="0"/>
              </a:rPr>
              <a:t>a---g</a:t>
            </a:r>
            <a:r>
              <a:rPr lang="en-US" altLang="zh-CN" sz="2400" b="1" dirty="0" smtClean="0">
                <a:latin typeface="Georgia" pitchFamily="18" charset="0"/>
              </a:rPr>
              <a:t>] </a:t>
            </a:r>
            <a:r>
              <a:rPr lang="en-US" altLang="zh-CN" sz="2400" b="1" i="1" dirty="0" smtClean="0">
                <a:latin typeface="Georgia" pitchFamily="18" charset="0"/>
              </a:rPr>
              <a:t>.</a:t>
            </a:r>
            <a:endParaRPr lang="zh-CN" altLang="en-US" sz="2000" b="1" i="1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4" y="5330153"/>
            <a:ext cx="871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1.talk show ____ 4.sitcom ____ 7.news____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2.soap opera____      5. game show 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3.sports show ____   6. talent show ____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488" y="5643578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002060"/>
                </a:solidFill>
                <a:latin typeface="Georgia" pitchFamily="18" charset="0"/>
              </a:rPr>
              <a:t>d</a:t>
            </a:r>
            <a:endParaRPr lang="en-US" altLang="zh-CN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71736" y="521495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e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71802" y="6068817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00628" y="521495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500826" y="5643578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500826" y="6000768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g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286644" y="5286388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f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8" name="Picture 4" descr="c:\users\dell\appdata\roaming\360se6\USERDA~1\Temp\C5638E~2.JPG"/>
          <p:cNvPicPr>
            <a:picLocks noChangeAspect="1" noChangeArrowheads="1"/>
          </p:cNvPicPr>
          <p:nvPr/>
        </p:nvPicPr>
        <p:blipFill>
          <a:blip r:embed="rId5"/>
          <a:srcRect l="17035" t="22308" r="6637"/>
          <a:stretch>
            <a:fillRect/>
          </a:stretch>
        </p:blipFill>
        <p:spPr bwMode="auto">
          <a:xfrm rot="10800000">
            <a:off x="7286644" y="0"/>
            <a:ext cx="1857356" cy="1714488"/>
          </a:xfrm>
          <a:prstGeom prst="rect">
            <a:avLst/>
          </a:prstGeom>
          <a:noFill/>
        </p:spPr>
      </p:pic>
      <p:pic>
        <p:nvPicPr>
          <p:cNvPr id="1029" name="Picture 5" descr="F:\大桥教学\教材图片\GFI7B素材\unit 11\背景资料\课本图片\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7286644" cy="4500569"/>
          </a:xfrm>
          <a:prstGeom prst="rect">
            <a:avLst/>
          </a:prstGeom>
          <a:noFill/>
        </p:spPr>
      </p:pic>
      <p:pic>
        <p:nvPicPr>
          <p:cNvPr id="1031" name="Picture 7" descr="c:\users\dell\appdata\roaming\360se6\USERDA~1\Temp\C5638E~3.JPG"/>
          <p:cNvPicPr>
            <a:picLocks noChangeAspect="1" noChangeArrowheads="1"/>
          </p:cNvPicPr>
          <p:nvPr/>
        </p:nvPicPr>
        <p:blipFill>
          <a:blip r:embed="rId7"/>
          <a:srcRect l="11998" t="10447" r="24000"/>
          <a:stretch>
            <a:fillRect/>
          </a:stretch>
        </p:blipFill>
        <p:spPr bwMode="auto">
          <a:xfrm rot="10800000">
            <a:off x="7286644" y="1714488"/>
            <a:ext cx="1857356" cy="1714512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7286644" y="3429000"/>
            <a:ext cx="1857356" cy="107157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57158" y="14285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38924" y="4826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2"/>
                </a:solidFill>
              </a:rPr>
              <a:t>a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42844" y="142873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24610" y="135729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2"/>
                </a:solidFill>
              </a:rPr>
              <a:t>b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2571744"/>
            <a:ext cx="2643174" cy="57150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2500306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eorgia" pitchFamily="18" charset="0"/>
              </a:rPr>
              <a:t>What do you think of </a:t>
            </a:r>
          </a:p>
          <a:p>
            <a:r>
              <a:rPr lang="en-US" altLang="zh-CN" i="1" dirty="0" smtClean="0">
                <a:latin typeface="Georgia" pitchFamily="18" charset="0"/>
              </a:rPr>
              <a:t>talk shows ?</a:t>
            </a:r>
            <a:endParaRPr lang="zh-CN" altLang="en-US" b="1" i="1" dirty="0">
              <a:latin typeface="Georgia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72000" y="2571744"/>
            <a:ext cx="2643174" cy="57150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43470" y="2643182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eorgia" pitchFamily="18" charset="0"/>
              </a:rPr>
              <a:t>I  don’t  mind them.</a:t>
            </a:r>
            <a:endParaRPr lang="zh-CN" altLang="en-US" b="1" i="1" dirty="0">
              <a:latin typeface="Georgia" pitchFamily="18" charset="0"/>
            </a:endParaRPr>
          </a:p>
        </p:txBody>
      </p:sp>
      <p:sp>
        <p:nvSpPr>
          <p:cNvPr id="24" name="云形标注 23"/>
          <p:cNvSpPr/>
          <p:nvPr/>
        </p:nvSpPr>
        <p:spPr>
          <a:xfrm>
            <a:off x="1214414" y="500042"/>
            <a:ext cx="3714776" cy="1285884"/>
          </a:xfrm>
          <a:prstGeom prst="cloudCallout">
            <a:avLst>
              <a:gd name="adj1" fmla="val -38628"/>
              <a:gd name="adj2" fmla="val 12397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643042" y="696566"/>
            <a:ext cx="3000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How do you like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talk shows ?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云形标注 29"/>
          <p:cNvSpPr/>
          <p:nvPr/>
        </p:nvSpPr>
        <p:spPr>
          <a:xfrm>
            <a:off x="4929190" y="357166"/>
            <a:ext cx="4214810" cy="1785950"/>
          </a:xfrm>
          <a:prstGeom prst="cloudCallout">
            <a:avLst>
              <a:gd name="adj1" fmla="val -26757"/>
              <a:gd name="adj2" fmla="val 6987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286380" y="500042"/>
            <a:ext cx="3786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mind: v.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介意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反对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mind +n./pron./doing</a:t>
            </a:r>
          </a:p>
          <a:p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思想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主意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500694" y="2571744"/>
            <a:ext cx="64294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4" grpId="0" animBg="1"/>
      <p:bldP spid="29" grpId="0"/>
      <p:bldP spid="30" grpId="0" animBg="1"/>
      <p:bldP spid="31" grpId="0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get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57422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Exercises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623071"/>
            <a:ext cx="8858312" cy="5877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1.Do you mind ______(take)care of my dog ?</a:t>
            </a:r>
          </a:p>
          <a:p>
            <a:pPr>
              <a:lnSpc>
                <a:spcPct val="30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2.We don’t mind _______(he).</a:t>
            </a:r>
          </a:p>
          <a:p>
            <a:pPr>
              <a:lnSpc>
                <a:spcPct val="30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3.Do you want to change your______(mind)?</a:t>
            </a:r>
          </a:p>
          <a:p>
            <a:pPr>
              <a:lnSpc>
                <a:spcPct val="300000"/>
              </a:lnSpc>
            </a:pPr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71802" y="128586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taking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643306" y="271462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him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00760" y="414338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mind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14480" y="2000240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mind+ doing</a:t>
            </a:r>
            <a:endParaRPr lang="en-US" altLang="zh-CN" sz="32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14480" y="3497049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mind+ 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代词宾格</a:t>
            </a:r>
            <a:endParaRPr lang="en-US" altLang="zh-CN" sz="32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14480" y="5140123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mind    n. 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不可数</a:t>
            </a:r>
            <a:endParaRPr lang="en-US" altLang="zh-CN" sz="32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32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-32" y="142852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1b</a:t>
            </a:r>
            <a:endParaRPr lang="en-US" altLang="zh-CN" sz="3200" b="1" i="1" dirty="0">
              <a:solidFill>
                <a:srgbClr val="0033CC"/>
              </a:solidFill>
              <a:latin typeface="Georgia" pitchFamily="18" charset="0"/>
              <a:ea typeface="隶书" pitchFamily="49" charset="-122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71472" y="71414"/>
            <a:ext cx="7863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Listen and number the shows [1—4] I the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order you hear them.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910" y="307181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____ talent show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36" name="Picture 7" descr="c:\users\dell\appdata\roaming\360se6\USERDA~1\Temp\C5638E~3.JPG"/>
          <p:cNvPicPr>
            <a:picLocks noChangeAspect="1" noChangeArrowheads="1"/>
          </p:cNvPicPr>
          <p:nvPr/>
        </p:nvPicPr>
        <p:blipFill>
          <a:blip r:embed="rId7"/>
          <a:srcRect l="11998" t="10447" r="24000"/>
          <a:stretch>
            <a:fillRect/>
          </a:stretch>
        </p:blipFill>
        <p:spPr bwMode="auto">
          <a:xfrm rot="10800000">
            <a:off x="1071570" y="1214422"/>
            <a:ext cx="2071670" cy="1714512"/>
          </a:xfrm>
          <a:prstGeom prst="rect">
            <a:avLst/>
          </a:prstGeom>
          <a:noFill/>
        </p:spPr>
      </p:pic>
      <p:pic>
        <p:nvPicPr>
          <p:cNvPr id="37" name="Picture 5" descr="F:\大桥教学\教材图片\GFI7B素材\unit 11\背景资料\课本图片\01.JPG"/>
          <p:cNvPicPr>
            <a:picLocks noChangeAspect="1" noChangeArrowheads="1"/>
          </p:cNvPicPr>
          <p:nvPr/>
        </p:nvPicPr>
        <p:blipFill>
          <a:blip r:embed="rId8"/>
          <a:srcRect l="70457" t="28359" b="43069"/>
          <a:stretch>
            <a:fillRect/>
          </a:stretch>
        </p:blipFill>
        <p:spPr bwMode="auto">
          <a:xfrm>
            <a:off x="5214942" y="1142984"/>
            <a:ext cx="2428892" cy="1714512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143504" y="300037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____ </a:t>
            </a:r>
            <a:r>
              <a:rPr lang="en-US" altLang="zh-CN" sz="2800" i="1" dirty="0" smtClean="0">
                <a:latin typeface="Georgia" pitchFamily="18" charset="0"/>
              </a:rPr>
              <a:t>talk  show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472" y="562042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____ </a:t>
            </a:r>
            <a:r>
              <a:rPr lang="en-US" altLang="zh-CN" sz="2800" i="1" dirty="0" smtClean="0">
                <a:latin typeface="Georgia" pitchFamily="18" charset="0"/>
              </a:rPr>
              <a:t>soccer game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40" name="Picture 4" descr="c:\users\dell\appdata\roaming\360se6\USERDA~1\Temp\C5638E~2.JPG"/>
          <p:cNvPicPr>
            <a:picLocks noChangeAspect="1" noChangeArrowheads="1"/>
          </p:cNvPicPr>
          <p:nvPr/>
        </p:nvPicPr>
        <p:blipFill>
          <a:blip r:embed="rId9"/>
          <a:srcRect l="17035" t="22308" r="6637"/>
          <a:stretch>
            <a:fillRect/>
          </a:stretch>
        </p:blipFill>
        <p:spPr bwMode="auto">
          <a:xfrm rot="10800000">
            <a:off x="5214942" y="3786190"/>
            <a:ext cx="2500330" cy="1643074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357818" y="557214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____ </a:t>
            </a:r>
            <a:r>
              <a:rPr lang="en-US" altLang="zh-CN" sz="2800" i="1" dirty="0" smtClean="0">
                <a:latin typeface="Georgia" pitchFamily="18" charset="0"/>
              </a:rPr>
              <a:t>news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42" name="Picture 5" descr="F:\大桥教学\教材图片\GFI7B素材\unit 11\背景资料\课本图片\01.JPG"/>
          <p:cNvPicPr>
            <a:picLocks noChangeAspect="1" noChangeArrowheads="1"/>
          </p:cNvPicPr>
          <p:nvPr/>
        </p:nvPicPr>
        <p:blipFill>
          <a:blip r:embed="rId8"/>
          <a:srcRect l="5882" t="31746" r="70588" b="46032"/>
          <a:stretch>
            <a:fillRect/>
          </a:stretch>
        </p:blipFill>
        <p:spPr bwMode="auto">
          <a:xfrm>
            <a:off x="1142976" y="3857628"/>
            <a:ext cx="2000264" cy="1500198"/>
          </a:xfrm>
          <a:prstGeom prst="rect">
            <a:avLst/>
          </a:prstGeom>
          <a:noFill/>
        </p:spPr>
      </p:pic>
      <p:pic>
        <p:nvPicPr>
          <p:cNvPr id="2052" name="Picture 4" descr="c:\users\dell\appdata\roaming\360se6\USERDA~1\Temp\T01F97~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1604" y="4286256"/>
            <a:ext cx="928694" cy="714380"/>
          </a:xfrm>
          <a:prstGeom prst="rect">
            <a:avLst/>
          </a:prstGeom>
          <a:noFill/>
        </p:spPr>
      </p:pic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500694" y="2857496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572132" y="542926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857224" y="292893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785786" y="542926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9" name="Unit_05_SectionA 1b  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7786710" y="642918"/>
            <a:ext cx="866780" cy="8667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57758" y="6150114"/>
            <a:ext cx="5843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 piece of news 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一条新闻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714612" y="3071810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000892" y="3071810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976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4" grpId="0"/>
      <p:bldP spid="45" grpId="0"/>
      <p:bldP spid="46" grpId="0"/>
      <p:bldP spid="47" grpId="0"/>
      <p:bldP spid="20" grpId="0"/>
      <p:bldP spid="21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get (1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57422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994460"/>
            <a:ext cx="864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show 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表演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展览   </a:t>
            </a:r>
            <a:r>
              <a:rPr lang="en-US" altLang="zh-CN" sz="3200" i="1" dirty="0" smtClean="0">
                <a:latin typeface="Georgia" pitchFamily="18" charset="0"/>
              </a:rPr>
              <a:t>v.</a:t>
            </a:r>
            <a:r>
              <a:rPr lang="zh-CN" altLang="en-US" sz="3200" i="1" dirty="0" smtClean="0">
                <a:latin typeface="Georgia" pitchFamily="18" charset="0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出示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把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给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别人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看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928802"/>
            <a:ext cx="3722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on  show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展览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233" y="3728869"/>
            <a:ext cx="6372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show sb.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= show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to sb.</a:t>
            </a:r>
          </a:p>
          <a:p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展示某人某物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把某物给某人看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767" y="2714620"/>
            <a:ext cx="9655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My pictures are on s____ in Beijing this month.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4935692"/>
            <a:ext cx="8077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Show me your new watch, please.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同义句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857620" y="278605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5578634"/>
            <a:ext cx="7101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Show your new watch to me , please.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786314" y="1428736"/>
            <a:ext cx="4214810" cy="50720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-32" y="142852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1c</a:t>
            </a:r>
            <a:endParaRPr lang="en-US" altLang="zh-CN" sz="3200" b="1" i="1" dirty="0">
              <a:solidFill>
                <a:srgbClr val="0033CC"/>
              </a:solidFill>
              <a:latin typeface="Georgia" pitchFamily="18" charset="0"/>
              <a:ea typeface="隶书" pitchFamily="49" charset="-122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71472" y="-24"/>
            <a:ext cx="8572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Practice the conversation.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Then make your own conversations.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429124" y="1285860"/>
            <a:ext cx="4429156" cy="5072098"/>
          </a:xfrm>
          <a:prstGeom prst="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357686" y="1214422"/>
            <a:ext cx="4643470" cy="518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A: What do you want to watch ?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B: What do you think of 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talk shows </a:t>
            </a:r>
            <a:r>
              <a:rPr lang="en-US" altLang="zh-CN" sz="2800" i="1" dirty="0" smtClean="0">
                <a:latin typeface="Georgia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A: They’re OK .I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don’t mind </a:t>
            </a:r>
            <a:r>
              <a:rPr lang="en-US" altLang="zh-CN" sz="2800" i="1" dirty="0" smtClean="0">
                <a:latin typeface="Georgia" pitchFamily="18" charset="0"/>
              </a:rPr>
              <a:t>them.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B: Then let’s watch a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talk show.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034" y="1714488"/>
            <a:ext cx="3786214" cy="442915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00034" y="1971354"/>
            <a:ext cx="4643470" cy="367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love  </a:t>
            </a:r>
          </a:p>
          <a:p>
            <a:pPr>
              <a:lnSpc>
                <a:spcPct val="20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like</a:t>
            </a:r>
          </a:p>
          <a:p>
            <a:pPr>
              <a:lnSpc>
                <a:spcPct val="20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don’t mind</a:t>
            </a:r>
          </a:p>
          <a:p>
            <a:pPr>
              <a:lnSpc>
                <a:spcPct val="20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don’t like</a:t>
            </a:r>
          </a:p>
          <a:p>
            <a:pPr>
              <a:lnSpc>
                <a:spcPct val="20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can’t stand</a:t>
            </a:r>
            <a:endParaRPr lang="zh-CN" altLang="en-US" sz="2400" b="1" i="1" dirty="0">
              <a:latin typeface="Georgia" pitchFamily="18" charset="0"/>
            </a:endParaRPr>
          </a:p>
        </p:txBody>
      </p:sp>
      <p:pic>
        <p:nvPicPr>
          <p:cNvPr id="18" name="图片 17" descr="t01f07641b267e583ec.jpg"/>
          <p:cNvPicPr>
            <a:picLocks noChangeAspect="1"/>
          </p:cNvPicPr>
          <p:nvPr/>
        </p:nvPicPr>
        <p:blipFill>
          <a:blip r:embed="rId5"/>
          <a:srcRect l="75160" t="65341" b="3977"/>
          <a:stretch>
            <a:fillRect/>
          </a:stretch>
        </p:blipFill>
        <p:spPr>
          <a:xfrm>
            <a:off x="2357422" y="4286256"/>
            <a:ext cx="987418" cy="857256"/>
          </a:xfrm>
          <a:prstGeom prst="rect">
            <a:avLst/>
          </a:prstGeom>
        </p:spPr>
      </p:pic>
      <p:pic>
        <p:nvPicPr>
          <p:cNvPr id="19" name="图片 18" descr="t01f07641b267e583ec.jpg"/>
          <p:cNvPicPr>
            <a:picLocks noChangeAspect="1"/>
          </p:cNvPicPr>
          <p:nvPr/>
        </p:nvPicPr>
        <p:blipFill>
          <a:blip r:embed="rId5"/>
          <a:srcRect l="75160" t="31761" r="1717" b="37557"/>
          <a:stretch>
            <a:fillRect/>
          </a:stretch>
        </p:blipFill>
        <p:spPr>
          <a:xfrm>
            <a:off x="2357422" y="3429000"/>
            <a:ext cx="919170" cy="857256"/>
          </a:xfrm>
          <a:prstGeom prst="rect">
            <a:avLst/>
          </a:prstGeom>
        </p:spPr>
      </p:pic>
      <p:pic>
        <p:nvPicPr>
          <p:cNvPr id="20" name="图片 19" descr="t01f07641b267e583ec.jpg"/>
          <p:cNvPicPr>
            <a:picLocks noChangeAspect="1"/>
          </p:cNvPicPr>
          <p:nvPr/>
        </p:nvPicPr>
        <p:blipFill>
          <a:blip r:embed="rId5"/>
          <a:srcRect l="75160" b="66761"/>
          <a:stretch>
            <a:fillRect/>
          </a:stretch>
        </p:blipFill>
        <p:spPr>
          <a:xfrm>
            <a:off x="1285852" y="1928802"/>
            <a:ext cx="928694" cy="857256"/>
          </a:xfrm>
          <a:prstGeom prst="rect">
            <a:avLst/>
          </a:prstGeom>
        </p:spPr>
      </p:pic>
      <p:pic>
        <p:nvPicPr>
          <p:cNvPr id="21" name="图片 20" descr="t01f07641b267e583ec.jpg"/>
          <p:cNvPicPr>
            <a:picLocks noChangeAspect="1"/>
          </p:cNvPicPr>
          <p:nvPr/>
        </p:nvPicPr>
        <p:blipFill>
          <a:blip r:embed="rId5"/>
          <a:srcRect l="75160" b="66761"/>
          <a:stretch>
            <a:fillRect/>
          </a:stretch>
        </p:blipFill>
        <p:spPr>
          <a:xfrm>
            <a:off x="2214546" y="1928802"/>
            <a:ext cx="928694" cy="857256"/>
          </a:xfrm>
          <a:prstGeom prst="rect">
            <a:avLst/>
          </a:prstGeom>
        </p:spPr>
      </p:pic>
      <p:pic>
        <p:nvPicPr>
          <p:cNvPr id="22" name="图片 21" descr="t01f07641b267e583ec.jpg"/>
          <p:cNvPicPr>
            <a:picLocks noChangeAspect="1"/>
          </p:cNvPicPr>
          <p:nvPr/>
        </p:nvPicPr>
        <p:blipFill>
          <a:blip r:embed="rId5"/>
          <a:srcRect l="75160" b="66761"/>
          <a:stretch>
            <a:fillRect/>
          </a:stretch>
        </p:blipFill>
        <p:spPr>
          <a:xfrm>
            <a:off x="1285852" y="2786058"/>
            <a:ext cx="928694" cy="857256"/>
          </a:xfrm>
          <a:prstGeom prst="rect">
            <a:avLst/>
          </a:prstGeom>
        </p:spPr>
      </p:pic>
      <p:pic>
        <p:nvPicPr>
          <p:cNvPr id="23" name="图片 22" descr="t01f07641b267e583ec.jpg"/>
          <p:cNvPicPr>
            <a:picLocks noChangeAspect="1"/>
          </p:cNvPicPr>
          <p:nvPr/>
        </p:nvPicPr>
        <p:blipFill>
          <a:blip r:embed="rId5"/>
          <a:srcRect l="76957" t="65341" b="3977"/>
          <a:stretch>
            <a:fillRect/>
          </a:stretch>
        </p:blipFill>
        <p:spPr>
          <a:xfrm>
            <a:off x="2441574" y="5143512"/>
            <a:ext cx="915980" cy="857256"/>
          </a:xfrm>
          <a:prstGeom prst="rect">
            <a:avLst/>
          </a:prstGeom>
        </p:spPr>
      </p:pic>
      <p:pic>
        <p:nvPicPr>
          <p:cNvPr id="24" name="图片 23" descr="t01f07641b267e583ec.jpg"/>
          <p:cNvPicPr>
            <a:picLocks noChangeAspect="1"/>
          </p:cNvPicPr>
          <p:nvPr/>
        </p:nvPicPr>
        <p:blipFill>
          <a:blip r:embed="rId5"/>
          <a:srcRect l="78434" t="65341" r="1797" b="3977"/>
          <a:stretch>
            <a:fillRect/>
          </a:stretch>
        </p:blipFill>
        <p:spPr>
          <a:xfrm>
            <a:off x="3357554" y="5143512"/>
            <a:ext cx="785818" cy="857256"/>
          </a:xfrm>
          <a:prstGeom prst="rect">
            <a:avLst/>
          </a:prstGeom>
        </p:spPr>
      </p:pic>
      <p:sp>
        <p:nvSpPr>
          <p:cNvPr id="16" name="云形标注 15"/>
          <p:cNvSpPr/>
          <p:nvPr/>
        </p:nvSpPr>
        <p:spPr>
          <a:xfrm>
            <a:off x="4572000" y="214290"/>
            <a:ext cx="3714776" cy="1071594"/>
          </a:xfrm>
          <a:prstGeom prst="cloudCallout">
            <a:avLst>
              <a:gd name="adj1" fmla="val 32895"/>
              <a:gd name="adj2" fmla="val 6762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072066" y="47688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want to do </a:t>
            </a:r>
            <a:r>
              <a:rPr lang="en-US" altLang="zh-CN" sz="2800" i="1" dirty="0" err="1" smtClean="0">
                <a:latin typeface="Georgia" pitchFamily="18" charset="0"/>
              </a:rPr>
              <a:t>sth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云形标注 25"/>
          <p:cNvSpPr/>
          <p:nvPr/>
        </p:nvSpPr>
        <p:spPr>
          <a:xfrm>
            <a:off x="3071802" y="3286124"/>
            <a:ext cx="3714776" cy="1857412"/>
          </a:xfrm>
          <a:prstGeom prst="cloudCallout">
            <a:avLst>
              <a:gd name="adj1" fmla="val 32895"/>
              <a:gd name="adj2" fmla="val 6762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714744" y="3500438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let’s = let us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let sb. do </a:t>
            </a:r>
            <a:r>
              <a:rPr lang="en-US" altLang="zh-CN" sz="2800" i="1" dirty="0" err="1" smtClean="0">
                <a:latin typeface="Georgia" pitchFamily="18" charset="0"/>
              </a:rPr>
              <a:t>sth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让某人做某事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</p:txBody>
      </p:sp>
      <p:sp>
        <p:nvSpPr>
          <p:cNvPr id="29" name="云形标注 28"/>
          <p:cNvSpPr/>
          <p:nvPr/>
        </p:nvSpPr>
        <p:spPr>
          <a:xfrm>
            <a:off x="3071802" y="3286124"/>
            <a:ext cx="5357850" cy="1857412"/>
          </a:xfrm>
          <a:prstGeom prst="cloudCallout">
            <a:avLst>
              <a:gd name="adj1" fmla="val 32895"/>
              <a:gd name="adj2" fmla="val 6762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571868" y="3500438"/>
            <a:ext cx="5000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Let’s __ for a walk ,shall we ?</a:t>
            </a:r>
          </a:p>
          <a:p>
            <a:pPr marL="514350" indent="-514350">
              <a:buAutoNum type="alphaUcPeriod"/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to go B. going C.  go   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929190" y="3357562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  <p:bldP spid="26" grpId="0" animBg="1"/>
      <p:bldP spid="27" grpId="0"/>
      <p:bldP spid="29" grpId="0" animBg="1"/>
      <p:bldP spid="30" grpId="0"/>
      <p:bldP spid="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908" y="357166"/>
            <a:ext cx="100013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句型转换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She likes talk show.(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否定句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She _____ _____ talk shows.</a:t>
            </a:r>
          </a:p>
          <a:p>
            <a:pPr marL="971550" lvl="1" indent="-514350">
              <a:lnSpc>
                <a:spcPct val="150000"/>
              </a:lnSpc>
              <a:buAutoNum type="arabicPeriod" startAt="2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Let’s take a walk after dinner.(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同义句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_____ ______ taking a walk after dinner?</a:t>
            </a:r>
          </a:p>
          <a:p>
            <a:pPr marL="971550" lvl="1" indent="-514350">
              <a:lnSpc>
                <a:spcPct val="150000"/>
              </a:lnSpc>
              <a:buAutoNum type="arabicPeriod" startAt="3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I  </a:t>
            </a:r>
            <a:r>
              <a:rPr lang="en-US" altLang="zh-CN" sz="3200" i="1" u="sng" dirty="0" smtClean="0">
                <a:latin typeface="Georgia" pitchFamily="18" charset="0"/>
                <a:ea typeface="华文新魏" pitchFamily="2" charset="-122"/>
              </a:rPr>
              <a:t>don’t mind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cooking .(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划线提问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_____ ____you _____ ____ cooking?</a:t>
            </a:r>
          </a:p>
          <a:p>
            <a:pPr marL="971550" lvl="1" indent="-514350">
              <a:lnSpc>
                <a:spcPct val="150000"/>
              </a:lnSpc>
              <a:buAutoNum type="arabicPeriod" startAt="4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What does he think of his teacher ?(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同义句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_____ ____he _____ his teacher ?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43042" y="1571612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doesn’t   like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57224" y="3071810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     about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8662" y="4572008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57422" y="4572008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286248" y="4572008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think    of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00100" y="6000768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How     does          like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1. educational 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</a:rPr>
              <a:t>edZu</a:t>
            </a:r>
            <a:r>
              <a:rPr lang="en-US" altLang="zh-CN" sz="3200" dirty="0" err="1" smtClean="0"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latin typeface="GWIPA" pitchFamily="2" charset="2"/>
              </a:rPr>
              <a:t>keISEnl</a:t>
            </a:r>
            <a:r>
              <a:rPr lang="en-US" altLang="zh-CN" sz="3200" dirty="0" smtClean="0">
                <a:latin typeface="GWIPA" pitchFamily="2" charset="2"/>
              </a:rPr>
              <a:t>/  </a:t>
            </a:r>
            <a:r>
              <a:rPr lang="en-US" altLang="zh-CN" sz="3200" i="1" dirty="0" smtClean="0">
                <a:latin typeface="Georgia" pitchFamily="18" charset="0"/>
              </a:rPr>
              <a:t>adj.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有教育意义的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500174"/>
            <a:ext cx="3639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educate 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教育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221048"/>
            <a:ext cx="4030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education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教育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941922"/>
            <a:ext cx="5107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educator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教育工作者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649808"/>
            <a:ext cx="5254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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educationalist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教育家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4364188"/>
            <a:ext cx="6742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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educationally adv.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用教育的方法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4929198"/>
            <a:ext cx="7576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Jim likes science and __________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(education)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films.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357818" y="4429132"/>
            <a:ext cx="235745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educational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2. plan 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</a:rPr>
              <a:t>plQn</a:t>
            </a:r>
            <a:r>
              <a:rPr lang="en-US" altLang="zh-CN" sz="3200" dirty="0" smtClean="0">
                <a:latin typeface="GWIPA" pitchFamily="2" charset="2"/>
              </a:rPr>
              <a:t>/  </a:t>
            </a:r>
            <a:r>
              <a:rPr lang="en-US" altLang="zh-CN" sz="3200" i="1" dirty="0" smtClean="0">
                <a:latin typeface="Georgia" pitchFamily="18" charset="0"/>
              </a:rPr>
              <a:t>v. &amp;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打算，计划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143116"/>
            <a:ext cx="5626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plan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 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计划做某事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857760"/>
            <a:ext cx="4998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plan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计划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可数名词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2714620"/>
            <a:ext cx="867096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He doesn’t plan ______(go) to Beijing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 on vacation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I’m planning _______(buy) a new piano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for my son.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14810" y="2711231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go 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651" y="1428736"/>
            <a:ext cx="6244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plan-plans-planning-planned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7189" y="5500702"/>
            <a:ext cx="5019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make a plan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制定一个计划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857620" y="371475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buy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3. hope 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</a:rPr>
              <a:t>hE</a:t>
            </a:r>
            <a:r>
              <a:rPr lang="zh-CN" altLang="en-US" sz="3200" dirty="0" smtClean="0">
                <a:latin typeface="MS PGothic" pitchFamily="34" charset="-128"/>
                <a:sym typeface="MS PGothic" pitchFamily="34" charset="-128"/>
              </a:rPr>
              <a:t>ʊ</a:t>
            </a:r>
            <a:r>
              <a:rPr lang="en-US" altLang="zh-CN" sz="3200" dirty="0" smtClean="0">
                <a:latin typeface="GWIPA" pitchFamily="2" charset="2"/>
              </a:rPr>
              <a:t>p/  </a:t>
            </a:r>
            <a:r>
              <a:rPr lang="en-US" altLang="zh-CN" sz="3200" i="1" dirty="0" smtClean="0">
                <a:latin typeface="Georgia" pitchFamily="18" charset="0"/>
              </a:rPr>
              <a:t>v. &amp;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希望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435494"/>
            <a:ext cx="5570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hope that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从句   希望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037" y="2143116"/>
            <a:ext cx="83215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hope ______(see) your father as soon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 as possible.</a:t>
            </a:r>
            <a:endParaRPr lang="en-US" altLang="zh-CN" sz="3200" i="1" dirty="0" smtClean="0">
              <a:solidFill>
                <a:srgbClr val="00206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651" y="1428736"/>
            <a:ext cx="5578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hope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希望做某事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500298" y="2214554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see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4736625"/>
            <a:ext cx="749115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hope ____ you have a good time.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A. what    B. that     C. to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714612" y="4782933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0034" y="4201547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指能实现的愿望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从句用一般现在时或将来时。</a:t>
            </a:r>
            <a:endParaRPr lang="zh-CN" altLang="en-US" sz="3200" dirty="0"/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  <p:bldP spid="17" grpId="0"/>
      <p:bldP spid="18" grpId="0"/>
      <p:bldP spid="19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hope</a:t>
            </a:r>
            <a:r>
              <a:rPr lang="zh-CN" altLang="en-US" sz="3200" i="1" dirty="0" smtClean="0">
                <a:latin typeface="Georgia" pitchFamily="18" charset="0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wish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区别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857364"/>
            <a:ext cx="5570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hope that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从句   希望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651" y="1214422"/>
            <a:ext cx="7008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solidFill>
                  <a:srgbClr val="FF0000"/>
                </a:solidFill>
                <a:latin typeface="Georgia" pitchFamily="18" charset="0"/>
                <a:sym typeface="Wingdings"/>
              </a:rPr>
              <a:t>hope:</a:t>
            </a: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hope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希望做某事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2786058"/>
            <a:ext cx="6843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solidFill>
                  <a:srgbClr val="FF0000"/>
                </a:solidFill>
                <a:latin typeface="Georgia" pitchFamily="18" charset="0"/>
                <a:sym typeface="Wingdings"/>
              </a:rPr>
              <a:t>wish:</a:t>
            </a: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wish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希望做某事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088" y="3500438"/>
            <a:ext cx="6846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They wish ____(go) to a movie. </a:t>
            </a:r>
            <a:endParaRPr lang="zh-CN" altLang="en-US" sz="3200" i="1" dirty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357554" y="342900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go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4219" y="4149874"/>
            <a:ext cx="4087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wish sb.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4844489"/>
            <a:ext cx="7528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I wish you _____(get) good grades.</a:t>
            </a:r>
            <a:endParaRPr lang="zh-CN" altLang="en-US" sz="3200" i="1" dirty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357554" y="478632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get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1640" y="5435758"/>
            <a:ext cx="5607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wish that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从句   希望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71736" y="6143644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指难以实现或无法实现的愿望。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咸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2" grpId="0"/>
      <p:bldP spid="14" grpId="0"/>
      <p:bldP spid="16" grpId="0"/>
      <p:bldP spid="20" grpId="0"/>
      <p:bldP spid="21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04a2e50c688a5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34" y="1775760"/>
            <a:ext cx="45255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</a:rPr>
              <a:t>/</a:t>
            </a:r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12000" dirty="0" err="1" smtClean="0">
                <a:solidFill>
                  <a:srgbClr val="006600"/>
                </a:solidFill>
                <a:latin typeface="GWIPA" pitchFamily="2" charset="2"/>
                <a:sym typeface="GWIPA"/>
              </a:rPr>
              <a:t>TIEtE</a:t>
            </a:r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</a:rPr>
              <a:t>/</a:t>
            </a:r>
            <a:endParaRPr lang="zh-CN" altLang="en-US" sz="12000" dirty="0">
              <a:solidFill>
                <a:srgbClr val="006600"/>
              </a:solidFill>
              <a:latin typeface="GWIPA" pitchFamily="2" charset="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58" y="1857364"/>
            <a:ext cx="47147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</a:rPr>
              <a:t>/</a:t>
            </a:r>
            <a:r>
              <a:rPr lang="en-US" altLang="zh-CN" sz="12000" dirty="0" err="1" smtClean="0">
                <a:solidFill>
                  <a:srgbClr val="006600"/>
                </a:solidFill>
                <a:latin typeface="GWIPA" pitchFamily="2" charset="2"/>
                <a:sym typeface="GWIPA"/>
              </a:rPr>
              <a:t>skri:n</a:t>
            </a:r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</a:rPr>
              <a:t>/</a:t>
            </a:r>
            <a:endParaRPr lang="zh-CN" altLang="en-US" sz="12000" dirty="0">
              <a:solidFill>
                <a:srgbClr val="006600"/>
              </a:solidFill>
              <a:latin typeface="GWIPA" pitchFamily="2" charset="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34" y="1857364"/>
            <a:ext cx="45255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</a:rPr>
              <a:t>/</a:t>
            </a:r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12000" dirty="0" err="1" smtClean="0">
                <a:solidFill>
                  <a:srgbClr val="006600"/>
                </a:solidFill>
                <a:latin typeface="GWIPA" pitchFamily="2" charset="2"/>
                <a:sym typeface="GWIPA"/>
              </a:rPr>
              <a:t>wInE</a:t>
            </a:r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</a:rPr>
              <a:t>/</a:t>
            </a:r>
            <a:endParaRPr lang="zh-CN" altLang="en-US" sz="12000" dirty="0">
              <a:solidFill>
                <a:srgbClr val="006600"/>
              </a:solidFill>
              <a:latin typeface="GWIPA" pitchFamily="2" charset="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34" y="1928802"/>
            <a:ext cx="49471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</a:rPr>
              <a:t>/</a:t>
            </a:r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  <a:sym typeface="GWIPA"/>
              </a:rPr>
              <a:t>s</a:t>
            </a:r>
            <a:r>
              <a:rPr lang="en-US" altLang="zh-CN" sz="8800" b="1" dirty="0" smtClean="0">
                <a:solidFill>
                  <a:srgbClr val="006600"/>
                </a:solidFill>
                <a:latin typeface="GWIPA" pitchFamily="2" charset="2"/>
                <a:sym typeface="GWIPA"/>
              </a:rPr>
              <a:t>3</a:t>
            </a:r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  <a:sym typeface="GWIPA"/>
              </a:rPr>
              <a:t>:vIs</a:t>
            </a:r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</a:rPr>
              <a:t>/</a:t>
            </a:r>
            <a:endParaRPr lang="zh-CN" altLang="en-US" sz="12000" dirty="0">
              <a:solidFill>
                <a:srgbClr val="006600"/>
              </a:solidFill>
              <a:latin typeface="GWIPA" pitchFamily="2" charset="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20" y="1857364"/>
            <a:ext cx="58416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</a:rPr>
              <a:t>/</a:t>
            </a:r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12000" dirty="0" err="1" smtClean="0">
                <a:solidFill>
                  <a:srgbClr val="006600"/>
                </a:solidFill>
                <a:latin typeface="GWIPA" pitchFamily="2" charset="2"/>
                <a:sym typeface="GWIPA"/>
              </a:rPr>
              <a:t>menju</a:t>
            </a:r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  <a:sym typeface="GWIPA"/>
              </a:rPr>
              <a:t>:</a:t>
            </a:r>
            <a:r>
              <a:rPr lang="en-US" altLang="zh-CN" sz="12000" dirty="0" smtClean="0">
                <a:solidFill>
                  <a:srgbClr val="006600"/>
                </a:solidFill>
                <a:latin typeface="GWIPA" pitchFamily="2" charset="2"/>
              </a:rPr>
              <a:t>/</a:t>
            </a:r>
            <a:endParaRPr lang="zh-CN" altLang="en-US" sz="12000" dirty="0">
              <a:solidFill>
                <a:srgbClr val="006600"/>
              </a:solidFill>
              <a:latin typeface="GWIPA" pitchFamily="2" charset="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57224" y="1714488"/>
            <a:ext cx="36503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i="1" dirty="0" smtClean="0">
                <a:solidFill>
                  <a:srgbClr val="FF0066"/>
                </a:solidFill>
                <a:latin typeface="Georgia" pitchFamily="18" charset="0"/>
              </a:rPr>
              <a:t>prize</a:t>
            </a:r>
            <a:endParaRPr lang="zh-CN" altLang="en-US" sz="12000" i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4282" y="1857364"/>
            <a:ext cx="61798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i="1" dirty="0" smtClean="0">
                <a:solidFill>
                  <a:srgbClr val="FF0066"/>
                </a:solidFill>
                <a:latin typeface="Georgia" pitchFamily="18" charset="0"/>
              </a:rPr>
              <a:t>crowded</a:t>
            </a:r>
            <a:endParaRPr lang="zh-CN" altLang="en-US" sz="12000" i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1472" y="1857364"/>
            <a:ext cx="44390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i="1" dirty="0" smtClean="0">
                <a:solidFill>
                  <a:srgbClr val="FF0066"/>
                </a:solidFill>
                <a:latin typeface="Georgia" pitchFamily="18" charset="0"/>
              </a:rPr>
              <a:t>pretty</a:t>
            </a:r>
            <a:endParaRPr lang="zh-CN" altLang="en-US" sz="12000" i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472" y="1928802"/>
            <a:ext cx="60179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i="1" dirty="0" smtClean="0">
                <a:solidFill>
                  <a:srgbClr val="FF0066"/>
                </a:solidFill>
                <a:latin typeface="Georgia" pitchFamily="18" charset="0"/>
              </a:rPr>
              <a:t>reporter</a:t>
            </a:r>
            <a:endParaRPr lang="zh-CN" altLang="en-US" sz="12000" i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538" y="1857364"/>
            <a:ext cx="41841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i="1" dirty="0" smtClean="0">
                <a:solidFill>
                  <a:srgbClr val="FF0066"/>
                </a:solidFill>
                <a:latin typeface="Georgia" pitchFamily="18" charset="0"/>
              </a:rPr>
              <a:t>worst</a:t>
            </a:r>
            <a:endParaRPr lang="zh-CN" altLang="en-US" sz="12000" i="1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4. find out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查明，弄清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071678"/>
            <a:ext cx="6620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find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找到  ，强调寻找的结果。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3608864"/>
            <a:ext cx="87911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Please ______when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Mrs.Green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will go to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 Beijing 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I ______my keys at school.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He is _________ his pen.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651" y="1428736"/>
            <a:ext cx="7021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find out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强调通过调查而弄清楚。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428860" y="3701481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find out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2786058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look for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寻找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强调寻找的动作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过程。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71604" y="4701613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found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357422" y="5201679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looking for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  <p:bldP spid="17" grpId="0"/>
      <p:bldP spid="14" grpId="0"/>
      <p:bldP spid="16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371547"/>
            <a:ext cx="5567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have a discussion about …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就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讨论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871745"/>
            <a:ext cx="8563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We had a _________(discuss) about TV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shows.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651" y="1578106"/>
            <a:ext cx="399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discuss   v.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讨论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857488" y="3915795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discussion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5. discussion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</a:rPr>
              <a:t>dI</a:t>
            </a:r>
            <a:r>
              <a:rPr lang="en-US" altLang="zh-CN" sz="3200" dirty="0" err="1" smtClean="0">
                <a:latin typeface="GWIPA" pitchFamily="2" charset="2"/>
                <a:sym typeface="GWIPA"/>
              </a:rPr>
              <a:t>skVSn</a:t>
            </a:r>
            <a:r>
              <a:rPr lang="en-US" altLang="zh-CN" sz="3200" dirty="0" smtClean="0">
                <a:latin typeface="GWIPA" pitchFamily="2" charset="2"/>
                <a:sym typeface="GWIPA"/>
              </a:rPr>
              <a:t>/  </a:t>
            </a:r>
            <a:r>
              <a:rPr lang="en-US" altLang="zh-CN" sz="3200" i="1" dirty="0" smtClean="0">
                <a:latin typeface="Georgia" pitchFamily="18" charset="0"/>
                <a:sym typeface="GWIPA"/>
              </a:rPr>
              <a:t>n</a:t>
            </a:r>
            <a:r>
              <a:rPr lang="en-US" altLang="zh-CN" sz="3200" i="1" dirty="0" smtClean="0">
                <a:latin typeface="Georgia" pitchFamily="18" charset="0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讨论，商量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21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49" y="4364188"/>
            <a:ext cx="4322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stand    v.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站，站立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437" y="3506932"/>
            <a:ext cx="6986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  can’t stand _______(dance) 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651" y="2006734"/>
            <a:ext cx="482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can’t stand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不能忍受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929058" y="3558605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dancing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6. stand 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  <a:sym typeface="GWIPA"/>
              </a:rPr>
              <a:t>stQnd</a:t>
            </a:r>
            <a:r>
              <a:rPr lang="en-US" altLang="zh-CN" sz="3200" dirty="0" smtClean="0">
                <a:latin typeface="GWIPA" pitchFamily="2" charset="2"/>
                <a:sym typeface="GWIPA"/>
              </a:rPr>
              <a:t>/  </a:t>
            </a:r>
            <a:r>
              <a:rPr lang="en-US" altLang="zh-CN" sz="3200" i="1" dirty="0" smtClean="0">
                <a:latin typeface="Georgia" pitchFamily="18" charset="0"/>
                <a:sym typeface="GWIPA"/>
              </a:rPr>
              <a:t>v</a:t>
            </a:r>
            <a:r>
              <a:rPr lang="en-US" altLang="zh-CN" sz="3200" i="1" dirty="0" smtClean="0">
                <a:latin typeface="Georgia" pitchFamily="18" charset="0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忍受，站立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2772787"/>
            <a:ext cx="7388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can’t stand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doing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不能忍受做某事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5078568"/>
            <a:ext cx="5820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Don’t _____ (stand) here.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00298" y="5130241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stand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651" y="1285860"/>
            <a:ext cx="576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stand-stands-standing-stood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21" grpId="0"/>
      <p:bldP spid="18" grpId="0"/>
      <p:bldP spid="11" grpId="0"/>
      <p:bldP spid="12" grpId="0"/>
      <p:bldP spid="14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149874"/>
            <a:ext cx="5500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4000" i="1" dirty="0" err="1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40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.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happens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地点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时间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某地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某时发生了某事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292882"/>
            <a:ext cx="787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An accident happened on Park Street.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2071678"/>
            <a:ext cx="7005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4000" i="1" dirty="0" err="1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sth</a:t>
            </a:r>
            <a:r>
              <a:rPr lang="zh-CN" altLang="en-US" sz="40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40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happens to sb.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某人发生某事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7. happen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latin typeface="GWIPA" pitchFamily="2" charset="2"/>
                <a:sym typeface="GWIPA"/>
              </a:rPr>
              <a:t>hQpEn</a:t>
            </a:r>
            <a:r>
              <a:rPr lang="en-US" altLang="zh-CN" sz="3200" dirty="0" smtClean="0">
                <a:latin typeface="GWIPA" pitchFamily="2" charset="2"/>
                <a:sym typeface="GWIPA"/>
              </a:rPr>
              <a:t>/  </a:t>
            </a:r>
            <a:r>
              <a:rPr lang="en-US" altLang="zh-CN" sz="3200" i="1" dirty="0" smtClean="0">
                <a:latin typeface="Georgia" pitchFamily="18" charset="0"/>
                <a:sym typeface="GWIPA"/>
              </a:rPr>
              <a:t>v</a:t>
            </a:r>
            <a:r>
              <a:rPr lang="en-US" altLang="zh-CN" sz="3200" i="1" dirty="0" smtClean="0">
                <a:latin typeface="Georgia" pitchFamily="18" charset="0"/>
              </a:rPr>
              <a:t>. 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发生， 出现 ，碰巧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745" y="2928934"/>
            <a:ext cx="8401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 traffic accident happened ____ 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介词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)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the girl  yesterday.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429388" y="2987101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to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651" y="1486903"/>
            <a:ext cx="7463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happen-happens-happening-happened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8" grpId="0"/>
      <p:bldP spid="12" grpId="0"/>
      <p:bldP spid="14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00042"/>
            <a:ext cx="4863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40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sb.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happens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某人碰巧做某事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428992" y="1643050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to see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676" y="1571612"/>
            <a:ext cx="764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 happened  ______(see) my uncle.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2214554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  </a:t>
            </a:r>
            <a:r>
              <a:rPr lang="en-US" altLang="zh-CN" sz="3200" i="1" dirty="0" smtClean="0">
                <a:latin typeface="Georgia" pitchFamily="18" charset="0"/>
              </a:rPr>
              <a:t>happen</a:t>
            </a:r>
            <a:r>
              <a:rPr lang="zh-CN" altLang="en-US" sz="3200" i="1" dirty="0" smtClean="0">
                <a:latin typeface="Georgia" pitchFamily="18" charset="0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take place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2851848"/>
            <a:ext cx="7507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happen :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发生，碰巧，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               一般用于偶然或突发性事件。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3788166"/>
            <a:ext cx="92127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take place :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发生，举办，举行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               一般指非偶然性事件的“发生”，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即这种事件的发生一定有某种原因或事先的安排。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676" y="5229067"/>
            <a:ext cx="7516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The meeting will ____ next Friday.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A. happen    B. take place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286248" y="5357826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B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12" grpId="0"/>
      <p:bldP spid="17" grpId="0"/>
      <p:bldP spid="19" grpId="0"/>
      <p:bldP spid="20" grpId="0"/>
      <p:bldP spid="22" grpId="0"/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714752"/>
            <a:ext cx="860684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–Have you decided which high school to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    choose?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-- Not yet. I ____ go to Moonlight School.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A. must      B. may       C. need     D. should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8. may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  <a:sym typeface="GWIPA"/>
              </a:rPr>
              <a:t>meI</a:t>
            </a:r>
            <a:r>
              <a:rPr lang="en-US" altLang="zh-CN" sz="3200" dirty="0" smtClean="0">
                <a:latin typeface="GWIPA" pitchFamily="2" charset="2"/>
                <a:sym typeface="GWIPA"/>
              </a:rPr>
              <a:t>/  </a:t>
            </a:r>
            <a:r>
              <a:rPr lang="en-US" altLang="zh-CN" sz="3200" i="1" dirty="0" smtClean="0">
                <a:latin typeface="Georgia" pitchFamily="18" charset="0"/>
                <a:sym typeface="GWIPA"/>
              </a:rPr>
              <a:t>modal v</a:t>
            </a:r>
            <a:r>
              <a:rPr lang="en-US" altLang="zh-CN" sz="3200" i="1" dirty="0" smtClean="0">
                <a:latin typeface="Georgia" pitchFamily="18" charset="0"/>
              </a:rPr>
              <a:t>. 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也许，可能，可以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143116"/>
            <a:ext cx="899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You may/can go to the cinema this evening.</a:t>
            </a:r>
          </a:p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今天晚上你可以去看电影。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651" y="1486903"/>
            <a:ext cx="5849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may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表示许可，准许时，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=can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86116" y="4786322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B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2" grpId="0"/>
      <p:bldP spid="16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22131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expect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预计做某事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150006"/>
            <a:ext cx="8791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Lily expects _____(come) back next week.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2149610"/>
            <a:ext cx="6904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expect +n./pron.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期待某人或某物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9. expect 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  <a:sym typeface="GWIPA"/>
              </a:rPr>
              <a:t>IksPekt</a:t>
            </a:r>
            <a:r>
              <a:rPr lang="en-US" altLang="zh-CN" sz="3200" dirty="0" smtClean="0">
                <a:latin typeface="GWIPA" pitchFamily="2" charset="2"/>
                <a:sym typeface="GWIPA"/>
              </a:rPr>
              <a:t>/  </a:t>
            </a:r>
            <a:r>
              <a:rPr lang="en-US" altLang="zh-CN" sz="3200" i="1" dirty="0" smtClean="0">
                <a:latin typeface="Georgia" pitchFamily="18" charset="0"/>
                <a:sym typeface="GWIPA"/>
              </a:rPr>
              <a:t>v</a:t>
            </a:r>
            <a:r>
              <a:rPr lang="en-US" altLang="zh-CN" sz="3200" i="1" dirty="0" smtClean="0">
                <a:latin typeface="Georgia" pitchFamily="18" charset="0"/>
              </a:rPr>
              <a:t>. 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预料，期待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745" y="2943051"/>
            <a:ext cx="6034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I’m expecting Li Lin’s letter.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我正期待着李林的来信。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214678" y="5201679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to come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9546" y="1428736"/>
            <a:ext cx="6561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expect-expects-expecting-expected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8" grpId="0"/>
      <p:bldP spid="12" grpId="0"/>
      <p:bldP spid="14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-200221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New words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42900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</a:t>
            </a: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expect that+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从句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</a:t>
            </a:r>
            <a:r>
              <a:rPr lang="zh-CN" altLang="en-US" sz="3200" i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预计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435626"/>
            <a:ext cx="8454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expect that I’ll come back next Monday.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我预计下周一回来。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000108"/>
            <a:ext cx="7388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黑体"/>
                <a:ea typeface="黑体"/>
                <a:sym typeface="Wingdings"/>
              </a:rPr>
              <a:t></a:t>
            </a: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expect sb.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期望某人做某事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1857364"/>
            <a:ext cx="8778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expect my mother _______(come) back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early.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857752" y="1928802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to come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2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72523"/>
            <a:ext cx="10001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根据句意及首字母提示，补全单词。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   I  h____ that the children in the poor area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can get many people’s help.</a:t>
            </a:r>
          </a:p>
          <a:p>
            <a:pPr marL="514350" indent="-514350">
              <a:buAutoNum type="arabicPeriod" startAt="2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What do you want to buy?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--- I p_____ to buy this computer , but I don’t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have enough money.</a:t>
            </a:r>
          </a:p>
          <a:p>
            <a:pPr marL="514350" indent="-514350">
              <a:buAutoNum type="arabicPeriod" startAt="3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M____ I go out with my friends, Mum 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--- Of course .But you should do your homework 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first.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4.  You can e______ to learn a lot from them.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85852" y="1214422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ope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42976" y="2786058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lan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71538" y="3643314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ay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00298" y="5143512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xpect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9684" y="7143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2a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28733" y="97673"/>
            <a:ext cx="91582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Listen to Lin </a:t>
            </a:r>
            <a:r>
              <a:rPr lang="en-GB" altLang="zh-CN" sz="2400" b="1" i="1" dirty="0" err="1" smtClean="0">
                <a:latin typeface="Georgia" pitchFamily="18" charset="0"/>
              </a:rPr>
              <a:t>Hui</a:t>
            </a:r>
            <a:r>
              <a:rPr lang="en-GB" altLang="zh-CN" sz="2400" b="1" i="1" dirty="0" smtClean="0">
                <a:latin typeface="Georgia" pitchFamily="18" charset="0"/>
              </a:rPr>
              <a:t> and Sally’s conversation .Number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the TV shows [1—5] in the order you hear them. </a:t>
            </a:r>
            <a:endParaRPr lang="en-US" altLang="zh-CN" sz="2400" b="1" i="1" dirty="0">
              <a:latin typeface="Georgia" pitchFamily="18" charset="0"/>
            </a:endParaRPr>
          </a:p>
        </p:txBody>
      </p:sp>
      <p:pic>
        <p:nvPicPr>
          <p:cNvPr id="89089" name="Picture 1" descr="F:\大桥教学\教材图片\GFI7B素材\unit 11\背景资料\课本图片\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85926"/>
            <a:ext cx="3500462" cy="3571900"/>
          </a:xfrm>
          <a:prstGeom prst="rect">
            <a:avLst/>
          </a:prstGeom>
          <a:noFill/>
        </p:spPr>
      </p:pic>
      <p:sp>
        <p:nvSpPr>
          <p:cNvPr id="31" name="矩形 30"/>
          <p:cNvSpPr/>
          <p:nvPr/>
        </p:nvSpPr>
        <p:spPr>
          <a:xfrm>
            <a:off x="4071934" y="1285860"/>
            <a:ext cx="4572032" cy="478634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143372" y="1428736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b="1" i="1" dirty="0" smtClean="0">
                <a:latin typeface="Georgia" pitchFamily="18" charset="0"/>
              </a:rPr>
              <a:t> ______ </a:t>
            </a:r>
            <a:r>
              <a:rPr lang="en-US" altLang="zh-CN" sz="3200" i="1" dirty="0" smtClean="0">
                <a:latin typeface="Georgia" pitchFamily="18" charset="0"/>
              </a:rPr>
              <a:t>sitcoms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______ game shows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______  soap operas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______  news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______  talk shows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643438" y="1357298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572000" y="4139991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572000" y="5140123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572000" y="221455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4572000" y="307181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5</a:t>
            </a:r>
            <a:endParaRPr lang="en-US" altLang="zh-CN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2" name="Unit_05_SectionA 2a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1000108"/>
            <a:ext cx="938218" cy="938218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04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6" grpId="0"/>
      <p:bldP spid="38" grpId="0"/>
      <p:bldP spid="40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04a2e50c688a5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2844" y="1643050"/>
            <a:ext cx="6580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 smtClean="0">
                <a:latin typeface="GWIPA" pitchFamily="2" charset="2"/>
              </a:rPr>
              <a:t>/</a:t>
            </a:r>
            <a:r>
              <a:rPr lang="en-US" altLang="zh-CN" sz="12000" b="1" dirty="0" err="1" smtClean="0">
                <a:latin typeface="GWIPA" pitchFamily="2" charset="2"/>
              </a:rPr>
              <a:t>pE</a:t>
            </a:r>
            <a:r>
              <a:rPr lang="en-US" altLang="zh-CN" sz="12000" b="1" dirty="0" err="1" smtClean="0">
                <a:latin typeface="GWIPA" pitchFamily="2" charset="2"/>
                <a:sym typeface="GWIPA"/>
              </a:rPr>
              <a:t></a:t>
            </a:r>
            <a:r>
              <a:rPr lang="en-US" altLang="zh-CN" sz="12000" b="1" dirty="0" err="1" smtClean="0">
                <a:latin typeface="GWIPA" pitchFamily="2" charset="2"/>
              </a:rPr>
              <a:t>fO:mE</a:t>
            </a:r>
            <a:r>
              <a:rPr lang="en-US" altLang="zh-CN" sz="12000" b="1" u="none" dirty="0" smtClean="0">
                <a:latin typeface="GWIPA" pitchFamily="2" charset="2"/>
              </a:rPr>
              <a:t>/</a:t>
            </a:r>
            <a:endParaRPr lang="zh-CN" altLang="en-US" sz="12000" b="1" dirty="0" smtClean="0">
              <a:latin typeface="GWIPA" pitchFamily="2" charset="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714480" y="350043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428992" y="350043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5643570" y="350043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 rot="5400000">
            <a:off x="1250927" y="2535231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接连接符 25"/>
          <p:cNvCxnSpPr/>
          <p:nvPr/>
        </p:nvCxnSpPr>
        <p:spPr bwMode="auto">
          <a:xfrm rot="5400000">
            <a:off x="3179753" y="2535231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28572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2b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3385" y="334012"/>
            <a:ext cx="7196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Listen again. Complete the sentences.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00034" y="1500174"/>
            <a:ext cx="8143932" cy="4572032"/>
          </a:xfrm>
          <a:prstGeom prst="roundRect">
            <a:avLst/>
          </a:prstGeom>
          <a:noFill/>
          <a:ln w="76200">
            <a:solidFill>
              <a:srgbClr val="CC66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42910" y="1500174"/>
            <a:ext cx="79296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800" i="1" dirty="0" smtClean="0">
                <a:latin typeface="Georgia" pitchFamily="18" charset="0"/>
              </a:rPr>
              <a:t>Sally likes to watch _____________.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800" i="1" dirty="0" smtClean="0">
                <a:latin typeface="Georgia" pitchFamily="18" charset="0"/>
              </a:rPr>
              <a:t>Lin </a:t>
            </a:r>
            <a:r>
              <a:rPr lang="en-US" altLang="zh-CN" sz="2800" i="1" dirty="0" err="1" smtClean="0">
                <a:latin typeface="Georgia" pitchFamily="18" charset="0"/>
              </a:rPr>
              <a:t>Hui</a:t>
            </a:r>
            <a:r>
              <a:rPr lang="en-US" altLang="zh-CN" sz="2800" i="1" dirty="0" smtClean="0">
                <a:latin typeface="Georgia" pitchFamily="18" charset="0"/>
              </a:rPr>
              <a:t> thinks she can learn 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from  sitcoms.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altLang="zh-CN" sz="2800" i="1" dirty="0" smtClean="0">
                <a:latin typeface="Georgia" pitchFamily="18" charset="0"/>
              </a:rPr>
              <a:t>Sally thinks ______________ are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more educational </a:t>
            </a:r>
            <a:r>
              <a:rPr lang="en-US" altLang="zh-CN" sz="2800" i="1" dirty="0" smtClean="0">
                <a:latin typeface="Georgia" pitchFamily="18" charset="0"/>
              </a:rPr>
              <a:t> than sitcoms.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800" i="1" dirty="0" smtClean="0">
                <a:latin typeface="Georgia" pitchFamily="18" charset="0"/>
              </a:rPr>
              <a:t>Sally loves ________ . She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plans to </a:t>
            </a:r>
            <a:r>
              <a:rPr lang="en-US" altLang="zh-CN" sz="2800" i="1" dirty="0" smtClean="0">
                <a:latin typeface="Georgia" pitchFamily="18" charset="0"/>
              </a:rPr>
              <a:t>watch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 Days of  Our Past __________.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4810" y="161989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news or talk shows</a:t>
            </a:r>
            <a:endParaRPr lang="en-US" altLang="zh-CN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4976" y="228599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some great  jokes</a:t>
            </a:r>
            <a:endParaRPr lang="en-US" altLang="zh-CN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8992" y="350043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game shows</a:t>
            </a:r>
            <a:endParaRPr lang="en-US" altLang="zh-CN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488" y="483460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soap operas</a:t>
            </a:r>
            <a:endParaRPr lang="en-US" altLang="zh-CN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29124" y="542926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tonight </a:t>
            </a:r>
            <a:endParaRPr lang="en-US" altLang="zh-CN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1" name="Unit_05_SectionA 2b 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357166"/>
            <a:ext cx="866780" cy="86678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4786314" y="2285992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142976" y="2928934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34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4" grpId="0"/>
      <p:bldP spid="45" grpId="0"/>
      <p:bldP spid="46" grpId="0"/>
      <p:bldP spid="47" grpId="0"/>
      <p:bldP spid="48" grpId="0"/>
      <p:bldP spid="13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get (1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57422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994460"/>
            <a:ext cx="864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learn from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向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学习， 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获得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500174"/>
            <a:ext cx="5543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40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earn from sb.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向某人学习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233" y="3000372"/>
            <a:ext cx="5658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learn from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获得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779" y="2143116"/>
            <a:ext cx="7390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eg.We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should learn f_____ Lei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Feng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143372" y="214311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rom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643314"/>
            <a:ext cx="8315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eg.Why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don’t you learn from my mistakes?</a:t>
            </a:r>
          </a:p>
          <a:p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你为什么不从我的错误中吸取教训呢？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4857760"/>
            <a:ext cx="5272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learn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 from sb. /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5429264"/>
            <a:ext cx="8917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eg.She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learned Chinese f_____ a Chinese girl.</a:t>
            </a:r>
          </a:p>
          <a:p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她跟着一个中国女孩学习中文。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786314" y="5429264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rom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3" grpId="0"/>
      <p:bldP spid="17" grpId="0"/>
      <p:bldP spid="18" grpId="0"/>
      <p:bldP spid="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28572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2c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3385" y="71414"/>
            <a:ext cx="80009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Ask and answer questions about the TV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 shows in 2a.  Use information that is true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 for you 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596" y="1857364"/>
            <a:ext cx="8143932" cy="40719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85720" y="1857364"/>
            <a:ext cx="8072494" cy="392909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2084382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A: Do you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plan to </a:t>
            </a:r>
            <a:r>
              <a:rPr lang="en-US" altLang="zh-CN" sz="2400" b="1" i="1" dirty="0" smtClean="0">
                <a:latin typeface="Georgia" pitchFamily="18" charset="0"/>
              </a:rPr>
              <a:t>watch the news tonight 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B: Yes. I like watching the news. I watch it every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      night.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A:  Why ?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</a:rPr>
              <a:t>B: 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Because I hope to find out what’s going on 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       around the world.</a:t>
            </a:r>
            <a:endParaRPr lang="zh-CN" altLang="en-US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5357818" y="2285992"/>
            <a:ext cx="3500430" cy="1857388"/>
          </a:xfrm>
          <a:prstGeom prst="cloudCallout">
            <a:avLst>
              <a:gd name="adj1" fmla="val -10975"/>
              <a:gd name="adj2" fmla="val 64358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86446" y="2428868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go on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=take place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发生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云形标注 12"/>
          <p:cNvSpPr/>
          <p:nvPr/>
        </p:nvSpPr>
        <p:spPr>
          <a:xfrm>
            <a:off x="928662" y="2928934"/>
            <a:ext cx="3500430" cy="1857388"/>
          </a:xfrm>
          <a:prstGeom prst="cloudCallout">
            <a:avLst>
              <a:gd name="adj1" fmla="val -10975"/>
              <a:gd name="adj2" fmla="val 64358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00100" y="3143248"/>
            <a:ext cx="4214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around the world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=all over the world  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全世界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528638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3200" dirty="0" smtClean="0">
                <a:latin typeface="Georgia" pitchFamily="18" charset="0"/>
                <a:ea typeface="华文新魏" pitchFamily="2" charset="-122"/>
              </a:rPr>
              <a:t>因为我希望了解世界各地发生的事。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5" grpId="0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32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 bwMode="auto">
          <a:xfrm>
            <a:off x="928662" y="285728"/>
            <a:ext cx="7500990" cy="1000132"/>
          </a:xfrm>
          <a:prstGeom prst="cloud">
            <a:avLst/>
          </a:prstGeom>
          <a:solidFill>
            <a:srgbClr val="66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629673" y="500042"/>
            <a:ext cx="6067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Can you guess where they are ?</a:t>
            </a:r>
            <a:endParaRPr lang="en-US" altLang="zh-CN" sz="2800" b="1" i="1" dirty="0">
              <a:latin typeface="Georgia" pitchFamily="18" charset="0"/>
            </a:endParaRPr>
          </a:p>
        </p:txBody>
      </p:sp>
      <p:pic>
        <p:nvPicPr>
          <p:cNvPr id="4" name="图片 3" descr="t01b0896d74b46cf657.jpg"/>
          <p:cNvPicPr>
            <a:picLocks noChangeAspect="1"/>
          </p:cNvPicPr>
          <p:nvPr/>
        </p:nvPicPr>
        <p:blipFill>
          <a:blip r:embed="rId4"/>
          <a:srcRect t="5357"/>
          <a:stretch>
            <a:fillRect/>
          </a:stretch>
        </p:blipFill>
        <p:spPr>
          <a:xfrm>
            <a:off x="1714480" y="1714488"/>
            <a:ext cx="5929354" cy="4357718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1406" y="1500174"/>
            <a:ext cx="4643470" cy="5072098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2d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71577" y="191136"/>
            <a:ext cx="8129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Listen to the conversation and answer the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questions.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6" y="1500174"/>
            <a:ext cx="47323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1.What are they talking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about ?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2.What does Grace think of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soap operas ?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3.What does Sarah think of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soap operas ?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0030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TV shows .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4" name="图片 13" descr="t01b0896d74b46cf657.jpg"/>
          <p:cNvPicPr>
            <a:picLocks noChangeAspect="1"/>
          </p:cNvPicPr>
          <p:nvPr/>
        </p:nvPicPr>
        <p:blipFill>
          <a:blip r:embed="rId5"/>
          <a:srcRect t="5357"/>
          <a:stretch>
            <a:fillRect/>
          </a:stretch>
        </p:blipFill>
        <p:spPr>
          <a:xfrm rot="638512">
            <a:off x="5040747" y="1174271"/>
            <a:ext cx="3786214" cy="37862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596" y="4139991"/>
            <a:ext cx="335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She loves them.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2" y="5854503"/>
            <a:ext cx="4958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She doesn’t mind them.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1" name="Unit_05_SectionA 2d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286512" y="5357826"/>
            <a:ext cx="1223970" cy="1223970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52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  <p:bldP spid="16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32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2d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前凸弯带形 11"/>
          <p:cNvSpPr/>
          <p:nvPr/>
        </p:nvSpPr>
        <p:spPr>
          <a:xfrm>
            <a:off x="1285852" y="0"/>
            <a:ext cx="6858048" cy="1000132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928794" y="334012"/>
            <a:ext cx="5565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Role –play the conversation.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42908" y="857232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Grace</a:t>
            </a:r>
            <a:r>
              <a:rPr lang="en-GB" altLang="zh-CN" sz="2400" b="1" i="1" dirty="0" smtClean="0">
                <a:latin typeface="Georgia" pitchFamily="18" charset="0"/>
              </a:rPr>
              <a:t>: What did you do in class  today , Sarah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Sarah</a:t>
            </a:r>
            <a:r>
              <a:rPr lang="en-GB" altLang="zh-CN" sz="2400" b="1" i="1" dirty="0" smtClean="0">
                <a:latin typeface="Georgia" pitchFamily="18" charset="0"/>
              </a:rPr>
              <a:t>: We had a discussion about  TV shows. My classmates like game shows and sports shows.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Grace </a:t>
            </a:r>
            <a:r>
              <a:rPr lang="en-GB" altLang="zh-CN" sz="2400" b="1" i="1" dirty="0" smtClean="0">
                <a:latin typeface="Georgia" pitchFamily="18" charset="0"/>
              </a:rPr>
              <a:t>: Oh, I can’t stand them. I love soap operas. I like to  follow  the story and see what happens next.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Sarah</a:t>
            </a:r>
            <a:r>
              <a:rPr lang="en-GB" altLang="zh-CN" sz="2400" b="1" i="1" dirty="0" smtClean="0">
                <a:latin typeface="Georgia" pitchFamily="18" charset="0"/>
              </a:rPr>
              <a:t>: Well, I don’t mind  soap operas .But my  </a:t>
            </a:r>
            <a:r>
              <a:rPr lang="en-GB" altLang="zh-CN" sz="2400" b="1" i="1" dirty="0" err="1" smtClean="0">
                <a:latin typeface="Georgia" pitchFamily="18" charset="0"/>
              </a:rPr>
              <a:t>favorite</a:t>
            </a:r>
            <a:r>
              <a:rPr lang="en-GB" altLang="zh-CN" sz="2400" b="1" i="1" dirty="0" smtClean="0">
                <a:latin typeface="Georg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TV shows are the news and talk shows 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Grace 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They’re boring !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Sarah</a:t>
            </a:r>
            <a:r>
              <a:rPr lang="en-GB" altLang="zh-CN" sz="2400" b="1" i="1" dirty="0" smtClean="0">
                <a:latin typeface="Georgia" pitchFamily="18" charset="0"/>
              </a:rPr>
              <a:t>: Well, they may not be very exciting, but you can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expect to learn a lot from them. I hope to be a  TV reporter one day.</a:t>
            </a:r>
          </a:p>
        </p:txBody>
      </p:sp>
      <p:cxnSp>
        <p:nvCxnSpPr>
          <p:cNvPr id="20" name="直接连接符 19"/>
          <p:cNvCxnSpPr/>
          <p:nvPr/>
        </p:nvCxnSpPr>
        <p:spPr>
          <a:xfrm rot="10800000">
            <a:off x="2000232" y="2000240"/>
            <a:ext cx="350046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0800000">
            <a:off x="2285984" y="3143248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Unit_05_SectionA 2d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642918"/>
            <a:ext cx="1009656" cy="1009656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rot="10800000">
            <a:off x="714348" y="364331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云形标注 15"/>
          <p:cNvSpPr/>
          <p:nvPr/>
        </p:nvSpPr>
        <p:spPr>
          <a:xfrm>
            <a:off x="5143504" y="2214554"/>
            <a:ext cx="3500430" cy="1857388"/>
          </a:xfrm>
          <a:prstGeom prst="cloudCallout">
            <a:avLst>
              <a:gd name="adj1" fmla="val -85400"/>
              <a:gd name="adj2" fmla="val -6847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357818" y="2357430"/>
            <a:ext cx="485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have a discussion 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 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about … 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就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讨论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云形标注 20"/>
          <p:cNvSpPr/>
          <p:nvPr/>
        </p:nvSpPr>
        <p:spPr>
          <a:xfrm>
            <a:off x="714348" y="928670"/>
            <a:ext cx="3500430" cy="1857388"/>
          </a:xfrm>
          <a:prstGeom prst="cloudCallout">
            <a:avLst>
              <a:gd name="adj1" fmla="val -36113"/>
              <a:gd name="adj2" fmla="val 838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42910" y="1214422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follow sb. to do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跟随某人去做某事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rot="10800000">
            <a:off x="3071802" y="5857892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10800000">
            <a:off x="285720" y="6357958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0800000">
            <a:off x="1714480" y="6856412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云形标注 26"/>
          <p:cNvSpPr/>
          <p:nvPr/>
        </p:nvSpPr>
        <p:spPr>
          <a:xfrm>
            <a:off x="1857356" y="3929066"/>
            <a:ext cx="5000660" cy="1857388"/>
          </a:xfrm>
          <a:prstGeom prst="cloudCallout">
            <a:avLst>
              <a:gd name="adj1" fmla="val -36113"/>
              <a:gd name="adj2" fmla="val 8386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2071670" y="4071942"/>
            <a:ext cx="485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one day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有一天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可以表示过去的某一天，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也可以表示将来的某一天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9" name="云形标注 28"/>
          <p:cNvSpPr/>
          <p:nvPr/>
        </p:nvSpPr>
        <p:spPr>
          <a:xfrm>
            <a:off x="1857356" y="3929066"/>
            <a:ext cx="4071966" cy="1428760"/>
          </a:xfrm>
          <a:prstGeom prst="cloudCallout">
            <a:avLst>
              <a:gd name="adj1" fmla="val -33571"/>
              <a:gd name="adj2" fmla="val 12371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224070" y="4071942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some day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表示将来的某一天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52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17" grpId="0"/>
      <p:bldP spid="21" grpId="0" animBg="1"/>
      <p:bldP spid="22" grpId="0"/>
      <p:bldP spid="27" grpId="0" animBg="1"/>
      <p:bldP spid="28" grpId="0"/>
      <p:bldP spid="29" grpId="0" animBg="1"/>
      <p:bldP spid="3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32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2d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42908" y="857232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Grace</a:t>
            </a:r>
            <a:r>
              <a:rPr lang="en-GB" altLang="zh-CN" sz="2400" b="1" i="1" dirty="0" smtClean="0">
                <a:latin typeface="Georgia" pitchFamily="18" charset="0"/>
              </a:rPr>
              <a:t>: What did you do in class  today , Sarah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Sarah</a:t>
            </a:r>
            <a:r>
              <a:rPr lang="en-GB" altLang="zh-CN" sz="2400" b="1" i="1" dirty="0" smtClean="0">
                <a:latin typeface="Georgia" pitchFamily="18" charset="0"/>
              </a:rPr>
              <a:t>: We had a discussion about  TV shows. My classmates like game shows and sports shows.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Grace </a:t>
            </a:r>
            <a:r>
              <a:rPr lang="en-GB" altLang="zh-CN" sz="2400" b="1" i="1" dirty="0" smtClean="0">
                <a:latin typeface="Georgia" pitchFamily="18" charset="0"/>
              </a:rPr>
              <a:t>: Oh, I can’t stand them. I love soap operas. I like to  follow  the story and see what happens next.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Sarah</a:t>
            </a:r>
            <a:r>
              <a:rPr lang="en-GB" altLang="zh-CN" sz="2400" b="1" i="1" dirty="0" smtClean="0">
                <a:latin typeface="Georgia" pitchFamily="18" charset="0"/>
              </a:rPr>
              <a:t>: Well, I don’t mind  soap operas .But my  </a:t>
            </a:r>
            <a:r>
              <a:rPr lang="en-GB" altLang="zh-CN" sz="2400" b="1" i="1" dirty="0" err="1" smtClean="0">
                <a:latin typeface="Georgia" pitchFamily="18" charset="0"/>
              </a:rPr>
              <a:t>favorite</a:t>
            </a:r>
            <a:r>
              <a:rPr lang="en-GB" altLang="zh-CN" sz="2400" b="1" i="1" dirty="0" smtClean="0">
                <a:latin typeface="Georg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TV shows are the news and talk shows 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Grace 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They’re boring !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Sarah</a:t>
            </a:r>
            <a:r>
              <a:rPr lang="en-GB" altLang="zh-CN" sz="2400" b="1" i="1" dirty="0" smtClean="0">
                <a:latin typeface="Georgia" pitchFamily="18" charset="0"/>
              </a:rPr>
              <a:t>: Well, they may not be very exciting, but you can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expect to learn a lot from them. I hope to be a  TV reporter one day.</a:t>
            </a:r>
          </a:p>
        </p:txBody>
      </p:sp>
      <p:sp>
        <p:nvSpPr>
          <p:cNvPr id="8" name="左右箭头 7"/>
          <p:cNvSpPr/>
          <p:nvPr/>
        </p:nvSpPr>
        <p:spPr>
          <a:xfrm>
            <a:off x="1214414" y="0"/>
            <a:ext cx="6929486" cy="100010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000232" y="214290"/>
            <a:ext cx="5269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Practice  the  conversation.</a:t>
            </a:r>
            <a:endParaRPr lang="en-US" altLang="zh-CN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57158" y="285728"/>
            <a:ext cx="2928958" cy="10715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57158" y="142852"/>
            <a:ext cx="2928958" cy="1143008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208642"/>
            <a:ext cx="2425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Grammar </a:t>
            </a:r>
          </a:p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  Focus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1714489"/>
          <a:ext cx="9144000" cy="464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3"/>
                <a:gridCol w="4643437"/>
              </a:tblGrid>
              <a:tr h="846179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875737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796125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1090466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103496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71470" y="1714488"/>
            <a:ext cx="4690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Do you want ________(watch)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the news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6" y="1857364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Yes, I ____./No, I 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1470" y="2455127"/>
            <a:ext cx="4094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What do you plan 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(watch) tonight??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7370" y="2538707"/>
            <a:ext cx="4666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I  plan ________(watch) Days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of  Our  Past.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0471" y="3383821"/>
            <a:ext cx="4496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What can you expect 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(learn) from sitcoms?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5318" y="3383821"/>
            <a:ext cx="4567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You can learn some great 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(joke).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1470" y="4312515"/>
            <a:ext cx="4240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Why do you like 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(watch) the news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5908" y="4157497"/>
            <a:ext cx="4487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Because I hope _______(find)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out what’s going on around the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world.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384085"/>
            <a:ext cx="485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What do you ______ ___ talk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shows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9124" y="5229067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I don’t  mind them! / I can’t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 them! / I love 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(watch) them !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857356" y="1568223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 watch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572132" y="1711099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428860" y="228599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 watch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572132" y="235743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 watch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857488" y="3211297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 learn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011432" y="3211297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jokes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725548" y="4181781"/>
            <a:ext cx="1846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  find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429124" y="5429264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stand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297020" y="1714488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don’t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357422" y="4139991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watching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009756" y="521495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think       of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7297020" y="5429264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watching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8" name="云形标注 27"/>
          <p:cNvSpPr/>
          <p:nvPr/>
        </p:nvSpPr>
        <p:spPr>
          <a:xfrm>
            <a:off x="4857752" y="1142984"/>
            <a:ext cx="4071966" cy="1857388"/>
          </a:xfrm>
          <a:prstGeom prst="cloudCallout">
            <a:avLst>
              <a:gd name="adj1" fmla="val -48435"/>
              <a:gd name="adj2" fmla="val 8758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572000" y="3714752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286380" y="2137468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tell jokes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讲笑话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3094" y="1214422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joke </a:t>
            </a:r>
            <a:r>
              <a:rPr lang="en-US" altLang="zh-CN" sz="2800" dirty="0" smtClean="0">
                <a:latin typeface="GWIPA" pitchFamily="2" charset="2"/>
                <a:ea typeface="华文新魏" pitchFamily="2" charset="-122"/>
              </a:rPr>
              <a:t>/</a:t>
            </a:r>
            <a:r>
              <a:rPr lang="en-US" altLang="zh-CN" sz="2800" dirty="0" err="1" smtClean="0">
                <a:latin typeface="GWIPA" pitchFamily="2" charset="2"/>
                <a:ea typeface="华文新魏" pitchFamily="2" charset="-122"/>
              </a:rPr>
              <a:t>dZ</a:t>
            </a:r>
            <a:r>
              <a:rPr lang="en-US" altLang="zh-CN" sz="2800" dirty="0" err="1" smtClean="0">
                <a:latin typeface="GWIPA" pitchFamily="2" charset="2"/>
              </a:rPr>
              <a:t>E</a:t>
            </a:r>
            <a:r>
              <a:rPr lang="zh-CN" altLang="en-US" sz="2800" dirty="0" smtClean="0">
                <a:latin typeface="MS PGothic" pitchFamily="34" charset="-128"/>
                <a:sym typeface="MS PGothic" pitchFamily="34" charset="-128"/>
              </a:rPr>
              <a:t>ʊ</a:t>
            </a:r>
            <a:r>
              <a:rPr lang="en-US" altLang="zh-CN" sz="2800" dirty="0" smtClean="0">
                <a:latin typeface="GWIPA" pitchFamily="2" charset="2"/>
                <a:ea typeface="华文新魏" pitchFamily="2" charset="-122"/>
              </a:rPr>
              <a:t>K/</a:t>
            </a:r>
            <a:endParaRPr lang="en-US" altLang="zh-CN" sz="3200" dirty="0" smtClean="0"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笑话，玩笑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  <p:bldP spid="26" grpId="0"/>
      <p:bldP spid="30" grpId="0"/>
      <p:bldP spid="31" grpId="0"/>
      <p:bldP spid="33" grpId="0"/>
      <p:bldP spid="34" grpId="0"/>
      <p:bldP spid="35" grpId="0"/>
      <p:bldP spid="36" grpId="0"/>
      <p:bldP spid="28" grpId="0" animBg="1"/>
      <p:bldP spid="29" grpId="0" animBg="1"/>
      <p:bldP spid="32" grpId="0"/>
      <p:bldP spid="3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c1f011d31cc61bdb_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142852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3a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50054" y="71414"/>
            <a:ext cx="79367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Make a conversation and then practice it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with a partner.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00364" y="1428736"/>
            <a:ext cx="5572164" cy="414340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000396" y="1643050"/>
            <a:ext cx="5786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A:  What do you plan to watch on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TV tonight 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B:   I hope to ____________, 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but I also want  to________.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How about you ? 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Do you_______ a talk show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or________?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A:   Oh,  I want to __________.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abdbe4005cdb02c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7143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3b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42910" y="117439"/>
            <a:ext cx="8929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Answer these questions . Give answers that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are true for you 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1389768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1.What do you think of game shows 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2.What comedy shows do you like to watch 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3.Do you plan to watch a sports show tonight 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4.What can you expect to learn from the news?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________________________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2976" y="176277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  don’t mind them.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2976" y="2571744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 like to watch sitcoms.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42976" y="3477284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Yes, I do.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42976" y="4357694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 can learn what’s going on around the world.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2643174" y="285728"/>
            <a:ext cx="4357718" cy="1571660"/>
          </a:xfrm>
          <a:prstGeom prst="cloudCallout">
            <a:avLst>
              <a:gd name="adj1" fmla="val -48435"/>
              <a:gd name="adj2" fmla="val 8758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00232" y="2214554"/>
            <a:ext cx="135732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714612" y="500042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comedy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dirty="0" smtClean="0">
                <a:latin typeface="GWIPA" pitchFamily="2" charset="2"/>
                <a:ea typeface="华文新魏" pitchFamily="2" charset="-122"/>
              </a:rPr>
              <a:t>/</a:t>
            </a:r>
            <a:r>
              <a:rPr lang="en-US" altLang="zh-CN" sz="2800" dirty="0" smtClean="0">
                <a:latin typeface="GWIPA" pitchFamily="2" charset="2"/>
                <a:ea typeface="华文新魏" pitchFamily="2" charset="-122"/>
                <a:sym typeface="GWIPA"/>
              </a:rPr>
              <a:t></a:t>
            </a:r>
            <a:r>
              <a:rPr lang="en-US" altLang="zh-CN" sz="2800" dirty="0" err="1" smtClean="0">
                <a:latin typeface="GWIPA" pitchFamily="2" charset="2"/>
                <a:ea typeface="华文新魏" pitchFamily="2" charset="-122"/>
              </a:rPr>
              <a:t>kXmEdi</a:t>
            </a:r>
            <a:r>
              <a:rPr lang="en-US" altLang="zh-CN" sz="2800" dirty="0" smtClean="0">
                <a:latin typeface="GWIPA" pitchFamily="2" charset="2"/>
                <a:ea typeface="华文新魏" pitchFamily="2" charset="-122"/>
              </a:rPr>
              <a:t>/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喜剧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comedy-comedies</a:t>
            </a:r>
            <a:endParaRPr lang="zh-CN" altLang="en-US" sz="28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04a2e50c688a5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2844" y="1643050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latin typeface="GWIPA" pitchFamily="2" charset="2"/>
              </a:rPr>
              <a:t>/</a:t>
            </a:r>
            <a:r>
              <a:rPr lang="en-US" altLang="zh-CN" sz="9600" b="1" dirty="0" err="1" smtClean="0">
                <a:latin typeface="GWIPA" pitchFamily="2" charset="2"/>
              </a:rPr>
              <a:t>ME</a:t>
            </a:r>
            <a:r>
              <a:rPr lang="en-US" altLang="zh-CN" sz="9600" b="1" dirty="0" err="1" smtClean="0">
                <a:latin typeface="GWIPA" pitchFamily="2" charset="2"/>
                <a:sym typeface="GWIPA"/>
              </a:rPr>
              <a:t></a:t>
            </a:r>
            <a:r>
              <a:rPr lang="en-US" altLang="zh-CN" sz="9600" b="1" dirty="0" err="1" smtClean="0">
                <a:latin typeface="GWIPA" pitchFamily="2" charset="2"/>
              </a:rPr>
              <a:t>dZISEn</a:t>
            </a:r>
            <a:r>
              <a:rPr lang="en-US" altLang="zh-CN" sz="9600" b="1" u="none" dirty="0" smtClean="0">
                <a:latin typeface="GWIPA" pitchFamily="2" charset="2"/>
              </a:rPr>
              <a:t>/</a:t>
            </a:r>
            <a:endParaRPr lang="zh-CN" altLang="en-US" sz="9600" b="1" dirty="0" smtClean="0">
              <a:latin typeface="GWIPA" pitchFamily="2" charset="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714480" y="299809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714744" y="300037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572000" y="300037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 rot="5400000">
            <a:off x="1179489" y="2678107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 rot="5400000">
            <a:off x="3036877" y="2535231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214290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3c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59672" y="142852"/>
            <a:ext cx="79271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Ask your classmates questions and write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their names in the chart.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0" name="折角形 9"/>
          <p:cNvSpPr/>
          <p:nvPr/>
        </p:nvSpPr>
        <p:spPr>
          <a:xfrm>
            <a:off x="829996" y="1492896"/>
            <a:ext cx="7572428" cy="3429024"/>
          </a:xfrm>
          <a:prstGeom prst="foldedCorner">
            <a:avLst>
              <a:gd name="adj" fmla="val 7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>
            <a:solidFill>
              <a:srgbClr val="7030A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>
            <a:endCxn id="10" idx="3"/>
          </p:cNvCxnSpPr>
          <p:nvPr/>
        </p:nvCxnSpPr>
        <p:spPr>
          <a:xfrm flipV="1">
            <a:off x="829996" y="3207408"/>
            <a:ext cx="75724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30539" y="3778912"/>
            <a:ext cx="7571885" cy="16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30538" y="2064400"/>
            <a:ext cx="7571886" cy="1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830538" y="2635904"/>
            <a:ext cx="7571886" cy="1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830538" y="4350416"/>
            <a:ext cx="7571886" cy="1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 flipH="1">
            <a:off x="3983766" y="3206615"/>
            <a:ext cx="342902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59132" y="1438169"/>
            <a:ext cx="3714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latin typeface="Georgia" pitchFamily="18" charset="0"/>
              </a:rPr>
              <a:t>Find someone who…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000132" y="2006284"/>
            <a:ext cx="3714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wants to </a:t>
            </a:r>
            <a:r>
              <a:rPr lang="en-US" altLang="zh-CN" sz="2400" i="1" dirty="0" smtClean="0">
                <a:latin typeface="Georgia" pitchFamily="18" charset="0"/>
              </a:rPr>
              <a:t>watch a movie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928694" y="2571744"/>
            <a:ext cx="3714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hopes to</a:t>
            </a:r>
            <a:r>
              <a:rPr lang="en-US" altLang="zh-CN" sz="2400" i="1" dirty="0" smtClean="0">
                <a:latin typeface="Georgia" pitchFamily="18" charset="0"/>
              </a:rPr>
              <a:t> watch a sitcom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000132" y="3224119"/>
            <a:ext cx="3714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expects to </a:t>
            </a:r>
            <a:r>
              <a:rPr lang="en-US" altLang="zh-CN" sz="2400" i="1" dirty="0" smtClean="0">
                <a:latin typeface="Georgia" pitchFamily="18" charset="0"/>
              </a:rPr>
              <a:t>watch the news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071570" y="3795623"/>
            <a:ext cx="4286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</a:rPr>
              <a:t>plans to </a:t>
            </a:r>
            <a:r>
              <a:rPr lang="en-US" altLang="zh-CN" sz="2400" i="1" dirty="0" smtClean="0">
                <a:latin typeface="Georgia" pitchFamily="18" charset="0"/>
              </a:rPr>
              <a:t>watch a sports show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59132" y="4438565"/>
            <a:ext cx="5152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never wants to watch a game show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544904" y="1418069"/>
            <a:ext cx="4429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latin typeface="Georgia" pitchFamily="18" charset="0"/>
              </a:rPr>
              <a:t>Students’ names</a:t>
            </a:r>
            <a:endParaRPr lang="en-US" altLang="zh-CN" sz="2400" b="1" i="1" dirty="0">
              <a:latin typeface="Georgia" pitchFamily="18" charset="0"/>
            </a:endParaRPr>
          </a:p>
        </p:txBody>
      </p:sp>
      <p:pic>
        <p:nvPicPr>
          <p:cNvPr id="47" name="图片 46" descr="a562b649d38442d7_i.jpg"/>
          <p:cNvPicPr>
            <a:picLocks noChangeAspect="1"/>
          </p:cNvPicPr>
          <p:nvPr/>
        </p:nvPicPr>
        <p:blipFill>
          <a:blip r:embed="rId3"/>
          <a:srcRect l="5625" t="14063" r="40937" b="18438"/>
          <a:stretch>
            <a:fillRect/>
          </a:stretch>
        </p:blipFill>
        <p:spPr>
          <a:xfrm>
            <a:off x="285720" y="5000660"/>
            <a:ext cx="1357322" cy="1714488"/>
          </a:xfrm>
          <a:prstGeom prst="rect">
            <a:avLst/>
          </a:prstGeom>
        </p:spPr>
      </p:pic>
      <p:pic>
        <p:nvPicPr>
          <p:cNvPr id="48" name="图片 47" descr="0c3b457ec7e1b7ab.jpg"/>
          <p:cNvPicPr>
            <a:picLocks noChangeAspect="1"/>
          </p:cNvPicPr>
          <p:nvPr/>
        </p:nvPicPr>
        <p:blipFill>
          <a:blip r:embed="rId4"/>
          <a:srcRect l="35417" t="14035" r="5208" b="10526"/>
          <a:stretch>
            <a:fillRect/>
          </a:stretch>
        </p:blipFill>
        <p:spPr>
          <a:xfrm>
            <a:off x="7286644" y="5000660"/>
            <a:ext cx="1500198" cy="1857364"/>
          </a:xfrm>
          <a:prstGeom prst="rect">
            <a:avLst/>
          </a:prstGeom>
        </p:spPr>
      </p:pic>
      <p:sp>
        <p:nvSpPr>
          <p:cNvPr id="49" name="椭圆形标注 48"/>
          <p:cNvSpPr/>
          <p:nvPr/>
        </p:nvSpPr>
        <p:spPr>
          <a:xfrm>
            <a:off x="1500166" y="5000636"/>
            <a:ext cx="2928958" cy="1071570"/>
          </a:xfrm>
          <a:prstGeom prst="wedgeEllipseCallout">
            <a:avLst>
              <a:gd name="adj1" fmla="val -55902"/>
              <a:gd name="adj2" fmla="val 54126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571604" y="4929198"/>
            <a:ext cx="3714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Georgia" pitchFamily="18" charset="0"/>
              </a:rPr>
              <a:t>Do you want to watch a movie ?</a:t>
            </a:r>
            <a:endParaRPr lang="en-US" altLang="zh-CN" sz="2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1" name="椭圆形标注 50"/>
          <p:cNvSpPr/>
          <p:nvPr/>
        </p:nvSpPr>
        <p:spPr>
          <a:xfrm>
            <a:off x="4214810" y="5643578"/>
            <a:ext cx="2928958" cy="1071570"/>
          </a:xfrm>
          <a:prstGeom prst="wedgeEllipseCallout">
            <a:avLst>
              <a:gd name="adj1" fmla="val 59551"/>
              <a:gd name="adj2" fmla="val -21546"/>
            </a:avLst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572032" y="5783065"/>
            <a:ext cx="3714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9900"/>
                </a:solidFill>
                <a:latin typeface="Georgia" pitchFamily="18" charset="0"/>
              </a:rPr>
              <a:t>Yes, I do.</a:t>
            </a:r>
            <a:endParaRPr lang="en-US" altLang="zh-CN" sz="2400" b="1" i="1" dirty="0">
              <a:solidFill>
                <a:srgbClr val="FF99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908" y="357166"/>
            <a:ext cx="100013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单项选择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 What does he think of English Today 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--____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A. He loves it.             B. He can see it 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C. He doesn’t see it.   D. That’s all right.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2. In my family everyone ____ sitcoms.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A. like     B. likes     C. is  like    D. are like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3. I think this show is very interesting.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---I agree ___you 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A. to     B. about    C. of      D. with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4. My brother likes playing ping-pong.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And I ____.  A. like it    B. likes playing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                         C. do, too  D. like, too</a:t>
            </a:r>
          </a:p>
        </p:txBody>
      </p:sp>
      <p:pic>
        <p:nvPicPr>
          <p:cNvPr id="14" name="图片 13" descr="b5531e97b1c109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1500174"/>
            <a:ext cx="690563" cy="833439"/>
          </a:xfrm>
          <a:prstGeom prst="rect">
            <a:avLst/>
          </a:prstGeom>
        </p:spPr>
      </p:pic>
      <p:pic>
        <p:nvPicPr>
          <p:cNvPr id="15" name="图片 14" descr="b5531e97b1c109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214686"/>
            <a:ext cx="690563" cy="690563"/>
          </a:xfrm>
          <a:prstGeom prst="rect">
            <a:avLst/>
          </a:prstGeom>
        </p:spPr>
      </p:pic>
      <p:pic>
        <p:nvPicPr>
          <p:cNvPr id="16" name="图片 15" descr="b5531e97b1c109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643446"/>
            <a:ext cx="690563" cy="690563"/>
          </a:xfrm>
          <a:prstGeom prst="rect">
            <a:avLst/>
          </a:prstGeom>
        </p:spPr>
      </p:pic>
      <p:pic>
        <p:nvPicPr>
          <p:cNvPr id="17" name="图片 16" descr="b5531e97b1c109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6167437"/>
            <a:ext cx="690563" cy="690563"/>
          </a:xfrm>
          <a:prstGeom prst="rect">
            <a:avLst/>
          </a:prstGeom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908" y="357166"/>
            <a:ext cx="100013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单项选择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5.Her father ___Sports World, but her mother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___.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A .like ; don’t             B. like; doesn’t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C. likes ; doesn’t       D. likes ;  don’t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6. The movie is too scary. I  can’t___ it.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A. stand     B. see    C. have      D. play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7.  Do you think Brazil will beat Japan in the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next match 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--- Yes, they have better players , so I ___them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to win.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A. hope    B. except    C. expect    D. prefer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</a:t>
            </a:r>
          </a:p>
        </p:txBody>
      </p:sp>
      <p:pic>
        <p:nvPicPr>
          <p:cNvPr id="7" name="图片 6" descr="b5531e97b1c109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143116"/>
            <a:ext cx="690563" cy="833439"/>
          </a:xfrm>
          <a:prstGeom prst="rect">
            <a:avLst/>
          </a:prstGeom>
        </p:spPr>
      </p:pic>
      <p:pic>
        <p:nvPicPr>
          <p:cNvPr id="8" name="图片 7" descr="b5531e97b1c109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143248"/>
            <a:ext cx="690563" cy="833439"/>
          </a:xfrm>
          <a:prstGeom prst="rect">
            <a:avLst/>
          </a:prstGeom>
        </p:spPr>
      </p:pic>
      <p:pic>
        <p:nvPicPr>
          <p:cNvPr id="9" name="图片 8" descr="b5531e97b1c109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5643578"/>
            <a:ext cx="690563" cy="833439"/>
          </a:xfrm>
          <a:prstGeom prst="rect">
            <a:avLst/>
          </a:prstGeom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908" y="357166"/>
            <a:ext cx="100013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单项选择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8.They plan ____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Lijiang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on National Day of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2013.  ----Sounds great !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A. go   to    B. to go to C. to go   D. going to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9. ____ I borrow your history book?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--- Sure. Here you are 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A. Must    B. May   C. Need    D. Will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10.Jack , could you help me __when the plane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  will take off on the Internet?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---  I’m sorry, my computer doesn’t work.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A. get out   B .look out   C. take out  D. find out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</a:t>
            </a:r>
          </a:p>
        </p:txBody>
      </p:sp>
      <p:pic>
        <p:nvPicPr>
          <p:cNvPr id="7" name="图片 6" descr="b5531e97b1c109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1714488"/>
            <a:ext cx="690563" cy="833439"/>
          </a:xfrm>
          <a:prstGeom prst="rect">
            <a:avLst/>
          </a:prstGeom>
        </p:spPr>
      </p:pic>
      <p:pic>
        <p:nvPicPr>
          <p:cNvPr id="8" name="图片 7" descr="b5531e97b1c109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143248"/>
            <a:ext cx="690563" cy="833439"/>
          </a:xfrm>
          <a:prstGeom prst="rect">
            <a:avLst/>
          </a:prstGeom>
        </p:spPr>
      </p:pic>
      <p:pic>
        <p:nvPicPr>
          <p:cNvPr id="9" name="图片 8" descr="b5531e97b1c109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5286388"/>
            <a:ext cx="690563" cy="833439"/>
          </a:xfrm>
          <a:prstGeom prst="rect">
            <a:avLst/>
          </a:prstGeom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b92010fb934225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-2357486" y="1285860"/>
            <a:ext cx="11858708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+mj-cs"/>
              </a:rPr>
              <a:t>Section </a:t>
            </a:r>
            <a:r>
              <a:rPr lang="en-US" altLang="zh-CN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  <a:ea typeface="+mj-ea"/>
                <a:cs typeface="+mj-cs"/>
              </a:rPr>
              <a:t>B</a:t>
            </a:r>
            <a:endParaRPr kumimoji="0" lang="zh-CN" altLang="en-US" sz="12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  <p:sndAc>
      <p:stSnd>
        <p:snd r:embed="rId2" name="有偶1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5144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8211" y="201019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0993" y="71414"/>
            <a:ext cx="854447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What do you think of these TV shows and movies ? Choose words from the box and write them under the pictures .Each picture can have more than one word.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57158" y="1643050"/>
            <a:ext cx="8501122" cy="12144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428596" y="1698957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</a:rPr>
              <a:t>educational     serious        wonderful        relaxing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meaningless    enjoyable    exciting            boring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36" name="图片 35" descr="01.JPG"/>
          <p:cNvPicPr>
            <a:picLocks noChangeAspect="1"/>
          </p:cNvPicPr>
          <p:nvPr/>
        </p:nvPicPr>
        <p:blipFill>
          <a:blip r:embed="rId5"/>
          <a:srcRect l="74612" t="32432" r="2072" b="47297"/>
          <a:stretch>
            <a:fillRect/>
          </a:stretch>
        </p:blipFill>
        <p:spPr>
          <a:xfrm>
            <a:off x="214282" y="3000372"/>
            <a:ext cx="1714512" cy="1500198"/>
          </a:xfrm>
          <a:prstGeom prst="rect">
            <a:avLst/>
          </a:prstGeom>
        </p:spPr>
      </p:pic>
      <p:pic>
        <p:nvPicPr>
          <p:cNvPr id="11" name="图片 10" descr="01.JPG"/>
          <p:cNvPicPr>
            <a:picLocks noChangeAspect="1"/>
          </p:cNvPicPr>
          <p:nvPr/>
        </p:nvPicPr>
        <p:blipFill>
          <a:blip r:embed="rId5"/>
          <a:srcRect l="72798" t="5730" r="6476" b="73513"/>
          <a:stretch>
            <a:fillRect/>
          </a:stretch>
        </p:blipFill>
        <p:spPr>
          <a:xfrm>
            <a:off x="4000496" y="3000372"/>
            <a:ext cx="1643074" cy="1500198"/>
          </a:xfrm>
          <a:prstGeom prst="rect">
            <a:avLst/>
          </a:prstGeom>
        </p:spPr>
      </p:pic>
      <p:pic>
        <p:nvPicPr>
          <p:cNvPr id="12" name="图片 11" descr="01.JPG"/>
          <p:cNvPicPr>
            <a:picLocks noChangeAspect="1"/>
          </p:cNvPicPr>
          <p:nvPr/>
        </p:nvPicPr>
        <p:blipFill>
          <a:blip r:embed="rId5"/>
          <a:srcRect l="8204" t="34775" r="72366" b="47850"/>
          <a:stretch>
            <a:fillRect/>
          </a:stretch>
        </p:blipFill>
        <p:spPr>
          <a:xfrm>
            <a:off x="7286644" y="3000372"/>
            <a:ext cx="1571636" cy="1500198"/>
          </a:xfrm>
          <a:prstGeom prst="rect">
            <a:avLst/>
          </a:prstGeom>
        </p:spPr>
      </p:pic>
      <p:pic>
        <p:nvPicPr>
          <p:cNvPr id="13" name="图片 12" descr="01.JPG"/>
          <p:cNvPicPr>
            <a:picLocks noChangeAspect="1"/>
          </p:cNvPicPr>
          <p:nvPr/>
        </p:nvPicPr>
        <p:blipFill>
          <a:blip r:embed="rId5"/>
          <a:srcRect l="9672" t="7928" r="69603" b="74505"/>
          <a:stretch>
            <a:fillRect/>
          </a:stretch>
        </p:blipFill>
        <p:spPr>
          <a:xfrm>
            <a:off x="5715008" y="4572008"/>
            <a:ext cx="1500198" cy="1500198"/>
          </a:xfrm>
          <a:prstGeom prst="rect">
            <a:avLst/>
          </a:prstGeom>
        </p:spPr>
      </p:pic>
      <p:pic>
        <p:nvPicPr>
          <p:cNvPr id="14" name="Picture 4" descr="c:\users\dell\appdata\roaming\360se6\USERDA~1\Temp\C5638E~2.JPG"/>
          <p:cNvPicPr>
            <a:picLocks noChangeAspect="1" noChangeArrowheads="1"/>
          </p:cNvPicPr>
          <p:nvPr/>
        </p:nvPicPr>
        <p:blipFill>
          <a:blip r:embed="rId6"/>
          <a:srcRect l="19969" t="28781" r="24251" b="16186"/>
          <a:stretch>
            <a:fillRect/>
          </a:stretch>
        </p:blipFill>
        <p:spPr bwMode="auto">
          <a:xfrm rot="10800000">
            <a:off x="2214546" y="4500570"/>
            <a:ext cx="1428760" cy="150019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2844" y="450057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 talk  show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 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450057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soap opera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1670" y="5955589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     news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5174" y="457200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sports show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6027003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game show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42844" y="4286256"/>
            <a:ext cx="18469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educational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010904" y="4640057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boring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297020" y="478632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enjoyable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224954" y="6143644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serious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715008" y="6211669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exciting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86050" y="1282471"/>
            <a:ext cx="1923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600" dirty="0" err="1" smtClean="0">
                <a:solidFill>
                  <a:srgbClr val="C00000"/>
                </a:solidFill>
                <a:latin typeface="GWIPA" pitchFamily="2" charset="2"/>
              </a:rPr>
              <a:t>sIErIEs</a:t>
            </a:r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0034" y="2500306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600" dirty="0" err="1" smtClean="0">
                <a:solidFill>
                  <a:srgbClr val="C00000"/>
                </a:solidFill>
                <a:latin typeface="GWIPA" pitchFamily="2" charset="2"/>
              </a:rPr>
              <a:t>mi:nINlEs</a:t>
            </a:r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5144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8211" y="201019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0993" y="71414"/>
            <a:ext cx="854447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What do you think of these TV shows and movies ? Choose words from the box and write them under the pictures .Each picture can have more than one word.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57158" y="1643050"/>
            <a:ext cx="8501122" cy="12144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428596" y="1698957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</a:rPr>
              <a:t>educational     serious        wonderful        relaxing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meaningless    enjoyable    exciting            boring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450057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 talent show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 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450057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comedy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32" y="5955589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     cartoon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5174" y="4572008"/>
            <a:ext cx="228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action movie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132" y="6027003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  scary movie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________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42844" y="4640057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wonderful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929058" y="4640057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relaxing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297020" y="478632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exciting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143108" y="6253483"/>
            <a:ext cx="2632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enjoyable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572132" y="6211669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meaningless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F:\大桥教学\教材图片\GFI7A素材\unit9素材\课本图片\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572008"/>
            <a:ext cx="1643074" cy="1443037"/>
          </a:xfrm>
          <a:prstGeom prst="rect">
            <a:avLst/>
          </a:prstGeom>
          <a:noFill/>
        </p:spPr>
      </p:pic>
      <p:pic>
        <p:nvPicPr>
          <p:cNvPr id="1027" name="Picture 3" descr="F:\大桥教学\教材图片\GFI7A素材\unit9素材\课本图片\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928934"/>
            <a:ext cx="1963737" cy="1443037"/>
          </a:xfrm>
          <a:prstGeom prst="rect">
            <a:avLst/>
          </a:prstGeom>
          <a:noFill/>
        </p:spPr>
      </p:pic>
      <p:pic>
        <p:nvPicPr>
          <p:cNvPr id="1028" name="Picture 4" descr="F:\大桥教学\教材图片\GFI7A素材\unit9素材\课本图片\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3000372"/>
            <a:ext cx="1935163" cy="1454150"/>
          </a:xfrm>
          <a:prstGeom prst="rect">
            <a:avLst/>
          </a:prstGeom>
          <a:noFill/>
        </p:spPr>
      </p:pic>
      <p:pic>
        <p:nvPicPr>
          <p:cNvPr id="28" name="图片 27" descr="t011eca3805b1fdfc5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1670" y="4572008"/>
            <a:ext cx="1785950" cy="1471610"/>
          </a:xfrm>
          <a:prstGeom prst="rect">
            <a:avLst/>
          </a:prstGeom>
        </p:spPr>
      </p:pic>
      <p:pic>
        <p:nvPicPr>
          <p:cNvPr id="29" name="图片 28" descr="185337_4c5b691f14232.jpg"/>
          <p:cNvPicPr>
            <a:picLocks noChangeAspect="1"/>
          </p:cNvPicPr>
          <p:nvPr/>
        </p:nvPicPr>
        <p:blipFill>
          <a:blip r:embed="rId9"/>
          <a:srcRect l="17740" t="53125" r="63197" b="38542"/>
          <a:stretch>
            <a:fillRect/>
          </a:stretch>
        </p:blipFill>
        <p:spPr>
          <a:xfrm>
            <a:off x="285720" y="2928934"/>
            <a:ext cx="2143140" cy="1500198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1. serious   adj.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严肃的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认真的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363924"/>
            <a:ext cx="8180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serious about doing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对做某事认真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3114319"/>
            <a:ext cx="84385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Peter is serious _____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介词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)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Jenny.</a:t>
            </a:r>
          </a:p>
          <a:p>
            <a:pPr>
              <a:lnSpc>
                <a:spcPct val="20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He’s serious about ______(sell) his house.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651" y="1428736"/>
            <a:ext cx="843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serious about sb./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对某人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某事认真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071934" y="350043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about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357686" y="457200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selling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  <p:bldP spid="17" grpId="0"/>
      <p:bldP spid="1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72523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2. meaningless   adj.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毫无意义的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70" y="2458232"/>
            <a:ext cx="787266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Lots of people think scary movies are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 meaningless.</a:t>
            </a:r>
          </a:p>
          <a:p>
            <a:pPr>
              <a:lnSpc>
                <a:spcPct val="20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651" y="1428736"/>
            <a:ext cx="8170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meaningless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meaning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加否定意义的后缀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--less 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构成的派生词</a:t>
            </a:r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28662" y="3639925"/>
            <a:ext cx="7358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许多人认为恐怖片毫无意义</a:t>
            </a:r>
            <a:r>
              <a:rPr lang="en-US" altLang="zh-CN" sz="36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en-US" altLang="zh-CN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4357694"/>
            <a:ext cx="838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40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常见的加</a:t>
            </a:r>
            <a:r>
              <a:rPr lang="en-US" altLang="zh-CN" sz="40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—less</a:t>
            </a:r>
            <a:r>
              <a:rPr lang="zh-CN" altLang="en-US" sz="40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后缀构成的词汇有</a:t>
            </a:r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: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5000636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homeless</a:t>
            </a:r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714612" y="4929198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无家可归的</a:t>
            </a:r>
            <a:endParaRPr lang="en-US" altLang="zh-CN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5487431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careless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714612" y="5429264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36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粗心的</a:t>
            </a:r>
            <a:endParaRPr lang="en-US" altLang="zh-CN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7686" y="5500702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hopeless</a:t>
            </a:r>
            <a:endParaRPr lang="en-US" altLang="zh-CN" sz="32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429388" y="5429264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无希望的</a:t>
            </a:r>
            <a:endParaRPr lang="en-US" altLang="zh-CN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7" grpId="0"/>
      <p:bldP spid="11" grpId="0"/>
      <p:bldP spid="12" grpId="0"/>
      <p:bldP spid="14" grpId="0"/>
      <p:bldP spid="16" grpId="0"/>
      <p:bldP spid="20" grpId="0"/>
      <p:bldP spid="21" grpId="0"/>
      <p:bldP spid="2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72523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3. relaxing   adj.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轻松的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363924"/>
            <a:ext cx="4596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relaxed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放松的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指人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3153849"/>
            <a:ext cx="8238153" cy="2418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want to have a _______  vacation.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Tom looks very _____ after a ______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vacation.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651" y="1428736"/>
            <a:ext cx="5388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relaxing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令人轻松的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指物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500562" y="335756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relaxing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071934" y="414338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relaxed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58016" y="4143380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relaxing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772523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relax   v.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放松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  <p:bldP spid="19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04a2e50c688a5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034" y="1571612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 smtClean="0">
                <a:latin typeface="GWIPA" pitchFamily="2" charset="2"/>
              </a:rPr>
              <a:t>/</a:t>
            </a:r>
            <a:r>
              <a:rPr lang="en-US" altLang="zh-CN" sz="12000" b="1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12000" b="1" dirty="0" err="1" smtClean="0">
                <a:latin typeface="GWIPA" pitchFamily="2" charset="2"/>
              </a:rPr>
              <a:t>tIKIt</a:t>
            </a:r>
            <a:r>
              <a:rPr lang="en-US" altLang="zh-CN" sz="12000" b="1" u="none" dirty="0" smtClean="0">
                <a:latin typeface="GWIPA" pitchFamily="2" charset="2"/>
              </a:rPr>
              <a:t>/</a:t>
            </a:r>
            <a:endParaRPr lang="zh-CN" altLang="en-US" sz="12000" b="1" dirty="0" smtClean="0">
              <a:latin typeface="GWIPA" pitchFamily="2" charset="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928794" y="335756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214678" y="335756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rot="5400000">
            <a:off x="1250927" y="2463793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5144" y="138094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8211" y="129581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1b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0993" y="142852"/>
            <a:ext cx="85444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Listen and circle the description words you </a:t>
            </a:r>
          </a:p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hear in the box in 1a.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14612" y="142852"/>
            <a:ext cx="1143008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57158" y="1428736"/>
            <a:ext cx="8501122" cy="12144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28596" y="1500174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</a:rPr>
              <a:t>educational     serious        wonderful        relaxing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meaningless    enjoyable    exciting            boring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1438" y="2786058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1438" y="2786058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1c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42910" y="2714620"/>
            <a:ext cx="85444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Listen again. Write down the words John and Mary use to describe the TV shows or movies.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71406" y="4000504"/>
            <a:ext cx="8929718" cy="2714644"/>
          </a:xfrm>
          <a:prstGeom prst="round2DiagRect">
            <a:avLst>
              <a:gd name="adj1" fmla="val 143"/>
              <a:gd name="adj2" fmla="val 0"/>
            </a:avLst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71438" y="4713296"/>
            <a:ext cx="88582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1406" y="5572140"/>
            <a:ext cx="88582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5400000">
            <a:off x="-250462" y="5321710"/>
            <a:ext cx="2643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1464050" y="5393148"/>
            <a:ext cx="2643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3107124" y="5321710"/>
            <a:ext cx="2643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5400000">
            <a:off x="4607322" y="5321710"/>
            <a:ext cx="2643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5400000">
            <a:off x="6179752" y="5321710"/>
            <a:ext cx="2643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0" y="4270725"/>
            <a:ext cx="1000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John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-71438" y="5640189"/>
            <a:ext cx="15001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Mary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1071538" y="3770659"/>
            <a:ext cx="1857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Action movies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714612" y="3770659"/>
            <a:ext cx="1857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Scary </a:t>
            </a:r>
          </a:p>
          <a:p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 movies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4429124" y="3786190"/>
            <a:ext cx="1857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Game   shows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5929322" y="4000504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Sitcoms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7643834" y="3786190"/>
            <a:ext cx="1857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Talk shows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000100" y="4786322"/>
            <a:ext cx="17859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exciting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4857752" y="2071678"/>
            <a:ext cx="1500198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42910" y="2071678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715140" y="1571612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6643702" y="2071678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2714612" y="2000240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4500562" y="1571612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786082" y="4786322"/>
            <a:ext cx="17859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exciting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857224" y="5786454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meaningless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2571736" y="5786454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meaningless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4429124" y="5786454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relaxing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5929322" y="5786454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relaxing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4429124" y="4786322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boring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5929322" y="4786322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boring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358082" y="4786322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enjoyable</a:t>
            </a:r>
            <a:endParaRPr lang="en-US" altLang="zh-CN" sz="2400" i="1" dirty="0">
              <a:latin typeface="Georgia" pitchFamily="18" charset="0"/>
            </a:endParaRPr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358082" y="5786454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latin typeface="Georgia" pitchFamily="18" charset="0"/>
              </a:rPr>
              <a:t>wonderful</a:t>
            </a:r>
            <a:endParaRPr lang="en-US" altLang="zh-CN" sz="2400" i="1" dirty="0">
              <a:latin typeface="Georgia" pitchFamily="18" charset="0"/>
            </a:endParaRPr>
          </a:p>
        </p:txBody>
      </p:sp>
      <p:pic>
        <p:nvPicPr>
          <p:cNvPr id="42" name="Unit_05_SectionB 1b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286380" y="714356"/>
            <a:ext cx="723904" cy="723904"/>
          </a:xfrm>
          <a:prstGeom prst="rect">
            <a:avLst/>
          </a:prstGeom>
        </p:spPr>
      </p:pic>
      <p:pic>
        <p:nvPicPr>
          <p:cNvPr id="43" name="Unit_05_SectionB 1c- 铃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348658" y="3143248"/>
            <a:ext cx="795342" cy="795342"/>
          </a:xfrm>
          <a:prstGeom prst="rect">
            <a:avLst/>
          </a:prstGeom>
        </p:spPr>
      </p:pic>
      <p:sp>
        <p:nvSpPr>
          <p:cNvPr id="45" name="椭圆 44"/>
          <p:cNvSpPr/>
          <p:nvPr/>
        </p:nvSpPr>
        <p:spPr>
          <a:xfrm>
            <a:off x="785786" y="4000504"/>
            <a:ext cx="2143140" cy="785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5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6919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725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8" grpId="0"/>
      <p:bldP spid="90" grpId="0"/>
      <p:bldP spid="4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72523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4. action movie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动作影片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143248"/>
            <a:ext cx="3695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act</a:t>
            </a:r>
            <a:r>
              <a:rPr lang="en-US" altLang="zh-CN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行动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动作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786322"/>
            <a:ext cx="7085594" cy="1683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Actions speak louder than words.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百说不如一做。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2000240"/>
            <a:ext cx="6163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action  n.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行动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动作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指抽象的行为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持续而复杂的行动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7224" y="1285860"/>
            <a:ext cx="1654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6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QKSn</a:t>
            </a:r>
            <a:r>
              <a:rPr lang="en-US" altLang="zh-CN" sz="36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3844357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actor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演员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4487299"/>
            <a:ext cx="3831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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actress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女演员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  <p:bldP spid="16" grpId="0"/>
      <p:bldP spid="17" grpId="0"/>
      <p:bldP spid="2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142876" y="214290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142844" y="214290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1d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14348" y="142852"/>
            <a:ext cx="85444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Tell your partner what John and Mary like to watch and why . Then tell your partner what you like to watch and why .</a:t>
            </a:r>
            <a:endParaRPr lang="en-US" altLang="zh-CN" sz="2400" b="1" i="1" dirty="0">
              <a:latin typeface="Georgia" pitchFamily="18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rot="10800000" flipH="1">
            <a:off x="285720" y="2857496"/>
            <a:ext cx="8572560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rot="10800000" flipH="1">
            <a:off x="285720" y="3786190"/>
            <a:ext cx="8572560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t010df30dc4dd34a3b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071678"/>
            <a:ext cx="2428892" cy="2643206"/>
          </a:xfrm>
          <a:prstGeom prst="rect">
            <a:avLst/>
          </a:prstGeom>
        </p:spPr>
      </p:pic>
      <p:sp>
        <p:nvSpPr>
          <p:cNvPr id="45" name="圆角矩形标注 44"/>
          <p:cNvSpPr/>
          <p:nvPr/>
        </p:nvSpPr>
        <p:spPr>
          <a:xfrm>
            <a:off x="642910" y="2000240"/>
            <a:ext cx="4429156" cy="3429024"/>
          </a:xfrm>
          <a:prstGeom prst="wedgeRoundRectCallout">
            <a:avLst>
              <a:gd name="adj1" fmla="val 68759"/>
              <a:gd name="adj2" fmla="val 1194"/>
              <a:gd name="adj3" fmla="val 16667"/>
            </a:avLst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70961" y="2322980"/>
            <a:ext cx="468685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John wants to watch talk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shows because they’re 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enjoyable. I like to watch 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action movies because they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are exciting.</a:t>
            </a:r>
            <a:endParaRPr lang="en-US" altLang="zh-CN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908" y="500042"/>
            <a:ext cx="100013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单项选择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 My sister is serious ___ her homework.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A. to     B. with         C. about   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2. The movie is ____,I feel very ____.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A. relaxing ; relaxing     B. relaxed; relaxed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C. relaxed ; relaxing      D. relaxing ; relaxed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3.  I think the old people don’t like ___movies.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A. act    B. actor    C. action    D. actress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</a:t>
            </a:r>
          </a:p>
        </p:txBody>
      </p:sp>
      <p:pic>
        <p:nvPicPr>
          <p:cNvPr id="11" name="图片 10" descr="0a697fca64dc649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1571612"/>
            <a:ext cx="876304" cy="876304"/>
          </a:xfrm>
          <a:prstGeom prst="rect">
            <a:avLst/>
          </a:prstGeom>
        </p:spPr>
      </p:pic>
      <p:pic>
        <p:nvPicPr>
          <p:cNvPr id="12" name="图片 11" descr="0a697fca64dc649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786190"/>
            <a:ext cx="876304" cy="876304"/>
          </a:xfrm>
          <a:prstGeom prst="rect">
            <a:avLst/>
          </a:prstGeom>
        </p:spPr>
      </p:pic>
      <p:pic>
        <p:nvPicPr>
          <p:cNvPr id="13" name="图片 12" descr="0a697fca64dc649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5286388"/>
            <a:ext cx="876304" cy="876304"/>
          </a:xfrm>
          <a:prstGeom prst="rect">
            <a:avLst/>
          </a:prstGeom>
        </p:spPr>
      </p:pic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有偶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8910" y="-20022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41325" algn="l"/>
                <a:tab pos="620713" algn="l"/>
                <a:tab pos="800100" algn="l"/>
                <a:tab pos="979488" algn="l"/>
                <a:tab pos="1173163" algn="l"/>
                <a:tab pos="1338263" algn="l"/>
                <a:tab pos="1519238" algn="l"/>
              </a:tabLst>
            </a:pPr>
            <a:r>
              <a:rPr lang="en-US" altLang="zh-CN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</a:t>
            </a:r>
            <a:endParaRPr lang="zh-CN" alt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1470" y="816850"/>
            <a:ext cx="100013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句型转换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 What do you think of the town ?(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同义句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___ ____ you ____ the town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2. The story is </a:t>
            </a:r>
            <a:r>
              <a:rPr lang="en-US" altLang="zh-CN" sz="3200" i="1" u="sng" dirty="0" smtClean="0">
                <a:latin typeface="Georgia" pitchFamily="18" charset="0"/>
                <a:ea typeface="华文新魏" pitchFamily="2" charset="-122"/>
              </a:rPr>
              <a:t>very interesting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划线提问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____ ____ you ____ of the story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3. Does your sister love the game ?(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变陈述句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  _____ sister ____ the game.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28662" y="2071678"/>
            <a:ext cx="4214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How   do             like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00100" y="3571876"/>
            <a:ext cx="6215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What     do            think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71538" y="5072074"/>
            <a:ext cx="6215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My                  loves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75144" y="138094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-32" y="129581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42431" y="71414"/>
            <a:ext cx="85444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Discuss the following questions with a partner.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86" y="1071546"/>
            <a:ext cx="6786610" cy="357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1. Do you like to watch cartoons ?</a:t>
            </a:r>
          </a:p>
          <a:p>
            <a:pPr>
              <a:lnSpc>
                <a:spcPct val="2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2. What is your favorite cartoon ?</a:t>
            </a:r>
          </a:p>
          <a:p>
            <a:pPr>
              <a:lnSpc>
                <a:spcPct val="2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3. Why do you like it ?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28596" y="1357298"/>
            <a:ext cx="8072494" cy="3357586"/>
          </a:xfrm>
          <a:prstGeom prst="roundRect">
            <a:avLst/>
          </a:prstGeom>
          <a:noFill/>
          <a:ln w="76200">
            <a:solidFill>
              <a:srgbClr val="FF99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 descr="06b88bc4642e1d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929198"/>
            <a:ext cx="2786082" cy="1857388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71406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-32" y="214290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2b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1538" y="1428736"/>
            <a:ext cx="2840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</a:p>
          <a:p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642910" y="142852"/>
            <a:ext cx="85444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Listen to the passage and complete the time line 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142844" y="1357298"/>
            <a:ext cx="2857520" cy="2071702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圆角矩形 70"/>
          <p:cNvSpPr/>
          <p:nvPr/>
        </p:nvSpPr>
        <p:spPr>
          <a:xfrm>
            <a:off x="3214678" y="1357298"/>
            <a:ext cx="2500330" cy="2071702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圆角矩形 71"/>
          <p:cNvSpPr/>
          <p:nvPr/>
        </p:nvSpPr>
        <p:spPr>
          <a:xfrm>
            <a:off x="5857884" y="1357298"/>
            <a:ext cx="3143272" cy="2071702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1406" y="1643050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Steamboat Willie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came out in New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York.</a:t>
            </a:r>
            <a:endParaRPr lang="zh-CN" altLang="en-US" sz="2800" i="1" dirty="0">
              <a:latin typeface="Georgia" pitchFamily="18" charset="0"/>
            </a:endParaRPr>
          </a:p>
        </p:txBody>
      </p:sp>
      <p:cxnSp>
        <p:nvCxnSpPr>
          <p:cNvPr id="76" name="直接箭头连接符 75"/>
          <p:cNvCxnSpPr/>
          <p:nvPr/>
        </p:nvCxnSpPr>
        <p:spPr>
          <a:xfrm>
            <a:off x="357190" y="4429132"/>
            <a:ext cx="8358214" cy="1588"/>
          </a:xfrm>
          <a:prstGeom prst="straightConnector1">
            <a:avLst/>
          </a:prstGeom>
          <a:ln w="76200">
            <a:solidFill>
              <a:srgbClr val="66330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rot="5400000">
            <a:off x="1143373" y="4428735"/>
            <a:ext cx="857256" cy="794"/>
          </a:xfrm>
          <a:prstGeom prst="line">
            <a:avLst/>
          </a:prstGeom>
          <a:ln w="76200">
            <a:solidFill>
              <a:srgbClr val="6633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rot="5400000">
            <a:off x="4215207" y="4428735"/>
            <a:ext cx="857256" cy="794"/>
          </a:xfrm>
          <a:prstGeom prst="line">
            <a:avLst/>
          </a:prstGeom>
          <a:ln w="76200">
            <a:solidFill>
              <a:srgbClr val="6633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rot="5400000">
            <a:off x="7001289" y="4428735"/>
            <a:ext cx="857256" cy="794"/>
          </a:xfrm>
          <a:prstGeom prst="line">
            <a:avLst/>
          </a:prstGeom>
          <a:ln w="76200">
            <a:solidFill>
              <a:srgbClr val="6633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圆角矩形 85"/>
          <p:cNvSpPr/>
          <p:nvPr/>
        </p:nvSpPr>
        <p:spPr>
          <a:xfrm>
            <a:off x="214282" y="5214950"/>
            <a:ext cx="2857520" cy="121444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圆角矩形 86"/>
          <p:cNvSpPr/>
          <p:nvPr/>
        </p:nvSpPr>
        <p:spPr>
          <a:xfrm>
            <a:off x="3214678" y="5214950"/>
            <a:ext cx="2857520" cy="121444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圆角矩形 87"/>
          <p:cNvSpPr/>
          <p:nvPr/>
        </p:nvSpPr>
        <p:spPr>
          <a:xfrm>
            <a:off x="6143636" y="5214950"/>
            <a:ext cx="2857520" cy="121444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3929058" y="554898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1930s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00826" y="535782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November 18,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1978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5720" y="535782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November 18,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1928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14678" y="1643050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He made 87 cartoons with Mickey.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86446" y="1418570"/>
            <a:ext cx="3357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Mickey became the first cartoon character to have a star on the Hollywood Walk  of Fame.</a:t>
            </a:r>
            <a:endParaRPr lang="zh-CN" altLang="en-US" sz="2400" i="1" dirty="0">
              <a:latin typeface="Georgia" pitchFamily="18" charset="0"/>
            </a:endParaRPr>
          </a:p>
        </p:txBody>
      </p:sp>
      <p:pic>
        <p:nvPicPr>
          <p:cNvPr id="23" name="Unit_05_SectionB 2b- 铃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071670" y="642918"/>
            <a:ext cx="866780" cy="866780"/>
          </a:xfrm>
          <a:prstGeom prst="rect">
            <a:avLst/>
          </a:prstGeom>
        </p:spPr>
      </p:pic>
    </p:spTree>
  </p:cSld>
  <p:clrMapOvr>
    <a:masterClrMapping/>
  </p:clrMapOvr>
  <p:transition>
    <p:pull dir="rd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692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92" grpId="0"/>
      <p:bldP spid="93" grpId="0"/>
      <p:bldP spid="9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34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373821"/>
            <a:ext cx="98584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When people say “ culture” , we think of art and history.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But one very famous symbol in American culture is a cartoon. We all know and love the black mouse with two large round ears-Mickey Mouse. Over 80 years ago, he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first appeared in the cartoon Steamboat Willie. When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this cartoon came out in New York on November 18,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1928, it was the first cartoon with sound and music. The man behind Mickey was Walt Disney. He became very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rich and successful. In the 1930s, he made 87 cartoons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with Mickey.</a:t>
            </a:r>
          </a:p>
        </p:txBody>
      </p:sp>
      <p:sp>
        <p:nvSpPr>
          <p:cNvPr id="7" name="矩形 6"/>
          <p:cNvSpPr/>
          <p:nvPr/>
        </p:nvSpPr>
        <p:spPr>
          <a:xfrm>
            <a:off x="71406" y="-55085"/>
            <a:ext cx="3842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 pitchFamily="18" charset="0"/>
              </a:rPr>
              <a:t>Paragraph 1</a:t>
            </a:r>
            <a:endParaRPr lang="zh-CN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3047920" y="857232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kVltSE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71670" y="1500174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feImEs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11189" y="2762904"/>
            <a:ext cx="213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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mIkima</a:t>
            </a:r>
            <a:r>
              <a:rPr lang="zh-CN" altLang="en-US" sz="2800" dirty="0" smtClean="0">
                <a:solidFill>
                  <a:srgbClr val="C00000"/>
                </a:solidFill>
                <a:latin typeface="MS PGothic" pitchFamily="34" charset="-128"/>
                <a:sym typeface="MS PGothic" pitchFamily="34" charset="-128"/>
              </a:rPr>
              <a:t>ʊ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s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1942" y="3429000"/>
            <a:ext cx="1386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EpIEd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72264" y="5286388"/>
            <a:ext cx="1616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bIkeIM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406" y="6000768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rItS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93930" y="5929330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sEksesfl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214546" y="1214422"/>
            <a:ext cx="135732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286380" y="2428868"/>
            <a:ext cx="100013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57224" y="3071810"/>
            <a:ext cx="1214446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000232" y="3714752"/>
            <a:ext cx="164307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643702" y="5000636"/>
            <a:ext cx="142876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0" y="5643578"/>
            <a:ext cx="335755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006866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famous as+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职位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名称的词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作为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而闻名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612" y="4293596"/>
            <a:ext cx="900438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This place is famous ____ its cotton.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棉花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Jet Li is famous ___ a great actor in the world.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This singer is famous ____ lots of old people.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221048"/>
            <a:ext cx="8781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famous for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闻名的原因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因为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而出名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786314" y="4497181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for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214678" y="5282999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as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792684"/>
            <a:ext cx="6950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famous to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+sb.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所熟知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57686" y="5997379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571480"/>
            <a:ext cx="1000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1.But one very famous symbol in American </a:t>
            </a:r>
          </a:p>
          <a:p>
            <a:r>
              <a:rPr lang="zh-CN" altLang="en-US" sz="3200" i="1" dirty="0" smtClean="0">
                <a:latin typeface="Georgia" pitchFamily="18" charset="0"/>
              </a:rPr>
              <a:t>   </a:t>
            </a:r>
            <a:r>
              <a:rPr lang="en-US" altLang="zh-CN" sz="3200" i="1" dirty="0" smtClean="0">
                <a:latin typeface="Georgia" pitchFamily="18" charset="0"/>
              </a:rPr>
              <a:t>culture is a cartoon.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endParaRPr lang="en-US" altLang="zh-CN" sz="3200" i="1" dirty="0" smtClean="0">
              <a:latin typeface="Georgia" pitchFamily="18" charset="0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但是美国文化的一个非常著名的标志是卡通片。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71802" y="642918"/>
            <a:ext cx="142876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7" grpId="0"/>
      <p:bldP spid="19" grpId="0"/>
      <p:bldP spid="11" grpId="0"/>
      <p:bldP spid="12" grpId="0"/>
      <p:bldP spid="14" grpId="0"/>
      <p:bldP spid="1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006866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appear  v.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出现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露面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14346" y="3500438"/>
            <a:ext cx="9486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My friends didn’t  a _____ until seven o’clock.</a:t>
            </a:r>
            <a:endParaRPr lang="zh-CN" altLang="en-US" sz="3200" i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221048"/>
            <a:ext cx="6742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over=more than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超出，比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多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000496" y="371475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Georgia" pitchFamily="18" charset="0"/>
              </a:rPr>
              <a:t>ppear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644894"/>
            <a:ext cx="1000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2. Over 80 years ago, he first appeared in the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    cartoon Steamboat Willie.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80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多年前，他首次在卡通片威利号汽船中出现。</a:t>
            </a:r>
            <a:endParaRPr lang="en-US" altLang="zh-CN" sz="3200" dirty="0" smtClean="0">
              <a:latin typeface="Georgia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86446" y="714356"/>
            <a:ext cx="142876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85786" y="714356"/>
            <a:ext cx="107157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71504" y="4487299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appear  v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出现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)---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disappear  v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消失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058803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appearance  n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出现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露面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)---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disappearance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2" grpId="0"/>
      <p:bldP spid="14" grpId="0"/>
      <p:bldP spid="16" grpId="0" animBg="1"/>
      <p:bldP spid="20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04a2e50c688a5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034" y="1571612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 smtClean="0">
                <a:latin typeface="GWIPA" pitchFamily="2" charset="2"/>
              </a:rPr>
              <a:t>/</a:t>
            </a:r>
            <a:r>
              <a:rPr lang="en-US" altLang="zh-CN" sz="12000" b="1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12000" b="1" dirty="0" err="1" smtClean="0">
                <a:latin typeface="GWIPA" pitchFamily="2" charset="2"/>
              </a:rPr>
              <a:t>sItKXm</a:t>
            </a:r>
            <a:r>
              <a:rPr lang="en-US" altLang="zh-CN" sz="12000" b="1" u="none" dirty="0" smtClean="0">
                <a:latin typeface="GWIPA" pitchFamily="2" charset="2"/>
              </a:rPr>
              <a:t>/</a:t>
            </a:r>
            <a:endParaRPr lang="zh-CN" altLang="en-US" sz="12000" b="1" dirty="0" smtClean="0">
              <a:latin typeface="GWIPA" pitchFamily="2" charset="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2143108" y="335756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071934" y="335756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rot="5400000">
            <a:off x="1893869" y="2463793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1643050"/>
            <a:ext cx="6813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My first book came out in 2003.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我的第一本书于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2003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年出版了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1214422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发行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出版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701085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3. come out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786" y="2786058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出来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出现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430" y="2728737"/>
            <a:ext cx="5052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The sun is coming out.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太阳出来了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786" y="3429000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开花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发芽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48" y="3857628"/>
            <a:ext cx="6878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Some flowers begin to come out.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一些花开始开花了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786" y="4935692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 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透露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传出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786" y="5429264"/>
            <a:ext cx="6527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The truth has come out at last.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真相终于大白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9" grpId="0"/>
      <p:bldP spid="23" grpId="0"/>
      <p:bldP spid="24" grpId="0"/>
      <p:bldP spid="25" grpId="0"/>
      <p:bldP spid="26" grpId="0"/>
      <p:bldP spid="2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701085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4. He became very rich and successful.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他成功了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而且变得非常富有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786" y="1792420"/>
            <a:ext cx="5650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become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连系动词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+n./adj.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719" y="2500306"/>
            <a:ext cx="835517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Last year my father b_______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成为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)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a </a:t>
            </a:r>
          </a:p>
          <a:p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headmaster.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929190" y="2568355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600" i="1" dirty="0" err="1" smtClean="0">
                <a:solidFill>
                  <a:srgbClr val="C00000"/>
                </a:solidFill>
                <a:latin typeface="Georgia" pitchFamily="18" charset="0"/>
              </a:rPr>
              <a:t>ecame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3721246"/>
            <a:ext cx="3676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rich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adj.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富有的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86" y="4357694"/>
            <a:ext cx="4766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successful</a:t>
            </a:r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adj.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成功的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256" y="4929198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successful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(adj.)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-success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(n.)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-succeed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(v.)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--successfully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(adj.)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34" y="5786454"/>
            <a:ext cx="7375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He is a _________(success) man.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643174" y="585789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successful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1" grpId="0"/>
      <p:bldP spid="22" grpId="0"/>
      <p:bldP spid="28" grpId="0"/>
      <p:bldP spid="29" grpId="0"/>
      <p:bldP spid="3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34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809227"/>
            <a:ext cx="9858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Some people might ask how this cartoon animal became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so popular . One of the main reasons is that Mickey was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like a common man, but he always tried to face any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danger . In his early films, Mickey was unlucky and had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many problems such as losing his house or girlfriend, Minnie. However, he was always ready to try his best.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People went to the cinema to see the “little man win” . 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Most of them wanted to be like Mickey.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-71462"/>
            <a:ext cx="3921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 pitchFamily="18" charset="0"/>
              </a:rPr>
              <a:t>Paragraph 2</a:t>
            </a:r>
            <a:endParaRPr lang="zh-CN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2193453" y="642918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maIt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868" y="1285860"/>
            <a:ext cx="1245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meIn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43438" y="1357298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ri:zn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1538" y="2000240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kXmEn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14678" y="2571744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fIlMz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86512" y="2571744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VnlVki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74093" y="3214686"/>
            <a:ext cx="105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lu:z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29454" y="3214686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g</a:t>
            </a:r>
            <a:r>
              <a:rPr lang="en-US" altLang="zh-CN" sz="24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3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:lfrend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29256" y="3929066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redi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143108" y="1000108"/>
            <a:ext cx="1214446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28596" y="1643050"/>
            <a:ext cx="1500198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643570" y="2285992"/>
            <a:ext cx="200026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286512" y="2928934"/>
            <a:ext cx="142876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28926" y="4143380"/>
            <a:ext cx="5786478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571736" y="3571876"/>
            <a:ext cx="142876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857884" y="1571612"/>
            <a:ext cx="500066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701085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5. might  modal  v.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可能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1357298"/>
            <a:ext cx="67553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情态动词</a:t>
            </a:r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没有人称和数的变化</a:t>
            </a:r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</a:p>
          <a:p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后面直接加动原</a:t>
            </a:r>
            <a:r>
              <a:rPr lang="en-US" altLang="zh-CN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表示可能性很小。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2" y="2500306"/>
            <a:ext cx="918713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Your uncle might ____(is)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having a meeting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but I’m not sure. 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43372" y="2568355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be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000596" y="4987365"/>
            <a:ext cx="785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C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78054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6. popular adj.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受欢迎的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    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4344423"/>
            <a:ext cx="6598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be popular with sb.</a:t>
            </a:r>
            <a:r>
              <a:rPr lang="zh-CN" altLang="en-US" sz="32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深受某人的欢迎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06" y="4929198"/>
            <a:ext cx="743985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Yao Ming is popular _____people.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A. to       B. in      C. with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30" grpId="0"/>
      <p:bldP spid="15" grpId="0"/>
      <p:bldP spid="19" grpId="0"/>
      <p:bldP spid="2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701085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7. …but he always tried to face any danger.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但他面对危险时总是全力以赴。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784" y="2728737"/>
            <a:ext cx="7029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Everyone must f_____ the facts.</a:t>
            </a:r>
            <a:endParaRPr lang="en-US" altLang="zh-CN" sz="3200" i="1" dirty="0" smtClean="0">
              <a:solidFill>
                <a:srgbClr val="00206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357686" y="2782669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ace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792420"/>
            <a:ext cx="4097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face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v.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面对，面向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0155" y="3792684"/>
            <a:ext cx="576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try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尽力去做某事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43504" y="785794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714744" y="785794"/>
            <a:ext cx="135732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-32" y="4721378"/>
            <a:ext cx="9148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He always tried _______(face)any danger.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786182" y="4786322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face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13" grpId="0"/>
      <p:bldP spid="21" grpId="0"/>
      <p:bldP spid="22" grpId="0" animBg="1"/>
      <p:bldP spid="24" grpId="0" animBg="1"/>
      <p:bldP spid="25" grpId="0"/>
      <p:bldP spid="2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2" y="701085"/>
            <a:ext cx="9429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8. …Mickey was unlucky and had many problems such as losing his house or girl-friend , Minnie.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643050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米奇是不幸的，他经常遇到许多问题，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比如失去房子和女朋友明妮。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071802" y="785794"/>
            <a:ext cx="1571636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357290" y="1214422"/>
            <a:ext cx="135732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42910" y="2714620"/>
            <a:ext cx="6000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unlucky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adj.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不幸的，倒霉的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3500438"/>
            <a:ext cx="9787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unlucky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(adj.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不幸的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)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-lucky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(adj.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幸运的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)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-luckily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(adv.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幸运地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)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-luck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(n.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运气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4714884"/>
            <a:ext cx="843692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lose(lost , lost)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v.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丢失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指因事故或过失失去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原有的东西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也可指人陷入沉思中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be lost 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丢失的，不见的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709" y="6007262"/>
            <a:ext cx="7470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 l____ my key ,but now I find it 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14480" y="6068817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</a:rPr>
              <a:t>ost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2" grpId="0" animBg="1"/>
      <p:bldP spid="24" grpId="0" animBg="1"/>
      <p:bldP spid="15" grpId="0"/>
      <p:bldP spid="16" grpId="0"/>
      <p:bldP spid="11" grpId="0"/>
      <p:bldP spid="12" grpId="0"/>
      <p:bldP spid="1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2" y="701085"/>
            <a:ext cx="9429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9. …Mickey was unlucky and had many problems such as losing his house or girl-friend , Minnie.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643050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米奇是不幸的，他经常遇到许多问题，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比如失去房子和女朋友明妮。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2714620"/>
            <a:ext cx="6126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辨析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such as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和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for example 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357826"/>
            <a:ext cx="8728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 like balls, _____football and ping-pong.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He, ________ is a good student.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0" y="1214422"/>
            <a:ext cx="1500166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71472" y="3286124"/>
            <a:ext cx="8880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such as: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用来列举同类人或事物中的几个例子。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3929066"/>
            <a:ext cx="91951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for example: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一般只以同类事物或人中的“一个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”</a:t>
            </a: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为例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做插入语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用逗号隔开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可置于句首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句中或句末。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071802" y="535782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such as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785918" y="5857892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for example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358082" y="3429000"/>
            <a:ext cx="1500166" cy="5000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643834" y="4000504"/>
            <a:ext cx="1500166" cy="5000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  <p:bldP spid="12" grpId="0"/>
      <p:bldP spid="19" grpId="0" animBg="1"/>
      <p:bldP spid="20" grpId="0"/>
      <p:bldP spid="21" grpId="0"/>
      <p:bldP spid="23" grpId="0"/>
      <p:bldP spid="25" grpId="0"/>
      <p:bldP spid="26" grpId="0" animBg="1"/>
      <p:bldP spid="2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701085"/>
            <a:ext cx="9429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10. However, he was always ready to try his best.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然而，他总乐于竭尽全力。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784" y="3022113"/>
            <a:ext cx="848501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In our class, Tom is ready ______(help)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other people 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215074" y="3068421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help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871481"/>
            <a:ext cx="551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ready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乐于做某事，愿意迅速做某事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4214818"/>
            <a:ext cx="6359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be ready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准备做某事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657" y="5143512"/>
            <a:ext cx="8509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We are ready _______(start) our work.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786182" y="5140123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start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143504" y="785794"/>
            <a:ext cx="135732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74062" y="1285860"/>
            <a:ext cx="3869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adj.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愿意的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准备好的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13" grpId="0"/>
      <p:bldP spid="21" grpId="0"/>
      <p:bldP spid="25" grpId="0"/>
      <p:bldP spid="26" grpId="0"/>
      <p:bldP spid="15" grpId="0" animBg="1"/>
      <p:bldP spid="1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et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71406" y="357166"/>
            <a:ext cx="9072594" cy="6643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endParaRPr kumimoji="0" lang="en-US" altLang="zh-CN" sz="28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57422" y="-71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Notes</a:t>
            </a:r>
            <a:endParaRPr lang="zh-CN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701085"/>
            <a:ext cx="9072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11. However, he was always ready to try his best.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然而，他总乐于竭尽全力。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3857628"/>
            <a:ext cx="8287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  <a:r>
              <a:rPr lang="zh-CN" altLang="en-US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Children are trying their best _______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     (learn) English.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643702" y="385762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 learn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871481"/>
            <a:ext cx="509626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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try one’s best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</a:p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  =do one’s best to do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sth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sym typeface="Wingdings"/>
              </a:rPr>
              <a:t>.</a:t>
            </a: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尽某人的最大努力做某事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786578" y="714356"/>
            <a:ext cx="235742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13" grpId="0"/>
      <p:bldP spid="1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34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09227"/>
            <a:ext cx="9858412" cy="5130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On November 18, 1978 , Mickey became the first cartoon 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character to have a star on the Hollywood  Walk of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Fame . Today’s cartoons are usually not so simple as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little Mickey Mouse, but everyone still knows and loves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him. Who has  a pair of ears more famous than 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Mickey’s ?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-71462"/>
            <a:ext cx="3921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 pitchFamily="18" charset="0"/>
              </a:rPr>
              <a:t>Paragraph 3</a:t>
            </a:r>
            <a:endParaRPr lang="zh-CN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214282" y="1571612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kQrEKtE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9454" y="2571744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C00000"/>
                </a:solidFill>
                <a:latin typeface="GWIPA" pitchFamily="2" charset="2"/>
                <a:sym typeface="GWIPA"/>
              </a:rPr>
              <a:t>sImpl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/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357422" y="4500570"/>
            <a:ext cx="2357422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02983" y="514351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一双耳朵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072198" y="2857496"/>
            <a:ext cx="250033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  <p:bldP spid="12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6681</TotalTime>
  <Words>8391</Words>
  <PresentationFormat>全屏显示(4:3)</PresentationFormat>
  <Paragraphs>1358</Paragraphs>
  <Slides>124</Slides>
  <Notes>32</Notes>
  <HiddenSlides>0</HiddenSlides>
  <MMClips>15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124</vt:i4>
      </vt:variant>
    </vt:vector>
  </HeadingPairs>
  <TitlesOfParts>
    <vt:vector size="125" baseType="lpstr">
      <vt:lpstr>暗香扑面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幻灯片 99</vt:lpstr>
      <vt:lpstr>幻灯片 100</vt:lpstr>
      <vt:lpstr>幻灯片 101</vt:lpstr>
      <vt:lpstr>幻灯片 102</vt:lpstr>
      <vt:lpstr>幻灯片 103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  <vt:lpstr>幻灯片 115</vt:lpstr>
      <vt:lpstr>幻灯片 116</vt:lpstr>
      <vt:lpstr>幻灯片 117</vt:lpstr>
      <vt:lpstr>幻灯片 118</vt:lpstr>
      <vt:lpstr>幻灯片 119</vt:lpstr>
      <vt:lpstr>幻灯片 120</vt:lpstr>
      <vt:lpstr>幻灯片 121</vt:lpstr>
      <vt:lpstr>幻灯片 122</vt:lpstr>
      <vt:lpstr>幻灯片 123</vt:lpstr>
      <vt:lpstr>幻灯片 124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watching TV.</dc:title>
  <dc:creator>dell</dc:creator>
  <cp:lastModifiedBy>dell</cp:lastModifiedBy>
  <cp:revision>293</cp:revision>
  <dcterms:created xsi:type="dcterms:W3CDTF">2013-05-15T08:10:30Z</dcterms:created>
  <dcterms:modified xsi:type="dcterms:W3CDTF">2013-11-09T02:31:00Z</dcterms:modified>
</cp:coreProperties>
</file>