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387" r:id="rId2"/>
    <p:sldId id="259" r:id="rId3"/>
    <p:sldId id="430" r:id="rId4"/>
    <p:sldId id="388" r:id="rId5"/>
    <p:sldId id="406" r:id="rId6"/>
    <p:sldId id="414" r:id="rId7"/>
    <p:sldId id="420" r:id="rId8"/>
    <p:sldId id="421" r:id="rId9"/>
    <p:sldId id="416" r:id="rId10"/>
    <p:sldId id="450" r:id="rId11"/>
    <p:sldId id="415" r:id="rId12"/>
    <p:sldId id="417" r:id="rId13"/>
    <p:sldId id="418" r:id="rId14"/>
    <p:sldId id="419" r:id="rId15"/>
    <p:sldId id="408" r:id="rId16"/>
    <p:sldId id="429" r:id="rId17"/>
    <p:sldId id="431" r:id="rId18"/>
    <p:sldId id="425" r:id="rId19"/>
    <p:sldId id="440" r:id="rId20"/>
    <p:sldId id="426" r:id="rId21"/>
    <p:sldId id="436" r:id="rId22"/>
    <p:sldId id="427" r:id="rId23"/>
    <p:sldId id="441" r:id="rId24"/>
    <p:sldId id="439" r:id="rId25"/>
    <p:sldId id="424" r:id="rId26"/>
    <p:sldId id="428" r:id="rId27"/>
    <p:sldId id="433" r:id="rId28"/>
    <p:sldId id="434" r:id="rId29"/>
    <p:sldId id="466" r:id="rId30"/>
    <p:sldId id="337" r:id="rId31"/>
    <p:sldId id="423" r:id="rId32"/>
    <p:sldId id="400" r:id="rId33"/>
    <p:sldId id="442" r:id="rId34"/>
    <p:sldId id="443" r:id="rId35"/>
    <p:sldId id="444" r:id="rId36"/>
    <p:sldId id="445" r:id="rId37"/>
    <p:sldId id="446" r:id="rId38"/>
    <p:sldId id="454" r:id="rId39"/>
    <p:sldId id="453" r:id="rId40"/>
    <p:sldId id="345" r:id="rId41"/>
    <p:sldId id="447" r:id="rId42"/>
    <p:sldId id="448" r:id="rId43"/>
    <p:sldId id="347" r:id="rId44"/>
    <p:sldId id="349" r:id="rId45"/>
    <p:sldId id="392" r:id="rId46"/>
    <p:sldId id="396" r:id="rId47"/>
    <p:sldId id="451" r:id="rId48"/>
    <p:sldId id="397" r:id="rId49"/>
    <p:sldId id="399" r:id="rId50"/>
    <p:sldId id="449" r:id="rId51"/>
    <p:sldId id="350" r:id="rId52"/>
    <p:sldId id="356" r:id="rId53"/>
    <p:sldId id="389" r:id="rId54"/>
    <p:sldId id="390" r:id="rId55"/>
    <p:sldId id="452" r:id="rId56"/>
    <p:sldId id="456" r:id="rId57"/>
    <p:sldId id="358" r:id="rId58"/>
    <p:sldId id="460" r:id="rId59"/>
    <p:sldId id="458" r:id="rId60"/>
    <p:sldId id="459" r:id="rId61"/>
    <p:sldId id="457" r:id="rId62"/>
    <p:sldId id="461" r:id="rId63"/>
    <p:sldId id="462" r:id="rId64"/>
    <p:sldId id="464" r:id="rId65"/>
    <p:sldId id="463" r:id="rId66"/>
    <p:sldId id="360" r:id="rId67"/>
    <p:sldId id="468" r:id="rId68"/>
    <p:sldId id="359" r:id="rId69"/>
    <p:sldId id="469" r:id="rId70"/>
    <p:sldId id="401" r:id="rId71"/>
    <p:sldId id="361" r:id="rId72"/>
    <p:sldId id="393" r:id="rId73"/>
    <p:sldId id="470" r:id="rId74"/>
    <p:sldId id="355" r:id="rId75"/>
    <p:sldId id="465" r:id="rId76"/>
    <p:sldId id="472" r:id="rId77"/>
    <p:sldId id="467" r:id="rId78"/>
    <p:sldId id="365" r:id="rId79"/>
    <p:sldId id="391" r:id="rId80"/>
    <p:sldId id="367" r:id="rId81"/>
    <p:sldId id="484" r:id="rId82"/>
    <p:sldId id="485" r:id="rId83"/>
    <p:sldId id="473" r:id="rId84"/>
    <p:sldId id="369" r:id="rId85"/>
    <p:sldId id="474" r:id="rId86"/>
    <p:sldId id="494" r:id="rId87"/>
    <p:sldId id="489" r:id="rId88"/>
    <p:sldId id="371" r:id="rId89"/>
    <p:sldId id="475" r:id="rId90"/>
    <p:sldId id="495" r:id="rId91"/>
    <p:sldId id="496" r:id="rId92"/>
    <p:sldId id="476" r:id="rId93"/>
    <p:sldId id="486" r:id="rId94"/>
    <p:sldId id="497" r:id="rId95"/>
    <p:sldId id="498" r:id="rId96"/>
    <p:sldId id="499" r:id="rId97"/>
    <p:sldId id="500" r:id="rId98"/>
    <p:sldId id="501" r:id="rId99"/>
    <p:sldId id="477" r:id="rId100"/>
    <p:sldId id="502" r:id="rId101"/>
    <p:sldId id="503" r:id="rId102"/>
    <p:sldId id="478" r:id="rId103"/>
    <p:sldId id="487" r:id="rId104"/>
    <p:sldId id="319" r:id="rId105"/>
    <p:sldId id="321" r:id="rId106"/>
    <p:sldId id="493" r:id="rId107"/>
    <p:sldId id="479" r:id="rId108"/>
    <p:sldId id="490" r:id="rId109"/>
    <p:sldId id="491" r:id="rId110"/>
    <p:sldId id="492" r:id="rId111"/>
    <p:sldId id="481" r:id="rId112"/>
    <p:sldId id="482" r:id="rId113"/>
    <p:sldId id="483" r:id="rId114"/>
    <p:sldId id="325" r:id="rId115"/>
    <p:sldId id="488" r:id="rId116"/>
    <p:sldId id="326" r:id="rId117"/>
    <p:sldId id="297" r:id="rId1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6F8F7-71AD-47B8-8EE7-76147A8DA67B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91744-1C58-4747-8FCD-98D60E146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91744-1C58-4747-8FCD-98D60E146116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91744-1C58-4747-8FCD-98D60E146116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91744-1C58-4747-8FCD-98D60E14611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&#33521;&#25991;&#20799;&#27468;&#12298;People%20work&#12299;.fl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27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slide" Target="slide14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audio" Target="../media/audio8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nit_06_SectionA%201b.mp3" TargetMode="External"/><Relationship Id="rId5" Type="http://schemas.openxmlformats.org/officeDocument/2006/relationships/image" Target="../media/image37.png"/><Relationship Id="rId4" Type="http://schemas.openxmlformats.org/officeDocument/2006/relationships/audio" Target="../media/audio10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audio" Target="../media/audio6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nit_06_SectionA%202a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nit_06_SectionA%202d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audio" Target="../media/audio14.wav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5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39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39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39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39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3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5.wav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5.wav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5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nit_06_SectionB%201c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4.png"/><Relationship Id="rId4" Type="http://schemas.openxmlformats.org/officeDocument/2006/relationships/audio" Target="../media/audio14.wav"/><Relationship Id="rId9" Type="http://schemas.openxmlformats.org/officeDocument/2006/relationships/image" Target="../media/image5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nit_06_SectionB%201d.mp3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36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nit_06_SectionB%202b.mp3" TargetMode="External"/><Relationship Id="rId5" Type="http://schemas.openxmlformats.org/officeDocument/2006/relationships/image" Target="../media/image58.png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audio" Target="../media/audio10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audio" Target="../media/audio10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" y="2362288"/>
            <a:ext cx="9021335" cy="1066712"/>
          </a:xfrm>
          <a:prstGeom prst="rect">
            <a:avLst/>
          </a:prstGeom>
        </p:spPr>
      </p:pic>
      <p:pic>
        <p:nvPicPr>
          <p:cNvPr id="5" name="Picture 2" descr="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00317" y="1643063"/>
            <a:ext cx="3571881" cy="700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新目标八年级上册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57554" y="2565400"/>
            <a:ext cx="186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3600" b="1" i="1" dirty="0">
                <a:latin typeface="Georgia" pitchFamily="18" charset="0"/>
                <a:ea typeface="黑体" pitchFamily="49" charset="-122"/>
              </a:rPr>
              <a:t>Unit </a:t>
            </a:r>
            <a:r>
              <a:rPr lang="en-US" altLang="zh-CN" sz="3600" b="1" i="1" dirty="0" smtClean="0">
                <a:latin typeface="Georgia" pitchFamily="18" charset="0"/>
                <a:ea typeface="黑体" pitchFamily="49" charset="-122"/>
              </a:rPr>
              <a:t>6</a:t>
            </a:r>
            <a:endParaRPr kumimoji="0" lang="zh-CN" altLang="en-US" sz="3600" b="1" i="1" dirty="0">
              <a:latin typeface="Georgia" pitchFamily="18" charset="0"/>
              <a:ea typeface="黑体" pitchFamily="49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282" y="3929066"/>
            <a:ext cx="8429652" cy="742950"/>
          </a:xfrm>
        </p:spPr>
        <p:txBody>
          <a:bodyPr>
            <a:normAutofit/>
          </a:bodyPr>
          <a:lstStyle/>
          <a:p>
            <a:r>
              <a:rPr lang="en-US" altLang="zh-CN" sz="3200" b="1" i="1" dirty="0" smtClean="0">
                <a:latin typeface="Georgia" pitchFamily="18" charset="0"/>
                <a:ea typeface="黑体" pitchFamily="49" charset="-122"/>
              </a:rPr>
              <a:t>I’m  going to study computer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abstract-design-with-beautiful-flower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7150" y="5573713"/>
            <a:ext cx="246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abstract-design-with-beautiful-flower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895850"/>
            <a:ext cx="406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abstract-design-with-beautiful-flower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5048250"/>
            <a:ext cx="406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abstract-design-with-beautiful-flower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543550"/>
            <a:ext cx="4048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8" name="Oval 15"/>
          <p:cNvSpPr>
            <a:spLocks noChangeArrowheads="1"/>
          </p:cNvSpPr>
          <p:nvPr/>
        </p:nvSpPr>
        <p:spPr bwMode="auto">
          <a:xfrm>
            <a:off x="357158" y="4143380"/>
            <a:ext cx="684213" cy="719137"/>
          </a:xfrm>
          <a:prstGeom prst="ellipse">
            <a:avLst/>
          </a:prstGeom>
          <a:solidFill>
            <a:srgbClr val="CCCC00">
              <a:alpha val="14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2" name="Oval 22"/>
          <p:cNvSpPr>
            <a:spLocks noChangeArrowheads="1"/>
          </p:cNvSpPr>
          <p:nvPr/>
        </p:nvSpPr>
        <p:spPr bwMode="auto">
          <a:xfrm>
            <a:off x="6881813" y="4222750"/>
            <a:ext cx="611187" cy="719138"/>
          </a:xfrm>
          <a:prstGeom prst="ellipse">
            <a:avLst/>
          </a:prstGeom>
          <a:solidFill>
            <a:srgbClr val="CCCC00">
              <a:alpha val="14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83" name="Picture 5" descr="abstract-design-with-beautiful-flower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94516"/>
            <a:ext cx="1160488" cy="156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5" descr="abstract-design-with-beautiful-flowers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5816617"/>
            <a:ext cx="773681" cy="10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5" descr="abstract-design-with-beautiful-flower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225" y="5048250"/>
            <a:ext cx="406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7" descr="abstract-design-with-beautiful-flowers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5913438"/>
            <a:ext cx="2476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14282" y="1428736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A: What do you think of the news on CCTV 9?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B: I like watching the English news. I watch it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  every day.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A:Why ?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B: Because I hope to find out what’s going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 on  around the world .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36433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Phonetics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57158" y="714356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Read .Notice the linking. 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空心弧 25"/>
          <p:cNvSpPr/>
          <p:nvPr/>
        </p:nvSpPr>
        <p:spPr>
          <a:xfrm rot="11261775">
            <a:off x="4059781" y="1453518"/>
            <a:ext cx="431610" cy="914400"/>
          </a:xfrm>
          <a:prstGeom prst="blockArc">
            <a:avLst>
              <a:gd name="adj1" fmla="val 12116584"/>
              <a:gd name="adj2" fmla="val 19395214"/>
              <a:gd name="adj3" fmla="val 89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空心弧 26"/>
          <p:cNvSpPr/>
          <p:nvPr/>
        </p:nvSpPr>
        <p:spPr>
          <a:xfrm rot="11261775">
            <a:off x="6274635" y="1449419"/>
            <a:ext cx="370381" cy="914400"/>
          </a:xfrm>
          <a:prstGeom prst="blockArc">
            <a:avLst>
              <a:gd name="adj1" fmla="val 12607361"/>
              <a:gd name="adj2" fmla="val 19395214"/>
              <a:gd name="adj3" fmla="val 89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空心弧 27"/>
          <p:cNvSpPr/>
          <p:nvPr/>
        </p:nvSpPr>
        <p:spPr>
          <a:xfrm rot="11261775">
            <a:off x="8203460" y="2092361"/>
            <a:ext cx="370381" cy="914400"/>
          </a:xfrm>
          <a:prstGeom prst="blockArc">
            <a:avLst>
              <a:gd name="adj1" fmla="val 12607361"/>
              <a:gd name="adj2" fmla="val 19395214"/>
              <a:gd name="adj3" fmla="val 89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 rot="11261775">
            <a:off x="2131231" y="4021187"/>
            <a:ext cx="370381" cy="914400"/>
          </a:xfrm>
          <a:prstGeom prst="blockArc">
            <a:avLst>
              <a:gd name="adj1" fmla="val 12607361"/>
              <a:gd name="adj2" fmla="val 19395214"/>
              <a:gd name="adj3" fmla="val 89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空心弧 29"/>
          <p:cNvSpPr/>
          <p:nvPr/>
        </p:nvSpPr>
        <p:spPr>
          <a:xfrm rot="11261775">
            <a:off x="4703000" y="4021186"/>
            <a:ext cx="370381" cy="914400"/>
          </a:xfrm>
          <a:prstGeom prst="blockArc">
            <a:avLst>
              <a:gd name="adj1" fmla="val 12607361"/>
              <a:gd name="adj2" fmla="val 19395214"/>
              <a:gd name="adj3" fmla="val 89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空心弧 31"/>
          <p:cNvSpPr/>
          <p:nvPr/>
        </p:nvSpPr>
        <p:spPr>
          <a:xfrm rot="11261775">
            <a:off x="1059661" y="4735566"/>
            <a:ext cx="370381" cy="914400"/>
          </a:xfrm>
          <a:prstGeom prst="blockArc">
            <a:avLst>
              <a:gd name="adj1" fmla="val 12607361"/>
              <a:gd name="adj2" fmla="val 19395214"/>
              <a:gd name="adj3" fmla="val 89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6111 L 0.12188 0.12801 C 0.13091 0.14213 0.13594 0.16319 0.13594 0.18518 C 0.13594 0.21018 0.13091 0.23009 0.12188 0.24421 C 0.10903 0.25972 0.07275 0.25717 0.0592 0.27777 C 0.04566 0.29838 0.04462 0.34884 0.0408 0.36736 " pathEditMode="relative" rAng="0" ptsTypes="FfffsF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" y="15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9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528 -0.01829 C 0.00816 -0.03403 0.03854 -0.01319 0.05382 0.02732 C 0.06944 0.06875 0.06406 0.11412 0.04062 0.13033 C 0.01701 0.1456 0.0118 0.19097 0.02726 0.23171 C 0.04288 0.27338 0.07326 0.29491 0.0967 0.27917 " pathEditMode="relative" rAng="3800349" ptsTypes="fffff">
                                      <p:cBhvr>
                                        <p:cTn id="13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6" y="1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8125 L 0.0717 0.14815 C 0.08073 0.16227 0.08576 0.18333 0.08576 0.20532 C 0.08576 0.23032 0.08073 0.25023 0.0717 0.26435 C 0.05885 0.27986 0.02257 0.27731 0.00903 0.29792 C -0.00452 0.31852 -0.00556 0.36898 -0.00938 0.3875 " pathEditMode="relative" rAng="0" ptsTypes="FfffsF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" y="15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9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2.31214E-7 C 0.02482 -0.0104 0.05277 0.01688 0.06284 0.06012 C 0.07361 0.07214 0.04618 0.07399 0.04062 0.08277 C 0.03507 0.09156 0.0335 0.08879 0.02951 0.11237 C 0.00434 0.12301 0.0059 0.18081 0.01649 0.22497 C 0.02673 0.26798 0.05069 0.32786 0.07552 0.31746 " pathEditMode="relative" rAng="0" ptsTypes="ffafff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8" y="1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4005 L 0.03455 0.09098 C 0.0408 0.11574 0.025 0.12894 0.01545 0.14167 C 0.0125 0.15185 -0.00226 0.16459 -0.00677 0.1838 C -0.00799 0.20324 0.01146 0.23079 0.00764 0.25787 C -0.0059 0.27848 -0.02621 0.32778 -0.03003 0.3463 " pathEditMode="relative" rAng="0" ptsTypes="FffasF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" y="1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8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715 0.04954 L 0.02656 0.11643 C 0.02413 0.13055 0.03281 0.14653 0.03281 0.16852 C 0.03281 0.19352 0.02413 0.21852 0.02656 0.23264 C 0.03003 0.24815 0.03958 0.2456 0.04306 0.2662 C 0.0467 0.2868 0.04705 0.33727 0.04809 0.35579 " pathEditMode="relative" rAng="0" ptsTypes="FfffsF">
                                      <p:cBhvr>
                                        <p:cTn id="21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" y="15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 autoUpdateAnimBg="0"/>
      <p:bldP spid="7182" grpId="0" animBg="1" autoUpdateAnimBg="0"/>
      <p:bldP spid="19" grpId="0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1428736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itchFamily="18" charset="0"/>
              </a:rPr>
              <a:t>）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have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do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with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关于</a:t>
            </a:r>
            <a:r>
              <a:rPr lang="en-US" altLang="zh-CN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,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与</a:t>
            </a:r>
            <a:r>
              <a:rPr lang="en-US" altLang="zh-CN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……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有关</a:t>
            </a:r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600" i="1" dirty="0" smtClean="0">
              <a:solidFill>
                <a:srgbClr val="00206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"/>
            <a:ext cx="1857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7158" y="500042"/>
            <a:ext cx="8072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9. Many </a:t>
            </a:r>
            <a:r>
              <a:rPr lang="en-US" altLang="zh-CN" sz="2800" b="1" i="1" dirty="0" smtClean="0">
                <a:latin typeface="Georgia" pitchFamily="18" charset="0"/>
              </a:rPr>
              <a:t>resolutions  have to do with </a:t>
            </a:r>
            <a:endParaRPr lang="en-US" altLang="zh-CN" sz="2800" b="1" i="1" dirty="0" smtClean="0">
              <a:latin typeface="Georgia" pitchFamily="18" charset="0"/>
            </a:endParaRPr>
          </a:p>
          <a:p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</a:rPr>
              <a:t>   self-improvement</a:t>
            </a:r>
            <a:r>
              <a:rPr lang="en-US" altLang="zh-CN" sz="2800" b="1" i="1" dirty="0" smtClean="0">
                <a:latin typeface="Georgia" pitchFamily="18" charset="0"/>
              </a:rPr>
              <a:t>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2071678"/>
            <a:ext cx="7143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itchFamily="18" charset="0"/>
              </a:rPr>
              <a:t>）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have nothing to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with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与</a:t>
            </a:r>
            <a:r>
              <a:rPr lang="en-US" altLang="zh-CN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……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无关</a:t>
            </a:r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600" i="1" dirty="0" smtClean="0">
              <a:solidFill>
                <a:srgbClr val="002060"/>
              </a:solidFill>
              <a:latin typeface="Georgia" pitchFamily="18" charset="0"/>
              <a:ea typeface="华文楷体" pitchFamily="2" charset="-122"/>
            </a:endParaRPr>
          </a:p>
          <a:p>
            <a:endParaRPr lang="zh-CN" altLang="en-US" sz="32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786058"/>
            <a:ext cx="91440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i="1" dirty="0" smtClean="0">
                <a:latin typeface="Georgia" pitchFamily="18" charset="0"/>
              </a:rPr>
              <a:t>Most</a:t>
            </a:r>
            <a:r>
              <a:rPr lang="zh-CN" altLang="en-US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</a:rPr>
              <a:t>of these questions _____(have) to do with his lessons.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Miss Wang ___(have) to do with this matter.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3438" y="2928934"/>
            <a:ext cx="1000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had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2" name="图片 11" descr="u=2125746721,5792993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214546" y="4214818"/>
            <a:ext cx="1000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has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0" y="5143512"/>
            <a:ext cx="9644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 ____ _____ ____ ___ _____ Tom.(</a:t>
            </a:r>
            <a:r>
              <a:rPr lang="zh-CN" altLang="en-US" sz="2800" b="1" dirty="0" smtClean="0">
                <a:latin typeface="Georgia" pitchFamily="18" charset="0"/>
                <a:ea typeface="华文楷体" pitchFamily="2" charset="-122"/>
              </a:rPr>
              <a:t>与</a:t>
            </a:r>
            <a:r>
              <a:rPr lang="en-US" altLang="zh-CN" sz="2800" b="1" dirty="0" smtClean="0">
                <a:latin typeface="Georgia" pitchFamily="18" charset="0"/>
                <a:ea typeface="华文楷体" pitchFamily="2" charset="-122"/>
              </a:rPr>
              <a:t>……</a:t>
            </a:r>
            <a:r>
              <a:rPr lang="zh-CN" altLang="en-US" sz="2800" b="1" dirty="0" smtClean="0">
                <a:latin typeface="Georgia" pitchFamily="18" charset="0"/>
                <a:ea typeface="华文楷体" pitchFamily="2" charset="-122"/>
              </a:rPr>
              <a:t>无关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)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5143512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have  nothing  to  do  with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9" grpId="0"/>
      <p:bldP spid="10" grpId="0"/>
      <p:bldP spid="11" grpId="0"/>
      <p:bldP spid="1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u=2125746721,5792993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5720" y="2357430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1.take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up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学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着做</a:t>
            </a:r>
            <a:r>
              <a:rPr lang="en-US" altLang="zh-CN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;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开始做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"/>
            <a:ext cx="1857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5720" y="642918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10.Some 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people might say they are going to 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       take 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up a hobby like painting or taking photos, or learn to play the guitar.</a:t>
            </a:r>
            <a:endParaRPr lang="zh-CN" altLang="en-US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3000372"/>
            <a:ext cx="842968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My father______(take) up the study of English at the age of  forty.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Whe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n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 did you ____ 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(take) up 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music?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The chair _____(take)up too much room.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0298" y="3143248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took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596" y="2357430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2.take up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占用</a:t>
            </a:r>
          </a:p>
        </p:txBody>
      </p:sp>
      <p:sp>
        <p:nvSpPr>
          <p:cNvPr id="11" name="矩形 10"/>
          <p:cNvSpPr/>
          <p:nvPr/>
        </p:nvSpPr>
        <p:spPr>
          <a:xfrm>
            <a:off x="3214678" y="4429132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take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57422" y="5072074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takes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9" grpId="0"/>
      <p:bldP spid="10" grpId="0"/>
      <p:bldP spid="11" grpId="0"/>
      <p:bldP spid="1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1051823392572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785794"/>
            <a:ext cx="857256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</a:rPr>
              <a:t>3.</a:t>
            </a:r>
            <a:r>
              <a:rPr lang="en-US" altLang="zh-CN" sz="3200" i="1" dirty="0" smtClean="0">
                <a:latin typeface="Georgia" pitchFamily="18" charset="0"/>
              </a:rPr>
              <a:t>Although there are differences, most resolutions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have</a:t>
            </a:r>
            <a:r>
              <a:rPr lang="en-US" altLang="zh-CN" sz="3200" i="1" dirty="0" smtClean="0">
                <a:latin typeface="Georgia" pitchFamily="18" charset="0"/>
              </a:rPr>
              <a:t> one thing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in common</a:t>
            </a:r>
            <a:r>
              <a:rPr lang="en-US" altLang="zh-CN" sz="3200" i="1" dirty="0" smtClean="0">
                <a:latin typeface="Georgia" pitchFamily="18" charset="0"/>
              </a:rPr>
              <a:t>. People hardly ever keep them </a:t>
            </a:r>
            <a:r>
              <a:rPr lang="en-US" altLang="zh-CN" sz="3200" i="1" dirty="0" smtClean="0">
                <a:latin typeface="Georgia" pitchFamily="18" charset="0"/>
              </a:rPr>
              <a:t>!_____ </a:t>
            </a:r>
            <a:r>
              <a:rPr lang="en-US" altLang="zh-CN" sz="3200" i="1" dirty="0" smtClean="0">
                <a:latin typeface="Georgia" pitchFamily="18" charset="0"/>
              </a:rPr>
              <a:t>Sometimes the resolutions may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be too difficult to keep</a:t>
            </a:r>
            <a:r>
              <a:rPr lang="en-US" altLang="zh-CN" sz="3200" i="1" dirty="0" smtClean="0">
                <a:latin typeface="Georgia" pitchFamily="18" charset="0"/>
              </a:rPr>
              <a:t> . Sometimes people  just forget about them 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</a:p>
          <a:p>
            <a:pPr>
              <a:lnSpc>
                <a:spcPts val="4600"/>
              </a:lnSpc>
            </a:pPr>
            <a:r>
              <a:rPr lang="en-US" altLang="zh-CN" sz="3200" i="1" dirty="0" smtClean="0">
                <a:latin typeface="Georgia" pitchFamily="18" charset="0"/>
              </a:rPr>
              <a:t>For </a:t>
            </a:r>
            <a:r>
              <a:rPr lang="en-US" altLang="zh-CN" sz="3200" i="1" dirty="0" smtClean="0">
                <a:latin typeface="Georgia" pitchFamily="18" charset="0"/>
              </a:rPr>
              <a:t>this reason, some people say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the best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resolution </a:t>
            </a:r>
            <a:r>
              <a:rPr lang="en-US" altLang="zh-CN" sz="3200" i="1" dirty="0" smtClean="0">
                <a:latin typeface="Georgia" pitchFamily="18" charset="0"/>
              </a:rPr>
              <a:t>is to have no resolutions !How about you --- will you make any next year?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929190" y="2000240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C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85720" y="1357298"/>
            <a:ext cx="964409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A. There are about making yourself a better person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B. For example , a student may have to find more time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to study.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C. There are good reasons for this 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D.</a:t>
            </a:r>
            <a:r>
              <a:rPr lang="zh-CN" altLang="en-US" sz="2800" i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The start of the year is often a time for making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resolutions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143240" y="5357826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85918" y="5429264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D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57166"/>
            <a:ext cx="9030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Which paragraph in the passage do you think each</a:t>
            </a:r>
          </a:p>
          <a:p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sentences goes in ?Write the letters [A-D]in the correct places in the passage.</a:t>
            </a:r>
            <a:endParaRPr lang="zh-CN" altLang="en-US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0" y="0"/>
            <a:ext cx="857224" cy="571480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2c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357422" y="5429264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000496" y="5429264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C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4" grpId="0"/>
      <p:bldP spid="17" grpId="0"/>
      <p:bldP spid="1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0"/>
            <a:ext cx="9030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Answer the questions with short sentences.</a:t>
            </a:r>
            <a:endParaRPr lang="zh-CN" altLang="en-US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0042"/>
            <a:ext cx="9144000" cy="739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1.What is a resolution?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2.When do people usually make resolutions?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3.Why do people usually make resolutions?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_________________________________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4. How can people remember their resolutions?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_________________________________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5.How many kinds of resolutions does the writer talk about ?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6.Why do you think resolutions may be difficult to keep?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____________________________________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7.Do you think the best resolution is to have no resolutions? Why or why not?</a:t>
            </a:r>
          </a:p>
          <a:p>
            <a:pPr>
              <a:lnSpc>
                <a:spcPts val="29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____________________________________</a:t>
            </a: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endParaRPr lang="en-US" altLang="zh-CN" sz="3200" i="1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85723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It’s a kind of promise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500174"/>
            <a:ext cx="535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At the beginning of the year.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0" y="0"/>
            <a:ext cx="857224" cy="571480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3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2d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285992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They hope that they are going to improve their lives 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928934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Some people write them down and other tell their family and friends about their wishes and plans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450057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Three.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521495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Because sometimes people just forget about them. 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903893"/>
            <a:ext cx="9215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             Yes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. Because last year </a:t>
            </a: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made my resolutions but I didn’t keep it.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  <p:bldP spid="17" grpId="0"/>
      <p:bldP spid="18" grpId="0"/>
      <p:bldP spid="19" grpId="0"/>
      <p:bldP spid="1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214422"/>
            <a:ext cx="9144000" cy="5262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have to do with_______________________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make promises_______________________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have…in common____________________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write down________________________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for this reason_______________________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take up</a:t>
            </a:r>
            <a:r>
              <a:rPr lang="en-US" altLang="zh-CN" sz="3200" i="1" dirty="0" smtClean="0">
                <a:latin typeface="Georgia" pitchFamily="18" charset="0"/>
              </a:rPr>
              <a:t>___________________________</a:t>
            </a:r>
          </a:p>
          <a:p>
            <a:pPr>
              <a:lnSpc>
                <a:spcPct val="150000"/>
              </a:lnSpc>
            </a:pP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0" y="0"/>
            <a:ext cx="786388" cy="571480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92663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2e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0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Find these phrases in the passage . Then write your own sentences with them.</a:t>
            </a:r>
            <a:endParaRPr lang="zh-CN" altLang="en-US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4282" y="1714488"/>
            <a:ext cx="2857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关于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与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……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有关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8596" y="2500306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许下诺言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4282" y="3214686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有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……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共同之处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4282" y="4000504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写下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;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记下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4786322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由于这个原因</a:t>
            </a:r>
            <a:endParaRPr lang="zh-CN" altLang="en-US" sz="2800" b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0" y="5500702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学着做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;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开始做</a:t>
            </a:r>
            <a:endParaRPr lang="zh-CN" altLang="en-US" sz="2800" b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pic>
        <p:nvPicPr>
          <p:cNvPr id="12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643710"/>
            <a:ext cx="9142413" cy="21429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84296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1.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每个人都不应该轻易地跟别人许下诺言。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Everyone shouldn’t _____ _____ _____ other people easily 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2.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她尽力实践新年所下的决心。</a:t>
            </a:r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She tried to carry her ____ _____ ______.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3.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如果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你同意我的话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请说“是的”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If you ____ _____me ,please say “yes”.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4.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汪东城明年打算学习一门新的外语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Wang </a:t>
            </a:r>
            <a:r>
              <a:rPr lang="en-US" altLang="zh-CN" sz="2800" i="1" dirty="0" err="1" smtClean="0">
                <a:latin typeface="Georgia" pitchFamily="18" charset="0"/>
              </a:rPr>
              <a:t>Dongcheng</a:t>
            </a:r>
            <a:r>
              <a:rPr lang="en-US" altLang="zh-CN" sz="2800" i="1" dirty="0" smtClean="0">
                <a:latin typeface="Georgia" pitchFamily="18" charset="0"/>
              </a:rPr>
              <a:t> is going to _____ a new _____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language next year.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5.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她打算每天锻炼以改善她的身体健康状况。</a:t>
            </a:r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She is going to exercise every day to _______ her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 ______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14298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ake promises to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242886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New  Year’s resolution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286124"/>
            <a:ext cx="221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gree with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414338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learn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414338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foreig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542926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improve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85789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p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hysical health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857232"/>
            <a:ext cx="9144000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Resolutions____ promises to yourself. They may____ to make you a better person and to make your life easier . I am going to ____ four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resolutions.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The first resolution is about my own personal improvement . Next year, or maybe sooner, I am going to ____ up a new hobby . I think singing ____a great activity so I am going to ____ to sing. I think this will also make my family happy because they  love to_____ to music and sing together.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0" y="0"/>
            <a:ext cx="786388" cy="571480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92663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3a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0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Complete the first two paragraphs about resolutions with the words in the box. </a:t>
            </a:r>
            <a:endParaRPr lang="zh-CN" altLang="en-US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1" y="857232"/>
            <a:ext cx="1114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are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35729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help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1785926"/>
            <a:ext cx="162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make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786190"/>
            <a:ext cx="162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take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286256"/>
            <a:ext cx="114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is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421481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learn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521495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listen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3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70"/>
            <a:ext cx="9144000" cy="5755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1.Ideas for improving </a:t>
            </a:r>
            <a:r>
              <a:rPr lang="en-US" altLang="zh-CN" sz="3200" i="1" dirty="0" smtClean="0">
                <a:latin typeface="Georgia" pitchFamily="18" charset="0"/>
              </a:rPr>
              <a:t>my </a:t>
            </a:r>
            <a:r>
              <a:rPr lang="en-US" altLang="zh-CN" sz="3200" i="1" dirty="0" smtClean="0">
                <a:latin typeface="Georgia" pitchFamily="18" charset="0"/>
              </a:rPr>
              <a:t>physicals health</a:t>
            </a:r>
            <a:endParaRPr lang="en-US" altLang="zh-CN" sz="3200" i="1" dirty="0" smtClean="0">
              <a:latin typeface="Georgia" pitchFamily="18" charset="0"/>
            </a:endParaRP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_________________________________</a:t>
            </a:r>
            <a:endParaRPr lang="en-US" altLang="zh-CN" sz="3200" i="1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2. Ideas for improving my </a:t>
            </a:r>
            <a:r>
              <a:rPr lang="en-US" altLang="zh-CN" sz="3200" i="1" dirty="0" smtClean="0">
                <a:latin typeface="Georgia" pitchFamily="18" charset="0"/>
              </a:rPr>
              <a:t>relationships with my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f</a:t>
            </a:r>
            <a:r>
              <a:rPr lang="en-US" altLang="zh-CN" sz="3200" i="1" dirty="0" smtClean="0">
                <a:latin typeface="Georgia" pitchFamily="18" charset="0"/>
              </a:rPr>
              <a:t>amily and friends </a:t>
            </a:r>
            <a:endParaRPr lang="en-US" altLang="zh-CN" sz="3200" i="1" dirty="0" smtClean="0">
              <a:latin typeface="Georgia" pitchFamily="18" charset="0"/>
            </a:endParaRP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__________________________________</a:t>
            </a:r>
            <a:endParaRPr lang="en-US" altLang="zh-CN" sz="3200" i="1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3. Ideas for </a:t>
            </a:r>
            <a:r>
              <a:rPr lang="en-US" altLang="zh-CN" sz="3200" i="1" dirty="0" smtClean="0">
                <a:latin typeface="Georgia" pitchFamily="18" charset="0"/>
              </a:rPr>
              <a:t>doing better at school</a:t>
            </a:r>
            <a:endParaRPr lang="en-US" altLang="zh-CN" sz="3200" i="1" dirty="0" smtClean="0">
              <a:latin typeface="Georgia" pitchFamily="18" charset="0"/>
            </a:endParaRP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_________________________________</a:t>
            </a:r>
            <a:endParaRPr lang="en-US" altLang="zh-CN" sz="32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0" y="0"/>
            <a:ext cx="785786" cy="642918"/>
          </a:xfrm>
          <a:prstGeom prst="ellipse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792663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3b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Write your resolutions under the following headings.</a:t>
            </a:r>
            <a:endParaRPr lang="zh-CN" altLang="en-US" sz="2800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714489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g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et more exercise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171448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g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o to bed early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71475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elp my parents with housework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21495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elp my classmates with their homework  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00174"/>
            <a:ext cx="9144000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 second resolution is about </a:t>
            </a:r>
            <a:r>
              <a:rPr lang="en-US" altLang="zh-CN" sz="2800" i="1" dirty="0" smtClean="0">
                <a:latin typeface="Georgia" pitchFamily="18" charset="0"/>
              </a:rPr>
              <a:t>improving </a:t>
            </a:r>
            <a:r>
              <a:rPr lang="en-US" altLang="zh-CN" sz="2800" i="1" dirty="0" smtClean="0">
                <a:latin typeface="Georgia" pitchFamily="18" charset="0"/>
              </a:rPr>
              <a:t>my </a:t>
            </a:r>
            <a:r>
              <a:rPr lang="en-US" altLang="zh-CN" sz="2800" i="1" dirty="0" smtClean="0">
                <a:latin typeface="Georgia" pitchFamily="18" charset="0"/>
              </a:rPr>
              <a:t>physicals health.</a:t>
            </a:r>
            <a:r>
              <a:rPr lang="en-US" altLang="zh-CN" sz="2800" i="1" dirty="0" smtClean="0">
                <a:latin typeface="Georgia" pitchFamily="18" charset="0"/>
              </a:rPr>
              <a:t>_________________________________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______________________________________</a:t>
            </a:r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The third </a:t>
            </a:r>
            <a:r>
              <a:rPr lang="en-US" altLang="zh-CN" sz="2800" i="1" dirty="0" smtClean="0">
                <a:latin typeface="Georgia" pitchFamily="18" charset="0"/>
              </a:rPr>
              <a:t>resolution is about</a:t>
            </a: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improving </a:t>
            </a:r>
            <a:r>
              <a:rPr lang="en-US" altLang="zh-CN" sz="2800" i="1" dirty="0" smtClean="0">
                <a:latin typeface="Georgia" pitchFamily="18" charset="0"/>
              </a:rPr>
              <a:t>my relationships  with my family and friends. _________</a:t>
            </a:r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_______________________________________</a:t>
            </a:r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The </a:t>
            </a:r>
            <a:r>
              <a:rPr lang="en-US" altLang="zh-CN" sz="2800" i="1" dirty="0" smtClean="0">
                <a:latin typeface="Georgia" pitchFamily="18" charset="0"/>
              </a:rPr>
              <a:t>last resolution </a:t>
            </a:r>
            <a:r>
              <a:rPr lang="en-US" altLang="zh-CN" sz="2800" i="1" dirty="0" smtClean="0">
                <a:latin typeface="Georgia" pitchFamily="18" charset="0"/>
              </a:rPr>
              <a:t>is about </a:t>
            </a:r>
            <a:r>
              <a:rPr lang="en-US" altLang="zh-CN" sz="2800" i="1" dirty="0" smtClean="0">
                <a:latin typeface="Georgia" pitchFamily="18" charset="0"/>
              </a:rPr>
              <a:t>how to do better at school.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______________________________________</a:t>
            </a:r>
            <a:endParaRPr lang="en-US" altLang="zh-CN" sz="2800" i="1" dirty="0" smtClean="0">
              <a:latin typeface="Georgia" pitchFamily="18" charset="0"/>
            </a:endParaRPr>
          </a:p>
          <a:p>
            <a:endParaRPr lang="en-US" altLang="zh-CN" sz="2800" i="1" dirty="0" smtClean="0">
              <a:latin typeface="Georgia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0" y="0"/>
            <a:ext cx="642910" cy="500042"/>
          </a:xfrm>
          <a:prstGeom prst="ellipse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28630" cy="5714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3c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0"/>
            <a:ext cx="9358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 Use</a:t>
            </a: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 your notes to write three more paragraphs about your resolutions . </a:t>
            </a: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In each </a:t>
            </a: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paragraph , write what you are going to do and why</a:t>
            </a:r>
            <a:endParaRPr lang="zh-CN" altLang="en-US" sz="2800" i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19"/>
          <p:cNvSpPr>
            <a:spLocks noChangeArrowheads="1"/>
          </p:cNvSpPr>
          <p:nvPr/>
        </p:nvSpPr>
        <p:spPr bwMode="auto">
          <a:xfrm>
            <a:off x="8072462" y="28572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52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786454"/>
            <a:ext cx="6016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椭圆 18"/>
          <p:cNvSpPr>
            <a:spLocks noChangeArrowheads="1"/>
          </p:cNvSpPr>
          <p:nvPr/>
        </p:nvSpPr>
        <p:spPr bwMode="auto">
          <a:xfrm>
            <a:off x="357158" y="5935663"/>
            <a:ext cx="906463" cy="922337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56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214950"/>
            <a:ext cx="9731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0" y="0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1013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 My sister is serious ___ her homework.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A. to     B. with         C. about  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2. The movie is ____,I feel very ____.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A. relaxing ; relaxing   B. relaxed; relaxed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C. relaxed ; relaxing      D. relaxing ; relaxed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3.Her father __Sports World, but her mother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___.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A .like ; don’t             B. like; doesn’t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C. likes ; doesn’t       D. likes ;  don’t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</a:t>
            </a:r>
          </a:p>
        </p:txBody>
      </p:sp>
      <p:pic>
        <p:nvPicPr>
          <p:cNvPr id="16" name="图片 15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1285860"/>
            <a:ext cx="571504" cy="571504"/>
          </a:xfrm>
          <a:prstGeom prst="rect">
            <a:avLst/>
          </a:prstGeom>
        </p:spPr>
      </p:pic>
      <p:pic>
        <p:nvPicPr>
          <p:cNvPr id="17" name="图片 16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429000"/>
            <a:ext cx="571504" cy="571504"/>
          </a:xfrm>
          <a:prstGeom prst="rect">
            <a:avLst/>
          </a:prstGeom>
        </p:spPr>
      </p:pic>
      <p:pic>
        <p:nvPicPr>
          <p:cNvPr id="18" name="图片 17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5500702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55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948690"/>
            <a:ext cx="7429520" cy="5652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1.We are going to make the subway better.  Then people don’t have to drive to work.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2.______________________________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_______________________________3.________</a:t>
            </a:r>
            <a:r>
              <a:rPr lang="en-US" altLang="zh-CN" sz="2800" i="1" dirty="0" smtClean="0">
                <a:latin typeface="Georgia" pitchFamily="18" charset="0"/>
              </a:rPr>
              <a:t>_____________________________________________________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4._____________________________________________________________</a:t>
            </a:r>
          </a:p>
          <a:p>
            <a:pPr>
              <a:lnSpc>
                <a:spcPts val="4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5._____________________________________________________________</a:t>
            </a:r>
            <a:endParaRPr lang="en-US" altLang="zh-CN" sz="2800" i="1" dirty="0" smtClean="0">
              <a:latin typeface="Georgia" pitchFamily="18" charset="0"/>
            </a:endParaRPr>
          </a:p>
          <a:p>
            <a:endParaRPr lang="en-US" altLang="zh-CN" sz="2800" i="1" dirty="0" smtClean="0">
              <a:latin typeface="Georgia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0" y="0"/>
            <a:ext cx="642910" cy="500042"/>
          </a:xfrm>
          <a:prstGeom prst="ellipse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28630" cy="5714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4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Imagine you work for your city . Think of a plan to make it cleaner and greener. </a:t>
            </a:r>
            <a:endParaRPr lang="zh-CN" altLang="en-US" sz="2800" i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0" y="0"/>
            <a:ext cx="2928926" cy="714356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3" y="0"/>
            <a:ext cx="2643179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smtClean="0">
                <a:solidFill>
                  <a:srgbClr val="000000"/>
                </a:solidFill>
                <a:latin typeface="Georgia" pitchFamily="18" charset="0"/>
                <a:ea typeface="+mj-ea"/>
                <a:cs typeface="+mj-cs"/>
              </a:rPr>
              <a:t>Self check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0070C0"/>
                </a:solidFill>
                <a:latin typeface="Georgia" pitchFamily="18" charset="0"/>
              </a:rPr>
              <a:t>1.Match the jobs with the school subjects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  <a:endParaRPr lang="zh-CN" altLang="en-US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857364"/>
            <a:ext cx="8072494" cy="3157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latin typeface="Georgia" pitchFamily="18" charset="0"/>
              </a:rPr>
              <a:t> 1.</a:t>
            </a:r>
            <a:r>
              <a:rPr lang="en-GB" altLang="zh-CN" sz="2400" b="1" i="1" dirty="0" smtClean="0">
                <a:latin typeface="Georgia" pitchFamily="18" charset="0"/>
              </a:rPr>
              <a:t> computer programmer         medicine</a:t>
            </a:r>
            <a:endParaRPr lang="en-US" altLang="zh-CN" sz="2400" b="1" i="1" dirty="0" smtClean="0">
              <a:latin typeface="Georgia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latin typeface="Georgia" pitchFamily="18" charset="0"/>
              </a:rPr>
              <a:t> 2.</a:t>
            </a:r>
            <a:r>
              <a:rPr lang="en-GB" altLang="zh-CN" sz="2400" b="1" i="1" dirty="0" smtClean="0">
                <a:latin typeface="Georgia" pitchFamily="18" charset="0"/>
              </a:rPr>
              <a:t> engineer                                     computer science</a:t>
            </a:r>
            <a:endParaRPr lang="en-US" altLang="zh-CN" sz="2400" b="1" i="1" dirty="0" smtClean="0">
              <a:latin typeface="Georgia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latin typeface="Georgia" pitchFamily="18" charset="0"/>
              </a:rPr>
              <a:t> 3.</a:t>
            </a:r>
            <a:r>
              <a:rPr lang="en-GB" altLang="zh-CN" sz="2400" b="1" i="1" dirty="0" smtClean="0">
                <a:latin typeface="Georgia" pitchFamily="18" charset="0"/>
              </a:rPr>
              <a:t>doctor                                            math</a:t>
            </a:r>
            <a:endParaRPr lang="en-US" altLang="zh-CN" sz="2400" b="1" i="1" dirty="0" smtClean="0">
              <a:latin typeface="Georgia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latin typeface="Georgia" pitchFamily="18" charset="0"/>
              </a:rPr>
              <a:t> 4.</a:t>
            </a:r>
            <a:r>
              <a:rPr lang="en-GB" altLang="zh-CN" sz="2400" b="1" i="1" dirty="0" smtClean="0">
                <a:latin typeface="Georgia" pitchFamily="18" charset="0"/>
              </a:rPr>
              <a:t> basketball player                   science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GB" altLang="zh-CN" sz="2400" b="1" i="1" dirty="0" smtClean="0">
                <a:latin typeface="Georgia" pitchFamily="18" charset="0"/>
              </a:rPr>
              <a:t>5.scientist                                         P.E.</a:t>
            </a:r>
            <a:endParaRPr lang="zh-CN" altLang="en-US" sz="2400" b="1" i="1" dirty="0">
              <a:latin typeface="Georgia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00562" y="2285992"/>
            <a:ext cx="714380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285984" y="2786058"/>
            <a:ext cx="2928958" cy="7143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000232" y="2357430"/>
            <a:ext cx="3214710" cy="1143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714744" y="4143380"/>
            <a:ext cx="1500198" cy="571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214546" y="4143380"/>
            <a:ext cx="3000396" cy="571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6500834"/>
            <a:ext cx="9144000" cy="3428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0" y="0"/>
            <a:ext cx="2928926" cy="714356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3" y="0"/>
            <a:ext cx="2643179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smtClean="0">
                <a:solidFill>
                  <a:srgbClr val="000000"/>
                </a:solidFill>
                <a:latin typeface="Georgia" pitchFamily="18" charset="0"/>
                <a:ea typeface="+mj-ea"/>
                <a:cs typeface="+mj-cs"/>
              </a:rPr>
              <a:t>Self check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71435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0070C0"/>
                </a:solidFill>
                <a:latin typeface="Georgia" pitchFamily="18" charset="0"/>
              </a:rPr>
              <a:t>2Fill in the blanks in the conversation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  <a:endParaRPr lang="zh-CN" altLang="en-US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4422"/>
            <a:ext cx="9429784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A:What do you _____ to be when you grow up?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B:I want _____ a scientist.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A:Wow ! That sounds cool . But it’s also different. _____ are you ______to do that?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B:After I finish high school, I’m ____ to go to university.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A:_____ are you ____ to study 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B:In Hefei. I’m _______ to study there for four years.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A:I think I want _____ a teacher .I’m _____teach in Wuhan.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2400" b="1" i="1" dirty="0" smtClean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128586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want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178592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be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6678" y="235743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How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292893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342900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407194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Where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40719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36" y="457200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1736" y="514351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be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9322" y="50720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500834"/>
            <a:ext cx="9144000" cy="342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0" y="0"/>
            <a:ext cx="2928926" cy="714356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3" y="0"/>
            <a:ext cx="2643179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smtClean="0">
                <a:solidFill>
                  <a:srgbClr val="000000"/>
                </a:solidFill>
                <a:latin typeface="Georgia" pitchFamily="18" charset="0"/>
                <a:ea typeface="+mj-ea"/>
                <a:cs typeface="+mj-cs"/>
              </a:rPr>
              <a:t>Self check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71435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0070C0"/>
                </a:solidFill>
                <a:latin typeface="Georgia" pitchFamily="18" charset="0"/>
              </a:rPr>
              <a:t>3.Write about your plans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  <a:endParaRPr lang="zh-CN" altLang="en-US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8572560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Tomorrow ,I’m going to__________________</a:t>
            </a:r>
          </a:p>
          <a:p>
            <a:pPr>
              <a:lnSpc>
                <a:spcPct val="20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Next week ,_____________________________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Next month,______________________________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Next year,_______________________________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29396"/>
            <a:ext cx="9144000" cy="41433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603" y="5000636"/>
            <a:ext cx="1391397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57166"/>
            <a:ext cx="9321783" cy="57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My father finished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_______(cook) dinner.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2.We  are going to start________(study) Chinese 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3.That</a:t>
            </a:r>
            <a:r>
              <a:rPr lang="en-US" altLang="zh-CN" sz="2800" i="1" dirty="0" smtClean="0">
                <a:latin typeface="Georgia" pitchFamily="18" charset="0"/>
                <a:ea typeface="黑体" pitchFamily="49" charset="-122"/>
                <a:cs typeface="Times New Roman" pitchFamily="18" charset="0"/>
              </a:rPr>
              <a:t> sounds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________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(interest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)!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4.Be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sure  not________(forget) it!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.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5.Don’t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worry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about__________(swim)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in the sea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.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6.The </a:t>
            </a:r>
            <a:r>
              <a:rPr lang="en-US" altLang="zh-CN" sz="2800" i="1" dirty="0" smtClean="0">
                <a:latin typeface="Georgia" pitchFamily="18" charset="0"/>
                <a:ea typeface="黑体" pitchFamily="49" charset="-122"/>
                <a:cs typeface="Times New Roman" pitchFamily="18" charset="0"/>
              </a:rPr>
              <a:t>girl is going to take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_____(</a:t>
            </a:r>
            <a:r>
              <a:rPr lang="en-US" altLang="zh-CN" sz="2800" i="1" dirty="0" smtClean="0">
                <a:latin typeface="Georgia" pitchFamily="18" charset="0"/>
                <a:ea typeface="黑体" pitchFamily="49" charset="-122"/>
                <a:cs typeface="Times New Roman" pitchFamily="18" charset="0"/>
              </a:rPr>
              <a:t>act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) lessons.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7. Tom and I going _____(send) a letter to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our teacher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.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8.I </a:t>
            </a:r>
            <a:r>
              <a:rPr lang="en-US" altLang="zh-CN" sz="2800" i="1" dirty="0" smtClean="0">
                <a:latin typeface="Georgia" pitchFamily="18" charset="0"/>
                <a:ea typeface="黑体" pitchFamily="49" charset="-122"/>
                <a:cs typeface="Times New Roman" pitchFamily="18" charset="0"/>
              </a:rPr>
              <a:t>am going to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call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him up when he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_______(come)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49" charset="-122"/>
                <a:cs typeface="Times New Roman" pitchFamily="18" charset="0"/>
              </a:rPr>
              <a:t>h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ere</a:t>
            </a:r>
            <a:r>
              <a:rPr lang="en-US" altLang="zh-CN" sz="2800" i="1" dirty="0" smtClean="0">
                <a:latin typeface="Georgia" pitchFamily="18" charset="0"/>
                <a:ea typeface="黑体" pitchFamily="49" charset="-122"/>
                <a:cs typeface="Times New Roman" pitchFamily="18" charset="0"/>
              </a:rPr>
              <a:t> tomorrow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.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9.We wanted__________ ( have) lunch . </a:t>
            </a: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10.Do you enjoy _______(play) soccer?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285728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cooking 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785794"/>
            <a:ext cx="2000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studying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1285860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interesting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857364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forget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228599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swimming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2857496"/>
            <a:ext cx="1571636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acting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357562"/>
            <a:ext cx="1571636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send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3857628"/>
            <a:ext cx="1357322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comes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929198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have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5357826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playing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27146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3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7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642918"/>
            <a:ext cx="932819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1.Bob</a:t>
            </a:r>
            <a:r>
              <a:rPr lang="zh-CN" altLang="en-US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with his parents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___going to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New York next year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A.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are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B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will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is        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D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were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lv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2.I think what he said __his MP5 . It was lost yesterday.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  A. has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to do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B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has to find</a:t>
            </a: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has to do with     D. has to do for 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3.My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mother isn’t at home ,so I’m going to ___ the meal.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A.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take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out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B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take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up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take off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D.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take away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4.If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you want to talk to the foreigners ,you have to ____</a:t>
            </a: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y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our English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A.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enjoy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B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write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travel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D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practice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5.If you work hard , you’ll get good ____.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grades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B.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notes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lessons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D. answers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11" name="图片 10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071546"/>
            <a:ext cx="482201" cy="642934"/>
          </a:xfrm>
          <a:prstGeom prst="rect">
            <a:avLst/>
          </a:prstGeom>
        </p:spPr>
      </p:pic>
      <p:pic>
        <p:nvPicPr>
          <p:cNvPr id="5" name="图片 4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571744"/>
            <a:ext cx="482201" cy="642934"/>
          </a:xfrm>
          <a:prstGeom prst="rect">
            <a:avLst/>
          </a:prstGeom>
        </p:spPr>
      </p:pic>
      <p:pic>
        <p:nvPicPr>
          <p:cNvPr id="6" name="图片 5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500438"/>
            <a:ext cx="482201" cy="642934"/>
          </a:xfrm>
          <a:prstGeom prst="rect">
            <a:avLst/>
          </a:prstGeom>
        </p:spPr>
      </p:pic>
      <p:pic>
        <p:nvPicPr>
          <p:cNvPr id="7" name="图片 6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929198"/>
            <a:ext cx="482201" cy="642934"/>
          </a:xfrm>
          <a:prstGeom prst="rect">
            <a:avLst/>
          </a:prstGeom>
        </p:spPr>
      </p:pic>
      <p:pic>
        <p:nvPicPr>
          <p:cNvPr id="8" name="图片 7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929330"/>
            <a:ext cx="482201" cy="642934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43710"/>
            <a:ext cx="9142413" cy="21429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071546"/>
            <a:ext cx="10072726" cy="53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1.I’m going to be a basketball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player.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kumimoji="0" lang="zh-CN" alt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同义句</a:t>
            </a:r>
            <a:r>
              <a:rPr kumimoji="0" lang="en-US" altLang="zh-CN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) </a:t>
            </a:r>
            <a:endParaRPr kumimoji="0" lang="en-US" altLang="zh-CN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indent="152400" eaLnBrk="0" fontAlgn="base" hangingPunct="0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I  ______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__ _____ a basketball player.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152400" eaLnBrk="0" fontAlgn="base" hangingPunct="0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2. Did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you have fun in the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open air ?(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cs typeface="Arial" pitchFamily="34" charset="0"/>
              </a:rPr>
              <a:t>同义句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  <a:cs typeface="Arial" pitchFamily="34" charset="0"/>
              </a:rPr>
              <a:t>) </a:t>
            </a:r>
            <a:endParaRPr kumimoji="0" lang="en-US" altLang="zh-CN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lvl="0" indent="152400" eaLnBrk="0" fontAlgn="base" hangingPunct="0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Did you ______ _______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in the open air ?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152400" eaLnBrk="0" fontAlgn="base" hangingPunct="0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3.They are going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800" i="1" u="sng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to Beijing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next month.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zh-CN" alt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（划线提问）     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_______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are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they   ______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next month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?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4.He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is going to play basketball tomorrow. </a:t>
            </a:r>
            <a:r>
              <a:rPr kumimoji="0" lang="en-US" altLang="zh-CN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(</a:t>
            </a:r>
            <a:r>
              <a:rPr kumimoji="0" lang="zh-CN" alt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一般疑问句</a:t>
            </a:r>
            <a:r>
              <a:rPr kumimoji="0" lang="en-US" altLang="zh-CN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)</a:t>
            </a:r>
            <a:endParaRPr kumimoji="0" lang="en-US" altLang="zh-CN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indent="152400" eaLnBrk="0" fontAlgn="base" hangingPunct="0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___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he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______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to play basketball tomorrow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?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152400" eaLnBrk="0" fontAlgn="base" hangingPunct="0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5.My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father is going to </a:t>
            </a:r>
            <a:r>
              <a:rPr kumimoji="0" lang="en-US" altLang="zh-CN" sz="280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learn French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cs typeface="Arial" pitchFamily="34" charset="0"/>
              </a:rPr>
              <a:t>（划线提问）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_____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is your father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going</a:t>
            </a: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to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___?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1500198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want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500174"/>
            <a:ext cx="928694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500174"/>
            <a:ext cx="714380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2571744"/>
            <a:ext cx="1571636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enjoy 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2571744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yourself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571876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Where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3643314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4643446"/>
            <a:ext cx="785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Is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643446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715016"/>
            <a:ext cx="1357322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5715016"/>
            <a:ext cx="928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"/>
            <a:ext cx="27146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3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4348" y="3357562"/>
            <a:ext cx="78470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  <a:cs typeface="JasmineUPC" pitchFamily="18" charset="-34"/>
              </a:rPr>
              <a:t>Thank you !</a:t>
            </a:r>
            <a:endParaRPr lang="zh-CN" alt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19"/>
          <p:cNvSpPr>
            <a:spLocks noChangeArrowheads="1"/>
          </p:cNvSpPr>
          <p:nvPr/>
        </p:nvSpPr>
        <p:spPr bwMode="auto">
          <a:xfrm>
            <a:off x="8072462" y="28572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52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786454"/>
            <a:ext cx="6016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椭圆 18"/>
          <p:cNvSpPr>
            <a:spLocks noChangeArrowheads="1"/>
          </p:cNvSpPr>
          <p:nvPr/>
        </p:nvSpPr>
        <p:spPr bwMode="auto">
          <a:xfrm>
            <a:off x="357158" y="5935663"/>
            <a:ext cx="906463" cy="922337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56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214950"/>
            <a:ext cx="9731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785794"/>
            <a:ext cx="9144064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4.What do you think of the new book ?--___.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I’d love to           B. I think so 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C. I love it               D. That’s right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5.Would you mind ____the door ?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open  B. opens   C. opening   D. opened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6.It’s ___hot. I can’t ____ it .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A. also ; stand         B. also; standing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C. too; standing     D. too; stand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7.Please give it to my wife if anything should__.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A. to happen me      B. happen with me </a:t>
            </a:r>
          </a:p>
          <a:p>
            <a:pPr marL="514350" indent="-514350">
              <a:lnSpc>
                <a:spcPts val="37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C. to happen with   D. happen to me </a:t>
            </a:r>
          </a:p>
        </p:txBody>
      </p:sp>
      <p:pic>
        <p:nvPicPr>
          <p:cNvPr id="10" name="图片 9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785926"/>
            <a:ext cx="500066" cy="500066"/>
          </a:xfrm>
          <a:prstGeom prst="rect">
            <a:avLst/>
          </a:prstGeom>
        </p:spPr>
      </p:pic>
      <p:pic>
        <p:nvPicPr>
          <p:cNvPr id="11" name="图片 10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2786058"/>
            <a:ext cx="500066" cy="500066"/>
          </a:xfrm>
          <a:prstGeom prst="rect">
            <a:avLst/>
          </a:prstGeom>
        </p:spPr>
      </p:pic>
      <p:pic>
        <p:nvPicPr>
          <p:cNvPr id="12" name="图片 11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143380"/>
            <a:ext cx="500066" cy="500066"/>
          </a:xfrm>
          <a:prstGeom prst="rect">
            <a:avLst/>
          </a:prstGeom>
        </p:spPr>
      </p:pic>
      <p:pic>
        <p:nvPicPr>
          <p:cNvPr id="13" name="图片 12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557214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5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19"/>
          <p:cNvSpPr>
            <a:spLocks noChangeArrowheads="1"/>
          </p:cNvSpPr>
          <p:nvPr/>
        </p:nvSpPr>
        <p:spPr bwMode="auto">
          <a:xfrm>
            <a:off x="8072462" y="28572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52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786454"/>
            <a:ext cx="6016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椭圆 18"/>
          <p:cNvSpPr>
            <a:spLocks noChangeArrowheads="1"/>
          </p:cNvSpPr>
          <p:nvPr/>
        </p:nvSpPr>
        <p:spPr bwMode="auto">
          <a:xfrm>
            <a:off x="357158" y="5935663"/>
            <a:ext cx="906463" cy="922337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56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214950"/>
            <a:ext cx="9731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2918"/>
            <a:ext cx="86439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8.___ I use your new bike ?---Certainly !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A. Should    B. May    C. Might    D. Must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9. She expects ___ Hong Kong next week.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A. to go to            B. her to go to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C. going to           D. that going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10. Are you ____ there tomorrow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ready for                B. ready to go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C. ready going           D. ready to 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10" name="图片 9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1571612"/>
            <a:ext cx="571504" cy="571504"/>
          </a:xfrm>
          <a:prstGeom prst="rect">
            <a:avLst/>
          </a:prstGeom>
        </p:spPr>
      </p:pic>
      <p:pic>
        <p:nvPicPr>
          <p:cNvPr id="11" name="图片 10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071810"/>
            <a:ext cx="571504" cy="571504"/>
          </a:xfrm>
          <a:prstGeom prst="rect">
            <a:avLst/>
          </a:prstGeom>
        </p:spPr>
      </p:pic>
      <p:pic>
        <p:nvPicPr>
          <p:cNvPr id="12" name="图片 11" descr="5-13052GQ9402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521495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X_088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5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19"/>
          <p:cNvSpPr>
            <a:spLocks noChangeArrowheads="1"/>
          </p:cNvSpPr>
          <p:nvPr/>
        </p:nvSpPr>
        <p:spPr bwMode="auto">
          <a:xfrm>
            <a:off x="8072462" y="285728"/>
            <a:ext cx="676275" cy="660400"/>
          </a:xfrm>
          <a:prstGeom prst="ellipse">
            <a:avLst/>
          </a:prstGeom>
          <a:solidFill>
            <a:srgbClr val="D9D9D9">
              <a:alpha val="37999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52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786454"/>
            <a:ext cx="6016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椭圆 18"/>
          <p:cNvSpPr>
            <a:spLocks noChangeArrowheads="1"/>
          </p:cNvSpPr>
          <p:nvPr/>
        </p:nvSpPr>
        <p:spPr bwMode="auto">
          <a:xfrm>
            <a:off x="357158" y="5935663"/>
            <a:ext cx="906463" cy="922337"/>
          </a:xfrm>
          <a:prstGeom prst="ellipse">
            <a:avLst/>
          </a:prstGeom>
          <a:solidFill>
            <a:srgbClr val="D9D9D9">
              <a:alpha val="39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56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214950"/>
            <a:ext cx="9731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00042"/>
            <a:ext cx="10001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用所给词的适当形式填空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 My friend asked me ______(go) out with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him, but I had no time.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2. I don’t want my sister _____(walk) to school,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so I lend my bike to her.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3. Are you ready _______(help) the blind man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with us 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4. I hope ______(buy) a big house for my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parents.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5.Mr. Li asks the students ________( not swim)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in the river, because it’s too dangerous.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57686" y="928670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go 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429124" y="1928802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walk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28992" y="2857497"/>
            <a:ext cx="17145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help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85918" y="3857628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buy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857752" y="4857760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not to swim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2928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55" grpId="0" animBg="1" autoUpdateAnimBg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1470" y="816850"/>
            <a:ext cx="95012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1. What do you think of the town </a:t>
            </a:r>
            <a:r>
              <a:rPr lang="en-US" altLang="zh-CN" sz="2800" b="1" dirty="0" smtClean="0">
                <a:latin typeface="Georgia" pitchFamily="18" charset="0"/>
                <a:ea typeface="华文新魏" pitchFamily="2" charset="-122"/>
              </a:rPr>
              <a:t>?(</a:t>
            </a:r>
            <a:r>
              <a:rPr lang="zh-CN" altLang="en-US" sz="2800" b="1" dirty="0" smtClean="0">
                <a:latin typeface="Georgia" pitchFamily="18" charset="0"/>
                <a:ea typeface="华文新魏" pitchFamily="2" charset="-122"/>
              </a:rPr>
              <a:t>同义句</a:t>
            </a:r>
            <a:r>
              <a:rPr lang="en-US" altLang="zh-CN" sz="2800" b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 ___ ____ you ____ the town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2.The story is </a:t>
            </a:r>
            <a:r>
              <a:rPr lang="en-US" altLang="zh-CN" sz="2800" b="1" i="1" u="sng" dirty="0" smtClean="0">
                <a:latin typeface="Georgia" pitchFamily="18" charset="0"/>
                <a:ea typeface="华文新魏" pitchFamily="2" charset="-122"/>
              </a:rPr>
              <a:t>very interesting</a:t>
            </a: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. </a:t>
            </a:r>
            <a:r>
              <a:rPr lang="en-US" altLang="zh-CN" sz="2800" b="1" dirty="0" smtClean="0"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b="1" dirty="0" smtClean="0"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2800" b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 ____ ____ you ____ of the story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3.Does your sister love the game </a:t>
            </a:r>
            <a:r>
              <a:rPr lang="en-US" altLang="zh-CN" sz="2800" b="1" dirty="0" smtClean="0">
                <a:latin typeface="Georgia" pitchFamily="18" charset="0"/>
                <a:ea typeface="华文新魏" pitchFamily="2" charset="-122"/>
              </a:rPr>
              <a:t>?(</a:t>
            </a:r>
            <a:r>
              <a:rPr lang="zh-CN" altLang="en-US" sz="2800" b="1" dirty="0" smtClean="0">
                <a:latin typeface="Georgia" pitchFamily="18" charset="0"/>
                <a:ea typeface="华文新魏" pitchFamily="2" charset="-122"/>
              </a:rPr>
              <a:t>变陈述句</a:t>
            </a:r>
            <a:r>
              <a:rPr lang="en-US" altLang="zh-CN" sz="2800" b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   ____sister ____ the game. </a:t>
            </a:r>
          </a:p>
          <a:p>
            <a:pPr marL="514350" indent="-514350"/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4. Tom likes playing soccer </a:t>
            </a:r>
            <a:r>
              <a:rPr lang="en-US" altLang="zh-CN" sz="2800" b="1" i="1" u="sng" dirty="0" smtClean="0">
                <a:latin typeface="Georgia" pitchFamily="18" charset="0"/>
                <a:ea typeface="华文新魏" pitchFamily="2" charset="-122"/>
              </a:rPr>
              <a:t>because it’s  exciting</a:t>
            </a: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.</a:t>
            </a:r>
            <a:r>
              <a:rPr lang="en-US" altLang="zh-CN" sz="2800" b="1" i="1" u="sng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b="1" dirty="0" smtClean="0"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b="1" dirty="0" smtClean="0"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2800" b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  ____ ____ Tom_____ playing soccer?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   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1285860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  do          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643182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    do            think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7158" y="3929066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My               loves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4282" y="5429264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Why  does           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214950"/>
            <a:ext cx="9731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0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2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b2a69aec6443fd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28" y="2357430"/>
            <a:ext cx="6429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8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Grammar</a:t>
            </a:r>
            <a:endParaRPr lang="zh-CN" altLang="en-US" sz="8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c4aca59645422198.jpg"/>
          <p:cNvPicPr>
            <a:picLocks noChangeAspect="1"/>
          </p:cNvPicPr>
          <p:nvPr/>
        </p:nvPicPr>
        <p:blipFill>
          <a:blip r:embed="rId4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928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Grammar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282" y="714356"/>
            <a:ext cx="857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How are you going to do that?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你打算怎样去做呢？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I’m going to practice basketball every day. </a:t>
            </a: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我打算每天练习篮球。</a:t>
            </a:r>
            <a:endParaRPr lang="en-US" altLang="zh-CN" sz="3200" i="1" dirty="0" smtClean="0">
              <a:latin typeface="Georgia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14414" y="928670"/>
            <a:ext cx="307183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00034" y="2428868"/>
            <a:ext cx="214314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8728" y="4357694"/>
            <a:ext cx="771527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黑体" pitchFamily="49" charset="-122"/>
              </a:rPr>
              <a:t>be going to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altLang="zh-CN" sz="4000" i="1" dirty="0" smtClean="0">
                <a:solidFill>
                  <a:srgbClr val="0000FF"/>
                </a:solidFill>
                <a:latin typeface="Georgia" pitchFamily="18" charset="0"/>
              </a:rPr>
              <a:t>+</a:t>
            </a:r>
            <a:r>
              <a:rPr lang="zh-CN" altLang="en-US" sz="32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动词原形</a:t>
            </a:r>
            <a:endParaRPr lang="en-US" altLang="zh-CN" sz="3200" b="1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表示将来要发生的动作或将要存在的状态，或表示某人计划，打算或准备做某事。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天气用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be</a:t>
            </a:r>
            <a:r>
              <a:rPr lang="zh-CN" altLang="en-US" sz="2800" b="1" i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going  to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不用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will</a:t>
            </a: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)</a:t>
            </a:r>
          </a:p>
          <a:p>
            <a:pPr indent="266700" algn="ctr">
              <a:defRPr/>
            </a:pPr>
            <a:r>
              <a:rPr lang="zh-CN" altLang="en-US" dirty="0" smtClean="0">
                <a:latin typeface="Arial" charset="0"/>
                <a:ea typeface="宋体" charset="-122"/>
              </a:rPr>
              <a:t> </a:t>
            </a:r>
            <a:r>
              <a:rPr lang="zh-CN" altLang="en-US" sz="3200" dirty="0" smtClean="0">
                <a:latin typeface="Arial" charset="0"/>
                <a:ea typeface="宋体" charset="-122"/>
              </a:rPr>
              <a:t> </a:t>
            </a:r>
            <a:endParaRPr lang="zh-CN" altLang="en-US" sz="3200" dirty="0">
              <a:latin typeface="Arial" charset="0"/>
              <a:ea typeface="宋体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28596" y="3786190"/>
            <a:ext cx="2236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一般将来时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c4aca59645422198.jpg"/>
          <p:cNvPicPr>
            <a:picLocks noChangeAspect="1"/>
          </p:cNvPicPr>
          <p:nvPr/>
        </p:nvPicPr>
        <p:blipFill>
          <a:blip r:embed="rId3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928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Grammar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857488" y="0"/>
            <a:ext cx="385765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标志性时间状语</a:t>
            </a:r>
            <a:endParaRPr kumimoji="0" lang="en-US" altLang="zh-CN" sz="36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642918"/>
            <a:ext cx="785818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明天和后天</a:t>
            </a: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in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段时间</a:t>
            </a: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今天下午和今晚</a:t>
            </a: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下周，下月和明年</a:t>
            </a: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当我长大，在未来</a:t>
            </a: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soon/later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记心间。</a:t>
            </a: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571968" y="571480"/>
            <a:ext cx="4572032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黑体" pitchFamily="49" charset="-122"/>
              </a:rPr>
              <a:t>tomorrow, </a:t>
            </a:r>
          </a:p>
          <a:p>
            <a:pPr indent="2667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黑体" pitchFamily="49" charset="-122"/>
              </a:rPr>
              <a:t>the day after tomorrow ,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  在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以后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en-US" altLang="zh-CN" sz="2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Batang" pitchFamily="18" charset="-127"/>
              </a:rPr>
              <a:t>in two days</a:t>
            </a:r>
            <a:endParaRPr lang="en-US" altLang="zh-CN" sz="2800" i="1" dirty="0" smtClean="0"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this afternoon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this evening/tonight</a:t>
            </a:r>
            <a:endParaRPr lang="zh-CN" altLang="en-US" sz="28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黑体" pitchFamily="49" charset="-122"/>
              </a:rPr>
              <a:t>   next week/month/year ,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</a:t>
            </a:r>
            <a:r>
              <a:rPr lang="en-US" altLang="zh-CN" sz="2800" i="1" dirty="0" smtClean="0">
                <a:latin typeface="Georgia" pitchFamily="18" charset="0"/>
              </a:rPr>
              <a:t>when I grow up.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黑体" pitchFamily="49" charset="-122"/>
              </a:rPr>
              <a:t>  in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c4aca59645422198.jpg"/>
          <p:cNvPicPr>
            <a:picLocks noChangeAspect="1"/>
          </p:cNvPicPr>
          <p:nvPr/>
        </p:nvPicPr>
        <p:blipFill>
          <a:blip r:embed="rId3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928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Grammar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7322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I am going to see my friend tomorrow.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643050"/>
            <a:ext cx="777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I’m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not</a:t>
            </a:r>
            <a:r>
              <a:rPr lang="en-US" altLang="zh-CN" sz="3200" i="1" dirty="0" smtClean="0">
                <a:latin typeface="Georgia" pitchFamily="18" charset="0"/>
              </a:rPr>
              <a:t> going to see my friend tomorrow.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357187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Yes , I am.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4305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</a:rPr>
              <a:t>(X)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43182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</a:rPr>
              <a:t>( ?)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643182"/>
            <a:ext cx="89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 you</a:t>
            </a:r>
            <a:r>
              <a:rPr lang="en-US" altLang="zh-CN" sz="3200" i="1" dirty="0" smtClean="0">
                <a:latin typeface="Georgia" pitchFamily="18" charset="0"/>
              </a:rPr>
              <a:t> going to see your friend tomorrow?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643314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</a:rPr>
              <a:t>(</a:t>
            </a:r>
            <a:r>
              <a:rPr lang="zh-CN" altLang="en-US" sz="2800" b="1" dirty="0" smtClean="0">
                <a:latin typeface="Georgia" pitchFamily="18" charset="0"/>
              </a:rPr>
              <a:t>肯</a:t>
            </a:r>
            <a:r>
              <a:rPr lang="en-US" altLang="zh-CN" sz="2800" b="1" dirty="0" smtClean="0">
                <a:latin typeface="Georgia" pitchFamily="18" charset="0"/>
              </a:rPr>
              <a:t>,</a:t>
            </a:r>
            <a:r>
              <a:rPr lang="zh-CN" altLang="en-US" sz="2800" b="1" dirty="0" smtClean="0">
                <a:latin typeface="Georgia" pitchFamily="18" charset="0"/>
              </a:rPr>
              <a:t>否</a:t>
            </a:r>
            <a:r>
              <a:rPr lang="en-US" altLang="zh-CN" sz="2800" b="1" dirty="0" smtClean="0">
                <a:latin typeface="Georgia" pitchFamily="18" charset="0"/>
              </a:rPr>
              <a:t>)</a:t>
            </a:r>
            <a:endParaRPr lang="zh-CN" altLang="en-US" sz="2400" b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35718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No , I’m not.</a:t>
            </a:r>
            <a:endParaRPr lang="zh-CN" altLang="en-US" sz="3200" i="1" dirty="0">
              <a:latin typeface="Georgia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000364" y="1357298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4348" y="4786322"/>
            <a:ext cx="89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_____ ___ you going to ___tomorrow?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478632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  are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478632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01672804eb5a0157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7786742" cy="53578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57422" y="1500174"/>
            <a:ext cx="53578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Warm up</a:t>
            </a:r>
            <a:endParaRPr lang="zh-CN" altLang="en-US" sz="6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右箭头 3">
            <a:hlinkClick r:id="rId4" action="ppaction://hlinkfile"/>
          </p:cNvPr>
          <p:cNvSpPr/>
          <p:nvPr/>
        </p:nvSpPr>
        <p:spPr>
          <a:xfrm>
            <a:off x="6429388" y="6000768"/>
            <a:ext cx="11212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c4aca59645422198.jpg"/>
          <p:cNvPicPr>
            <a:picLocks noChangeAspect="1"/>
          </p:cNvPicPr>
          <p:nvPr/>
        </p:nvPicPr>
        <p:blipFill>
          <a:blip r:embed="rId4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928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Grammar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643182"/>
            <a:ext cx="6761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Is</a:t>
            </a:r>
            <a:r>
              <a:rPr lang="en-US" altLang="zh-CN" sz="3200" i="1" dirty="0" smtClean="0">
                <a:latin typeface="Georgia" pitchFamily="18" charset="0"/>
              </a:rPr>
              <a:t> he going to read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any</a:t>
            </a:r>
            <a:r>
              <a:rPr lang="en-US" altLang="zh-CN" sz="3200" i="1" dirty="0" smtClean="0">
                <a:latin typeface="Georgia" pitchFamily="18" charset="0"/>
              </a:rPr>
              <a:t> books later?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350043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Yes , he is.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/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No, he isn’t.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714356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He is going to 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read some books later.</a:t>
            </a:r>
            <a:endParaRPr lang="zh-CN" altLang="en-US" sz="3200" i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643050"/>
            <a:ext cx="7205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He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isn’t</a:t>
            </a:r>
            <a:r>
              <a:rPr lang="en-US" altLang="zh-CN" sz="3200" i="1" dirty="0" smtClean="0">
                <a:latin typeface="Georgia" pitchFamily="18" charset="0"/>
              </a:rPr>
              <a:t> going to read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any </a:t>
            </a:r>
            <a:r>
              <a:rPr lang="en-US" altLang="zh-CN" sz="3200" i="1" dirty="0" smtClean="0">
                <a:latin typeface="Georgia" pitchFamily="18" charset="0"/>
              </a:rPr>
              <a:t>books later.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571876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</a:rPr>
              <a:t>(</a:t>
            </a:r>
            <a:r>
              <a:rPr lang="zh-CN" altLang="en-US" sz="2800" b="1" dirty="0" smtClean="0">
                <a:latin typeface="Georgia" pitchFamily="18" charset="0"/>
              </a:rPr>
              <a:t>肯</a:t>
            </a:r>
            <a:r>
              <a:rPr lang="en-US" altLang="zh-CN" sz="2800" b="1" dirty="0" smtClean="0">
                <a:latin typeface="Georgia" pitchFamily="18" charset="0"/>
              </a:rPr>
              <a:t>,</a:t>
            </a:r>
            <a:r>
              <a:rPr lang="zh-CN" altLang="en-US" sz="2800" b="1" dirty="0" smtClean="0">
                <a:latin typeface="Georgia" pitchFamily="18" charset="0"/>
              </a:rPr>
              <a:t>否</a:t>
            </a:r>
            <a:r>
              <a:rPr lang="en-US" altLang="zh-CN" sz="2800" b="1" dirty="0" smtClean="0">
                <a:latin typeface="Georgia" pitchFamily="18" charset="0"/>
              </a:rPr>
              <a:t>)</a:t>
            </a:r>
            <a:endParaRPr lang="zh-CN" altLang="en-US" sz="24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4305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</a:rPr>
              <a:t>(X)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43182"/>
            <a:ext cx="85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</a:rPr>
              <a:t>(</a:t>
            </a:r>
            <a:r>
              <a:rPr lang="en-US" altLang="zh-CN" sz="3200" b="1" dirty="0" smtClean="0">
                <a:latin typeface="Georgia" pitchFamily="18" charset="0"/>
              </a:rPr>
              <a:t> ?)</a:t>
            </a:r>
            <a:endParaRPr lang="zh-CN" altLang="en-US" sz="2800" b="1" dirty="0">
              <a:latin typeface="Georgia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71934" y="1285860"/>
            <a:ext cx="192882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2910" y="450057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____ _____ he going to 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read  later?</a:t>
            </a:r>
            <a:endParaRPr lang="zh-CN" altLang="en-US" sz="3200" i="1" dirty="0" smtClean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450057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  is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4" grpId="0"/>
      <p:bldP spid="15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t01c4aca59645422198.jpg"/>
          <p:cNvPicPr>
            <a:picLocks noChangeAspect="1"/>
          </p:cNvPicPr>
          <p:nvPr/>
        </p:nvPicPr>
        <p:blipFill>
          <a:blip r:embed="rId4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pic>
        <p:nvPicPr>
          <p:cNvPr id="29705" name="Picture 9" descr="未标题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117475"/>
            <a:ext cx="704850" cy="6461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42918"/>
            <a:ext cx="978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Tom and Lily are going to see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a movie next week.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50017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Tom and Lily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aren’t</a:t>
            </a:r>
            <a:r>
              <a:rPr lang="en-US" altLang="zh-CN" sz="3200" i="1" dirty="0" smtClean="0">
                <a:latin typeface="Georgia" pitchFamily="18" charset="0"/>
              </a:rPr>
              <a:t> going to see a movie next week.</a:t>
            </a:r>
            <a:endParaRPr lang="zh-CN" altLang="en-US" sz="3200" i="1" dirty="0" smtClean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435769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Yes , they are.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/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No, they aren’t.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00174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</a:rPr>
              <a:t>(X)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14620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Georgia" pitchFamily="18" charset="0"/>
              </a:rPr>
              <a:t>(?)</a:t>
            </a:r>
            <a:endParaRPr lang="zh-CN" altLang="en-US" sz="3200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278605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</a:t>
            </a:r>
            <a:r>
              <a:rPr lang="en-US" altLang="zh-CN" sz="3200" i="1" dirty="0" smtClean="0">
                <a:latin typeface="Georgia" pitchFamily="18" charset="0"/>
              </a:rPr>
              <a:t> Tom and Lily going to see a movie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next week ?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9800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haroni" pitchFamily="2" charset="-79"/>
              </a:rPr>
              <a:t>Exercise</a:t>
            </a:r>
            <a:endParaRPr lang="zh-CN" altLang="en-US" sz="32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ea typeface="Gulim" pitchFamily="34" charset="-127"/>
              <a:cs typeface="Aharoni" pitchFamily="2" charset="-79"/>
            </a:endParaRPr>
          </a:p>
          <a:p>
            <a:pPr algn="ctr"/>
            <a:endParaRPr lang="zh-CN" altLang="en-US" sz="32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998"/>
                  </a:srgbClr>
                </a:prstShdw>
              </a:effectLst>
              <a:latin typeface="Georgia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4282" y="4357694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</a:rPr>
              <a:t>(</a:t>
            </a:r>
            <a:r>
              <a:rPr lang="zh-CN" altLang="en-US" sz="2800" b="1" dirty="0" smtClean="0">
                <a:latin typeface="Georgia" pitchFamily="18" charset="0"/>
              </a:rPr>
              <a:t>肯</a:t>
            </a:r>
            <a:r>
              <a:rPr lang="en-US" altLang="zh-CN" sz="2800" b="1" dirty="0" smtClean="0">
                <a:latin typeface="Georgia" pitchFamily="18" charset="0"/>
              </a:rPr>
              <a:t>,</a:t>
            </a:r>
            <a:r>
              <a:rPr lang="zh-CN" altLang="en-US" sz="2800" b="1" dirty="0" smtClean="0">
                <a:latin typeface="Georgia" pitchFamily="18" charset="0"/>
              </a:rPr>
              <a:t>否</a:t>
            </a:r>
            <a:r>
              <a:rPr lang="en-US" altLang="zh-CN" sz="2800" b="1" dirty="0" smtClean="0">
                <a:latin typeface="Georgia" pitchFamily="18" charset="0"/>
              </a:rPr>
              <a:t>)</a:t>
            </a:r>
            <a:endParaRPr lang="zh-CN" altLang="en-US" sz="2400" b="1" dirty="0">
              <a:latin typeface="Georgia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0" y="1285860"/>
            <a:ext cx="25717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8662" y="564357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______are going to see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a movie next week?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4414" y="557214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" grpId="0"/>
      <p:bldP spid="11" grpId="0"/>
      <p:bldP spid="17" grpId="0"/>
      <p:bldP spid="24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c4aca59645422198.jpg"/>
          <p:cNvPicPr>
            <a:picLocks noChangeAspect="1"/>
          </p:cNvPicPr>
          <p:nvPr/>
        </p:nvPicPr>
        <p:blipFill>
          <a:blip r:embed="rId5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3574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Sum up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28596" y="1857364"/>
            <a:ext cx="4817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一般</a:t>
            </a:r>
            <a:r>
              <a:rPr lang="zh-CN" altLang="en-US" sz="36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将来时的</a:t>
            </a:r>
            <a:r>
              <a:rPr lang="zh-CN" altLang="en-US" sz="3600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否定句：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8596" y="642918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一般</a:t>
            </a:r>
            <a:r>
              <a:rPr lang="zh-CN" altLang="en-US" sz="36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将来时的肯定</a:t>
            </a:r>
            <a:r>
              <a:rPr lang="zh-CN" altLang="en-US" sz="3600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句：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57158" y="3214686"/>
            <a:ext cx="572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一般</a:t>
            </a:r>
            <a:r>
              <a:rPr lang="zh-CN" altLang="en-US" sz="36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将来时的一般疑问句：</a:t>
            </a:r>
            <a:endParaRPr lang="zh-CN" altLang="en-US" sz="3600" b="1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1472" y="5429264"/>
            <a:ext cx="572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一般</a:t>
            </a:r>
            <a:r>
              <a:rPr lang="zh-CN" altLang="en-US" sz="36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将来时的特殊疑问句：</a:t>
            </a:r>
            <a:endParaRPr lang="zh-CN" altLang="en-US" sz="3600" b="1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596" y="1285860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主语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be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going to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+动词原形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其他。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8596" y="2571744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主语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be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3200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not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going to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+动词原形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其他。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8596" y="3857628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Be+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主语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going to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+动词原形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其他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2910" y="4429132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肯定回答：</a:t>
            </a:r>
            <a:endParaRPr lang="en-US" altLang="zh-CN" sz="28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否定回答：</a:t>
            </a:r>
            <a:endParaRPr lang="zh-CN" altLang="en-US" sz="2400" b="1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7158" y="6072206"/>
            <a:ext cx="9572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疑问词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+be+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主语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going to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+动词原形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其他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36" y="4429132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Yes ,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主语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+be.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en-US" altLang="zh-CN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No,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主语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+be not.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1470" y="816850"/>
            <a:ext cx="95012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1.My mother is going to cook this evening.(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否定句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My mother ____ going to____ this evening.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2.I am going to see my friends this weekend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一般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 ___ you going to see ____friends this weekend?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3.Is your sister going to play the game. ?</a:t>
            </a:r>
          </a:p>
          <a:p>
            <a:pPr marL="514350" indent="-514350"/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b="1" i="1" dirty="0" smtClean="0">
                <a:latin typeface="华文楷体" pitchFamily="2" charset="-122"/>
                <a:ea typeface="华文楷体" pitchFamily="2" charset="-122"/>
              </a:rPr>
              <a:t>_____ , ____ _______.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否定回答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4.Are the twins going to clean the room?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新魏" pitchFamily="2" charset="-122"/>
              </a:rPr>
              <a:t> ____, ____</a:t>
            </a:r>
            <a:r>
              <a:rPr lang="en-US" altLang="zh-CN" sz="2800" b="1" i="1" dirty="0" smtClean="0">
                <a:latin typeface="华文楷体" pitchFamily="2" charset="-122"/>
                <a:ea typeface="华文楷体" pitchFamily="2" charset="-122"/>
              </a:rPr>
              <a:t> _____.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肯定回答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)</a:t>
            </a:r>
            <a:endParaRPr lang="en-US" altLang="zh-CN" sz="2800" b="1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   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3108" y="1357298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isn’t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2571744"/>
            <a:ext cx="857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5720" y="5000636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Yes   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they  are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720" y="3714752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No       she    isn’t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30003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857752" y="1357298"/>
            <a:ext cx="1071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cook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071934" y="2571744"/>
            <a:ext cx="1143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your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483686" cy="5991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1.We are going to have </a:t>
            </a:r>
            <a:r>
              <a:rPr lang="en-US" altLang="zh-CN" sz="2800" b="1" i="1" u="sng" dirty="0" smtClean="0">
                <a:latin typeface="Georgia" pitchFamily="18" charset="0"/>
              </a:rPr>
              <a:t>dumplings</a:t>
            </a:r>
            <a:r>
              <a:rPr lang="en-US" altLang="zh-CN" sz="2800" b="1" i="1" dirty="0" smtClean="0">
                <a:latin typeface="Georgia" pitchFamily="18" charset="0"/>
              </a:rPr>
              <a:t> for supper.</a:t>
            </a:r>
          </a:p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 ___ ___ ____ __ ____  for supper?</a:t>
            </a:r>
          </a:p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2.</a:t>
            </a:r>
            <a:r>
              <a:rPr lang="en-US" altLang="zh-CN" sz="2800" b="1" i="1" u="sng" dirty="0" smtClean="0">
                <a:latin typeface="Georgia" pitchFamily="18" charset="0"/>
              </a:rPr>
              <a:t>A new teacher </a:t>
            </a:r>
            <a:r>
              <a:rPr lang="en-US" altLang="zh-CN" sz="2800" b="1" i="1" dirty="0" smtClean="0">
                <a:latin typeface="Georgia" pitchFamily="18" charset="0"/>
              </a:rPr>
              <a:t>is going to come to my school.</a:t>
            </a:r>
          </a:p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 __ _____to come to your school?</a:t>
            </a:r>
          </a:p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3.They are going to meet </a:t>
            </a:r>
            <a:r>
              <a:rPr lang="en-US" altLang="zh-CN" sz="2800" b="1" i="1" u="sng" dirty="0" smtClean="0">
                <a:latin typeface="Georgia" pitchFamily="18" charset="0"/>
              </a:rPr>
              <a:t>in the library </a:t>
            </a:r>
            <a:r>
              <a:rPr lang="en-US" altLang="zh-CN" sz="2800" b="1" i="1" dirty="0" smtClean="0">
                <a:latin typeface="Georgia" pitchFamily="18" charset="0"/>
              </a:rPr>
              <a:t>next week.</a:t>
            </a:r>
          </a:p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_____ are</a:t>
            </a:r>
            <a:r>
              <a:rPr lang="zh-CN" altLang="en-US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</a:rPr>
              <a:t>they _____ ___meet next week?</a:t>
            </a:r>
          </a:p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4.I am going to study English </a:t>
            </a:r>
            <a:r>
              <a:rPr lang="en-US" altLang="zh-CN" sz="2800" b="1" i="1" u="sng" dirty="0" smtClean="0">
                <a:latin typeface="Georgia" pitchFamily="18" charset="0"/>
              </a:rPr>
              <a:t>tonight</a:t>
            </a:r>
            <a:r>
              <a:rPr lang="en-US" altLang="zh-CN" sz="2800" b="1" i="1" dirty="0" smtClean="0">
                <a:latin typeface="Georgia" pitchFamily="18" charset="0"/>
              </a:rPr>
              <a:t>.</a:t>
            </a:r>
          </a:p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 ___ ___ going to study English?</a:t>
            </a:r>
          </a:p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5.Tom and Bob are going to </a:t>
            </a:r>
            <a:r>
              <a:rPr lang="en-US" altLang="zh-CN" sz="2800" b="1" i="1" u="sng" dirty="0" smtClean="0">
                <a:latin typeface="Georgia" pitchFamily="18" charset="0"/>
              </a:rPr>
              <a:t>help the old man</a:t>
            </a:r>
            <a:r>
              <a:rPr lang="en-US" altLang="zh-CN" sz="2800" b="1" i="1" dirty="0" smtClean="0">
                <a:latin typeface="Georgia" pitchFamily="18" charset="0"/>
              </a:rPr>
              <a:t>.</a:t>
            </a:r>
          </a:p>
          <a:p>
            <a:pPr>
              <a:lnSpc>
                <a:spcPts val="4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_____ are Tom and Bob going to____?  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4422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214422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are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214422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you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214422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1214422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1214422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have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35743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14" y="235743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is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5918" y="2285992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500438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Where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1802" y="3500438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9124" y="3500438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haroni" pitchFamily="2" charset="-79"/>
              </a:rPr>
              <a:t>Exercise</a:t>
            </a:r>
            <a:endParaRPr lang="zh-CN" alt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71736" y="21429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划线提问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714884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When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2976" y="4714884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are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0232" y="4714884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you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282" y="5786454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6512" y="5857892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5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c4aca59645422198.jpg"/>
          <p:cNvPicPr>
            <a:picLocks noChangeAspect="1"/>
          </p:cNvPicPr>
          <p:nvPr/>
        </p:nvPicPr>
        <p:blipFill>
          <a:blip r:embed="rId5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928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Grammar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0034" y="2857496"/>
            <a:ext cx="84248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</a:rPr>
              <a:t>We’re going to</a:t>
            </a:r>
            <a:r>
              <a:rPr lang="en-US" altLang="zh-CN" sz="3200" b="1" i="1" dirty="0">
                <a:latin typeface="Georgia" pitchFamily="18" charset="0"/>
              </a:rPr>
              <a:t> …</a:t>
            </a:r>
          </a:p>
          <a:p>
            <a:pPr>
              <a:spcBef>
                <a:spcPct val="5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</a:rPr>
              <a:t>I’m going to</a:t>
            </a:r>
            <a:r>
              <a:rPr lang="en-US" altLang="zh-CN" sz="3200" b="1" i="1" dirty="0">
                <a:latin typeface="Georgia" pitchFamily="18" charset="0"/>
              </a:rPr>
              <a:t> …</a:t>
            </a:r>
          </a:p>
          <a:p>
            <a:pPr>
              <a:spcBef>
                <a:spcPct val="50000"/>
              </a:spcBef>
            </a:pPr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</a:rPr>
              <a:t>He / She  is going to</a:t>
            </a:r>
            <a:r>
              <a:rPr lang="en-US" altLang="zh-CN" sz="3200" b="1" i="1" dirty="0">
                <a:latin typeface="Georgia" pitchFamily="18" charset="0"/>
              </a:rPr>
              <a:t>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288" y="785794"/>
            <a:ext cx="87487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Georgia" pitchFamily="18" charset="0"/>
              </a:rPr>
              <a:t>be going to</a:t>
            </a:r>
            <a:r>
              <a:rPr lang="en-US" altLang="zh-CN" sz="4400" i="1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altLang="zh-CN" sz="4400" i="1" dirty="0">
                <a:latin typeface="Georgia" pitchFamily="18" charset="0"/>
              </a:rPr>
              <a:t>+</a:t>
            </a:r>
            <a:r>
              <a:rPr lang="zh-CN" altLang="en-US" sz="3600" b="1" dirty="0">
                <a:latin typeface="华文楷体" pitchFamily="2" charset="-122"/>
                <a:ea typeface="华文楷体" pitchFamily="2" charset="-122"/>
              </a:rPr>
              <a:t>动词原形</a:t>
            </a:r>
            <a:r>
              <a:rPr lang="zh-CN" altLang="en-US" sz="3600" b="1" i="1" dirty="0">
                <a:latin typeface="Georgia" pitchFamily="18" charset="0"/>
              </a:rPr>
              <a:t>　</a:t>
            </a:r>
            <a:r>
              <a:rPr lang="zh-CN" altLang="en-US" sz="3600" b="1" dirty="0">
                <a:latin typeface="华文楷体" pitchFamily="2" charset="-122"/>
                <a:ea typeface="华文楷体" pitchFamily="2" charset="-122"/>
              </a:rPr>
              <a:t> 将要</a:t>
            </a:r>
            <a:r>
              <a:rPr lang="en-US" altLang="zh-CN" sz="3600" b="1" dirty="0"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3600" b="1" dirty="0">
                <a:latin typeface="华文楷体" pitchFamily="2" charset="-122"/>
                <a:ea typeface="华文楷体" pitchFamily="2" charset="-122"/>
              </a:rPr>
              <a:t>               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14480" y="1571612"/>
            <a:ext cx="39869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i="1" dirty="0">
                <a:solidFill>
                  <a:srgbClr val="0000FF"/>
                </a:solidFill>
                <a:latin typeface="Georgia" pitchFamily="18" charset="0"/>
              </a:rPr>
              <a:t>= will </a:t>
            </a:r>
            <a:r>
              <a:rPr lang="en-US" altLang="zh-CN" sz="4400" i="1" dirty="0">
                <a:latin typeface="Georgia" pitchFamily="18" charset="0"/>
              </a:rPr>
              <a:t>+</a:t>
            </a:r>
            <a:r>
              <a:rPr lang="zh-CN" altLang="en-US" sz="3600" b="1" dirty="0">
                <a:latin typeface="华文楷体" pitchFamily="2" charset="-122"/>
                <a:ea typeface="华文楷体" pitchFamily="2" charset="-122"/>
              </a:rPr>
              <a:t>动词原形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14942" y="4357694"/>
            <a:ext cx="31486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He will/She will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=He’ll </a:t>
            </a:r>
            <a:r>
              <a:rPr lang="en-US" altLang="zh-CN" sz="3200" i="1" dirty="0">
                <a:latin typeface="Georgia" pitchFamily="18" charset="0"/>
              </a:rPr>
              <a:t>/ she’ll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14942" y="3714752"/>
            <a:ext cx="1877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I will=I’ll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143504" y="3000372"/>
            <a:ext cx="27462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We will=We’ll</a:t>
            </a:r>
            <a:endParaRPr lang="en-US" altLang="zh-CN" sz="32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c4aca59645422198.jpg"/>
          <p:cNvPicPr>
            <a:picLocks noChangeAspect="1"/>
          </p:cNvPicPr>
          <p:nvPr/>
        </p:nvPicPr>
        <p:blipFill>
          <a:blip r:embed="rId4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928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Grammar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128586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对未来事情的预测用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will.</a:t>
            </a:r>
            <a:endParaRPr lang="zh-CN" altLang="en-US" sz="2800" b="1" i="1" dirty="0" smtClean="0">
              <a:solidFill>
                <a:srgbClr val="00206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5720" y="642918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be going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与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will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的区别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2571744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2.will</a:t>
            </a:r>
            <a:r>
              <a:rPr lang="zh-CN" altLang="en-US" sz="28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常表示说话人相信或要发生的事</a:t>
            </a:r>
            <a:r>
              <a:rPr lang="en-US" altLang="zh-CN" sz="28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.</a:t>
            </a:r>
          </a:p>
          <a:p>
            <a:pPr marL="514350" indent="-514350"/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be going to </a:t>
            </a:r>
            <a:r>
              <a:rPr lang="zh-CN" altLang="en-US" sz="28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指某事肯定发生</a:t>
            </a:r>
            <a:r>
              <a:rPr lang="en-US" altLang="zh-CN" sz="28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,</a:t>
            </a:r>
            <a:r>
              <a:rPr lang="zh-CN" altLang="en-US" sz="2800" b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常指事情很快要发生。</a:t>
            </a:r>
          </a:p>
        </p:txBody>
      </p:sp>
      <p:sp>
        <p:nvSpPr>
          <p:cNvPr id="10" name="矩形 9"/>
          <p:cNvSpPr/>
          <p:nvPr/>
        </p:nvSpPr>
        <p:spPr>
          <a:xfrm>
            <a:off x="571472" y="4714884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陈述将来的某个事实用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will.</a:t>
            </a:r>
            <a:endParaRPr lang="zh-CN" altLang="en-US" sz="2800" b="1" i="1" dirty="0" smtClean="0">
              <a:solidFill>
                <a:srgbClr val="00206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57158" y="1928802"/>
            <a:ext cx="8786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We___ ____ (not) use books to study in the future.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57158" y="3786190"/>
            <a:ext cx="8786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 believe Lucy_____ ____ (be) a good doctor.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85852" y="5500702"/>
            <a:ext cx="6429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He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_____ ten years old next year.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00100" y="1928802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will not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857488" y="3786190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will  be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28794" y="5500702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will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c4aca59645422198.jpg"/>
          <p:cNvPicPr>
            <a:picLocks noChangeAspect="1"/>
          </p:cNvPicPr>
          <p:nvPr/>
        </p:nvPicPr>
        <p:blipFill>
          <a:blip r:embed="rId4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928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Grammar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58" y="714356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4.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表示现在决定将来的事用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will.</a:t>
            </a:r>
            <a:endParaRPr lang="zh-CN" altLang="en-US" sz="2800" b="1" i="1" dirty="0" smtClean="0">
              <a:solidFill>
                <a:srgbClr val="00206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6" y="235743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5.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表示意愿用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</a:rPr>
              <a:t>will.</a:t>
            </a:r>
            <a:endParaRPr lang="zh-CN" altLang="en-US" sz="2800" b="1" i="1" dirty="0" smtClean="0">
              <a:solidFill>
                <a:srgbClr val="00206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02" y="407194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6.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表示计划，打算或准备做某事用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be going to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8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1472" y="1571612"/>
            <a:ext cx="6429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I’m tired .I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_____ go to bed.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71736" y="1571612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will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1472" y="314324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_____tell you the truth . 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1538" y="3143248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will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57224" y="4929198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___ ___ ___ buy a computer this month. 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2976" y="5000636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be going to</a:t>
            </a:r>
            <a:endParaRPr lang="en-US" altLang="zh-CN" sz="28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c4aca59645422198.jpg"/>
          <p:cNvPicPr>
            <a:picLocks noChangeAspect="1"/>
          </p:cNvPicPr>
          <p:nvPr/>
        </p:nvPicPr>
        <p:blipFill>
          <a:blip r:embed="rId3"/>
          <a:srcRect l="10937" t="9071" b="9070"/>
          <a:stretch>
            <a:fillRect/>
          </a:stretch>
        </p:blipFill>
        <p:spPr>
          <a:xfrm>
            <a:off x="0" y="0"/>
            <a:ext cx="9144000" cy="7143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571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480"/>
            <a:ext cx="9358346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(     )1. Next week he ___his pen pal in London.</a:t>
            </a:r>
          </a:p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is going to visit B. visit C. visits    D. visited</a:t>
            </a:r>
          </a:p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(     )2.They ___a picnic tomorrow .</a:t>
            </a:r>
          </a:p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A. have B. is having  C. are going to have D. had</a:t>
            </a:r>
          </a:p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(    )3.She__ a math teacher when she grows up. </a:t>
            </a:r>
          </a:p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is        B. be     C. am     D. is going to</a:t>
            </a:r>
          </a:p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(    )4. Next Monday Lily ___ to Paris on vacation .</a:t>
            </a:r>
          </a:p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is going      B. goes        C. go      D. went</a:t>
            </a:r>
          </a:p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(    )5.Ms. Green ____ her e—mails next week.</a:t>
            </a:r>
          </a:p>
          <a:p>
            <a:pPr marL="514350" indent="-514350"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A. checks B. is checking  C. checked  D. is going to check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282" y="571480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4282" y="1785926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C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282" y="2786058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D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4282" y="3929066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4282" y="5000636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D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28662" y="714356"/>
            <a:ext cx="1928826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786182" y="1785926"/>
            <a:ext cx="1928826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429124" y="2857496"/>
            <a:ext cx="3143272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7224" y="3929066"/>
            <a:ext cx="250033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643570" y="5072074"/>
            <a:ext cx="200026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b2a69aec6443fd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42984"/>
            <a:ext cx="935834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5400" i="1" dirty="0" smtClean="0">
                <a:latin typeface="Georgia" pitchFamily="18" charset="0"/>
                <a:ea typeface="黑体" pitchFamily="49" charset="-122"/>
              </a:rPr>
              <a:t>Unit6</a:t>
            </a:r>
          </a:p>
          <a:p>
            <a:pPr algn="ctr"/>
            <a:endParaRPr lang="en-US" altLang="zh-CN" sz="4000" i="1" dirty="0" smtClean="0">
              <a:latin typeface="Georgia" pitchFamily="18" charset="0"/>
              <a:ea typeface="黑体" pitchFamily="49" charset="-122"/>
            </a:endParaRPr>
          </a:p>
          <a:p>
            <a:pPr algn="ctr"/>
            <a:r>
              <a:rPr lang="en-US" altLang="zh-CN" sz="4000" i="1" dirty="0" smtClean="0">
                <a:latin typeface="Georgia" pitchFamily="18" charset="0"/>
                <a:ea typeface="黑体" pitchFamily="49" charset="-122"/>
              </a:rPr>
              <a:t>I’m  going to study computer science.</a:t>
            </a:r>
            <a:endParaRPr lang="en-US" altLang="zh-CN" sz="4400" i="1" dirty="0" smtClean="0">
              <a:latin typeface="Georgia" pitchFamily="18" charset="0"/>
              <a:ea typeface="黑体" pitchFamily="49" charset="-122"/>
            </a:endParaRPr>
          </a:p>
          <a:p>
            <a:pPr algn="ctr"/>
            <a:endParaRPr lang="en-US" altLang="zh-CN" sz="44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  <a:ea typeface="黑体" pitchFamily="49" charset="-122"/>
            </a:endParaRPr>
          </a:p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黑体" pitchFamily="49" charset="-122"/>
              </a:rPr>
              <a:t>SA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b2a69aec6443fd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728" y="2500306"/>
            <a:ext cx="6429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8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Phonetics</a:t>
            </a:r>
            <a:endParaRPr lang="zh-CN" altLang="en-US" sz="8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课件\GFI8A\八上旧版\标八上课本整页图片\GFI8AU10-1.jpg"/>
          <p:cNvPicPr>
            <a:picLocks noChangeAspect="1" noChangeArrowheads="1"/>
          </p:cNvPicPr>
          <p:nvPr/>
        </p:nvPicPr>
        <p:blipFill>
          <a:blip r:embed="rId4"/>
          <a:srcRect l="23433" t="16666" r="8673" b="51042"/>
          <a:stretch>
            <a:fillRect/>
          </a:stretch>
        </p:blipFill>
        <p:spPr bwMode="auto">
          <a:xfrm>
            <a:off x="785786" y="500042"/>
            <a:ext cx="7429552" cy="3786214"/>
          </a:xfrm>
          <a:prstGeom prst="rect">
            <a:avLst/>
          </a:prstGeom>
          <a:noFill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0" y="0"/>
            <a:ext cx="2714612" cy="5714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Lead</a:t>
            </a:r>
            <a:r>
              <a:rPr kumimoji="0" lang="en-US" altLang="zh-CN" sz="4800" b="1" i="1" u="none" strike="noStrike" kern="1200" cap="none" spc="0" normalizeH="0" noProof="0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in </a:t>
            </a:r>
            <a:endParaRPr kumimoji="0" lang="zh-CN" altLang="en-US" sz="4800" b="1" i="1" u="none" strike="noStrike" kern="1200" cap="none" spc="0" normalizeH="0" baseline="0" noProof="0" dirty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786190"/>
            <a:ext cx="8715404" cy="234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What do you want to be when you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grow up ? Let’s talk about your future intentions.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86116" y="4929198"/>
            <a:ext cx="5471370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when you </a:t>
            </a:r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grow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up</a:t>
            </a:r>
            <a:r>
              <a:rPr lang="zh-CN" altLang="en-US" sz="2800" b="1" dirty="0" smtClean="0"/>
              <a:t>当你长大时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b2a69aec6443fd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85852" y="2214554"/>
            <a:ext cx="685804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6600" i="1" dirty="0" smtClean="0">
                <a:solidFill>
                  <a:srgbClr val="FF0000"/>
                </a:solidFill>
                <a:latin typeface="Georgia" pitchFamily="18" charset="0"/>
              </a:rPr>
              <a:t>     Guess their future intentions.</a:t>
            </a:r>
            <a:endParaRPr lang="en-US" altLang="zh-CN" sz="6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3929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New lesson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3929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New lesson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4" name="图片 3" descr="t01e4a717e688e497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076" y="5036307"/>
            <a:ext cx="2428924" cy="18216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78579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latin typeface="Georgia" pitchFamily="18" charset="0"/>
              </a:rPr>
              <a:t>What do you want to be when you grow up ?</a:t>
            </a:r>
            <a:endParaRPr lang="zh-CN" altLang="en-US" sz="3600" i="1" dirty="0"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14488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latin typeface="Georgia" pitchFamily="18" charset="0"/>
              </a:rPr>
              <a:t>I want to be a/an…</a:t>
            </a:r>
            <a:endParaRPr lang="zh-CN" altLang="en-US" sz="3600" i="1" dirty="0">
              <a:latin typeface="Georgia" pitchFamily="18" charset="0"/>
            </a:endParaRPr>
          </a:p>
        </p:txBody>
      </p:sp>
      <p:pic>
        <p:nvPicPr>
          <p:cNvPr id="8" name="图片 7" descr="t01da2c2a9cad25fb54.jpg"/>
          <p:cNvPicPr>
            <a:picLocks noChangeAspect="1"/>
          </p:cNvPicPr>
          <p:nvPr/>
        </p:nvPicPr>
        <p:blipFill>
          <a:blip r:embed="rId4"/>
          <a:srcRect l="6942" r="4296" b="6460"/>
          <a:stretch>
            <a:fillRect/>
          </a:stretch>
        </p:blipFill>
        <p:spPr>
          <a:xfrm>
            <a:off x="3000364" y="2357430"/>
            <a:ext cx="2285984" cy="2857520"/>
          </a:xfrm>
          <a:prstGeom prst="rect">
            <a:avLst/>
          </a:prstGeom>
        </p:spPr>
      </p:pic>
      <p:pic>
        <p:nvPicPr>
          <p:cNvPr id="9" name="图片 8" descr="t01de0c639ce4f1772a.jpg"/>
          <p:cNvPicPr>
            <a:picLocks noChangeAspect="1"/>
          </p:cNvPicPr>
          <p:nvPr/>
        </p:nvPicPr>
        <p:blipFill>
          <a:blip r:embed="rId5"/>
          <a:srcRect l="4284" t="5000" r="6272" b="13437"/>
          <a:stretch>
            <a:fillRect/>
          </a:stretch>
        </p:blipFill>
        <p:spPr>
          <a:xfrm>
            <a:off x="2643174" y="2357430"/>
            <a:ext cx="2714644" cy="30003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6116" y="557214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player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550070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nurse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" name="图片 11" descr="get (2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2428868"/>
            <a:ext cx="2357454" cy="30003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1802" y="564357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actress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图片 13" descr="xpic4975_s.jpg"/>
          <p:cNvPicPr>
            <a:picLocks noChangeAspect="1"/>
          </p:cNvPicPr>
          <p:nvPr/>
        </p:nvPicPr>
        <p:blipFill>
          <a:blip r:embed="rId7"/>
          <a:srcRect l="42969" t="-180" r="3906"/>
          <a:stretch>
            <a:fillRect/>
          </a:stretch>
        </p:blipFill>
        <p:spPr>
          <a:xfrm>
            <a:off x="3000364" y="2357430"/>
            <a:ext cx="2254045" cy="31764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1802" y="564357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singer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3929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New lesson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78579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latin typeface="Georgia" pitchFamily="18" charset="0"/>
              </a:rPr>
              <a:t>What do you want to be when you grow up ?</a:t>
            </a:r>
            <a:endParaRPr lang="zh-CN" altLang="en-US" sz="3600" i="1" dirty="0"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00174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latin typeface="Georgia" pitchFamily="18" charset="0"/>
              </a:rPr>
              <a:t>I want to be a/an…</a:t>
            </a:r>
            <a:endParaRPr lang="zh-CN" altLang="en-US" sz="3600" i="1" dirty="0">
              <a:latin typeface="Georgia" pitchFamily="18" charset="0"/>
            </a:endParaRPr>
          </a:p>
        </p:txBody>
      </p:sp>
      <p:pic>
        <p:nvPicPr>
          <p:cNvPr id="9" name="图片 8" descr="t013faf0807c756ec01.jpg"/>
          <p:cNvPicPr>
            <a:picLocks noChangeAspect="1"/>
          </p:cNvPicPr>
          <p:nvPr/>
        </p:nvPicPr>
        <p:blipFill>
          <a:blip r:embed="rId3"/>
          <a:srcRect l="8640" t="4616" r="6054" b="9091"/>
          <a:stretch>
            <a:fillRect/>
          </a:stretch>
        </p:blipFill>
        <p:spPr>
          <a:xfrm>
            <a:off x="0" y="5143512"/>
            <a:ext cx="2095483" cy="1714488"/>
          </a:xfrm>
          <a:prstGeom prst="rect">
            <a:avLst/>
          </a:prstGeom>
        </p:spPr>
      </p:pic>
      <p:pic>
        <p:nvPicPr>
          <p:cNvPr id="10" name="图片 9" descr="t0137eef8e82b9a85ca.jpg"/>
          <p:cNvPicPr>
            <a:picLocks noChangeAspect="1"/>
          </p:cNvPicPr>
          <p:nvPr/>
        </p:nvPicPr>
        <p:blipFill>
          <a:blip r:embed="rId4"/>
          <a:srcRect l="2380" t="48857" r="60715"/>
          <a:stretch>
            <a:fillRect/>
          </a:stretch>
        </p:blipFill>
        <p:spPr>
          <a:xfrm>
            <a:off x="3143240" y="2357430"/>
            <a:ext cx="2857520" cy="3071834"/>
          </a:xfrm>
          <a:prstGeom prst="rect">
            <a:avLst/>
          </a:prstGeom>
        </p:spPr>
      </p:pic>
      <p:pic>
        <p:nvPicPr>
          <p:cNvPr id="11" name="图片 10" descr="t0137eef8e82b9a85ca.jpg"/>
          <p:cNvPicPr>
            <a:picLocks noChangeAspect="1"/>
          </p:cNvPicPr>
          <p:nvPr/>
        </p:nvPicPr>
        <p:blipFill>
          <a:blip r:embed="rId4"/>
          <a:srcRect r="77380" b="51144"/>
          <a:stretch>
            <a:fillRect/>
          </a:stretch>
        </p:blipFill>
        <p:spPr>
          <a:xfrm>
            <a:off x="3071802" y="2357430"/>
            <a:ext cx="2670532" cy="3125413"/>
          </a:xfrm>
          <a:prstGeom prst="rect">
            <a:avLst/>
          </a:prstGeom>
        </p:spPr>
      </p:pic>
      <p:pic>
        <p:nvPicPr>
          <p:cNvPr id="12" name="图片 11" descr="t0137eef8e82b9a85ca.jpg"/>
          <p:cNvPicPr>
            <a:picLocks noChangeAspect="1"/>
          </p:cNvPicPr>
          <p:nvPr/>
        </p:nvPicPr>
        <p:blipFill>
          <a:blip r:embed="rId4"/>
          <a:srcRect l="68395" t="13959" b="7522"/>
          <a:stretch>
            <a:fillRect/>
          </a:stretch>
        </p:blipFill>
        <p:spPr>
          <a:xfrm>
            <a:off x="3571868" y="2357430"/>
            <a:ext cx="2003666" cy="2714644"/>
          </a:xfrm>
          <a:prstGeom prst="rect">
            <a:avLst/>
          </a:prstGeom>
        </p:spPr>
      </p:pic>
      <p:pic>
        <p:nvPicPr>
          <p:cNvPr id="13" name="图片 12" descr="t0137eef8e82b9a85ca.jpg"/>
          <p:cNvPicPr>
            <a:picLocks noChangeAspect="1"/>
          </p:cNvPicPr>
          <p:nvPr/>
        </p:nvPicPr>
        <p:blipFill>
          <a:blip r:embed="rId4"/>
          <a:srcRect l="40317" t="48624" r="33492"/>
          <a:stretch>
            <a:fillRect/>
          </a:stretch>
        </p:blipFill>
        <p:spPr>
          <a:xfrm>
            <a:off x="3214678" y="2285992"/>
            <a:ext cx="2643206" cy="3214710"/>
          </a:xfrm>
          <a:prstGeom prst="rect">
            <a:avLst/>
          </a:prstGeom>
        </p:spPr>
      </p:pic>
      <p:pic>
        <p:nvPicPr>
          <p:cNvPr id="14" name="图片 13" descr="t0137eef8e82b9a85ca.jpg"/>
          <p:cNvPicPr>
            <a:picLocks noChangeAspect="1"/>
          </p:cNvPicPr>
          <p:nvPr/>
        </p:nvPicPr>
        <p:blipFill>
          <a:blip r:embed="rId4"/>
          <a:srcRect l="47159" r="32411" b="49399"/>
          <a:stretch>
            <a:fillRect/>
          </a:stretch>
        </p:blipFill>
        <p:spPr>
          <a:xfrm>
            <a:off x="3071802" y="2357430"/>
            <a:ext cx="2786082" cy="31432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43306" y="56435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teacher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5643578"/>
            <a:ext cx="128588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cook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5643578"/>
            <a:ext cx="157163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doctor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56435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worker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557214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officer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714488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1"/>
            <a:ext cx="3929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New lesson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357562" y="4572008"/>
            <a:ext cx="5786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600" b="1" i="1" dirty="0" smtClean="0">
                <a:latin typeface="Georgia" pitchFamily="18" charset="0"/>
              </a:rPr>
              <a:t>engineer</a:t>
            </a:r>
            <a:r>
              <a:rPr kumimoji="1" lang="en-US" altLang="zh-CN" sz="3600" b="1" dirty="0">
                <a:solidFill>
                  <a:srgbClr val="FF0000"/>
                </a:solidFill>
                <a:latin typeface="Segoe UI Symbol" pitchFamily="34" charset="0"/>
              </a:rPr>
              <a:t>/</a:t>
            </a:r>
            <a:r>
              <a:rPr kumimoji="1" lang="en-US" altLang="zh-CN" sz="3600" b="1" dirty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</a:t>
            </a:r>
            <a:r>
              <a:rPr kumimoji="1" lang="en-US" altLang="zh-CN" sz="3600" b="1" dirty="0">
                <a:solidFill>
                  <a:srgbClr val="FF0000"/>
                </a:solidFill>
                <a:latin typeface="Segoe UI Symbol" pitchFamily="34" charset="0"/>
              </a:rPr>
              <a:t>end</a:t>
            </a:r>
            <a:r>
              <a:rPr kumimoji="1" lang="en-US" altLang="zh-CN" sz="3600" b="1" dirty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 n  /</a:t>
            </a:r>
            <a:endParaRPr kumimoji="1" lang="en-US" altLang="zh-CN" sz="36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600" b="1" dirty="0">
                <a:latin typeface="Segoe UI Symbol" pitchFamily="34" charset="0"/>
              </a:rPr>
              <a:t>  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工程师</a:t>
            </a:r>
            <a:endParaRPr kumimoji="1" lang="en-US" altLang="zh-CN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29058" y="1928802"/>
            <a:ext cx="3357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600" b="1" i="1" dirty="0">
                <a:latin typeface="Georgia" pitchFamily="18" charset="0"/>
              </a:rPr>
              <a:t>pilot</a:t>
            </a:r>
            <a:r>
              <a:rPr kumimoji="1" lang="en-US" altLang="zh-CN" sz="3600" b="1" dirty="0">
                <a:solidFill>
                  <a:srgbClr val="FF0000"/>
                </a:solidFill>
                <a:latin typeface="Segoe UI Symbol" pitchFamily="34" charset="0"/>
              </a:rPr>
              <a:t>/</a:t>
            </a:r>
            <a:r>
              <a:rPr kumimoji="1" lang="en-US" altLang="zh-CN" sz="3600" b="1" dirty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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Segoe UI Symbol" pitchFamily="34" charset="0"/>
              </a:rPr>
              <a:t>pa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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Segoe UI Symbol" pitchFamily="34" charset="0"/>
              </a:rPr>
              <a:t>l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</a:t>
            </a:r>
            <a:r>
              <a:rPr kumimoji="1" lang="en-US" altLang="zh-CN" sz="3600" b="1" dirty="0" err="1">
                <a:solidFill>
                  <a:srgbClr val="FF0000"/>
                </a:solidFill>
                <a:latin typeface="Segoe UI Symbol" pitchFamily="34" charset="0"/>
              </a:rPr>
              <a:t>t</a:t>
            </a:r>
            <a:r>
              <a:rPr kumimoji="1" lang="en-US" altLang="zh-CN" sz="3600" b="1" dirty="0">
                <a:solidFill>
                  <a:srgbClr val="FF0000"/>
                </a:solidFill>
                <a:latin typeface="Segoe UI Symbol" pitchFamily="34" charset="0"/>
              </a:rPr>
              <a:t>/</a:t>
            </a:r>
          </a:p>
          <a:p>
            <a:r>
              <a:rPr lang="zh-CN" altLang="en-US" sz="3600" b="1" dirty="0">
                <a:latin typeface="Segoe UI Symbol" pitchFamily="34" charset="0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飞行员</a:t>
            </a:r>
            <a:endParaRPr kumimoji="1" lang="en-US" altLang="zh-CN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286256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785794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latin typeface="Georgia" pitchFamily="18" charset="0"/>
              </a:rPr>
              <a:t>I want to be a/an…</a:t>
            </a:r>
            <a:endParaRPr lang="zh-CN" altLang="en-US" sz="3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3929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New lesson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3357522" y="1643050"/>
            <a:ext cx="5786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>
                <a:latin typeface="Georgia" pitchFamily="18" charset="0"/>
              </a:rPr>
              <a:t>computer programmer</a:t>
            </a:r>
          </a:p>
          <a:p>
            <a:r>
              <a:rPr kumimoji="1" lang="en-US" altLang="zh-CN" sz="3200" b="1" dirty="0">
                <a:solidFill>
                  <a:srgbClr val="FF0000"/>
                </a:solidFill>
                <a:latin typeface="Segoe UI Symbol" pitchFamily="34" charset="0"/>
              </a:rPr>
              <a:t>              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</a:rPr>
              <a:t>    </a:t>
            </a:r>
            <a:r>
              <a:rPr kumimoji="1" lang="en-US" altLang="zh-CN" sz="3200" b="1" dirty="0">
                <a:solidFill>
                  <a:srgbClr val="FF0000"/>
                </a:solidFill>
                <a:latin typeface="Segoe UI Symbol" pitchFamily="34" charset="0"/>
              </a:rPr>
              <a:t>/</a:t>
            </a:r>
            <a:r>
              <a:rPr kumimoji="1" lang="en-US" altLang="zh-CN" sz="3200" b="1" dirty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</a:t>
            </a:r>
            <a:r>
              <a:rPr kumimoji="1" lang="en-US" altLang="zh-CN" sz="3200" b="1" dirty="0" err="1">
                <a:solidFill>
                  <a:srgbClr val="FF0000"/>
                </a:solidFill>
                <a:latin typeface="Segoe UI Symbol" pitchFamily="34" charset="0"/>
              </a:rPr>
              <a:t>pr</a:t>
            </a:r>
            <a:r>
              <a:rPr kumimoji="1" lang="en-US" altLang="zh-CN" sz="3200" b="1" dirty="0" err="1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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MS Reference Sans Serif"/>
              </a:rPr>
              <a:t>ʊ</a:t>
            </a:r>
            <a:r>
              <a:rPr kumimoji="1" lang="en-US" altLang="zh-CN" sz="3200" b="1" dirty="0" err="1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gr</a:t>
            </a:r>
            <a:r>
              <a:rPr kumimoji="1" lang="en-US" altLang="zh-CN" sz="3200" b="1" dirty="0" err="1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m</a:t>
            </a:r>
            <a:r>
              <a:rPr kumimoji="1" lang="en-US" altLang="zh-CN" sz="3200" b="1" dirty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/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电脑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程序设计师 </a:t>
            </a:r>
            <a:r>
              <a:rPr lang="en-US" altLang="zh-CN" sz="3200" b="1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程序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师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" name="Picture 4" descr="Bill Gates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7161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t014b625cee761d2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857628"/>
            <a:ext cx="2071702" cy="2286016"/>
          </a:xfrm>
          <a:prstGeom prst="rect">
            <a:avLst/>
          </a:prstGeom>
        </p:spPr>
      </p:pic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3286116" y="4357694"/>
            <a:ext cx="4429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scientist  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/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/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科学家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785794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latin typeface="Georgia" pitchFamily="18" charset="0"/>
              </a:rPr>
              <a:t>I want to be a/an…</a:t>
            </a:r>
            <a:endParaRPr lang="zh-CN" altLang="en-US" sz="3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3929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New lesson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3929058" y="1928802"/>
            <a:ext cx="3500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pianist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</a:rPr>
              <a:t>/</a:t>
            </a:r>
            <a:r>
              <a:rPr kumimoji="1" lang="en-US" altLang="zh-CN" sz="3200" b="1" dirty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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</a:rPr>
              <a:t>p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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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MS Reference Sans Serif"/>
                <a:sym typeface="GWIPA" pitchFamily="2" charset="2"/>
              </a:rPr>
              <a:t>n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MS Reference Sans Serif"/>
                <a:sym typeface="GWIPA"/>
              </a:rPr>
              <a:t>st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/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钢琴家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3857620" y="4643446"/>
            <a:ext cx="4429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violinist  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/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vl/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小提琴手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图片 4" descr="t01ba8113962dc5d00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000504"/>
            <a:ext cx="2214578" cy="2477638"/>
          </a:xfrm>
          <a:prstGeom prst="rect">
            <a:avLst/>
          </a:prstGeom>
        </p:spPr>
      </p:pic>
      <p:pic>
        <p:nvPicPr>
          <p:cNvPr id="7" name="图片 6" descr="t010e09cce29967dbef.jpg"/>
          <p:cNvPicPr>
            <a:picLocks noChangeAspect="1"/>
          </p:cNvPicPr>
          <p:nvPr/>
        </p:nvPicPr>
        <p:blipFill>
          <a:blip r:embed="rId5"/>
          <a:srcRect t="24288" r="18182" b="24706"/>
          <a:stretch>
            <a:fillRect/>
          </a:stretch>
        </p:blipFill>
        <p:spPr>
          <a:xfrm>
            <a:off x="1000100" y="1357298"/>
            <a:ext cx="2214578" cy="23574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785794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latin typeface="Georgia" pitchFamily="18" charset="0"/>
              </a:rPr>
              <a:t>I want to be a/an…</a:t>
            </a:r>
            <a:endParaRPr lang="zh-CN" altLang="en-US" sz="3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3929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New lesson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5429256" y="1500174"/>
            <a:ext cx="3500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driver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</a:rPr>
              <a:t>/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</a:t>
            </a:r>
            <a:r>
              <a:rPr kumimoji="1" lang="en-US" altLang="zh-CN" sz="3200" b="1" dirty="0" err="1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dra</a:t>
            </a:r>
            <a:r>
              <a:rPr kumimoji="1" lang="en-US" altLang="zh-CN" sz="3200" b="1" dirty="0" err="1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v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/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驾驶员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司机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2357422" y="4214818"/>
            <a:ext cx="300039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  <a:sym typeface="GWIPA" pitchFamily="2" charset="2"/>
              </a:rPr>
              <a:t>actor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/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</a:t>
            </a:r>
            <a:r>
              <a:rPr kumimoji="1" lang="en-US" altLang="zh-CN" sz="3200" b="1" dirty="0" err="1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kt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/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演员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图片 7" descr="t015abe39423106ed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142984"/>
            <a:ext cx="2686579" cy="1928826"/>
          </a:xfrm>
          <a:prstGeom prst="rect">
            <a:avLst/>
          </a:prstGeom>
        </p:spPr>
      </p:pic>
      <p:pic>
        <p:nvPicPr>
          <p:cNvPr id="10" name="图片 9" descr="get (2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214686"/>
            <a:ext cx="2071702" cy="2803942"/>
          </a:xfrm>
          <a:prstGeom prst="rect">
            <a:avLst/>
          </a:prstGeom>
        </p:spPr>
      </p:pic>
      <p:pic>
        <p:nvPicPr>
          <p:cNvPr id="11" name="图片 10" descr="xpic2195_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2873554"/>
            <a:ext cx="2214578" cy="2712363"/>
          </a:xfrm>
          <a:prstGeom prst="rect">
            <a:avLst/>
          </a:prstGeom>
        </p:spPr>
      </p:pic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5286380" y="5572140"/>
            <a:ext cx="38576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  <a:sym typeface="GWIPA" pitchFamily="2" charset="2"/>
              </a:rPr>
              <a:t>actress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 pitchFamily="2" charset="2"/>
              </a:rPr>
              <a:t>/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</a:t>
            </a:r>
            <a:r>
              <a:rPr kumimoji="1" lang="en-US" altLang="zh-CN" sz="3200" b="1" dirty="0" err="1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ktr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  <a:sym typeface="GWIPA"/>
              </a:rPr>
              <a:t>/</a:t>
            </a:r>
            <a:endParaRPr kumimoji="1" lang="en-US" altLang="zh-CN" sz="3200" b="1" dirty="0">
              <a:solidFill>
                <a:srgbClr val="FF0000"/>
              </a:solidFill>
              <a:latin typeface="Segoe UI Symbol" pitchFamily="34" charset="0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女演员</a:t>
            </a:r>
            <a:endParaRPr kumimoji="1"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71480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latin typeface="Georgia" pitchFamily="18" charset="0"/>
              </a:rPr>
              <a:t>I want to be a/an…</a:t>
            </a:r>
            <a:endParaRPr lang="zh-CN" altLang="en-US" sz="3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c10f69d9d9000a27.jpg"/>
          <p:cNvPicPr>
            <a:picLocks noChangeAspect="1"/>
          </p:cNvPicPr>
          <p:nvPr/>
        </p:nvPicPr>
        <p:blipFill>
          <a:blip r:embed="rId5"/>
          <a:srcRect l="6249" t="5208" r="7812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3" name="矩形 5"/>
          <p:cNvSpPr>
            <a:spLocks noChangeArrowheads="1"/>
          </p:cNvSpPr>
          <p:nvPr/>
        </p:nvSpPr>
        <p:spPr bwMode="auto">
          <a:xfrm>
            <a:off x="285720" y="1571612"/>
            <a:ext cx="5357850" cy="276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</a:t>
            </a:r>
            <a:r>
              <a:rPr lang="zh-CN" altLang="en-US" sz="3200" b="1" i="1" dirty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                --</a:t>
            </a:r>
            <a:r>
              <a:rPr lang="en-US" altLang="zh-CN" sz="3200" b="1" i="1" dirty="0" err="1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er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sing          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singer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歌手</a:t>
            </a:r>
          </a:p>
          <a:p>
            <a:pPr>
              <a:lnSpc>
                <a:spcPts val="42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teach       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teacher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教师</a:t>
            </a:r>
          </a:p>
          <a:p>
            <a:pPr>
              <a:lnSpc>
                <a:spcPts val="42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report     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reporter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记者</a:t>
            </a:r>
            <a:r>
              <a:rPr lang="en-US" altLang="zh-CN" sz="3200" b="1" i="1" dirty="0">
                <a:latin typeface="Georgia" pitchFamily="18" charset="0"/>
                <a:ea typeface="华文楷体" pitchFamily="2" charset="-122"/>
              </a:rPr>
              <a:t> </a:t>
            </a:r>
            <a:endParaRPr lang="en-US" altLang="zh-CN" sz="3200" b="1" i="1" dirty="0" smtClean="0"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play         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player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运动员</a:t>
            </a:r>
            <a:endParaRPr lang="en-US" altLang="zh-CN" sz="3200" b="1" dirty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7174" name="矩形 6"/>
          <p:cNvSpPr>
            <a:spLocks noChangeArrowheads="1"/>
          </p:cNvSpPr>
          <p:nvPr/>
        </p:nvSpPr>
        <p:spPr bwMode="auto">
          <a:xfrm>
            <a:off x="5500694" y="1643050"/>
            <a:ext cx="3227165" cy="163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4300"/>
              </a:lnSpc>
            </a:pPr>
            <a:r>
              <a:rPr lang="zh-CN" altLang="en-US" sz="3200" b="1" i="1" dirty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       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--</a:t>
            </a:r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or</a:t>
            </a:r>
          </a:p>
          <a:p>
            <a:pPr>
              <a:lnSpc>
                <a:spcPts val="43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act   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actor</a:t>
            </a: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演员</a:t>
            </a:r>
          </a:p>
          <a:p>
            <a:pPr>
              <a:lnSpc>
                <a:spcPct val="90000"/>
              </a:lnSpc>
            </a:pPr>
            <a:endParaRPr lang="en-US" altLang="zh-CN" sz="3200" b="1" dirty="0"/>
          </a:p>
        </p:txBody>
      </p:sp>
      <p:sp>
        <p:nvSpPr>
          <p:cNvPr id="7177" name="矩形 10"/>
          <p:cNvSpPr>
            <a:spLocks noChangeArrowheads="1"/>
          </p:cNvSpPr>
          <p:nvPr/>
        </p:nvSpPr>
        <p:spPr bwMode="auto">
          <a:xfrm>
            <a:off x="428596" y="4500570"/>
            <a:ext cx="5368777" cy="19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sz="3200" b="1" i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       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--</a:t>
            </a:r>
            <a:r>
              <a:rPr lang="en-US" altLang="zh-CN" sz="3200" b="1" i="1" dirty="0" err="1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ist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art          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artist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画家</a:t>
            </a:r>
            <a:endParaRPr lang="en-US" altLang="zh-CN" sz="3200" b="1" dirty="0"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violin    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violinist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小提琴家</a:t>
            </a:r>
            <a:endParaRPr lang="en-US" altLang="zh-CN" sz="3200" b="1" dirty="0"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b="1" dirty="0"/>
          </a:p>
        </p:txBody>
      </p:sp>
      <p:sp>
        <p:nvSpPr>
          <p:cNvPr id="10" name="矩形 9"/>
          <p:cNvSpPr/>
          <p:nvPr/>
        </p:nvSpPr>
        <p:spPr>
          <a:xfrm>
            <a:off x="2786050" y="714356"/>
            <a:ext cx="29241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intentions</a:t>
            </a:r>
            <a:endParaRPr lang="zh-CN" alt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"/>
            <a:ext cx="25002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Sum up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t01c10f69d9d9000a27.jpg"/>
          <p:cNvPicPr>
            <a:picLocks noChangeAspect="1"/>
          </p:cNvPicPr>
          <p:nvPr/>
        </p:nvPicPr>
        <p:blipFill>
          <a:blip r:embed="rId5"/>
          <a:srcRect l="6249" t="5208" r="7812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5" name="矩形 7"/>
          <p:cNvSpPr>
            <a:spLocks noChangeArrowheads="1"/>
          </p:cNvSpPr>
          <p:nvPr/>
        </p:nvSpPr>
        <p:spPr bwMode="auto">
          <a:xfrm>
            <a:off x="642910" y="3000372"/>
            <a:ext cx="4572000" cy="434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  Others</a:t>
            </a:r>
          </a:p>
          <a:p>
            <a:pPr>
              <a:lnSpc>
                <a:spcPts val="43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doctor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医生</a:t>
            </a:r>
          </a:p>
          <a:p>
            <a:pPr>
              <a:lnSpc>
                <a:spcPts val="4300"/>
              </a:lnSpc>
            </a:pPr>
            <a:r>
              <a:rPr lang="en-US" altLang="zh-CN" sz="3200" b="1" i="1" dirty="0">
                <a:latin typeface="Georgia" pitchFamily="18" charset="0"/>
                <a:ea typeface="华文楷体" pitchFamily="2" charset="-122"/>
              </a:rPr>
              <a:t>nurse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护士</a:t>
            </a:r>
            <a:endParaRPr lang="en-US" altLang="zh-CN" sz="3200" b="1" dirty="0"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ts val="4300"/>
              </a:lnSpc>
            </a:pPr>
            <a:r>
              <a:rPr lang="en-US" altLang="zh-CN" sz="3200" b="1" i="1" dirty="0">
                <a:latin typeface="Georgia" pitchFamily="18" charset="0"/>
                <a:ea typeface="华文楷体" pitchFamily="2" charset="-122"/>
              </a:rPr>
              <a:t>bank clerk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银行职员</a:t>
            </a:r>
          </a:p>
          <a:p>
            <a:pPr>
              <a:lnSpc>
                <a:spcPts val="4300"/>
              </a:lnSpc>
            </a:pPr>
            <a:r>
              <a:rPr lang="en-US" altLang="zh-CN" sz="3200" b="1" i="1" dirty="0">
                <a:latin typeface="Georgia" pitchFamily="18" charset="0"/>
                <a:ea typeface="华文楷体" pitchFamily="2" charset="-122"/>
              </a:rPr>
              <a:t>policeman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警察</a:t>
            </a:r>
          </a:p>
          <a:p>
            <a:pPr>
              <a:lnSpc>
                <a:spcPts val="4300"/>
              </a:lnSpc>
            </a:pPr>
            <a:r>
              <a:rPr lang="en-US" altLang="zh-CN" sz="3200" b="1" i="1" dirty="0">
                <a:latin typeface="Georgia" pitchFamily="18" charset="0"/>
                <a:ea typeface="华文楷体" pitchFamily="2" charset="-122"/>
              </a:rPr>
              <a:t>shop assistant</a:t>
            </a: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售货员</a:t>
            </a:r>
          </a:p>
          <a:p>
            <a:pPr>
              <a:lnSpc>
                <a:spcPct val="90000"/>
              </a:lnSpc>
            </a:pPr>
            <a:endParaRPr lang="en-US" altLang="zh-CN" sz="3200" b="1" dirty="0"/>
          </a:p>
          <a:p>
            <a:pPr>
              <a:lnSpc>
                <a:spcPct val="90000"/>
              </a:lnSpc>
            </a:pPr>
            <a:endParaRPr lang="en-US" altLang="zh-CN" b="1" dirty="0"/>
          </a:p>
          <a:p>
            <a:pPr>
              <a:lnSpc>
                <a:spcPct val="90000"/>
              </a:lnSpc>
            </a:pPr>
            <a:r>
              <a:rPr lang="en-US" altLang="zh-CN" b="1" dirty="0"/>
              <a:t> </a:t>
            </a:r>
          </a:p>
        </p:txBody>
      </p:sp>
      <p:sp>
        <p:nvSpPr>
          <p:cNvPr id="7176" name="矩形 9"/>
          <p:cNvSpPr>
            <a:spLocks noChangeArrowheads="1"/>
          </p:cNvSpPr>
          <p:nvPr/>
        </p:nvSpPr>
        <p:spPr bwMode="auto">
          <a:xfrm>
            <a:off x="714348" y="1000108"/>
            <a:ext cx="7143800" cy="20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                         --</a:t>
            </a:r>
            <a:r>
              <a:rPr lang="en-US" altLang="zh-CN" sz="3200" b="1" i="1" dirty="0" err="1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ian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music         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musician</a:t>
            </a:r>
            <a:r>
              <a:rPr lang="zh-CN" altLang="en-US" sz="3200" b="1" dirty="0">
                <a:solidFill>
                  <a:srgbClr val="FF3300"/>
                </a:solidFill>
                <a:latin typeface="Georgia" pitchFamily="18" charset="0"/>
                <a:ea typeface="华文楷体" pitchFamily="2" charset="-122"/>
              </a:rPr>
              <a:t>音乐家</a:t>
            </a:r>
            <a:endParaRPr lang="en-US" altLang="zh-CN" sz="3200" b="1" dirty="0"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</a:rPr>
              <a:t>library      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librarian</a:t>
            </a: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图书管理员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b="1" dirty="0"/>
          </a:p>
        </p:txBody>
      </p:sp>
      <p:sp>
        <p:nvSpPr>
          <p:cNvPr id="10" name="矩形 9"/>
          <p:cNvSpPr/>
          <p:nvPr/>
        </p:nvSpPr>
        <p:spPr>
          <a:xfrm>
            <a:off x="2643174" y="500042"/>
            <a:ext cx="29241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intentions</a:t>
            </a:r>
            <a:endParaRPr lang="zh-CN" alt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24288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Sum up</a:t>
            </a:r>
            <a:endParaRPr lang="zh-CN" altLang="en-US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8cd0aa1565817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71670" y="0"/>
            <a:ext cx="53578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Phonetics</a:t>
            </a:r>
            <a:endParaRPr lang="zh-CN" altLang="en-US" sz="6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500306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</a:rPr>
              <a:t>/</a:t>
            </a:r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  <a:sym typeface="GWIPA"/>
              </a:rPr>
              <a:t></a:t>
            </a:r>
            <a:r>
              <a:rPr lang="en-US" altLang="zh-CN" sz="8000" b="1" dirty="0" smtClean="0">
                <a:solidFill>
                  <a:srgbClr val="FF0066"/>
                </a:solidFill>
                <a:latin typeface="MS Reference Sans Serif"/>
              </a:rPr>
              <a:t>ʊ</a:t>
            </a:r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  <a:sym typeface="GWIPA"/>
              </a:rPr>
              <a:t>/</a:t>
            </a:r>
            <a:endParaRPr lang="zh-CN" altLang="en-US" sz="80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857496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</a:rPr>
              <a:t>/</a:t>
            </a:r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  <a:sym typeface="GWIPA"/>
              </a:rPr>
              <a:t>/</a:t>
            </a:r>
            <a:endParaRPr lang="zh-CN" altLang="en-US" sz="80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2714620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</a:rPr>
              <a:t>/</a:t>
            </a:r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  <a:sym typeface="GWIPA"/>
              </a:rPr>
              <a:t></a:t>
            </a:r>
            <a:r>
              <a:rPr lang="en-US" altLang="zh-CN" sz="8000" b="1" dirty="0" smtClean="0">
                <a:solidFill>
                  <a:srgbClr val="FF0066"/>
                </a:solidFill>
                <a:latin typeface="MS Reference Sans Serif"/>
              </a:rPr>
              <a:t>ʊ</a:t>
            </a:r>
            <a:r>
              <a:rPr lang="en-US" altLang="zh-CN" sz="8000" b="1" dirty="0" smtClean="0">
                <a:solidFill>
                  <a:srgbClr val="FF0066"/>
                </a:solidFill>
                <a:latin typeface="MS Reference Sans Serif"/>
                <a:sym typeface="GWIPA"/>
              </a:rPr>
              <a:t></a:t>
            </a:r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  <a:sym typeface="GWIPA"/>
              </a:rPr>
              <a:t>/</a:t>
            </a:r>
            <a:endParaRPr lang="zh-CN" altLang="en-US" sz="80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2571744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</a:rPr>
              <a:t>/</a:t>
            </a:r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  <a:sym typeface="GWIPA"/>
              </a:rPr>
              <a:t></a:t>
            </a:r>
            <a:r>
              <a:rPr lang="en-US" altLang="zh-CN" sz="8000" b="1" dirty="0" smtClean="0">
                <a:solidFill>
                  <a:srgbClr val="FF0066"/>
                </a:solidFill>
                <a:latin typeface="MS Reference Sans Serif"/>
                <a:sym typeface="GWIPA"/>
              </a:rPr>
              <a:t></a:t>
            </a:r>
            <a:r>
              <a:rPr lang="en-US" altLang="zh-CN" sz="8000" b="1" dirty="0" smtClean="0">
                <a:solidFill>
                  <a:srgbClr val="FF0066"/>
                </a:solidFill>
                <a:latin typeface="Georgia" pitchFamily="18" charset="0"/>
                <a:sym typeface="GWIPA"/>
              </a:rPr>
              <a:t>/</a:t>
            </a:r>
            <a:endParaRPr lang="zh-CN" altLang="en-US" sz="80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271462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>
                <a:solidFill>
                  <a:srgbClr val="FF0066"/>
                </a:solidFill>
                <a:latin typeface="Georgia" pitchFamily="18" charset="0"/>
              </a:rPr>
              <a:t>pilot</a:t>
            </a:r>
            <a:endParaRPr lang="zh-CN" altLang="en-US" sz="7200" b="1" i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285749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>
                <a:solidFill>
                  <a:srgbClr val="FF0066"/>
                </a:solidFill>
                <a:latin typeface="Georgia" pitchFamily="18" charset="0"/>
              </a:rPr>
              <a:t>sitcom</a:t>
            </a:r>
            <a:endParaRPr lang="zh-CN" altLang="en-US" sz="7200" b="1" i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285749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>
                <a:solidFill>
                  <a:srgbClr val="FF0066"/>
                </a:solidFill>
                <a:latin typeface="Georgia" pitchFamily="18" charset="0"/>
              </a:rPr>
              <a:t>reason</a:t>
            </a:r>
            <a:endParaRPr lang="zh-CN" altLang="en-US" sz="7200" b="1" i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292893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>
                <a:solidFill>
                  <a:srgbClr val="FF0066"/>
                </a:solidFill>
                <a:latin typeface="Georgia" pitchFamily="18" charset="0"/>
              </a:rPr>
              <a:t>army</a:t>
            </a:r>
            <a:endParaRPr lang="zh-CN" altLang="en-US" sz="7200" b="1" i="1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0" y="214290"/>
            <a:ext cx="857224" cy="500066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Text Box 1048"/>
          <p:cNvSpPr txBox="1">
            <a:spLocks noChangeArrowheads="1"/>
          </p:cNvSpPr>
          <p:nvPr/>
        </p:nvSpPr>
        <p:spPr bwMode="auto">
          <a:xfrm>
            <a:off x="0" y="1428736"/>
            <a:ext cx="9144000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</a:pPr>
            <a:r>
              <a:rPr lang="en-GB" altLang="zh-CN" sz="2800" b="1" i="1" dirty="0" smtClean="0">
                <a:latin typeface="Georgia" pitchFamily="18" charset="0"/>
              </a:rPr>
              <a:t>___computer programmer ___cook ___ doctor</a:t>
            </a:r>
            <a:endParaRPr lang="en-GB" altLang="zh-CN" sz="2800" b="1" i="1" dirty="0">
              <a:latin typeface="Georgia" pitchFamily="18" charset="0"/>
            </a:endParaRPr>
          </a:p>
          <a:p>
            <a:pPr marL="342900" indent="-342900">
              <a:lnSpc>
                <a:spcPct val="250000"/>
              </a:lnSpc>
            </a:pPr>
            <a:r>
              <a:rPr lang="en-GB" altLang="zh-CN" sz="2800" b="1" i="1" dirty="0" smtClean="0">
                <a:latin typeface="Georgia" pitchFamily="18" charset="0"/>
              </a:rPr>
              <a:t>____engineer  ____  teacher ____ violinist</a:t>
            </a:r>
            <a:endParaRPr lang="en-GB" altLang="zh-CN" sz="2800" b="1" i="1" dirty="0">
              <a:latin typeface="Georgia" pitchFamily="18" charset="0"/>
            </a:endParaRPr>
          </a:p>
          <a:p>
            <a:pPr marL="342900" indent="-342900">
              <a:lnSpc>
                <a:spcPct val="250000"/>
              </a:lnSpc>
            </a:pPr>
            <a:r>
              <a:rPr lang="en-GB" altLang="zh-CN" sz="2800" b="1" i="1" dirty="0" smtClean="0">
                <a:latin typeface="Georgia" pitchFamily="18" charset="0"/>
              </a:rPr>
              <a:t>____bus driver_____ pilot  _____ pianist</a:t>
            </a:r>
            <a:endParaRPr lang="en-GB" altLang="zh-CN" sz="2800" b="1" i="1" dirty="0">
              <a:latin typeface="Georgia" pitchFamily="18" charset="0"/>
            </a:endParaRPr>
          </a:p>
          <a:p>
            <a:pPr marL="342900" indent="-342900">
              <a:lnSpc>
                <a:spcPct val="250000"/>
              </a:lnSpc>
            </a:pPr>
            <a:r>
              <a:rPr lang="en-GB" altLang="zh-CN" sz="2800" b="1" i="1" dirty="0" smtClean="0">
                <a:latin typeface="Georgia" pitchFamily="18" charset="0"/>
              </a:rPr>
              <a:t>___basketball player ____ scientist ____actor</a:t>
            </a:r>
            <a:endParaRPr lang="en-GB" altLang="zh-CN" sz="2800" b="1" i="1" dirty="0">
              <a:latin typeface="Georgia" pitchFamily="18" charset="0"/>
            </a:endParaRPr>
          </a:p>
        </p:txBody>
      </p:sp>
      <p:sp>
        <p:nvSpPr>
          <p:cNvPr id="3" name="Rectangle 1047"/>
          <p:cNvSpPr>
            <a:spLocks noChangeArrowheads="1"/>
          </p:cNvSpPr>
          <p:nvPr/>
        </p:nvSpPr>
        <p:spPr bwMode="auto">
          <a:xfrm>
            <a:off x="0" y="214290"/>
            <a:ext cx="93583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3200" b="1" i="1" dirty="0">
                <a:solidFill>
                  <a:srgbClr val="FF0000"/>
                </a:solidFill>
                <a:latin typeface="Georgia" pitchFamily="18" charset="0"/>
              </a:rPr>
              <a:t>1a</a:t>
            </a:r>
            <a:r>
              <a:rPr lang="en-GB" altLang="zh-CN" sz="3200" i="1" dirty="0">
                <a:latin typeface="Georgia" pitchFamily="18" charset="0"/>
              </a:rPr>
              <a:t>  </a:t>
            </a:r>
            <a:r>
              <a:rPr lang="en-GB" altLang="zh-CN" sz="2800" i="1" dirty="0" smtClean="0">
                <a:latin typeface="Georgia" pitchFamily="18" charset="0"/>
              </a:rPr>
              <a:t>Do you think these jobs are interesting ? Rank them </a:t>
            </a:r>
            <a:r>
              <a:rPr lang="en-GB" altLang="zh-CN" sz="2800" dirty="0" smtClean="0">
                <a:latin typeface="Georgia" pitchFamily="18" charset="0"/>
              </a:rPr>
              <a:t>[1-12](</a:t>
            </a:r>
            <a:r>
              <a:rPr lang="en-GB" altLang="zh-CN" sz="2800" i="1" dirty="0" smtClean="0">
                <a:latin typeface="Georgia" pitchFamily="18" charset="0"/>
              </a:rPr>
              <a:t>1 is most interesting, 12 is least interesting) .</a:t>
            </a:r>
            <a:endParaRPr lang="en-US" altLang="zh-CN" sz="32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8423f776b4521f0.jpg"/>
          <p:cNvPicPr>
            <a:picLocks noChangeAspect="1"/>
          </p:cNvPicPr>
          <p:nvPr/>
        </p:nvPicPr>
        <p:blipFill>
          <a:blip r:embed="rId5"/>
          <a:srcRect l="2343" t="3125" r="18750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"/>
            <a:ext cx="2714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</a:t>
            </a:r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otes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7158" y="785794"/>
            <a:ext cx="700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b="1" i="1" dirty="0" smtClean="0">
                <a:latin typeface="Georgia" pitchFamily="18" charset="0"/>
              </a:rPr>
              <a:t>1.</a:t>
            </a:r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cook</a:t>
            </a:r>
            <a:r>
              <a:rPr kumimoji="1" lang="zh-CN" altLang="en-US" sz="3200" b="1" i="1" dirty="0" smtClean="0">
                <a:latin typeface="Georgia" pitchFamily="18" charset="0"/>
              </a:rPr>
              <a:t>  </a:t>
            </a:r>
            <a:r>
              <a:rPr kumimoji="1" lang="en-US" altLang="zh-CN" sz="3200" dirty="0" smtClean="0">
                <a:latin typeface="Georgia" pitchFamily="18" charset="0"/>
                <a:ea typeface="华文楷体" pitchFamily="2" charset="-122"/>
              </a:rPr>
              <a:t>1</a:t>
            </a:r>
            <a:r>
              <a:rPr kumimoji="1" lang="zh-CN" altLang="en-US" sz="3200" b="1" dirty="0" smtClean="0">
                <a:latin typeface="Georgia" pitchFamily="18" charset="0"/>
                <a:ea typeface="华文楷体" pitchFamily="2" charset="-122"/>
              </a:rPr>
              <a:t>）</a:t>
            </a:r>
            <a:r>
              <a:rPr kumimoji="1" lang="en-US" altLang="zh-CN" sz="3200" b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kumimoji="1" lang="zh-CN" altLang="en-US" sz="3200" b="1" dirty="0" smtClean="0">
                <a:latin typeface="华文楷体" pitchFamily="2" charset="-122"/>
                <a:ea typeface="华文楷体" pitchFamily="2" charset="-122"/>
              </a:rPr>
              <a:t>厨师</a:t>
            </a:r>
            <a:r>
              <a:rPr kumimoji="1" lang="en-US" altLang="zh-CN" sz="3200" b="1" dirty="0" smtClean="0">
                <a:latin typeface="华文楷体" pitchFamily="2" charset="-122"/>
                <a:ea typeface="华文楷体" pitchFamily="2" charset="-122"/>
              </a:rPr>
              <a:t>     2</a:t>
            </a:r>
            <a:r>
              <a:rPr kumimoji="1" lang="zh-CN" altLang="en-US" sz="3200" b="1" dirty="0" smtClean="0">
                <a:latin typeface="华文楷体" pitchFamily="2" charset="-122"/>
                <a:ea typeface="华文楷体" pitchFamily="2" charset="-122"/>
              </a:rPr>
              <a:t>）</a:t>
            </a:r>
            <a:r>
              <a:rPr kumimoji="1" lang="en-US" altLang="zh-CN" sz="3200" b="1" dirty="0" smtClean="0">
                <a:latin typeface="华文楷体" pitchFamily="2" charset="-122"/>
                <a:ea typeface="华文楷体" pitchFamily="2" charset="-122"/>
              </a:rPr>
              <a:t>v.</a:t>
            </a:r>
            <a:r>
              <a:rPr kumimoji="1" lang="zh-CN" altLang="en-US" sz="3200" b="1" dirty="0" smtClean="0">
                <a:latin typeface="华文楷体" pitchFamily="2" charset="-122"/>
                <a:ea typeface="华文楷体" pitchFamily="2" charset="-122"/>
              </a:rPr>
              <a:t>烹调，煮</a:t>
            </a:r>
            <a:r>
              <a:rPr kumimoji="1" lang="en-US" altLang="zh-CN" sz="3200" b="1" dirty="0" smtClean="0">
                <a:latin typeface="Georgia" pitchFamily="18" charset="0"/>
              </a:rPr>
              <a:t>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kumimoji="1" lang="en-US" altLang="zh-CN" sz="3200" b="1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1714488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cooker</a:t>
            </a:r>
            <a:r>
              <a:rPr kumimoji="1" lang="en-US" altLang="zh-CN" sz="3200" b="1" i="1" dirty="0" smtClean="0">
                <a:latin typeface="Georgia" pitchFamily="18" charset="0"/>
              </a:rPr>
              <a:t> </a:t>
            </a:r>
            <a:r>
              <a:rPr kumimoji="1" lang="en-US" altLang="zh-CN" sz="3200" b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kumimoji="1" lang="zh-CN" altLang="en-US" sz="3200" b="1" dirty="0" smtClean="0">
                <a:latin typeface="华文楷体" pitchFamily="2" charset="-122"/>
                <a:ea typeface="华文楷体" pitchFamily="2" charset="-122"/>
              </a:rPr>
              <a:t>厨具</a:t>
            </a:r>
            <a:endParaRPr lang="zh-CN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357158" y="2643182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1.My father is great_______.(cook)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2.My mother is ______(cook) the fish.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3.He bought a new </a:t>
            </a:r>
            <a:r>
              <a:rPr lang="en-US" altLang="zh-CN" sz="3200" dirty="0" smtClean="0"/>
              <a:t> </a:t>
            </a:r>
            <a:r>
              <a:rPr lang="en-US" altLang="zh-CN" sz="3200" i="1" dirty="0" smtClean="0">
                <a:latin typeface="Georgia" pitchFamily="18" charset="0"/>
              </a:rPr>
              <a:t>_______.(cook)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4810" y="2786058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cook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3214678" y="3500438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cooking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4143372" y="4286256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cooker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8423f776b4521f0.jpg"/>
          <p:cNvPicPr>
            <a:picLocks noChangeAspect="1"/>
          </p:cNvPicPr>
          <p:nvPr/>
        </p:nvPicPr>
        <p:blipFill>
          <a:blip r:embed="rId5"/>
          <a:srcRect l="2343" t="3125" r="18750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"/>
            <a:ext cx="2714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</a:t>
            </a:r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otes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4282" y="571480"/>
            <a:ext cx="700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b="1" i="1" dirty="0" smtClean="0">
                <a:latin typeface="Georgia" pitchFamily="18" charset="0"/>
              </a:rPr>
              <a:t>2.</a:t>
            </a:r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violinist</a:t>
            </a:r>
            <a:r>
              <a:rPr kumimoji="1" lang="zh-CN" altLang="en-US" sz="3200" b="1" i="1" dirty="0" smtClean="0">
                <a:latin typeface="Georgia" pitchFamily="18" charset="0"/>
              </a:rPr>
              <a:t>  </a:t>
            </a:r>
            <a:r>
              <a:rPr kumimoji="1" lang="en-US" altLang="zh-CN" sz="3200" b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kumimoji="1" lang="zh-CN" altLang="en-US" sz="3200" b="1" dirty="0" smtClean="0">
                <a:latin typeface="华文楷体" pitchFamily="2" charset="-122"/>
                <a:ea typeface="华文楷体" pitchFamily="2" charset="-122"/>
              </a:rPr>
              <a:t>小提琴手</a:t>
            </a:r>
            <a:endParaRPr kumimoji="1" lang="en-US" altLang="zh-CN" sz="3200" b="1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3504" y="714356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violin</a:t>
            </a:r>
            <a:r>
              <a:rPr kumimoji="1" lang="en-US" altLang="zh-CN" sz="3200" b="1" i="1" dirty="0" smtClean="0">
                <a:latin typeface="Georgia" pitchFamily="18" charset="0"/>
              </a:rPr>
              <a:t>   </a:t>
            </a:r>
            <a:r>
              <a:rPr kumimoji="1" lang="en-US" altLang="zh-CN" sz="3200" b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kumimoji="1" lang="zh-CN" altLang="en-US" sz="3200" b="1" dirty="0" smtClean="0">
                <a:latin typeface="华文楷体" pitchFamily="2" charset="-122"/>
                <a:ea typeface="华文楷体" pitchFamily="2" charset="-122"/>
              </a:rPr>
              <a:t>小提琴</a:t>
            </a:r>
            <a:endParaRPr lang="zh-CN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0" y="128586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1.My sister is a _______.(violin)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2.My mother bought a</a:t>
            </a:r>
            <a:r>
              <a:rPr lang="en-US" altLang="zh-CN" sz="3200" dirty="0" smtClean="0"/>
              <a:t> </a:t>
            </a:r>
            <a:r>
              <a:rPr lang="en-US" altLang="zh-CN" sz="3200" i="1" dirty="0" smtClean="0">
                <a:latin typeface="Georgia" pitchFamily="18" charset="0"/>
              </a:rPr>
              <a:t>______(violin) for me.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28926" y="1428736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violinist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4357686" y="2143116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violin</a:t>
            </a:r>
            <a:endParaRPr lang="zh-CN" altLang="en-US" sz="3200" dirty="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0" y="3214686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3. </a:t>
            </a:r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pianist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Segoe UI Symbol" pitchFamily="34" charset="0"/>
              </a:rPr>
              <a:t> </a:t>
            </a:r>
            <a:r>
              <a:rPr kumimoji="1" lang="en-US" altLang="zh-CN" sz="3200" b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钢琴家</a:t>
            </a:r>
          </a:p>
        </p:txBody>
      </p:sp>
      <p:sp>
        <p:nvSpPr>
          <p:cNvPr id="13" name="矩形 12"/>
          <p:cNvSpPr/>
          <p:nvPr/>
        </p:nvSpPr>
        <p:spPr>
          <a:xfrm>
            <a:off x="4500562" y="3214686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piano  </a:t>
            </a:r>
            <a:r>
              <a:rPr kumimoji="1" lang="en-US" altLang="zh-CN" sz="3200" b="1" dirty="0" smtClean="0">
                <a:latin typeface="华文楷体" pitchFamily="2" charset="-122"/>
                <a:ea typeface="华文楷体" pitchFamily="2" charset="-122"/>
              </a:rPr>
              <a:t>n.</a:t>
            </a:r>
            <a:r>
              <a:rPr kumimoji="1" lang="zh-CN" altLang="en-US" sz="3200" b="1" dirty="0" smtClean="0">
                <a:latin typeface="华文楷体" pitchFamily="2" charset="-122"/>
                <a:ea typeface="华文楷体" pitchFamily="2" charset="-122"/>
              </a:rPr>
              <a:t>小提琴</a:t>
            </a:r>
            <a:endParaRPr lang="zh-CN" altLang="en-US" sz="3200" b="1" dirty="0"/>
          </a:p>
        </p:txBody>
      </p:sp>
      <p:sp>
        <p:nvSpPr>
          <p:cNvPr id="14" name="矩形 13"/>
          <p:cNvSpPr/>
          <p:nvPr/>
        </p:nvSpPr>
        <p:spPr>
          <a:xfrm>
            <a:off x="0" y="400050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1.Lang Lang is a famous _______(</a:t>
            </a:r>
            <a:r>
              <a:rPr kumimoji="1" lang="en-US" altLang="zh-CN" sz="3200" i="1" dirty="0" smtClean="0">
                <a:latin typeface="Georgia" pitchFamily="18" charset="0"/>
              </a:rPr>
              <a:t>piano</a:t>
            </a:r>
            <a:r>
              <a:rPr lang="en-US" altLang="zh-CN" sz="3200" i="1" dirty="0" smtClean="0">
                <a:latin typeface="Georgia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2.I like playing the ______(</a:t>
            </a:r>
            <a:r>
              <a:rPr kumimoji="1" lang="en-US" altLang="zh-CN" sz="3200" i="1" dirty="0" smtClean="0">
                <a:latin typeface="Georgia" pitchFamily="18" charset="0"/>
              </a:rPr>
              <a:t>piano</a:t>
            </a:r>
            <a:r>
              <a:rPr lang="en-US" altLang="zh-CN" sz="3200" i="1" dirty="0" smtClean="0">
                <a:latin typeface="Georgia" pitchFamily="18" charset="0"/>
              </a:rPr>
              <a:t>) 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14744" y="4786322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piano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4714876" y="4143380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pianist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0" y="285728"/>
            <a:ext cx="714348" cy="428628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42910" y="285728"/>
            <a:ext cx="85010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800" b="1" i="1" dirty="0" smtClean="0">
                <a:latin typeface="Georgia" pitchFamily="18" charset="0"/>
              </a:rPr>
              <a:t>Listen and fill in the blanks. Then match the items.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4290"/>
            <a:ext cx="961754" cy="68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1b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1357298"/>
            <a:ext cx="8715436" cy="450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altLang="zh-CN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1.</a:t>
            </a:r>
            <a:r>
              <a:rPr lang="en-GB" altLang="zh-CN" sz="2400" b="1" i="1" dirty="0" smtClean="0">
                <a:latin typeface="Georgia" pitchFamily="18" charset="0"/>
              </a:rPr>
              <a:t> computer programmer      a. take  ______lessons</a:t>
            </a:r>
            <a:r>
              <a:rPr kumimoji="0" lang="en-US" altLang="zh-CN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</a:p>
          <a:p>
            <a:pPr marL="342900" lvl="0" indent="-342900">
              <a:lnSpc>
                <a:spcPct val="250000"/>
              </a:lnSpc>
              <a:spcBef>
                <a:spcPct val="20000"/>
              </a:spcBef>
              <a:defRPr/>
            </a:pPr>
            <a:r>
              <a:rPr kumimoji="0" lang="en-US" altLang="zh-CN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2.</a:t>
            </a:r>
            <a:r>
              <a:rPr lang="en-GB" altLang="zh-CN" sz="2400" b="1" i="1" dirty="0" smtClean="0">
                <a:latin typeface="Georgia" pitchFamily="18" charset="0"/>
              </a:rPr>
              <a:t>basketball player                 b. study _______science</a:t>
            </a:r>
            <a:endParaRPr kumimoji="0" lang="en-US" altLang="zh-CN" sz="24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lvl="0" indent="-342900">
              <a:lnSpc>
                <a:spcPct val="250000"/>
              </a:lnSpc>
              <a:spcBef>
                <a:spcPct val="20000"/>
              </a:spcBef>
              <a:defRPr/>
            </a:pPr>
            <a:r>
              <a:rPr kumimoji="0" lang="en-US" altLang="zh-CN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3.</a:t>
            </a:r>
            <a:r>
              <a:rPr lang="en-GB" altLang="zh-CN" sz="2400" b="1" i="1" dirty="0" smtClean="0">
                <a:latin typeface="Georgia" pitchFamily="18" charset="0"/>
              </a:rPr>
              <a:t>engineer                             c. practice _____ every day</a:t>
            </a:r>
            <a:endParaRPr kumimoji="0" lang="en-US" altLang="zh-CN" sz="2400" b="1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lvl="0" indent="-342900">
              <a:lnSpc>
                <a:spcPct val="250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latin typeface="Georgia" pitchFamily="18" charset="0"/>
              </a:rPr>
              <a:t> 4.</a:t>
            </a:r>
            <a:r>
              <a:rPr lang="en-GB" altLang="zh-CN" sz="2400" b="1" i="1" dirty="0" smtClean="0">
                <a:latin typeface="Georgia" pitchFamily="18" charset="0"/>
              </a:rPr>
              <a:t> actor                                       d. study ____really hard</a:t>
            </a:r>
            <a:endParaRPr kumimoji="0" lang="en-US" altLang="zh-CN" sz="24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4071934" y="1857364"/>
            <a:ext cx="714380" cy="7143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H="1">
            <a:off x="3500430" y="2714620"/>
            <a:ext cx="857256" cy="857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857884" y="2143116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computer</a:t>
            </a:r>
            <a:endParaRPr lang="zh-CN" altLang="en-US" sz="2800" b="1" dirty="0"/>
          </a:p>
        </p:txBody>
      </p:sp>
      <p:sp>
        <p:nvSpPr>
          <p:cNvPr id="9" name="矩形 8"/>
          <p:cNvSpPr/>
          <p:nvPr/>
        </p:nvSpPr>
        <p:spPr>
          <a:xfrm>
            <a:off x="5643570" y="314324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basketball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5786446" y="4214818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math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0760" y="1428736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acting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71670" y="3571876"/>
            <a:ext cx="2500330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643042" y="1857364"/>
            <a:ext cx="3143272" cy="2714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Unit_06_SectionA 1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78579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94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utoUpdateAnimBg="0"/>
      <p:bldP spid="5" grpId="0" animBg="1"/>
      <p:bldP spid="8" grpId="0"/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t01678b2eb088962379.jpg"/>
          <p:cNvPicPr>
            <a:picLocks noChangeAspect="1"/>
          </p:cNvPicPr>
          <p:nvPr/>
        </p:nvPicPr>
        <p:blipFill>
          <a:blip r:embed="rId3"/>
          <a:srcRect l="18872" t="16524" r="7735" b="11513"/>
          <a:stretch>
            <a:fillRect/>
          </a:stretch>
        </p:blipFill>
        <p:spPr>
          <a:xfrm>
            <a:off x="2857488" y="4429132"/>
            <a:ext cx="2786082" cy="242886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0"/>
            <a:ext cx="720080" cy="642918"/>
            <a:chOff x="2259226" y="-158330"/>
            <a:chExt cx="720080" cy="714380"/>
          </a:xfrm>
          <a:solidFill>
            <a:srgbClr val="FFC000"/>
          </a:solidFill>
        </p:grpSpPr>
        <p:sp>
          <p:nvSpPr>
            <p:cNvPr id="2" name="椭圆 1"/>
            <p:cNvSpPr/>
            <p:nvPr/>
          </p:nvSpPr>
          <p:spPr>
            <a:xfrm>
              <a:off x="2259226" y="-158330"/>
              <a:ext cx="714380" cy="714380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259226" y="-158330"/>
              <a:ext cx="720080" cy="6858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i="1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1</a:t>
              </a:r>
              <a:r>
                <a:rPr kumimoji="0" lang="en-US" altLang="zh-C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c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7224" y="0"/>
            <a:ext cx="8286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latin typeface="Georgia" pitchFamily="18" charset="0"/>
              </a:rPr>
              <a:t>Practice the conversation in the picture . Then make conversations about the other jobs in 1a.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0" y="1142984"/>
            <a:ext cx="8429652" cy="714380"/>
          </a:xfrm>
          <a:prstGeom prst="wedgeRoundRectCallout">
            <a:avLst>
              <a:gd name="adj1" fmla="val -25699"/>
              <a:gd name="adj2" fmla="val 252455"/>
              <a:gd name="adj3" fmla="val 1666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What do you want to be when you grow up ?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643174" y="2285992"/>
            <a:ext cx="6215074" cy="638952"/>
          </a:xfrm>
          <a:prstGeom prst="wedgeRoundRectCallout">
            <a:avLst>
              <a:gd name="adj1" fmla="val -18092"/>
              <a:gd name="adj2" fmla="val 141394"/>
              <a:gd name="adj3" fmla="val 16667"/>
            </a:avLst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I want to be a basketball player.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0" y="3786190"/>
            <a:ext cx="4357686" cy="866946"/>
          </a:xfrm>
          <a:prstGeom prst="wedgeRoundRectCallout">
            <a:avLst>
              <a:gd name="adj1" fmla="val 31310"/>
              <a:gd name="adj2" fmla="val 89890"/>
              <a:gd name="adj3" fmla="val 1666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How are you going to do that?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572000" y="3286124"/>
            <a:ext cx="4572000" cy="1224136"/>
          </a:xfrm>
          <a:prstGeom prst="wedgeRoundRectCallout">
            <a:avLst>
              <a:gd name="adj1" fmla="val -39444"/>
              <a:gd name="adj2" fmla="val 111053"/>
              <a:gd name="adj3" fmla="val 16667"/>
            </a:avLst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 I’m going to practice basketball every day.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8423f776b4521f0.jpg"/>
          <p:cNvPicPr>
            <a:picLocks noChangeAspect="1"/>
          </p:cNvPicPr>
          <p:nvPr/>
        </p:nvPicPr>
        <p:blipFill>
          <a:blip r:embed="rId3"/>
          <a:srcRect l="2343" t="3125" r="18750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"/>
            <a:ext cx="2714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</a:t>
            </a:r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otes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5720" y="642918"/>
            <a:ext cx="8858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1.What do you want to be when you grow up? </a:t>
            </a:r>
          </a:p>
          <a:p>
            <a:pPr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你长大后打算做什么呢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5688" y="2071678"/>
          <a:ext cx="8644030" cy="429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069"/>
                <a:gridCol w="4043175"/>
                <a:gridCol w="3415786"/>
              </a:tblGrid>
              <a:tr h="1785950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when</a:t>
                      </a:r>
                      <a:endParaRPr lang="zh-CN" altLang="en-US" sz="24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“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当</a:t>
                      </a: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……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时候</a:t>
                      </a: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”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既指时间点，又指时间段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，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引导时间状语从句的动词可以是终止性的也可以是延续性的。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When</a:t>
                      </a:r>
                      <a:r>
                        <a:rPr lang="en-US" altLang="zh-CN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the teacher came in,</a:t>
                      </a:r>
                      <a:r>
                        <a:rPr lang="zh-CN" altLang="en-US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altLang="zh-CN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the</a:t>
                      </a:r>
                      <a:r>
                        <a:rPr lang="zh-CN" altLang="en-US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altLang="zh-CN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children</a:t>
                      </a:r>
                      <a:r>
                        <a:rPr lang="zh-CN" altLang="en-US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altLang="zh-CN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were talking .</a:t>
                      </a:r>
                      <a:endParaRPr lang="zh-CN" altLang="en-US" sz="2800" b="0" i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97230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while</a:t>
                      </a:r>
                      <a:endParaRPr lang="zh-CN" altLang="en-US" sz="24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“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当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……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时候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”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仅指一段时间，从句中的动词必须是延续性的，一般强调主语从句的动词同时发生。可作并列连词，意为“而”“却”，表示对比关系。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Lisa</a:t>
                      </a:r>
                      <a:r>
                        <a:rPr lang="zh-CN" altLang="en-US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 </a:t>
                      </a:r>
                      <a:r>
                        <a:rPr lang="en-US" altLang="zh-CN" sz="2800" b="0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was singing while her mother was playing the piano.</a:t>
                      </a:r>
                      <a:endParaRPr lang="zh-CN" altLang="en-US" sz="2800" b="0" i="1" dirty="0" smtClean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85720" y="1500174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when </a:t>
            </a:r>
            <a:r>
              <a:rPr lang="zh-CN" altLang="en-US" sz="2800" b="1" dirty="0" smtClean="0">
                <a:latin typeface="Georgia" pitchFamily="18" charset="0"/>
                <a:ea typeface="华文楷体" pitchFamily="2" charset="-122"/>
              </a:rPr>
              <a:t>与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while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的用法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8423f776b4521f0.jpg"/>
          <p:cNvPicPr>
            <a:picLocks noChangeAspect="1"/>
          </p:cNvPicPr>
          <p:nvPr/>
        </p:nvPicPr>
        <p:blipFill>
          <a:blip r:embed="rId3"/>
          <a:srcRect l="2343" t="3125" r="18750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"/>
            <a:ext cx="2714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5720" y="785794"/>
            <a:ext cx="88582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用</a:t>
            </a:r>
            <a:r>
              <a:rPr lang="en-US" altLang="zh-CN" sz="3200" i="1" dirty="0" smtClean="0">
                <a:latin typeface="Georgia" pitchFamily="18" charset="0"/>
              </a:rPr>
              <a:t>while </a:t>
            </a:r>
            <a:r>
              <a:rPr lang="zh-CN" altLang="en-US" sz="3200" i="1" dirty="0" smtClean="0">
                <a:latin typeface="Georgia" pitchFamily="18" charset="0"/>
              </a:rPr>
              <a:t>，</a:t>
            </a:r>
            <a:r>
              <a:rPr lang="en-US" altLang="zh-CN" sz="3200" i="1" dirty="0" smtClean="0">
                <a:latin typeface="Georgia" pitchFamily="18" charset="0"/>
              </a:rPr>
              <a:t>when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填空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1._____ your father went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to work , I  was having breakfast.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2.Tom is strong _____ his younger brother is weak.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42910" y="4857760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latin typeface="Georgia" pitchFamily="18" charset="0"/>
              </a:rPr>
              <a:t> </a:t>
            </a:r>
            <a:endParaRPr lang="zh-CN" altLang="en-US" sz="32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2910" y="2143116"/>
            <a:ext cx="14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When</a:t>
            </a:r>
            <a:endParaRPr lang="zh-CN" altLang="en-US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357554" y="4071942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while</a:t>
            </a:r>
            <a:endParaRPr lang="zh-CN" altLang="en-US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38423f776b4521f0.jpg"/>
          <p:cNvPicPr>
            <a:picLocks noChangeAspect="1"/>
          </p:cNvPicPr>
          <p:nvPr/>
        </p:nvPicPr>
        <p:blipFill>
          <a:blip r:embed="rId5"/>
          <a:srcRect l="2343" t="3125" r="18750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5720" y="642918"/>
            <a:ext cx="8858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1.What do you want to be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when you grow up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? </a:t>
            </a:r>
          </a:p>
          <a:p>
            <a:pPr>
              <a:buFontTx/>
              <a:buNone/>
            </a:pP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你长大后打算做什么呢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2714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</a:t>
            </a:r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otes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14488"/>
            <a:ext cx="8715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when</a:t>
            </a:r>
            <a:r>
              <a:rPr lang="zh-CN" altLang="en-US" sz="2800" b="1" i="1" dirty="0" smtClean="0">
                <a:latin typeface="Georgia" pitchFamily="18" charset="0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引导的时间状语从句。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若主从句的动作均未发生，则主句用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一般将时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GWIPA"/>
              </a:rPr>
              <a:t>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GWIPA"/>
              </a:rPr>
              <a:t>,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GWIPA"/>
              </a:rPr>
              <a:t>祈使句或含有情态动词的句子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GWIPA"/>
              </a:rPr>
              <a:t>，从句都用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GWIPA"/>
              </a:rPr>
              <a:t>一般现在时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GWIPA"/>
              </a:rPr>
              <a:t>代替一般将来时。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43306" y="3071810"/>
            <a:ext cx="3163045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主将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祈，情）从现</a:t>
            </a:r>
            <a:endParaRPr lang="zh-CN" altLang="en-US" sz="2800" b="1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5720" y="3687901"/>
            <a:ext cx="88582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我完成作业后，打算去打篮球。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Tx/>
              <a:buNone/>
            </a:pPr>
            <a:r>
              <a:rPr lang="en-US" altLang="zh-CN" sz="2800" b="1" i="1" dirty="0" smtClean="0">
                <a:latin typeface="Georgia" pitchFamily="18" charset="0"/>
              </a:rPr>
              <a:t>I__ ____ __</a:t>
            </a:r>
            <a:r>
              <a:rPr lang="zh-CN" altLang="en-US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</a:rPr>
              <a:t>play basketball when I______ (finish) my homework.</a:t>
            </a:r>
          </a:p>
          <a:p>
            <a:pPr>
              <a:buFontTx/>
              <a:buNone/>
            </a:pPr>
            <a:r>
              <a:rPr lang="zh-CN" altLang="en-US" sz="2800" b="1" dirty="0" smtClean="0">
                <a:latin typeface="Georgia" pitchFamily="18" charset="0"/>
                <a:ea typeface="华文楷体" pitchFamily="2" charset="-122"/>
              </a:rPr>
              <a:t>当他长大时，他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打算成为一名医生。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Tx/>
              <a:buNone/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He___ ____ __ be a doctor when he_____</a:t>
            </a:r>
          </a:p>
          <a:p>
            <a:pPr>
              <a:buFontTx/>
              <a:buNone/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(grow) up.</a:t>
            </a:r>
            <a:endParaRPr lang="en-US" altLang="zh-CN" sz="2800" b="1" i="1" dirty="0" smtClean="0">
              <a:latin typeface="Georgia" pitchFamily="18" charset="0"/>
            </a:endParaRPr>
          </a:p>
          <a:p>
            <a:pPr>
              <a:buFontTx/>
              <a:buNone/>
            </a:pPr>
            <a:endParaRPr lang="en-US" altLang="zh-CN" sz="3200" i="1" dirty="0" smtClean="0">
              <a:latin typeface="Georgia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0034" y="4143380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am going to</a:t>
            </a:r>
            <a:endParaRPr lang="zh-CN" altLang="en-US" sz="2800" b="1" dirty="0"/>
          </a:p>
        </p:txBody>
      </p:sp>
      <p:sp>
        <p:nvSpPr>
          <p:cNvPr id="9" name="矩形 8"/>
          <p:cNvSpPr/>
          <p:nvPr/>
        </p:nvSpPr>
        <p:spPr>
          <a:xfrm>
            <a:off x="7072330" y="407194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finish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1000100" y="5429264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is  going to</a:t>
            </a:r>
            <a:endParaRPr lang="zh-CN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7215206" y="5357826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grows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8423f776b4521f0.jpg"/>
          <p:cNvPicPr>
            <a:picLocks noChangeAspect="1"/>
          </p:cNvPicPr>
          <p:nvPr/>
        </p:nvPicPr>
        <p:blipFill>
          <a:blip r:embed="rId5"/>
          <a:srcRect l="2343" t="3125" r="20599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"/>
            <a:ext cx="2714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</a:t>
            </a:r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otes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5720" y="571480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2.What do you want to be when you grow up? </a:t>
            </a:r>
          </a:p>
          <a:p>
            <a:pPr>
              <a:buFontTx/>
              <a:buNone/>
            </a:pP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   你长大后打算做什么呢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85786" y="2928934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grow up 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成长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,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长大</a:t>
            </a:r>
            <a:endParaRPr lang="zh-CN" altLang="en-US" sz="32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1571612"/>
            <a:ext cx="4368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grE</a:t>
            </a:r>
            <a:r>
              <a:rPr lang="zh-CN" altLang="en-US" sz="3200" dirty="0" smtClean="0">
                <a:latin typeface="MS PGothic" pitchFamily="34" charset="-128"/>
                <a:sym typeface="MS PGothic" pitchFamily="34" charset="-128"/>
              </a:rPr>
              <a:t>ʊ</a:t>
            </a:r>
            <a:r>
              <a:rPr lang="en-US" altLang="zh-CN" sz="3200" dirty="0" smtClean="0">
                <a:latin typeface="GWIPA" pitchFamily="2" charset="2"/>
              </a:rPr>
              <a:t>/ </a:t>
            </a:r>
            <a:r>
              <a:rPr lang="en-US" altLang="zh-CN" sz="3200" i="1" dirty="0" smtClean="0">
                <a:latin typeface="Georgia" pitchFamily="18" charset="0"/>
              </a:rPr>
              <a:t>v.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种植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生长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发育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357562"/>
            <a:ext cx="83582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1.I want to be a teacher when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I g___ up.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2.The farmers g___ strawberries from December to June.</a:t>
            </a:r>
          </a:p>
          <a:p>
            <a:endParaRPr lang="zh-CN" altLang="en-US" sz="4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214554"/>
            <a:ext cx="6346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grow-grows-growing-grew </a:t>
            </a:r>
            <a:r>
              <a:rPr lang="en-US" altLang="zh-CN" sz="32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FF0000"/>
                </a:solidFill>
                <a:latin typeface="GWIPA" pitchFamily="2" charset="2"/>
              </a:rPr>
              <a:t>gru</a:t>
            </a:r>
            <a:r>
              <a:rPr lang="en-US" altLang="zh-CN" sz="3200" dirty="0" smtClean="0">
                <a:solidFill>
                  <a:srgbClr val="FF0000"/>
                </a:solidFill>
                <a:latin typeface="GWIPA" pitchFamily="2" charset="2"/>
              </a:rPr>
              <a:t>:/</a:t>
            </a:r>
            <a:endParaRPr lang="zh-CN" altLang="en-US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14348" y="1571612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grow</a:t>
            </a:r>
            <a:endParaRPr lang="zh-CN" altLang="en-US" sz="32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357950" y="3571876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row</a:t>
            </a:r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214678" y="4286256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row</a:t>
            </a:r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857629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5720" y="642918"/>
            <a:ext cx="8286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3.I’m  going to practice basketball every day.</a:t>
            </a:r>
          </a:p>
          <a:p>
            <a:pPr>
              <a:buFontTx/>
              <a:buNone/>
            </a:pP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   我打算每天练习篮球。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71472" y="1714488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practice  </a:t>
            </a:r>
            <a:r>
              <a:rPr kumimoji="1" lang="en-US" altLang="zh-CN" sz="3200" i="1" dirty="0" smtClean="0">
                <a:latin typeface="Georgia" pitchFamily="18" charset="0"/>
                <a:ea typeface="华文楷体" pitchFamily="2" charset="-122"/>
              </a:rPr>
              <a:t>v.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练习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 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00034" y="2428868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practice 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后接名词，代词或动词的</a:t>
            </a:r>
            <a:r>
              <a:rPr kumimoji="1" lang="en-US" altLang="zh-CN" sz="3200" i="1" dirty="0" err="1" smtClean="0">
                <a:latin typeface="Georgia" pitchFamily="18" charset="0"/>
                <a:ea typeface="华文楷体" pitchFamily="2" charset="-122"/>
              </a:rPr>
              <a:t>ing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5720" y="3214686"/>
            <a:ext cx="9572660" cy="2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1.My brother is _________(practice) the guitar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in the room.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2.You need  to practice ________(speak)English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every day.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00364" y="3357562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practicing</a:t>
            </a:r>
            <a:endParaRPr lang="zh-CN" altLang="en-US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143372" y="4643446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speaking</a:t>
            </a:r>
            <a:endParaRPr lang="zh-CN" altLang="en-US" sz="28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8cd0aa15658171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71670" y="0"/>
            <a:ext cx="53578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Phonetics</a:t>
            </a:r>
            <a:endParaRPr lang="zh-CN" altLang="en-US" sz="6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500306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atin typeface="Georgia" pitchFamily="18" charset="0"/>
              </a:rPr>
              <a:t>/</a:t>
            </a:r>
            <a:r>
              <a:rPr lang="en-US" altLang="zh-CN" sz="8800" b="1" dirty="0" smtClean="0">
                <a:latin typeface="Georgia" pitchFamily="18" charset="0"/>
                <a:sym typeface="GWIPA"/>
              </a:rPr>
              <a:t>/</a:t>
            </a:r>
            <a:endParaRPr lang="zh-CN" altLang="en-US" sz="8800" b="1" dirty="0">
              <a:latin typeface="Georgia" pitchFamily="18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000496" y="385762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5786446" y="385762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 rot="5400000">
            <a:off x="3536943" y="3249611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1431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857629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5720" y="642918"/>
            <a:ext cx="8286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4.I’m  going to practice basketball every day.</a:t>
            </a:r>
          </a:p>
          <a:p>
            <a:pPr>
              <a:buFontTx/>
              <a:buNone/>
            </a:pP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   我打算每天练习篮球</a:t>
            </a:r>
            <a:r>
              <a:rPr lang="zh-CN" altLang="en-US" sz="28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8596" y="1857364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every day </a:t>
            </a:r>
            <a:r>
              <a:rPr kumimoji="1" lang="zh-CN" altLang="en-US" sz="3200" dirty="0" smtClean="0">
                <a:latin typeface="华文楷体" pitchFamily="2" charset="-122"/>
                <a:ea typeface="华文楷体" pitchFamily="2" charset="-122"/>
              </a:rPr>
              <a:t>每天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 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14282" y="3643314"/>
            <a:ext cx="95726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1.He</a:t>
            </a:r>
            <a:r>
              <a:rPr lang="zh-CN" altLang="en-US" sz="3200" i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reads books_______.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2.This is our _______ homework.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        A. everyday    B. every day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929058" y="3786190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endParaRPr lang="zh-CN" altLang="en-US" sz="3600" b="1" i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57158" y="2643182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everyday </a:t>
            </a:r>
            <a:r>
              <a:rPr kumimoji="1" lang="zh-CN" altLang="en-US" sz="3200" dirty="0" smtClean="0">
                <a:latin typeface="华文楷体" pitchFamily="2" charset="-122"/>
                <a:ea typeface="华文楷体" pitchFamily="2" charset="-122"/>
              </a:rPr>
              <a:t>每天的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 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286116" y="4429132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endParaRPr lang="zh-CN" altLang="en-US" sz="3600" b="1" i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571868" y="185736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副词短语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786182" y="2643182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adj.</a:t>
            </a:r>
            <a:endParaRPr lang="zh-CN" altLang="en-US" sz="3200" i="1" dirty="0" smtClean="0">
              <a:latin typeface="Georgia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2" grpId="0"/>
      <p:bldP spid="10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28670"/>
            <a:ext cx="41433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想要成为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长大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学习电脑科学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每天练习篮球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上表演课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打算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努力学习数学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电脑程序设计师 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每天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公共汽车司机</a:t>
            </a:r>
            <a:endParaRPr lang="zh-CN" altLang="en-US" sz="36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3643306" y="928670"/>
            <a:ext cx="2357454" cy="50006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want to be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3714744" y="1500174"/>
            <a:ext cx="200026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grow up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3428992" y="2143116"/>
            <a:ext cx="4643470" cy="35719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study computer science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3357554" y="2643182"/>
            <a:ext cx="578644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practice basketball every day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3428992" y="3214686"/>
            <a:ext cx="4929222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take/have  acting lessons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3286116" y="3786190"/>
            <a:ext cx="2714612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be going to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3143240" y="4286256"/>
            <a:ext cx="514350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study math really hard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3571868" y="4857760"/>
            <a:ext cx="478634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computer programmer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流程图: 可选过程 15"/>
          <p:cNvSpPr/>
          <p:nvPr/>
        </p:nvSpPr>
        <p:spPr>
          <a:xfrm>
            <a:off x="3643306" y="5429264"/>
            <a:ext cx="214310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every day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3357554" y="5929330"/>
            <a:ext cx="2571768" cy="50006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bus driver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"/>
            <a:ext cx="2714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+mj-ea"/>
                <a:cs typeface="Vijaya" pitchFamily="34" charset="0"/>
              </a:rPr>
              <a:t>Phrases</a:t>
            </a:r>
            <a:endParaRPr lang="zh-CN" alt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图片 18" descr="u=2125746721,5792993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254115"/>
            <a:ext cx="1928794" cy="260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4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08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根据句意和首字母填空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marL="0" marR="0" lvl="0" indent="150813" algn="l" defTabSz="914400" rtl="0" eaLnBrk="0" fontAlgn="base" latinLnBrk="0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13200" algn="l"/>
              </a:tabLs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My</a:t>
            </a:r>
            <a:r>
              <a:rPr lang="zh-CN" altLang="en-US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father</a:t>
            </a:r>
            <a:r>
              <a:rPr lang="zh-CN" altLang="en-US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is a d_____ in the hospital.</a:t>
            </a:r>
          </a:p>
          <a:p>
            <a:pPr marL="0" marR="0" lvl="0" indent="150813" algn="l" defTabSz="914400" rtl="0" eaLnBrk="0" fontAlgn="base" latinLnBrk="0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132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Tom plays the violin very well and he wants to be </a:t>
            </a:r>
          </a:p>
          <a:p>
            <a:pPr marL="0" marR="0" lvl="0" indent="150813" algn="l" defTabSz="914400" rtl="0" eaLnBrk="0" fontAlgn="base" latinLnBrk="0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13200" algn="l"/>
              </a:tabLs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 v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___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___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150813" algn="l" defTabSz="914400" rtl="0" eaLnBrk="0" fontAlgn="base" latinLnBrk="0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13200" algn="l"/>
              </a:tabLs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3.</a:t>
            </a:r>
            <a:r>
              <a:rPr lang="en-US" altLang="zh-CN" sz="2800" i="1" baseline="0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My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uncl</a:t>
            </a:r>
            <a:r>
              <a:rPr lang="en-US" altLang="zh-CN" sz="2800" i="1" baseline="0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e is a c ____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and he makes the food well.</a:t>
            </a:r>
            <a:endParaRPr lang="en-US" altLang="zh-CN" sz="2800" i="1" baseline="0" dirty="0" smtClean="0">
              <a:latin typeface="Georgia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150813" algn="l" defTabSz="914400" rtl="0" eaLnBrk="0" fontAlgn="base" latinLnBrk="0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lang="en-US" altLang="zh-CN" sz="2800" i="1" baseline="0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4.My father is a d_____ .He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always drives the bus  very day.</a:t>
            </a:r>
          </a:p>
          <a:p>
            <a:pPr marL="0" marR="0" lvl="0" indent="150813" algn="l" defTabSz="914400" rtl="0" eaLnBrk="0" fontAlgn="base" latinLnBrk="0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5.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I like science but I don’t want to be a s________.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050" y="142873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00FF"/>
                </a:solidFill>
                <a:latin typeface="Georgia" pitchFamily="18" charset="0"/>
              </a:rPr>
              <a:t>octor</a:t>
            </a:r>
            <a:endParaRPr lang="zh-CN" altLang="en-US" sz="3200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1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1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603" y="5572140"/>
            <a:ext cx="1391397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71472" y="271462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00FF"/>
                </a:solidFill>
                <a:latin typeface="Georgia" pitchFamily="18" charset="0"/>
              </a:rPr>
              <a:t>iolinist</a:t>
            </a:r>
            <a:endParaRPr lang="zh-CN" altLang="en-US" sz="3200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488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00FF"/>
                </a:solidFill>
                <a:latin typeface="Georgia" pitchFamily="18" charset="0"/>
              </a:rPr>
              <a:t>ook</a:t>
            </a:r>
            <a:endParaRPr lang="zh-CN" altLang="en-US" sz="3200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0364" y="407194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FF"/>
                </a:solidFill>
                <a:latin typeface="Georgia" pitchFamily="18" charset="0"/>
              </a:rPr>
              <a:t>river</a:t>
            </a:r>
            <a:endParaRPr lang="zh-CN" altLang="en-US" sz="3200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2264" y="535782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00FF"/>
                </a:solidFill>
                <a:latin typeface="Georgia" pitchFamily="18" charset="0"/>
              </a:rPr>
              <a:t>cientist</a:t>
            </a:r>
            <a:endParaRPr lang="zh-CN" altLang="en-US" sz="3200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  <p:bldP spid="25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课件\GFI8A\八上旧版\标八上课本整页图片\GFI8AU10-2.jpg"/>
          <p:cNvPicPr>
            <a:picLocks noChangeAspect="1" noChangeArrowheads="1"/>
          </p:cNvPicPr>
          <p:nvPr/>
        </p:nvPicPr>
        <p:blipFill>
          <a:blip r:embed="rId4"/>
          <a:srcRect l="22141" t="10401" r="3384" b="58333"/>
          <a:stretch>
            <a:fillRect/>
          </a:stretch>
        </p:blipFill>
        <p:spPr bwMode="auto">
          <a:xfrm>
            <a:off x="500034" y="1571612"/>
            <a:ext cx="8072494" cy="4857784"/>
          </a:xfrm>
          <a:prstGeom prst="rect">
            <a:avLst/>
          </a:prstGeom>
          <a:noFill/>
        </p:spPr>
      </p:pic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286248" y="1285860"/>
            <a:ext cx="793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5786" y="0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</a:rPr>
              <a:t>Listen. What is Cheng Han going to do? Check(V) the correct boxes in the picture. </a:t>
            </a:r>
            <a:endParaRPr lang="en-US" altLang="zh-CN" sz="3200" i="1" dirty="0">
              <a:latin typeface="Georgia" pitchFamily="18" charset="0"/>
            </a:endParaRPr>
          </a:p>
        </p:txBody>
      </p:sp>
      <p:grpSp>
        <p:nvGrpSpPr>
          <p:cNvPr id="8" name="组合 10"/>
          <p:cNvGrpSpPr/>
          <p:nvPr/>
        </p:nvGrpSpPr>
        <p:grpSpPr>
          <a:xfrm>
            <a:off x="0" y="0"/>
            <a:ext cx="928662" cy="685800"/>
            <a:chOff x="1187624" y="476672"/>
            <a:chExt cx="928662" cy="685800"/>
          </a:xfrm>
        </p:grpSpPr>
        <p:sp>
          <p:nvSpPr>
            <p:cNvPr id="9" name="椭圆 8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1259632" y="476672"/>
              <a:ext cx="856654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2a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pic>
        <p:nvPicPr>
          <p:cNvPr id="11" name="Unit_06_SectionA 2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785794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1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0533" grpId="0"/>
      <p:bldP spid="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476" name="Group 220"/>
          <p:cNvGraphicFramePr>
            <a:graphicFrameLocks noGrp="1"/>
          </p:cNvGraphicFramePr>
          <p:nvPr/>
        </p:nvGraphicFramePr>
        <p:xfrm>
          <a:off x="0" y="1000108"/>
          <a:ext cx="9144000" cy="4625999"/>
        </p:xfrm>
        <a:graphic>
          <a:graphicData uri="http://schemas.openxmlformats.org/drawingml/2006/table">
            <a:tbl>
              <a:tblPr/>
              <a:tblGrid>
                <a:gridCol w="1901228"/>
                <a:gridCol w="7242772"/>
              </a:tblGrid>
              <a:tr h="8545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480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3350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883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14282" y="1214422"/>
            <a:ext cx="151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CC"/>
                </a:solidFill>
                <a:latin typeface="Georgia" pitchFamily="18" charset="0"/>
              </a:rPr>
              <a:t>What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214282" y="2285992"/>
            <a:ext cx="151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CC"/>
                </a:solidFill>
                <a:latin typeface="Georgia" pitchFamily="18" charset="0"/>
              </a:rPr>
              <a:t>Where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14282" y="3357562"/>
            <a:ext cx="151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CC"/>
                </a:solidFill>
                <a:latin typeface="Georgia" pitchFamily="18" charset="0"/>
              </a:rPr>
              <a:t>How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214282" y="4500570"/>
            <a:ext cx="151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CC"/>
                </a:solidFill>
                <a:latin typeface="Georgia" pitchFamily="18" charset="0"/>
              </a:rPr>
              <a:t>When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2000232" y="1214422"/>
            <a:ext cx="6646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 smtClean="0">
                <a:solidFill>
                  <a:srgbClr val="FF6600"/>
                </a:solidFill>
                <a:latin typeface="Georgia" pitchFamily="18" charset="0"/>
              </a:rPr>
              <a:t>He wants </a:t>
            </a:r>
            <a:r>
              <a:rPr kumimoji="1" lang="en-US" altLang="zh-CN" sz="2800" b="1" i="1" dirty="0">
                <a:solidFill>
                  <a:srgbClr val="FF6600"/>
                </a:solidFill>
                <a:latin typeface="Georgia" pitchFamily="18" charset="0"/>
              </a:rPr>
              <a:t>to be </a:t>
            </a:r>
            <a:r>
              <a:rPr kumimoji="1" lang="en-US" altLang="zh-CN" sz="2800" b="1" i="1" dirty="0" smtClean="0">
                <a:solidFill>
                  <a:srgbClr val="FF6600"/>
                </a:solidFill>
                <a:latin typeface="Georgia" pitchFamily="18" charset="0"/>
              </a:rPr>
              <a:t>a teacher.</a:t>
            </a:r>
            <a:endParaRPr kumimoji="1" lang="en-US" altLang="zh-CN" sz="2800" b="1" i="1" dirty="0">
              <a:solidFill>
                <a:srgbClr val="FF6600"/>
              </a:solidFill>
              <a:latin typeface="Georgia" pitchFamily="18" charset="0"/>
            </a:endParaRP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1928794" y="2285992"/>
            <a:ext cx="6646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i="1" dirty="0">
                <a:solidFill>
                  <a:srgbClr val="FF6600"/>
                </a:solidFill>
                <a:latin typeface="Georgia" pitchFamily="18" charset="0"/>
              </a:rPr>
              <a:t> </a:t>
            </a:r>
            <a:r>
              <a:rPr kumimoji="1" lang="en-US" altLang="zh-CN" sz="2800" b="1" i="1" dirty="0">
                <a:solidFill>
                  <a:srgbClr val="FF6600"/>
                </a:solidFill>
                <a:latin typeface="Georgia" pitchFamily="18" charset="0"/>
              </a:rPr>
              <a:t>He’s going to move to </a:t>
            </a:r>
            <a:r>
              <a:rPr kumimoji="1" lang="en-US" altLang="zh-CN" sz="2800" b="1" i="1" dirty="0" smtClean="0">
                <a:solidFill>
                  <a:srgbClr val="FF6600"/>
                </a:solidFill>
                <a:latin typeface="Georgia" pitchFamily="18" charset="0"/>
              </a:rPr>
              <a:t>Shanghai.</a:t>
            </a:r>
            <a:endParaRPr kumimoji="1" lang="zh-CN" altLang="en-US" sz="2800" b="1" i="1" dirty="0">
              <a:solidFill>
                <a:srgbClr val="FF6600"/>
              </a:solidFill>
              <a:latin typeface="Georgia" pitchFamily="18" charset="0"/>
            </a:endParaRP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1928794" y="3071810"/>
            <a:ext cx="642942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i="1" dirty="0">
                <a:solidFill>
                  <a:srgbClr val="FF6600"/>
                </a:solidFill>
                <a:latin typeface="Georgia" pitchFamily="18" charset="0"/>
              </a:rPr>
              <a:t> </a:t>
            </a:r>
            <a:r>
              <a:rPr kumimoji="1" lang="en-US" altLang="zh-CN" sz="2800" b="1" i="1" dirty="0">
                <a:solidFill>
                  <a:srgbClr val="FF6600"/>
                </a:solidFill>
                <a:latin typeface="Georgia" pitchFamily="18" charset="0"/>
              </a:rPr>
              <a:t>He’s going to </a:t>
            </a:r>
            <a:r>
              <a:rPr kumimoji="1" lang="en-US" altLang="zh-CN" sz="2800" b="1" i="1" dirty="0" smtClean="0">
                <a:solidFill>
                  <a:srgbClr val="FF6600"/>
                </a:solidFill>
                <a:latin typeface="Georgia" pitchFamily="18" charset="0"/>
              </a:rPr>
              <a:t>learn how to teach 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i="1" dirty="0" smtClean="0">
                <a:solidFill>
                  <a:srgbClr val="FF6600"/>
                </a:solidFill>
                <a:latin typeface="Georgia" pitchFamily="18" charset="0"/>
              </a:rPr>
              <a:t>children.</a:t>
            </a:r>
            <a:endParaRPr kumimoji="1" lang="en-US" altLang="zh-CN" sz="2800" b="1" i="1" dirty="0">
              <a:solidFill>
                <a:srgbClr val="FF6600"/>
              </a:solidFill>
              <a:latin typeface="Georgia" pitchFamily="18" charset="0"/>
            </a:endParaRP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1928794" y="4429132"/>
            <a:ext cx="78090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FF6600"/>
                </a:solidFill>
                <a:latin typeface="Georgia" pitchFamily="18" charset="0"/>
              </a:rPr>
              <a:t>He’s going to finish high school and college first</a:t>
            </a:r>
            <a:r>
              <a:rPr kumimoji="1" lang="en-US" altLang="zh-CN" sz="2800" b="1" i="1" dirty="0" smtClean="0">
                <a:solidFill>
                  <a:srgbClr val="FF6600"/>
                </a:solidFill>
                <a:latin typeface="Georgia" pitchFamily="18" charset="0"/>
              </a:rPr>
              <a:t>.</a:t>
            </a:r>
            <a:endParaRPr kumimoji="1" lang="zh-CN" altLang="en-US" sz="2800" b="1" i="1" dirty="0">
              <a:solidFill>
                <a:srgbClr val="FF6600"/>
              </a:solidFill>
              <a:latin typeface="Georgia" pitchFamily="18" charset="0"/>
            </a:endParaRPr>
          </a:p>
        </p:txBody>
      </p:sp>
      <p:sp>
        <p:nvSpPr>
          <p:cNvPr id="36892" name="矩形 1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        </a:t>
            </a:r>
            <a:r>
              <a:rPr lang="en-US" altLang="zh-CN" sz="2400" b="1" i="1" dirty="0" smtClean="0">
                <a:latin typeface="Georgia" pitchFamily="18" charset="0"/>
              </a:rPr>
              <a:t>  </a:t>
            </a:r>
            <a:r>
              <a:rPr lang="en-US" altLang="zh-CN" sz="2400" b="1" i="1" dirty="0">
                <a:latin typeface="Georgia" pitchFamily="18" charset="0"/>
              </a:rPr>
              <a:t>Listen again. What are Cheng Han’s plans for the </a:t>
            </a:r>
            <a:r>
              <a:rPr lang="en-US" altLang="zh-CN" sz="2400" b="1" i="1" dirty="0" smtClean="0">
                <a:latin typeface="Georgia" pitchFamily="18" charset="0"/>
              </a:rPr>
              <a:t>   future ? Complete the chart.</a:t>
            </a:r>
            <a:endParaRPr lang="en-US" altLang="zh-CN" sz="2400" b="1" i="1" dirty="0">
              <a:latin typeface="Georgia" pitchFamily="18" charset="0"/>
            </a:endParaRPr>
          </a:p>
        </p:txBody>
      </p:sp>
      <p:grpSp>
        <p:nvGrpSpPr>
          <p:cNvPr id="13" name="组合 10"/>
          <p:cNvGrpSpPr/>
          <p:nvPr/>
        </p:nvGrpSpPr>
        <p:grpSpPr>
          <a:xfrm>
            <a:off x="0" y="0"/>
            <a:ext cx="785818" cy="714380"/>
            <a:chOff x="1509054" y="490961"/>
            <a:chExt cx="954182" cy="685800"/>
          </a:xfrm>
        </p:grpSpPr>
        <p:sp>
          <p:nvSpPr>
            <p:cNvPr id="14" name="椭圆 13"/>
            <p:cNvSpPr/>
            <p:nvPr/>
          </p:nvSpPr>
          <p:spPr>
            <a:xfrm flipH="1">
              <a:off x="1509054" y="490961"/>
              <a:ext cx="95418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1509054" y="490961"/>
              <a:ext cx="856653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2b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6500834"/>
            <a:ext cx="9144000" cy="342896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/>
      <p:bldP spid="96281" grpId="0" autoUpdateAnimBg="0"/>
      <p:bldP spid="96282" grpId="0" autoUpdateAnimBg="0"/>
      <p:bldP spid="9628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t01678b2eb088962379.jpg"/>
          <p:cNvPicPr>
            <a:picLocks noChangeAspect="1"/>
          </p:cNvPicPr>
          <p:nvPr/>
        </p:nvPicPr>
        <p:blipFill>
          <a:blip r:embed="rId3"/>
          <a:srcRect l="18872" t="16524" r="7735" b="11513"/>
          <a:stretch>
            <a:fillRect/>
          </a:stretch>
        </p:blipFill>
        <p:spPr>
          <a:xfrm>
            <a:off x="2857488" y="3857628"/>
            <a:ext cx="2786082" cy="2428868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>
            <a:off x="0" y="0"/>
            <a:ext cx="720080" cy="642918"/>
            <a:chOff x="2259226" y="-158330"/>
            <a:chExt cx="720080" cy="714380"/>
          </a:xfrm>
          <a:solidFill>
            <a:srgbClr val="FFC000"/>
          </a:solidFill>
        </p:grpSpPr>
        <p:sp>
          <p:nvSpPr>
            <p:cNvPr id="2" name="椭圆 1"/>
            <p:cNvSpPr/>
            <p:nvPr/>
          </p:nvSpPr>
          <p:spPr>
            <a:xfrm>
              <a:off x="2259226" y="-158330"/>
              <a:ext cx="714380" cy="714380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259226" y="-158330"/>
              <a:ext cx="720080" cy="6858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i="1" noProof="0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2</a:t>
              </a:r>
              <a:r>
                <a:rPr kumimoji="0" lang="en-US" altLang="zh-C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c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7224" y="0"/>
            <a:ext cx="8286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latin typeface="Georgia" pitchFamily="18" charset="0"/>
              </a:rPr>
              <a:t>Ask and answer questions about Cheng Han’s plans.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28596" y="1643050"/>
            <a:ext cx="6643734" cy="1000132"/>
          </a:xfrm>
          <a:prstGeom prst="wedgeRoundRectCallout">
            <a:avLst>
              <a:gd name="adj1" fmla="val -6660"/>
              <a:gd name="adj2" fmla="val 225027"/>
              <a:gd name="adj3" fmla="val 1666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What does Cheng Han want to be?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286248" y="2928934"/>
            <a:ext cx="3929090" cy="638952"/>
          </a:xfrm>
          <a:prstGeom prst="wedgeRoundRectCallout">
            <a:avLst>
              <a:gd name="adj1" fmla="val -28708"/>
              <a:gd name="adj2" fmla="val 122312"/>
              <a:gd name="adj3" fmla="val 16667"/>
            </a:avLst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He wants to be…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t010999c09cc8c551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4500570"/>
            <a:ext cx="2285984" cy="2357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000108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1.Who is the writer of </a:t>
            </a:r>
            <a:r>
              <a:rPr lang="en-US" altLang="zh-CN" sz="3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Old Man and the Sea .</a:t>
            </a:r>
            <a:endParaRPr lang="en-US" altLang="zh-CN" sz="32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2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2. What does Ken want to be?</a:t>
            </a:r>
          </a:p>
          <a:p>
            <a:pPr>
              <a:lnSpc>
                <a:spcPct val="150000"/>
              </a:lnSpc>
            </a:pPr>
            <a:endParaRPr lang="en-US" altLang="zh-CN" sz="32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3.What do Andy’s parents want him to be?</a:t>
            </a:r>
          </a:p>
          <a:p>
            <a:pPr>
              <a:lnSpc>
                <a:spcPct val="150000"/>
              </a:lnSpc>
            </a:pPr>
            <a:endParaRPr lang="en-US" altLang="zh-CN" sz="3200" i="1" dirty="0" smtClean="0">
              <a:latin typeface="Georgia" pitchFamily="18" charset="0"/>
            </a:endParaRPr>
          </a:p>
        </p:txBody>
      </p:sp>
      <p:pic>
        <p:nvPicPr>
          <p:cNvPr id="6" name="Unit_06_SectionA 2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01024" y="214290"/>
            <a:ext cx="652466" cy="652466"/>
          </a:xfrm>
          <a:prstGeom prst="rect">
            <a:avLst/>
          </a:prstGeom>
        </p:spPr>
      </p:pic>
      <p:sp>
        <p:nvSpPr>
          <p:cNvPr id="7" name="流程图: 可选过程 6"/>
          <p:cNvSpPr/>
          <p:nvPr/>
        </p:nvSpPr>
        <p:spPr>
          <a:xfrm>
            <a:off x="571472" y="1928802"/>
            <a:ext cx="328614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rgbClr val="0070C0"/>
                </a:solidFill>
                <a:latin typeface="Georgia" pitchFamily="18" charset="0"/>
              </a:rPr>
              <a:t>Hemingway.</a:t>
            </a:r>
            <a:endParaRPr lang="zh-CN" altLang="en-US" sz="36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642910" y="3357562"/>
            <a:ext cx="542928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rgbClr val="0070C0"/>
                </a:solidFill>
                <a:latin typeface="Georgia" pitchFamily="18" charset="0"/>
              </a:rPr>
              <a:t>He wants to be a writer.</a:t>
            </a:r>
            <a:endParaRPr lang="zh-CN" altLang="en-US" sz="36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571472" y="5000636"/>
            <a:ext cx="650085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rgbClr val="0070C0"/>
                </a:solidFill>
                <a:latin typeface="Georgia" pitchFamily="18" charset="0"/>
              </a:rPr>
              <a:t>They want him to be a doctor.</a:t>
            </a:r>
            <a:endParaRPr lang="zh-CN" altLang="en-US" sz="36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5786" y="0"/>
            <a:ext cx="6858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 smtClean="0">
                <a:latin typeface="Georgia" pitchFamily="18" charset="0"/>
              </a:rPr>
              <a:t>  Listen and answer these questions.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2008" y="0"/>
            <a:ext cx="856654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2d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12" name="组合 10"/>
          <p:cNvGrpSpPr/>
          <p:nvPr/>
        </p:nvGrpSpPr>
        <p:grpSpPr>
          <a:xfrm>
            <a:off x="0" y="0"/>
            <a:ext cx="928662" cy="685800"/>
            <a:chOff x="1187624" y="476672"/>
            <a:chExt cx="928662" cy="685800"/>
          </a:xfrm>
        </p:grpSpPr>
        <p:sp>
          <p:nvSpPr>
            <p:cNvPr id="13" name="椭圆 12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1259632" y="476672"/>
              <a:ext cx="856654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2d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2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/>
          <p:cNvGrpSpPr/>
          <p:nvPr/>
        </p:nvGrpSpPr>
        <p:grpSpPr>
          <a:xfrm>
            <a:off x="0" y="0"/>
            <a:ext cx="928662" cy="685800"/>
            <a:chOff x="1187624" y="476672"/>
            <a:chExt cx="928662" cy="685800"/>
          </a:xfrm>
        </p:grpSpPr>
        <p:sp>
          <p:nvSpPr>
            <p:cNvPr id="2" name="椭圆 1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1259632" y="476672"/>
              <a:ext cx="856654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2d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0"/>
            <a:ext cx="6858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 smtClean="0">
                <a:latin typeface="Georgia" pitchFamily="18" charset="0"/>
              </a:rPr>
              <a:t>   Role- play the conversation.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71480"/>
            <a:ext cx="8929718" cy="671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Andy:What</a:t>
            </a:r>
            <a:r>
              <a:rPr lang="en-US" altLang="zh-CN" sz="2800" i="1" dirty="0" smtClean="0">
                <a:latin typeface="Georgia" pitchFamily="18" charset="0"/>
              </a:rPr>
              <a:t> are you reading ,Ken?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Ken :</a:t>
            </a:r>
            <a:r>
              <a:rPr lang="en-US" altLang="zh-CN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Old Man and the Sea </a:t>
            </a: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by</a:t>
            </a:r>
            <a:r>
              <a:rPr lang="en-US" altLang="zh-CN" sz="2800" i="1" dirty="0" smtClean="0">
                <a:latin typeface="Georgia" pitchFamily="18" charset="0"/>
              </a:rPr>
              <a:t> Hemingway. </a:t>
            </a:r>
          </a:p>
          <a:p>
            <a:r>
              <a:rPr lang="en-US" altLang="zh-CN" sz="2800" i="1" dirty="0" err="1" smtClean="0">
                <a:latin typeface="Georgia" pitchFamily="18" charset="0"/>
              </a:rPr>
              <a:t>Andy:Wow</a:t>
            </a:r>
            <a:r>
              <a:rPr lang="en-US" altLang="zh-CN" sz="2800" i="1" dirty="0" smtClean="0">
                <a:latin typeface="Georgia" pitchFamily="18" charset="0"/>
              </a:rPr>
              <a:t> , now I know why you’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re</a:t>
            </a:r>
            <a:r>
              <a:rPr lang="en-US" altLang="zh-CN" sz="2800" i="1" dirty="0" smtClean="0">
                <a:latin typeface="Georgia" pitchFamily="18" charset="0"/>
              </a:rPr>
              <a:t> so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good at </a:t>
            </a: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writing stories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Ken : Yes ,I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want to be </a:t>
            </a:r>
            <a:r>
              <a:rPr lang="en-US" altLang="zh-CN" sz="2800" i="1" dirty="0" smtClean="0">
                <a:latin typeface="Georgia" pitchFamily="18" charset="0"/>
              </a:rPr>
              <a:t>a writer.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Andy: Really ? How are you going to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become a writer</a:t>
            </a:r>
            <a:r>
              <a:rPr lang="en-US" altLang="zh-CN" sz="2800" i="1" dirty="0" smtClean="0">
                <a:latin typeface="Georgia" pitchFamily="18" charset="0"/>
              </a:rPr>
              <a:t>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Ken :Well, I’m going to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keep on </a:t>
            </a: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writing</a:t>
            </a:r>
            <a:r>
              <a:rPr lang="en-US" altLang="zh-CN" sz="2800" i="1" dirty="0" smtClean="0">
                <a:latin typeface="Georgia" pitchFamily="18" charset="0"/>
              </a:rPr>
              <a:t> stories ,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of course </a:t>
            </a:r>
            <a:r>
              <a:rPr lang="en-US" altLang="zh-CN" sz="2800" i="1" dirty="0" smtClean="0">
                <a:latin typeface="Georgia" pitchFamily="18" charset="0"/>
              </a:rPr>
              <a:t>. What do you want to be ?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Andy :My parents want me to be a doctor , but I’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</a:t>
            </a:r>
            <a:r>
              <a:rPr lang="en-US" altLang="zh-CN" sz="2800" i="1" dirty="0" smtClean="0">
                <a:latin typeface="Georgia" pitchFamily="18" charset="0"/>
              </a:rPr>
              <a:t> not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sure about </a:t>
            </a:r>
            <a:r>
              <a:rPr lang="en-US" altLang="zh-CN" sz="2800" i="1" dirty="0" smtClean="0">
                <a:latin typeface="Georgia" pitchFamily="18" charset="0"/>
              </a:rPr>
              <a:t>that.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Ken :Well, don’t worry . Not everyone know</a:t>
            </a: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s</a:t>
            </a:r>
            <a:r>
              <a:rPr lang="en-US" altLang="zh-CN" sz="2800" i="1" dirty="0" smtClean="0">
                <a:latin typeface="Georgia" pitchFamily="18" charset="0"/>
              </a:rPr>
              <a:t> what they want to be. Just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make sure </a:t>
            </a:r>
            <a:r>
              <a:rPr lang="en-US" altLang="zh-CN" sz="2800" i="1" dirty="0" smtClean="0">
                <a:latin typeface="Georgia" pitchFamily="18" charset="0"/>
              </a:rPr>
              <a:t>you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try your best </a:t>
            </a:r>
            <a:r>
              <a:rPr lang="en-US" altLang="zh-CN" sz="2800" i="1" dirty="0" smtClean="0">
                <a:latin typeface="Georgia" pitchFamily="18" charset="0"/>
              </a:rPr>
              <a:t>.  Then you can be anything you want!</a:t>
            </a:r>
          </a:p>
          <a:p>
            <a:pPr>
              <a:lnSpc>
                <a:spcPts val="4200"/>
              </a:lnSpc>
            </a:pPr>
            <a:r>
              <a:rPr lang="en-US" altLang="zh-CN" sz="2800" i="1" dirty="0" smtClean="0">
                <a:latin typeface="Georgia" pitchFamily="18" charset="0"/>
              </a:rPr>
              <a:t> Andy : Yes , you are right.</a:t>
            </a:r>
          </a:p>
          <a:p>
            <a:pPr>
              <a:lnSpc>
                <a:spcPts val="4200"/>
              </a:lnSpc>
            </a:pPr>
            <a:endParaRPr lang="en-US" altLang="zh-CN" sz="2800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857629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5720" y="642918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1.The Old Man and the Sea</a:t>
            </a:r>
            <a:r>
              <a:rPr lang="en-US" altLang="zh-CN" sz="3200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by </a:t>
            </a:r>
            <a:r>
              <a:rPr lang="en-US" altLang="zh-CN" sz="3200" i="1" dirty="0" smtClean="0">
                <a:latin typeface="Georgia" pitchFamily="18" charset="0"/>
              </a:rPr>
              <a:t>Hemingway.</a:t>
            </a: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7158" y="1142984"/>
            <a:ext cx="5357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1.by +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作者    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由</a:t>
            </a:r>
            <a:r>
              <a:rPr kumimoji="1" lang="en-US" altLang="zh-CN" sz="2800" dirty="0" smtClean="0">
                <a:latin typeface="Georgia" pitchFamily="18" charset="0"/>
                <a:ea typeface="华文楷体" pitchFamily="2" charset="-122"/>
              </a:rPr>
              <a:t>……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所著  </a:t>
            </a:r>
            <a:endParaRPr lang="zh-CN" altLang="en-US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5720" y="1571612"/>
            <a:ext cx="61436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Do you know the music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by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 Mozart?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57158" y="2214554"/>
            <a:ext cx="5214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2.by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+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交通工具  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乘</a:t>
            </a:r>
            <a:r>
              <a:rPr kumimoji="1" lang="en-US" altLang="zh-CN" sz="2800" dirty="0" smtClean="0">
                <a:latin typeface="Georgia" pitchFamily="18" charset="0"/>
                <a:ea typeface="华文楷体" pitchFamily="2" charset="-122"/>
              </a:rPr>
              <a:t>……</a:t>
            </a:r>
            <a:endParaRPr lang="zh-CN" altLang="en-US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0034" y="2571744"/>
            <a:ext cx="40719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I</a:t>
            </a:r>
            <a:r>
              <a:rPr lang="zh-CN" altLang="en-US" sz="2800" i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go to school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by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 bus.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7158" y="3214686"/>
            <a:ext cx="5214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3.by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+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时间  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到</a:t>
            </a:r>
            <a:r>
              <a:rPr kumimoji="1" lang="en-US" altLang="zh-CN" sz="2800" dirty="0" smtClean="0">
                <a:latin typeface="Georgia" pitchFamily="18" charset="0"/>
                <a:ea typeface="华文楷体" pitchFamily="2" charset="-122"/>
              </a:rPr>
              <a:t>……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点钟</a:t>
            </a:r>
            <a:r>
              <a:rPr kumimoji="1" lang="en-US" altLang="zh-CN" sz="2800" dirty="0" smtClean="0">
                <a:latin typeface="Georgia" pitchFamily="18" charset="0"/>
                <a:ea typeface="华文楷体" pitchFamily="2" charset="-122"/>
              </a:rPr>
              <a:t>(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为止）</a:t>
            </a:r>
            <a:endParaRPr lang="zh-CN" altLang="en-US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28596" y="3571876"/>
            <a:ext cx="52864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He has to go home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by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 10:00p.m.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00034" y="4286256"/>
            <a:ext cx="5214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4.by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+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地点  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在</a:t>
            </a:r>
            <a:r>
              <a:rPr kumimoji="1" lang="en-US" altLang="zh-CN" sz="2800" dirty="0" smtClean="0">
                <a:latin typeface="Georgia" pitchFamily="18" charset="0"/>
                <a:ea typeface="华文楷体" pitchFamily="2" charset="-122"/>
              </a:rPr>
              <a:t>……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旁边</a:t>
            </a:r>
            <a:endParaRPr lang="zh-CN" altLang="en-US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8596" y="4714884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We went camping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by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 the river</a:t>
            </a:r>
            <a:r>
              <a:rPr lang="zh-CN" altLang="en-US" sz="2800" i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last week.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1472" y="5286388"/>
            <a:ext cx="5214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3.by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+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名词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/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动名词    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通过，靠</a:t>
            </a:r>
            <a:endParaRPr lang="zh-CN" altLang="en-US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57158" y="5857892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  <a:cs typeface="宋体" pitchFamily="2" charset="-122"/>
              </a:rPr>
              <a:t>He made a living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cs typeface="宋体" pitchFamily="2" charset="-122"/>
              </a:rPr>
              <a:t>by</a:t>
            </a:r>
            <a:r>
              <a:rPr lang="en-US" altLang="zh-CN" sz="2800" i="1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  <a:cs typeface="宋体" pitchFamily="2" charset="-122"/>
              </a:rPr>
              <a:t> teaching.</a:t>
            </a:r>
            <a:r>
              <a:rPr lang="zh-CN" altLang="en-US" sz="28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他以教书为生</a:t>
            </a:r>
            <a:r>
              <a:rPr lang="zh-CN" altLang="en-US" sz="2800" i="1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  <a:cs typeface="宋体" pitchFamily="2" charset="-122"/>
              </a:rPr>
              <a:t>。</a:t>
            </a:r>
            <a:endParaRPr lang="en-US" altLang="zh-CN" sz="2800" i="1" dirty="0" smtClean="0">
              <a:latin typeface="Georgia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857629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5720" y="642918"/>
            <a:ext cx="8858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2.I know why you’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re</a:t>
            </a:r>
            <a:r>
              <a:rPr lang="en-US" altLang="zh-CN" sz="3200" i="1" dirty="0" smtClean="0">
                <a:latin typeface="Georgia" pitchFamily="18" charset="0"/>
              </a:rPr>
              <a:t> so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good at 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writing stories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8596" y="1285860"/>
            <a:ext cx="8929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be good at=do well in  </a:t>
            </a:r>
            <a:r>
              <a:rPr kumimoji="1" lang="zh-CN" altLang="en-US" sz="3200" dirty="0" smtClean="0">
                <a:latin typeface="华文楷体" pitchFamily="2" charset="-122"/>
                <a:ea typeface="华文楷体" pitchFamily="2" charset="-122"/>
              </a:rPr>
              <a:t>擅长，在某方面做得好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7158" y="2071678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后接名词，代词或动词的</a:t>
            </a:r>
            <a:r>
              <a:rPr kumimoji="1" lang="en-US" altLang="zh-CN" sz="3200" i="1" dirty="0" err="1" smtClean="0">
                <a:latin typeface="Georgia" pitchFamily="18" charset="0"/>
                <a:ea typeface="华文楷体" pitchFamily="2" charset="-122"/>
              </a:rPr>
              <a:t>ing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2714620"/>
            <a:ext cx="9215502" cy="7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My brother is good at________(</a:t>
            </a:r>
            <a:r>
              <a:rPr kumimoji="1" lang="en-US" altLang="zh-CN" sz="3200" i="1" dirty="0" smtClean="0">
                <a:latin typeface="Georgia" pitchFamily="18" charset="0"/>
                <a:ea typeface="华文楷体" pitchFamily="2" charset="-122"/>
              </a:rPr>
              <a:t>speak)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English.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143372" y="2857496"/>
            <a:ext cx="1986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speaking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3643314"/>
            <a:ext cx="9215502" cy="7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=My brother ___ ____ ___</a:t>
            </a:r>
            <a:r>
              <a:rPr kumimoji="1" lang="en-US" altLang="zh-CN" sz="3200" i="1" dirty="0" smtClean="0">
                <a:latin typeface="Georgia" pitchFamily="18" charset="0"/>
                <a:ea typeface="华文楷体" pitchFamily="2" charset="-122"/>
              </a:rPr>
              <a:t>speaking 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English.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71736" y="3857628"/>
            <a:ext cx="271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does  well  in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28596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write a story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写故事</a:t>
            </a:r>
            <a:r>
              <a:rPr kumimoji="1" lang="en-US" altLang="zh-CN" sz="3200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kumimoji="1" lang="zh-CN" altLang="en-US" sz="2800" dirty="0" smtClean="0">
                <a:latin typeface="Georgia" pitchFamily="18" charset="0"/>
                <a:ea typeface="华文楷体" pitchFamily="2" charset="-122"/>
              </a:rPr>
              <a:t> 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500562" y="4572008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write  stories</a:t>
            </a:r>
            <a:r>
              <a:rPr kumimoji="1" lang="zh-CN" altLang="en-US" sz="3200" dirty="0" smtClean="0">
                <a:latin typeface="华文楷体" pitchFamily="2" charset="-122"/>
                <a:ea typeface="华文楷体" pitchFamily="2" charset="-122"/>
              </a:rPr>
              <a:t>写故事</a:t>
            </a:r>
            <a:r>
              <a:rPr kumimoji="1" lang="en-US" altLang="zh-CN" sz="32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kumimoji="1" lang="zh-CN" altLang="en-US" sz="2800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4282" y="5214950"/>
            <a:ext cx="9215502" cy="7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My uncle is  _____</a:t>
            </a:r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kumimoji="1" lang="en-US" altLang="zh-CN" sz="3200" i="1" dirty="0" smtClean="0">
                <a:latin typeface="Georgia" pitchFamily="18" charset="0"/>
                <a:ea typeface="华文楷体" pitchFamily="2" charset="-122"/>
              </a:rPr>
              <a:t>(write) a story.</a:t>
            </a:r>
            <a:endParaRPr lang="en-US" altLang="zh-CN" sz="3200" i="1" dirty="0" smtClean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28860" y="5357826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writing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8cd0aa15658171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 bwMode="auto">
          <a:xfrm>
            <a:off x="3714744" y="407194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572000" y="407194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rot="5400000">
            <a:off x="3108315" y="346392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071670" y="2643182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atin typeface="Georgia" pitchFamily="18" charset="0"/>
              </a:rPr>
              <a:t>/</a:t>
            </a:r>
            <a:r>
              <a:rPr lang="en-US" altLang="zh-CN" sz="8800" b="1" dirty="0" smtClean="0">
                <a:latin typeface="Georgia" pitchFamily="18" charset="0"/>
                <a:sym typeface="GWIPA"/>
              </a:rPr>
              <a:t>/</a:t>
            </a:r>
            <a:endParaRPr lang="zh-CN" altLang="en-US" sz="8800" b="1" dirty="0">
              <a:latin typeface="Georgia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71670" y="0"/>
            <a:ext cx="53578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Phonetics</a:t>
            </a:r>
            <a:endParaRPr lang="zh-CN" altLang="en-US" sz="6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857629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5720" y="642918"/>
            <a:ext cx="9144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3.I’m going to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keep on 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writing</a:t>
            </a:r>
            <a:r>
              <a:rPr lang="en-US" altLang="zh-CN" sz="3200" i="1" dirty="0" smtClean="0">
                <a:latin typeface="Georgia" pitchFamily="18" charset="0"/>
              </a:rPr>
              <a:t> stories ,of course .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8596" y="1285861"/>
            <a:ext cx="6429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keep on doing </a:t>
            </a:r>
            <a:r>
              <a:rPr kumimoji="1"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sth</a:t>
            </a:r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.  </a:t>
            </a:r>
            <a:r>
              <a:rPr kumimoji="1" lang="zh-CN" altLang="en-US" sz="3200" dirty="0" smtClean="0">
                <a:latin typeface="华文楷体" pitchFamily="2" charset="-122"/>
                <a:ea typeface="华文楷体" pitchFamily="2" charset="-122"/>
              </a:rPr>
              <a:t>不断地做某事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7158" y="1857364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后接名词，代词或动词的</a:t>
            </a:r>
            <a:r>
              <a:rPr kumimoji="1" lang="en-US" altLang="zh-CN" sz="3200" i="1" dirty="0" err="1" smtClean="0">
                <a:latin typeface="Georgia" pitchFamily="18" charset="0"/>
                <a:ea typeface="华文楷体" pitchFamily="2" charset="-122"/>
              </a:rPr>
              <a:t>ing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57158" y="3500438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1.Jim kept on_______(ask) questions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85720" y="5000636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3.(      )Lucy___ on _____in class.</a:t>
            </a:r>
          </a:p>
          <a:p>
            <a:pPr marL="514350" indent="-514350">
              <a:buFontTx/>
              <a:buAutoNum type="alphaUcPeriod"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keep; stand            B. kept  ; stand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C. kept  ; standing     D. keep  ; standing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57224" y="5000636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C</a:t>
            </a:r>
            <a:endParaRPr lang="zh-CN" altLang="en-US" sz="32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57158" y="2428868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keep on doing </a:t>
            </a:r>
            <a:r>
              <a:rPr kumimoji="1" lang="en-US" altLang="zh-CN" sz="3200" i="1" dirty="0" smtClean="0">
                <a:latin typeface="Georgia" pitchFamily="18" charset="0"/>
                <a:ea typeface="华文楷体" pitchFamily="2" charset="-122"/>
              </a:rPr>
              <a:t>“</a:t>
            </a:r>
            <a:r>
              <a:rPr kumimoji="1" lang="zh-CN" altLang="en-US" sz="3200" dirty="0" smtClean="0">
                <a:latin typeface="华文楷体" pitchFamily="2" charset="-122"/>
                <a:ea typeface="华文楷体" pitchFamily="2" charset="-122"/>
              </a:rPr>
              <a:t>不断地做</a:t>
            </a:r>
            <a:r>
              <a:rPr kumimoji="1" lang="en-US" altLang="zh-CN" sz="3200" dirty="0" smtClean="0">
                <a:latin typeface="华文楷体" pitchFamily="2" charset="-122"/>
                <a:ea typeface="华文楷体" pitchFamily="2" charset="-122"/>
              </a:rPr>
              <a:t>”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表示动作的反复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85720" y="3000372"/>
            <a:ext cx="86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keep doing  </a:t>
            </a:r>
            <a:r>
              <a:rPr kumimoji="1" lang="en-US" altLang="zh-CN" sz="3200" i="1" dirty="0" smtClean="0">
                <a:latin typeface="Georgia" pitchFamily="18" charset="0"/>
                <a:ea typeface="华文楷体" pitchFamily="2" charset="-122"/>
              </a:rPr>
              <a:t>“</a:t>
            </a:r>
            <a:r>
              <a:rPr kumimoji="1" lang="zh-CN" altLang="en-US" sz="3200" dirty="0" smtClean="0">
                <a:latin typeface="华文楷体" pitchFamily="2" charset="-122"/>
                <a:ea typeface="华文楷体" pitchFamily="2" charset="-122"/>
              </a:rPr>
              <a:t>不停地做</a:t>
            </a:r>
            <a:r>
              <a:rPr kumimoji="1" lang="en-US" altLang="zh-CN" sz="3200" dirty="0" smtClean="0">
                <a:latin typeface="华文楷体" pitchFamily="2" charset="-122"/>
                <a:ea typeface="华文楷体" pitchFamily="2" charset="-122"/>
              </a:rPr>
              <a:t>”</a:t>
            </a:r>
            <a:r>
              <a:rPr kumimoji="1" lang="zh-CN" altLang="en-US" sz="3200" dirty="0" smtClean="0">
                <a:latin typeface="华文楷体" pitchFamily="2" charset="-122"/>
                <a:ea typeface="华文楷体" pitchFamily="2" charset="-122"/>
              </a:rPr>
              <a:t>表示动作或状态的持续</a:t>
            </a:r>
            <a:r>
              <a:rPr kumimoji="1" lang="en-US" altLang="zh-CN" sz="3200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85720" y="4214818"/>
            <a:ext cx="8858280" cy="7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2.He kept ______(wait) there for an hour. 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214546" y="4357694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waiting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928926" y="3643314"/>
            <a:ext cx="1500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asking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6" grpId="0"/>
      <p:bldP spid="17" grpId="0"/>
      <p:bldP spid="18" grpId="0"/>
      <p:bldP spid="19" grpId="0"/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857629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4. My parents want me to be a doctor , but I’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m</a:t>
            </a:r>
            <a:r>
              <a:rPr lang="en-US" altLang="zh-CN" sz="3200" i="1" dirty="0" smtClean="0">
                <a:latin typeface="Georgia" pitchFamily="18" charset="0"/>
              </a:rPr>
              <a:t>    not 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sure about </a:t>
            </a:r>
            <a:r>
              <a:rPr lang="en-US" altLang="zh-CN" sz="3200" i="1" dirty="0" smtClean="0">
                <a:latin typeface="Georgia" pitchFamily="18" charset="0"/>
              </a:rPr>
              <a:t>that.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14282" y="1571612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1)be sure about =be sure of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对有把握；相信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5720" y="2500306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This man is sure about _____(live) to ninety.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7158" y="2000240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后接名词，代词或动词的</a:t>
            </a:r>
            <a:r>
              <a:rPr kumimoji="1" lang="en-US" altLang="zh-CN" sz="3200" i="1" dirty="0" err="1" smtClean="0">
                <a:latin typeface="Georgia" pitchFamily="18" charset="0"/>
                <a:ea typeface="华文楷体" pitchFamily="2" charset="-122"/>
              </a:rPr>
              <a:t>ing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572000" y="2643182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living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85720" y="3143248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2)be sure to do </a:t>
            </a:r>
            <a:r>
              <a:rPr kumimoji="1"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sth</a:t>
            </a:r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.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切记，必定，必然会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85720" y="3571876"/>
            <a:ext cx="8501122" cy="14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It is sure  _____(rain).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Be sure not _______(forget)it !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071670" y="3786190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to rain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500298" y="4500570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to forget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00034" y="5072074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3)be sure </a:t>
            </a:r>
            <a:r>
              <a:rPr kumimoji="1" lang="en-US" altLang="zh-CN" sz="3200" i="1" dirty="0" smtClean="0">
                <a:latin typeface="Georgia" pitchFamily="18" charset="0"/>
                <a:ea typeface="华文楷体" pitchFamily="2" charset="-122"/>
              </a:rPr>
              <a:t>+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从句  确信某事一定会</a:t>
            </a:r>
            <a:r>
              <a:rPr kumimoji="1" lang="en-US" altLang="zh-CN" sz="3200" dirty="0" smtClean="0">
                <a:latin typeface="Georgia" pitchFamily="18" charset="0"/>
                <a:ea typeface="华文楷体" pitchFamily="2" charset="-122"/>
              </a:rPr>
              <a:t>……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0" y="5500702"/>
            <a:ext cx="9501254" cy="7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We___(be)sure he will get good grades this term.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14348" y="5643578"/>
            <a:ext cx="857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are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857629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5. Well, don’t worry .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8596" y="1285860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worry    v.  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担心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57158" y="1857364"/>
            <a:ext cx="8501122" cy="7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Tell your mother not ________(worry).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357686" y="2000240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to worry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0034" y="2857496"/>
            <a:ext cx="4929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worry about  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担忧，烦恼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85720" y="3500438"/>
            <a:ext cx="8501122" cy="191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Don’t  worry ____me and look after yourself.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A. of        B. about       C. on         D. after </a:t>
            </a:r>
          </a:p>
        </p:txBody>
      </p:sp>
      <p:pic>
        <p:nvPicPr>
          <p:cNvPr id="16" name="图片 15" descr="t01da0d5c9450deda0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572008"/>
            <a:ext cx="642936" cy="85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9" grpId="0"/>
      <p:bldP spid="13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857629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6. Not everyone know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s</a:t>
            </a:r>
            <a:r>
              <a:rPr lang="en-US" altLang="zh-CN" sz="3200" i="1" dirty="0" smtClean="0">
                <a:latin typeface="Georgia" pitchFamily="18" charset="0"/>
              </a:rPr>
              <a:t> what they want to be. 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8596" y="1428736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what they want to be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宾语从句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,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用陈述语序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5720" y="200024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1)I want to know______.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what you are doing   B. where are you doing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C. when you are  do       D. what are you doing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2)We should think _______ to help others.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A. what can we do   B. what we can do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C. how can we do    D. how we can do</a:t>
            </a:r>
          </a:p>
        </p:txBody>
      </p:sp>
      <p:pic>
        <p:nvPicPr>
          <p:cNvPr id="13" name="图片 12" descr="t01da0d5c9450deda0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786058"/>
            <a:ext cx="642936" cy="857248"/>
          </a:xfrm>
          <a:prstGeom prst="rect">
            <a:avLst/>
          </a:prstGeom>
        </p:spPr>
      </p:pic>
      <p:pic>
        <p:nvPicPr>
          <p:cNvPr id="14" name="图片 13" descr="t01da0d5c9450deda0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857760"/>
            <a:ext cx="642936" cy="85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857629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6. Not everyone know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s</a:t>
            </a:r>
            <a:r>
              <a:rPr lang="en-US" altLang="zh-CN" sz="3200" i="1" dirty="0" smtClean="0">
                <a:latin typeface="Georgia" pitchFamily="18" charset="0"/>
              </a:rPr>
              <a:t> what they want to be. 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8596" y="1428736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not everyone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不是每一个人  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不完全否定式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5720" y="271462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Not everyone ____(like)hamburgers.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A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. like    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B. liking      C. likes     D. liked</a:t>
            </a:r>
          </a:p>
        </p:txBody>
      </p:sp>
      <p:pic>
        <p:nvPicPr>
          <p:cNvPr id="13" name="图片 12" descr="t01da0d5c9450deda0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857628"/>
            <a:ext cx="642936" cy="857248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71472" y="4786322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Not every book is educational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.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  <a:cs typeface="Arial" pitchFamily="34" charset="0"/>
              </a:rPr>
              <a:t>同义句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  <a:cs typeface="Arial" pitchFamily="34" charset="0"/>
              </a:rPr>
              <a:t>)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  <a:cs typeface="Arial" pitchFamily="34" charset="0"/>
              </a:rPr>
              <a:t> </a:t>
            </a:r>
            <a:endParaRPr lang="en-US" altLang="zh-CN" sz="3200" i="1" dirty="0" smtClean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7158" y="5572140"/>
            <a:ext cx="6572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= Every book  is not  educational.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8596" y="2143116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everyone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不定代词作主语，谓语动词用单三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9" grpId="0"/>
      <p:bldP spid="12" grpId="0"/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7. Just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make sure </a:t>
            </a:r>
            <a:r>
              <a:rPr lang="en-US" altLang="zh-CN" sz="3200" i="1" dirty="0" smtClean="0">
                <a:latin typeface="Georgia" pitchFamily="18" charset="0"/>
              </a:rPr>
              <a:t>you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try your best </a:t>
            </a:r>
            <a:r>
              <a:rPr lang="en-US" altLang="zh-CN" sz="3200" i="1" dirty="0" smtClean="0">
                <a:latin typeface="Georgia" pitchFamily="18" charset="0"/>
              </a:rPr>
              <a:t>.  Then you can be anything you want!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8596" y="1643050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1)make sure  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确保，核实，查证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57158" y="2214554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2)make sure</a:t>
            </a:r>
            <a:r>
              <a:rPr kumimoji="1" lang="zh-CN" altLang="en-US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that 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切记，必定，必然会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1374" y="3357562"/>
            <a:ext cx="9072626" cy="163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--I’m leaving now.--- __you turn off the lights.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   A. To make sure         B. Make sure 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   C. Made sure              D. Making sure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7158" y="2786058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3)make sure of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   弄明白，确信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4" name="图片 13" descr="t01da0d5c9450deda0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857628"/>
            <a:ext cx="482201" cy="642934"/>
          </a:xfrm>
          <a:prstGeom prst="rect">
            <a:avLst/>
          </a:prstGeom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0" y="4929198"/>
            <a:ext cx="8858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try one’s best to do </a:t>
            </a:r>
            <a:r>
              <a:rPr kumimoji="1" lang="en-US" altLang="zh-CN" sz="3200" i="1" dirty="0" err="1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sth</a:t>
            </a:r>
            <a:r>
              <a:rPr kumimoji="1" lang="en-US" altLang="zh-CN" sz="3200" i="1" dirty="0" smtClean="0">
                <a:solidFill>
                  <a:srgbClr val="0070C0"/>
                </a:solidFill>
                <a:latin typeface="Georgia" pitchFamily="18" charset="0"/>
                <a:ea typeface="华文楷体" pitchFamily="2" charset="-122"/>
              </a:rPr>
              <a:t>.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尽某人最大努力去做某事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28596" y="5643578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You must try your best______(study). </a:t>
            </a:r>
            <a:endParaRPr lang="zh-CN" altLang="en-US" sz="3200" i="1" dirty="0" smtClean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643438" y="5643578"/>
            <a:ext cx="1785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to study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0" grpId="0"/>
      <p:bldP spid="21" grpId="0"/>
      <p:bldP spid="13" grpId="0"/>
      <p:bldP spid="15" grpId="0"/>
      <p:bldP spid="16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0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 smtClean="0">
                <a:latin typeface="Georgia" pitchFamily="18" charset="0"/>
              </a:rPr>
              <a:t>  Fill in the </a:t>
            </a:r>
            <a:r>
              <a:rPr lang="en-US" altLang="zh-CN" sz="3200" i="1" dirty="0" err="1" smtClean="0">
                <a:latin typeface="Georgia" pitchFamily="18" charset="0"/>
              </a:rPr>
              <a:t>bkanks</a:t>
            </a:r>
            <a:r>
              <a:rPr lang="en-US" altLang="zh-CN" sz="3200" i="1" dirty="0" smtClean="0">
                <a:latin typeface="Georgia" pitchFamily="18" charset="0"/>
              </a:rPr>
              <a:t>..</a:t>
            </a:r>
            <a:endParaRPr lang="en-US" altLang="zh-CN" sz="3200" i="1" dirty="0">
              <a:latin typeface="Georgia" pitchFamily="18" charset="0"/>
            </a:endParaRPr>
          </a:p>
        </p:txBody>
      </p:sp>
      <p:grpSp>
        <p:nvGrpSpPr>
          <p:cNvPr id="16" name="组合 10"/>
          <p:cNvGrpSpPr/>
          <p:nvPr/>
        </p:nvGrpSpPr>
        <p:grpSpPr>
          <a:xfrm>
            <a:off x="0" y="0"/>
            <a:ext cx="928662" cy="685800"/>
            <a:chOff x="1187624" y="476672"/>
            <a:chExt cx="928662" cy="685800"/>
          </a:xfrm>
        </p:grpSpPr>
        <p:sp>
          <p:nvSpPr>
            <p:cNvPr id="17" name="椭圆 16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Rectangle 2"/>
            <p:cNvSpPr txBox="1">
              <a:spLocks noChangeArrowheads="1"/>
            </p:cNvSpPr>
            <p:nvPr/>
          </p:nvSpPr>
          <p:spPr>
            <a:xfrm>
              <a:off x="1259632" y="476672"/>
              <a:ext cx="856654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i="1" noProof="0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2d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4282" y="571480"/>
            <a:ext cx="892971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Andy:What</a:t>
            </a:r>
            <a:r>
              <a:rPr lang="en-US" altLang="zh-CN" sz="2800" i="1" dirty="0" smtClean="0">
                <a:latin typeface="Georgia" pitchFamily="18" charset="0"/>
              </a:rPr>
              <a:t> are you reading ,Ken?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Ken :</a:t>
            </a:r>
            <a:r>
              <a:rPr lang="en-US" altLang="zh-CN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Old Man and the Sea </a:t>
            </a:r>
            <a:r>
              <a:rPr lang="en-US" altLang="zh-CN" sz="2800" i="1" dirty="0" smtClean="0">
                <a:latin typeface="Georgia" pitchFamily="18" charset="0"/>
              </a:rPr>
              <a:t>b___ Hemingway. </a:t>
            </a:r>
          </a:p>
          <a:p>
            <a:r>
              <a:rPr lang="en-US" altLang="zh-CN" sz="2800" i="1" dirty="0" err="1" smtClean="0">
                <a:latin typeface="Georgia" pitchFamily="18" charset="0"/>
              </a:rPr>
              <a:t>Andy:Wow</a:t>
            </a:r>
            <a:r>
              <a:rPr lang="en-US" altLang="zh-CN" sz="2800" i="1" dirty="0" smtClean="0">
                <a:latin typeface="Georgia" pitchFamily="18" charset="0"/>
              </a:rPr>
              <a:t> , now I know why you’re so good a___ writing stories.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Ken : Yes ,I want to b__ a writer.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Andy: Really ? How are you g___ to become a writer?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Ken :Well, I’m going to keep o__ writing stories ,of course . What do you want to be ?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Andy :My parents w____ me to be a doctor , but I’m not sure about that.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Ken :Well, don’t worry . Not everyone k____ what they want to be. Just make sure you t___ your best .  Then you can b___ anything you want!</a:t>
            </a:r>
          </a:p>
          <a:p>
            <a:pPr>
              <a:lnSpc>
                <a:spcPts val="4200"/>
              </a:lnSpc>
            </a:pPr>
            <a:r>
              <a:rPr lang="en-US" altLang="zh-CN" sz="2800" i="1" dirty="0" smtClean="0">
                <a:latin typeface="Georgia" pitchFamily="18" charset="0"/>
              </a:rPr>
              <a:t> Andy : Yes , you are r____.</a:t>
            </a:r>
          </a:p>
          <a:p>
            <a:pPr>
              <a:lnSpc>
                <a:spcPts val="4200"/>
              </a:lnSpc>
            </a:pPr>
            <a:endParaRPr lang="en-US" altLang="zh-CN" sz="2800" b="1" i="1" dirty="0" smtClean="0">
              <a:latin typeface="Georgia" pitchFamily="18" charset="0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5286380" y="1071546"/>
            <a:ext cx="42862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7643834" y="1500174"/>
            <a:ext cx="42862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3714744" y="2357430"/>
            <a:ext cx="42862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4929190" y="2786058"/>
            <a:ext cx="1071570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5000628" y="3214686"/>
            <a:ext cx="42862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3428992" y="4071942"/>
            <a:ext cx="1000132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ant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6357950" y="4857760"/>
            <a:ext cx="157163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nows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2714612" y="5715016"/>
            <a:ext cx="42862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流程图: 可选过程 19"/>
          <p:cNvSpPr/>
          <p:nvPr/>
        </p:nvSpPr>
        <p:spPr>
          <a:xfrm>
            <a:off x="3643306" y="6215082"/>
            <a:ext cx="1071570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ight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6143636" y="5357826"/>
            <a:ext cx="714380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ry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9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28670"/>
            <a:ext cx="41433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kumimoji="1" lang="zh-CN" altLang="en-US" sz="3600" b="1" dirty="0" smtClean="0">
                <a:latin typeface="华文楷体" pitchFamily="2" charset="-122"/>
                <a:ea typeface="华文楷体" pitchFamily="2" charset="-122"/>
              </a:rPr>
              <a:t>擅长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kumimoji="1" lang="zh-CN" altLang="en-US" sz="3600" b="1" dirty="0" smtClean="0">
                <a:latin typeface="Georgia" pitchFamily="18" charset="0"/>
                <a:ea typeface="华文楷体" pitchFamily="2" charset="-122"/>
              </a:rPr>
              <a:t>写故事</a:t>
            </a:r>
            <a:r>
              <a:rPr kumimoji="1" lang="en-US" altLang="zh-CN" sz="3600" b="1" dirty="0" smtClean="0">
                <a:latin typeface="Georgia" pitchFamily="18" charset="0"/>
                <a:ea typeface="华文楷体" pitchFamily="2" charset="-122"/>
              </a:rPr>
              <a:t> 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kumimoji="1" lang="zh-CN" altLang="en-US" sz="3600" b="1" dirty="0" smtClean="0">
                <a:latin typeface="华文楷体" pitchFamily="2" charset="-122"/>
                <a:ea typeface="华文楷体" pitchFamily="2" charset="-122"/>
              </a:rPr>
              <a:t>不断地做某事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成为一名作家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当然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kumimoji="1" lang="zh-CN" altLang="en-US" sz="3600" b="1" dirty="0" smtClean="0">
                <a:latin typeface="Georgia" pitchFamily="18" charset="0"/>
                <a:ea typeface="华文楷体" pitchFamily="2" charset="-122"/>
              </a:rPr>
              <a:t>对有把握；相信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想让某人做某事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8</a:t>
            </a:r>
            <a:r>
              <a:rPr kumimoji="1" lang="zh-CN" altLang="en-US" sz="3600" b="1" dirty="0" smtClean="0">
                <a:latin typeface="Georgia" pitchFamily="18" charset="0"/>
                <a:ea typeface="华文楷体" pitchFamily="2" charset="-122"/>
              </a:rPr>
              <a:t>确保，核实</a:t>
            </a:r>
            <a:endParaRPr lang="en-US" altLang="zh-CN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kumimoji="1" lang="zh-CN" altLang="en-US" sz="3600" b="1" dirty="0" smtClean="0">
                <a:latin typeface="Georgia" pitchFamily="18" charset="0"/>
                <a:ea typeface="华文楷体" pitchFamily="2" charset="-122"/>
              </a:rPr>
              <a:t>必定，必然会</a:t>
            </a:r>
            <a:endParaRPr lang="zh-CN" altLang="en-US" sz="36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kumimoji="1" lang="zh-CN" altLang="en-US" sz="3600" b="1" dirty="0" smtClean="0">
                <a:latin typeface="Georgia" pitchFamily="18" charset="0"/>
                <a:ea typeface="华文楷体" pitchFamily="2" charset="-122"/>
              </a:rPr>
              <a:t>尽某人最大努力</a:t>
            </a:r>
            <a:endParaRPr lang="zh-CN" altLang="en-US" sz="36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36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3357554" y="857232"/>
            <a:ext cx="4786346" cy="50006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be good at=do well in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3500430" y="1428736"/>
            <a:ext cx="542925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write a story=write stories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3428992" y="2071678"/>
            <a:ext cx="4214842" cy="35719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keep on doing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3571868" y="2571744"/>
            <a:ext cx="342902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become a writer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3643306" y="3143248"/>
            <a:ext cx="2143140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of course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3500430" y="3714752"/>
            <a:ext cx="335758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be sure about/of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3500430" y="4286256"/>
            <a:ext cx="364333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want sb. to do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3571868" y="4857760"/>
            <a:ext cx="2143140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make sure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流程图: 可选过程 15"/>
          <p:cNvSpPr/>
          <p:nvPr/>
        </p:nvSpPr>
        <p:spPr>
          <a:xfrm>
            <a:off x="3643306" y="5429264"/>
            <a:ext cx="307183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be sure to do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3500430" y="5929330"/>
            <a:ext cx="3500462" cy="50006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try one’s best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"/>
            <a:ext cx="2714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+mj-ea"/>
                <a:cs typeface="Vijaya" pitchFamily="34" charset="0"/>
              </a:rPr>
              <a:t>Phrases</a:t>
            </a:r>
            <a:endParaRPr lang="zh-CN" alt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图片 18" descr="u=2125746721,5792993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254115"/>
            <a:ext cx="1928794" cy="260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0"/>
            <a:ext cx="5143536" cy="552432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</a:rPr>
              <a:t>Grammar Focus 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9358346" cy="60007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i="1" dirty="0" smtClean="0">
                <a:solidFill>
                  <a:srgbClr val="0070C0"/>
                </a:solidFill>
                <a:latin typeface="Georgia" pitchFamily="18" charset="0"/>
              </a:rPr>
              <a:t>What</a:t>
            </a:r>
            <a:r>
              <a:rPr lang="en-US" altLang="zh-CN" i="1" dirty="0" smtClean="0">
                <a:latin typeface="Georgia" pitchFamily="18" charset="0"/>
              </a:rPr>
              <a:t>____ you ______(want)to be when you grow up?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</a:rPr>
              <a:t>I  want to___(be) an engineer.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i="1" dirty="0" smtClean="0">
                <a:solidFill>
                  <a:srgbClr val="0070C0"/>
                </a:solidFill>
                <a:latin typeface="Georgia" pitchFamily="18" charset="0"/>
              </a:rPr>
              <a:t>How</a:t>
            </a:r>
            <a:r>
              <a:rPr lang="en-US" altLang="zh-CN" i="1" dirty="0" smtClean="0">
                <a:latin typeface="Georgia" pitchFamily="18" charset="0"/>
              </a:rPr>
              <a:t> are you going ______(do) that?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</a:rPr>
              <a:t>I’m going _______(study)math really hard.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i="1" dirty="0" smtClean="0">
                <a:solidFill>
                  <a:srgbClr val="0070C0"/>
                </a:solidFill>
                <a:latin typeface="Georgia" pitchFamily="18" charset="0"/>
              </a:rPr>
              <a:t>Where</a:t>
            </a:r>
            <a:r>
              <a:rPr lang="en-US" altLang="zh-CN" i="1" dirty="0" smtClean="0">
                <a:latin typeface="Georgia" pitchFamily="18" charset="0"/>
              </a:rPr>
              <a:t> are you going ________(work)?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</a:rPr>
              <a:t>I’m going _________(move) to Shanghai.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i="1" dirty="0" smtClean="0">
                <a:solidFill>
                  <a:srgbClr val="0070C0"/>
                </a:solidFill>
                <a:latin typeface="Georgia" pitchFamily="18" charset="0"/>
              </a:rPr>
              <a:t>When</a:t>
            </a:r>
            <a:r>
              <a:rPr lang="en-US" altLang="zh-CN" i="1" dirty="0" smtClean="0">
                <a:latin typeface="Georgia" pitchFamily="18" charset="0"/>
              </a:rPr>
              <a:t> are you going _______(start)?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</a:rPr>
              <a:t>I’m going ________(start)when I finish high school and college.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1000100" y="785794"/>
            <a:ext cx="85725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2428860" y="785794"/>
            <a:ext cx="1357322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want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1571604" y="1428736"/>
            <a:ext cx="85725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3000364" y="2071678"/>
            <a:ext cx="157163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to  do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1428728" y="2714620"/>
            <a:ext cx="185738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to study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3286116" y="3429000"/>
            <a:ext cx="185738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to work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1643042" y="4071942"/>
            <a:ext cx="185738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to move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3143240" y="4714884"/>
            <a:ext cx="185738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to start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1571604" y="5357826"/>
            <a:ext cx="185738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to start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800" i="1" dirty="0" smtClean="0">
                <a:latin typeface="Georgia" pitchFamily="18" charset="0"/>
              </a:rPr>
              <a:t>I’m going to start when I finish high school and college.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8596" y="1214422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finish  </a:t>
            </a:r>
            <a:r>
              <a:rPr kumimoji="1" lang="en-US" altLang="zh-CN" sz="3200" dirty="0" smtClean="0">
                <a:latin typeface="Georgia" pitchFamily="18" charset="0"/>
                <a:ea typeface="华文楷体" pitchFamily="2" charset="-122"/>
              </a:rPr>
              <a:t>v,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结束，完成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1374" y="3286124"/>
            <a:ext cx="9072626" cy="221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1.When do you finish_______ your homework?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   A. do        B. doing      C. does      D. did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2.He finished _______(clean) the room .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7158" y="2428868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finish doing </a:t>
            </a:r>
            <a:r>
              <a:rPr kumimoji="1"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sth</a:t>
            </a:r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.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结束做某事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4" name="图片 13" descr="t01da0d5c9450deda0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4143380"/>
            <a:ext cx="482201" cy="642934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7158" y="1785926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后接名词，代词或动词的</a:t>
            </a:r>
            <a:r>
              <a:rPr kumimoji="1" lang="en-US" altLang="zh-CN" sz="3200" i="1" dirty="0" err="1" smtClean="0">
                <a:latin typeface="Georgia" pitchFamily="18" charset="0"/>
                <a:ea typeface="华文楷体" pitchFamily="2" charset="-122"/>
              </a:rPr>
              <a:t>ing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571736" y="4929198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cleaning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1" grpId="0"/>
      <p:bldP spid="13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8cd0aa15658171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 bwMode="auto">
          <a:xfrm>
            <a:off x="2643174" y="407194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786314" y="407194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rot="5400000">
            <a:off x="2608249" y="3321049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643042" y="2643182"/>
            <a:ext cx="6500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atin typeface="Georgia" pitchFamily="18" charset="0"/>
              </a:rPr>
              <a:t>/</a:t>
            </a:r>
            <a:r>
              <a:rPr lang="en-US" altLang="zh-CN" sz="8800" b="1" dirty="0" smtClean="0">
                <a:latin typeface="Georgia" pitchFamily="18" charset="0"/>
                <a:sym typeface="GWIPA"/>
              </a:rPr>
              <a:t>/</a:t>
            </a:r>
            <a:endParaRPr lang="zh-CN" altLang="en-US" sz="8800" b="1" dirty="0">
              <a:latin typeface="Georgia" pitchFamily="18" charset="0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6215074" y="407194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rot="5400000">
            <a:off x="4108447" y="3392487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/>
          <p:cNvSpPr/>
          <p:nvPr/>
        </p:nvSpPr>
        <p:spPr>
          <a:xfrm>
            <a:off x="2071670" y="0"/>
            <a:ext cx="53578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Phonetics</a:t>
            </a:r>
            <a:endParaRPr lang="zh-CN" altLang="en-US" sz="6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0"/>
            <a:ext cx="8358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dirty="0" smtClean="0">
                <a:latin typeface="Georgia" pitchFamily="18" charset="0"/>
              </a:rPr>
              <a:t>Match what these people want to do with what they are going to do.</a:t>
            </a:r>
            <a:endParaRPr lang="en-US" altLang="zh-CN" sz="2400" i="1" dirty="0">
              <a:latin typeface="Georgia" pitchFamily="18" charset="0"/>
            </a:endParaRPr>
          </a:p>
        </p:txBody>
      </p:sp>
      <p:grpSp>
        <p:nvGrpSpPr>
          <p:cNvPr id="5" name="组合 10"/>
          <p:cNvGrpSpPr/>
          <p:nvPr/>
        </p:nvGrpSpPr>
        <p:grpSpPr>
          <a:xfrm>
            <a:off x="0" y="0"/>
            <a:ext cx="928662" cy="642918"/>
            <a:chOff x="1187624" y="476672"/>
            <a:chExt cx="1000100" cy="685800"/>
          </a:xfrm>
        </p:grpSpPr>
        <p:sp>
          <p:nvSpPr>
            <p:cNvPr id="6" name="椭圆 5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187624" y="476672"/>
              <a:ext cx="1000100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i="1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3a                                     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857232"/>
            <a:ext cx="7643866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___1.My friend wants to be an engineer.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___2.My brother wants to be an actor.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___3.I want to be a scientist.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___4.My sister wants to be a school teacher.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___5.Those boys want to be soccer players.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___6.My friend and I wants to be singers 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___7.My cousin wants to be a cook.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___8.I want to be a race car driver.</a:t>
            </a:r>
            <a:endParaRPr lang="en-US" altLang="zh-CN" b="1" i="1" dirty="0" smtClean="0">
              <a:latin typeface="Georgia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7391" y="3811012"/>
            <a:ext cx="6786609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a. They’re going to practice every day.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b. I’m going to buy a fast car.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c. We’re going to take singing lessons. 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d. She’s going to student education.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e. She’s going to study math.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f. I’m going to study science 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g. He’s going to go to a cooking school.</a:t>
            </a:r>
          </a:p>
          <a:p>
            <a:pPr>
              <a:buFontTx/>
              <a:buNone/>
            </a:pPr>
            <a:r>
              <a:rPr lang="en-US" altLang="zh-CN" sz="2400" b="1" i="1" dirty="0" smtClean="0">
                <a:latin typeface="Georgia" pitchFamily="18" charset="0"/>
              </a:rPr>
              <a:t>h. He’s going to take acting lessons.</a:t>
            </a:r>
            <a:endParaRPr lang="en-US" altLang="zh-CN" b="1" i="1" dirty="0" smtClean="0">
              <a:latin typeface="Georgia" pitchFamily="18" charset="0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0" y="857232"/>
            <a:ext cx="57150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0" y="1214422"/>
            <a:ext cx="57150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0" y="1571612"/>
            <a:ext cx="57150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f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0" y="2000240"/>
            <a:ext cx="57150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0" y="2285992"/>
            <a:ext cx="57150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0" y="2643182"/>
            <a:ext cx="57150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流程图: 可选过程 15"/>
          <p:cNvSpPr/>
          <p:nvPr/>
        </p:nvSpPr>
        <p:spPr>
          <a:xfrm>
            <a:off x="0" y="3000372"/>
            <a:ext cx="57150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g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0" y="3357562"/>
            <a:ext cx="571504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0"/>
            <a:ext cx="8358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latin typeface="Georgia" pitchFamily="18" charset="0"/>
              </a:rPr>
              <a:t>  Fill in the  blanks . Then practice the conversation.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57232"/>
            <a:ext cx="92155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A :Kelly , what do you want to be _____you grow up?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B:I ________to be a doctor.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A:Wow ! _________ are you going to do that?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B:I’m ________ to study medicine at a university.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A :Hmm…</a:t>
            </a: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sounds difficult </a:t>
            </a:r>
            <a:r>
              <a:rPr lang="en-US" altLang="zh-CN" sz="2800" i="1" dirty="0" smtClean="0">
                <a:latin typeface="Georgia" pitchFamily="18" charset="0"/>
              </a:rPr>
              <a:t>. ____ are you ____ to study?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B:I’m going to ______in London.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A:_______are you going to start?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B:I’m going to ________next September.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818" y="92867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when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13" name="组合 10"/>
          <p:cNvGrpSpPr/>
          <p:nvPr/>
        </p:nvGrpSpPr>
        <p:grpSpPr>
          <a:xfrm>
            <a:off x="0" y="0"/>
            <a:ext cx="1000100" cy="685800"/>
            <a:chOff x="1187624" y="476672"/>
            <a:chExt cx="1000100" cy="685800"/>
          </a:xfrm>
        </p:grpSpPr>
        <p:sp>
          <p:nvSpPr>
            <p:cNvPr id="15" name="椭圆 14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1187624" y="476672"/>
              <a:ext cx="1000100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i="1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3b                                     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7224" y="164305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want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221455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85749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350043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Where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350043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414338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study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478632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When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542926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start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736" y="4000504"/>
            <a:ext cx="45720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sound + adj.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听起来</a:t>
            </a:r>
            <a:r>
              <a:rPr lang="en-US" altLang="zh-CN" sz="3200" i="1" dirty="0" smtClean="0">
                <a:latin typeface="Georgia" pitchFamily="18" charset="0"/>
              </a:rPr>
              <a:t>…… 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2" grpId="0"/>
      <p:bldP spid="7" grpId="0"/>
      <p:bldP spid="8" grpId="0"/>
      <p:bldP spid="9" grpId="0"/>
      <p:bldP spid="10" grpId="0"/>
      <p:bldP spid="11" grpId="0"/>
      <p:bldP spid="14" grpId="0"/>
      <p:bldP spid="17" grpId="0"/>
      <p:bldP spid="18" grpId="0"/>
      <p:bldP spid="19" grpId="0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0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latin typeface="Georgia" pitchFamily="18" charset="0"/>
              </a:rPr>
              <a:t>Complete the chart and discuss it with your partner.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42918"/>
            <a:ext cx="8643998" cy="33239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A:What do you want to be when you grow up?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B:I want to be a reporter.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A:How are you going to do that?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B:I’m going to write articles and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send</a:t>
            </a:r>
            <a:r>
              <a:rPr lang="en-US" altLang="zh-CN" sz="2800" b="1" i="1" dirty="0" smtClean="0">
                <a:latin typeface="Georgia" pitchFamily="18" charset="0"/>
              </a:rPr>
              <a:t> them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r>
              <a:rPr lang="en-US" altLang="zh-CN" sz="2800" b="1" i="1" dirty="0" smtClean="0">
                <a:latin typeface="Georgia" pitchFamily="18" charset="0"/>
              </a:rPr>
              <a:t> magazines and newspaper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</p:txBody>
      </p:sp>
      <p:grpSp>
        <p:nvGrpSpPr>
          <p:cNvPr id="2" name="组合 10"/>
          <p:cNvGrpSpPr/>
          <p:nvPr/>
        </p:nvGrpSpPr>
        <p:grpSpPr>
          <a:xfrm>
            <a:off x="0" y="0"/>
            <a:ext cx="1000100" cy="685800"/>
            <a:chOff x="1187624" y="476672"/>
            <a:chExt cx="1000100" cy="685800"/>
          </a:xfrm>
        </p:grpSpPr>
        <p:sp>
          <p:nvSpPr>
            <p:cNvPr id="15" name="椭圆 14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1187624" y="476672"/>
              <a:ext cx="1000100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i="1" noProof="0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3c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71472" y="4429132"/>
            <a:ext cx="7429552" cy="178510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i="1" dirty="0" smtClean="0">
                <a:solidFill>
                  <a:srgbClr val="0000CC"/>
                </a:solidFill>
                <a:latin typeface="Georgia" pitchFamily="18" charset="0"/>
              </a:rPr>
              <a:t>What</a:t>
            </a:r>
          </a:p>
          <a:p>
            <a:pPr>
              <a:spcBef>
                <a:spcPct val="50000"/>
              </a:spcBef>
            </a:pPr>
            <a:r>
              <a:rPr kumimoji="1" lang="en-US" altLang="zh-CN" sz="2000" b="1" i="1" dirty="0" smtClean="0">
                <a:solidFill>
                  <a:srgbClr val="0000CC"/>
                </a:solidFill>
                <a:latin typeface="Georgia" pitchFamily="18" charset="0"/>
              </a:rPr>
              <a:t>Where</a:t>
            </a:r>
          </a:p>
          <a:p>
            <a:pPr>
              <a:spcBef>
                <a:spcPct val="50000"/>
              </a:spcBef>
            </a:pPr>
            <a:r>
              <a:rPr kumimoji="1" lang="en-US" altLang="zh-CN" sz="2000" b="1" i="1" dirty="0" smtClean="0">
                <a:solidFill>
                  <a:srgbClr val="0000CC"/>
                </a:solidFill>
                <a:latin typeface="Georgia" pitchFamily="18" charset="0"/>
              </a:rPr>
              <a:t>How</a:t>
            </a:r>
          </a:p>
          <a:p>
            <a:pPr>
              <a:spcBef>
                <a:spcPct val="50000"/>
              </a:spcBef>
            </a:pPr>
            <a:r>
              <a:rPr kumimoji="1" lang="en-US" altLang="zh-CN" sz="2000" b="1" i="1" dirty="0" smtClean="0">
                <a:solidFill>
                  <a:srgbClr val="0000CC"/>
                </a:solidFill>
                <a:latin typeface="Georgia" pitchFamily="18" charset="0"/>
              </a:rPr>
              <a:t>When</a:t>
            </a:r>
            <a:endParaRPr kumimoji="1" lang="en-US" altLang="zh-CN" sz="20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857224" y="5286388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71472" y="4857760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71472" y="5286388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71472" y="5715016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I’m going to write articles and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send</a:t>
            </a:r>
            <a:r>
              <a:rPr lang="en-US" altLang="zh-CN" sz="3200" i="1" dirty="0" smtClean="0">
                <a:latin typeface="Georgia" pitchFamily="18" charset="0"/>
              </a:rPr>
              <a:t> them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r>
              <a:rPr lang="en-US" altLang="zh-CN" sz="3200" i="1" dirty="0" smtClean="0">
                <a:latin typeface="Georgia" pitchFamily="18" charset="0"/>
              </a:rPr>
              <a:t> magazines and newspaper.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8596" y="1785926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send…to  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把</a:t>
            </a:r>
            <a:r>
              <a:rPr kumimoji="1" lang="en-US" altLang="zh-CN" sz="3200" dirty="0" smtClean="0">
                <a:latin typeface="Georgia" pitchFamily="18" charset="0"/>
                <a:ea typeface="华文楷体" pitchFamily="2" charset="-122"/>
              </a:rPr>
              <a:t>…… 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送到</a:t>
            </a:r>
            <a:r>
              <a:rPr kumimoji="1" lang="en-US" altLang="zh-CN" sz="3200" dirty="0" smtClean="0">
                <a:latin typeface="Georgia" pitchFamily="18" charset="0"/>
                <a:ea typeface="华文楷体" pitchFamily="2" charset="-122"/>
              </a:rPr>
              <a:t>……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3071810"/>
            <a:ext cx="4286312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    Anna</a:t>
            </a:r>
            <a:r>
              <a:rPr lang="zh-CN" altLang="en-US" sz="3200" i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sent me a toy.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28596" y="2428868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send sb. </a:t>
            </a:r>
            <a:r>
              <a:rPr kumimoji="1"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sth</a:t>
            </a:r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.=send sth.sb.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 把某物送给某人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2908" y="3786190"/>
            <a:ext cx="7358114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=Anna</a:t>
            </a:r>
            <a:r>
              <a:rPr lang="zh-CN" altLang="en-US" sz="3200" i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sent ____ a toy___ ___.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428924" y="3786190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send               to  me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8596" y="4500571"/>
            <a:ext cx="4572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send for</a:t>
            </a:r>
            <a:r>
              <a:rPr kumimoji="1" lang="zh-CN" altLang="en-US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派人去请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57158" y="5214950"/>
            <a:ext cx="63579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 你应该派人去请医生。</a:t>
            </a:r>
            <a:endParaRPr kumimoji="1" lang="en-US" altLang="zh-CN" sz="3200" dirty="0" smtClean="0">
              <a:latin typeface="Georgia" pitchFamily="18" charset="0"/>
              <a:ea typeface="华文楷体" pitchFamily="2" charset="-122"/>
            </a:endParaRPr>
          </a:p>
          <a:p>
            <a:r>
              <a:rPr kumimoji="1" lang="en-US" altLang="zh-CN" sz="3200" i="1" dirty="0" smtClean="0">
                <a:latin typeface="Georgia" pitchFamily="18" charset="0"/>
                <a:ea typeface="华文楷体" pitchFamily="2" charset="-122"/>
              </a:rPr>
              <a:t>You should _____ ___a doctor.</a:t>
            </a:r>
            <a:endParaRPr lang="zh-CN" altLang="en-US" sz="3200" i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714612" y="5715016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send  for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1" grpId="0"/>
      <p:bldP spid="13" grpId="0"/>
      <p:bldP spid="11" grpId="0"/>
      <p:bldP spid="12" grpId="0"/>
      <p:bldP spid="15" grpId="0"/>
      <p:bldP spid="16" grpId="0"/>
      <p:bldP spid="1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642918"/>
            <a:ext cx="935224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1.If you are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going to be an actor ,you have to_____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A. take acting lessons     B. take act lessons </a:t>
            </a:r>
          </a:p>
          <a:p>
            <a:pPr lv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take acting lesson      D. take act lesson </a:t>
            </a:r>
          </a:p>
          <a:p>
            <a:pPr lv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2.He’s going to buy a big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house when he__ more money.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A. has    B. have  C. will have  D. is going to have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3.What’s your son going to ___whe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he grows up?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A. do              B.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h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ave             C. be         D. play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4. There ____an interesting play on TV tonight. 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 A. are going to have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B. is going to be		</a:t>
            </a:r>
          </a:p>
          <a:p>
            <a:pPr lv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is going to have        D. are going to be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5.Mary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are going to take ____ lessons every day.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A.act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	  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B.acted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C.acts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D.acting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11" name="图片 10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71546"/>
            <a:ext cx="482201" cy="642934"/>
          </a:xfrm>
          <a:prstGeom prst="rect">
            <a:avLst/>
          </a:prstGeom>
        </p:spPr>
      </p:pic>
      <p:pic>
        <p:nvPicPr>
          <p:cNvPr id="13" name="图片 12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500306"/>
            <a:ext cx="482201" cy="642934"/>
          </a:xfrm>
          <a:prstGeom prst="rect">
            <a:avLst/>
          </a:prstGeom>
        </p:spPr>
      </p:pic>
      <p:pic>
        <p:nvPicPr>
          <p:cNvPr id="14" name="图片 13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00438"/>
            <a:ext cx="482201" cy="642934"/>
          </a:xfrm>
          <a:prstGeom prst="rect">
            <a:avLst/>
          </a:prstGeom>
        </p:spPr>
      </p:pic>
      <p:pic>
        <p:nvPicPr>
          <p:cNvPr id="15" name="图片 14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500570"/>
            <a:ext cx="482201" cy="642934"/>
          </a:xfrm>
          <a:prstGeom prst="rect">
            <a:avLst/>
          </a:prstGeom>
        </p:spPr>
      </p:pic>
      <p:pic>
        <p:nvPicPr>
          <p:cNvPr id="16" name="图片 15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857892"/>
            <a:ext cx="482201" cy="642934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43710"/>
            <a:ext cx="9142413" cy="21429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642918"/>
            <a:ext cx="913102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1.I try ____ best ____English.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A.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me;to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study 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B. my; studying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my;to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study           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D. me ;studying</a:t>
            </a:r>
          </a:p>
          <a:p>
            <a:pPr lv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2.-__did you tell him about the news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–By __an e-mail.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What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; sending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B. How ; send</a:t>
            </a: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How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; sent   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D.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How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;sending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3.Don’t ___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about me . I can look after myself.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A. look        B. talk     C. worry      D. listen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4.The piano music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___very beautiful .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A. tastes       B. look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s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sounds 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D. touches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5.Mary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practices ____in the garden every morning.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A. sing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B.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sang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to sing  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D.singing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11" name="图片 10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482201" cy="642934"/>
          </a:xfrm>
          <a:prstGeom prst="rect">
            <a:avLst/>
          </a:prstGeom>
        </p:spPr>
      </p:pic>
      <p:pic>
        <p:nvPicPr>
          <p:cNvPr id="5" name="图片 4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000372"/>
            <a:ext cx="482201" cy="642934"/>
          </a:xfrm>
          <a:prstGeom prst="rect">
            <a:avLst/>
          </a:prstGeom>
        </p:spPr>
      </p:pic>
      <p:pic>
        <p:nvPicPr>
          <p:cNvPr id="6" name="图片 5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000504"/>
            <a:ext cx="482201" cy="642934"/>
          </a:xfrm>
          <a:prstGeom prst="rect">
            <a:avLst/>
          </a:prstGeom>
        </p:spPr>
      </p:pic>
      <p:pic>
        <p:nvPicPr>
          <p:cNvPr id="7" name="图片 6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857760"/>
            <a:ext cx="482201" cy="642934"/>
          </a:xfrm>
          <a:prstGeom prst="rect">
            <a:avLst/>
          </a:prstGeom>
        </p:spPr>
      </p:pic>
      <p:pic>
        <p:nvPicPr>
          <p:cNvPr id="8" name="图片 7" descr="t01da0d5c9450deda0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929330"/>
            <a:ext cx="482201" cy="642934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43710"/>
            <a:ext cx="9142413" cy="21429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429784" cy="599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1.Tom and Bob are going to shop this afternoon.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一般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)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 Tom and Bob ____ to shop this afternoon?</a:t>
            </a:r>
          </a:p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2. She is going to </a:t>
            </a:r>
            <a:r>
              <a:rPr lang="en-US" altLang="zh-CN" sz="2800" i="1" u="sng" dirty="0" smtClean="0">
                <a:latin typeface="Georgia" pitchFamily="18" charset="0"/>
              </a:rPr>
              <a:t>fly kites </a:t>
            </a:r>
            <a:r>
              <a:rPr lang="en-US" altLang="zh-CN" sz="2800" i="1" dirty="0" smtClean="0">
                <a:latin typeface="Georgia" pitchFamily="18" charset="0"/>
              </a:rPr>
              <a:t>this Sunday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划线提问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 __  she_____ to ____this Sunday?</a:t>
            </a:r>
          </a:p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3.The man is to work </a:t>
            </a:r>
            <a:r>
              <a:rPr lang="en-US" altLang="zh-CN" sz="2800" i="1" u="sng" dirty="0" smtClean="0">
                <a:latin typeface="Georgia" pitchFamily="18" charset="0"/>
              </a:rPr>
              <a:t>in New York </a:t>
            </a:r>
            <a:r>
              <a:rPr lang="en-US" altLang="zh-CN" sz="2800" i="1" dirty="0" smtClean="0">
                <a:latin typeface="Georgia" pitchFamily="18" charset="0"/>
              </a:rPr>
              <a:t>next week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划线提问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 is the man _____ ___work next week?</a:t>
            </a:r>
          </a:p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4.John is  going to study English tonight.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否定句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)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John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____   going to study English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tonight?</a:t>
            </a:r>
          </a:p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5.My parents are going to </a:t>
            </a:r>
            <a:r>
              <a:rPr lang="en-US" altLang="zh-CN" sz="2800" i="1" u="sng" dirty="0" smtClean="0">
                <a:latin typeface="Georgia" pitchFamily="18" charset="0"/>
              </a:rPr>
              <a:t>clean the room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(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划线提问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)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ts val="46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 are your parents going to __?  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142984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Are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85992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228599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is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4546" y="2357430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500438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Where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1802" y="3500438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6248" y="3500438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haroni" pitchFamily="2" charset="-79"/>
              </a:rPr>
              <a:t>Exercise</a:t>
            </a:r>
            <a:endParaRPr lang="zh-CN" alt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4714884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isn’t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282" y="5857892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9256" y="5857892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5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603" y="5214950"/>
            <a:ext cx="139139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143240" y="1142984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going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9058" y="2357430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5" grpId="0"/>
      <p:bldP spid="26" grpId="0"/>
      <p:bldP spid="30" grpId="0"/>
      <p:bldP spid="32" grpId="0"/>
      <p:bldP spid="33" grpId="0"/>
      <p:bldP spid="24" grpId="0"/>
      <p:bldP spid="3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b2a69aec6443fd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42984"/>
            <a:ext cx="935834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5400" i="1" dirty="0" smtClean="0">
                <a:latin typeface="Georgia" pitchFamily="18" charset="0"/>
                <a:ea typeface="黑体" pitchFamily="49" charset="-122"/>
              </a:rPr>
              <a:t>Unit6</a:t>
            </a:r>
          </a:p>
          <a:p>
            <a:pPr algn="ctr"/>
            <a:endParaRPr lang="en-US" altLang="zh-CN" sz="4000" i="1" dirty="0" smtClean="0">
              <a:latin typeface="Georgia" pitchFamily="18" charset="0"/>
              <a:ea typeface="黑体" pitchFamily="49" charset="-122"/>
            </a:endParaRPr>
          </a:p>
          <a:p>
            <a:pPr algn="ctr"/>
            <a:r>
              <a:rPr lang="en-US" altLang="zh-CN" sz="4000" i="1" dirty="0" smtClean="0">
                <a:latin typeface="Georgia" pitchFamily="18" charset="0"/>
                <a:ea typeface="黑体" pitchFamily="49" charset="-122"/>
              </a:rPr>
              <a:t>I’m  going to study computer science.</a:t>
            </a:r>
            <a:endParaRPr lang="en-US" altLang="zh-CN" sz="4400" i="1" dirty="0" smtClean="0">
              <a:latin typeface="Georgia" pitchFamily="18" charset="0"/>
              <a:ea typeface="黑体" pitchFamily="49" charset="-122"/>
            </a:endParaRPr>
          </a:p>
          <a:p>
            <a:pPr algn="ctr"/>
            <a:endParaRPr lang="en-US" altLang="zh-CN" sz="44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  <a:ea typeface="黑体" pitchFamily="49" charset="-122"/>
            </a:endParaRPr>
          </a:p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黑体" pitchFamily="49" charset="-122"/>
              </a:rPr>
              <a:t>SB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0" y="0"/>
            <a:ext cx="3286148" cy="11842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Lead</a:t>
            </a:r>
            <a:r>
              <a:rPr kumimoji="0" lang="en-US" altLang="zh-CN" sz="5400" b="1" i="1" u="none" strike="noStrike" kern="1200" cap="none" spc="0" normalizeH="0" noProof="0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 </a:t>
            </a:r>
            <a:r>
              <a:rPr kumimoji="0" lang="en-US" altLang="zh-CN" sz="5400" b="1" i="1" u="none" strike="noStrike" kern="1200" cap="none" spc="0" normalizeH="0" baseline="0" noProof="0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in </a:t>
            </a:r>
            <a:endParaRPr kumimoji="0" lang="zh-CN" altLang="en-US" sz="5400" b="1" i="1" u="none" strike="noStrike" kern="1200" cap="none" spc="0" normalizeH="0" baseline="0" noProof="0" dirty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  <p:pic>
        <p:nvPicPr>
          <p:cNvPr id="6" name="Picture 2" descr="http://www.chinadaily.com.cn/language_tips/images/attachement/jpg/site1/20100412/0023ae98988b0d2d20de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78901"/>
            <a:ext cx="6072198" cy="4179099"/>
          </a:xfrm>
          <a:prstGeom prst="rect">
            <a:avLst/>
          </a:prstGeom>
          <a:noFill/>
        </p:spPr>
      </p:pic>
      <p:sp>
        <p:nvSpPr>
          <p:cNvPr id="18" name="椭圆 17"/>
          <p:cNvSpPr/>
          <p:nvPr/>
        </p:nvSpPr>
        <p:spPr>
          <a:xfrm>
            <a:off x="500034" y="857232"/>
            <a:ext cx="7643866" cy="27146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00166" y="1285860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Georgia" pitchFamily="18" charset="0"/>
              </a:rPr>
              <a:t>The new year is coming.</a:t>
            </a:r>
          </a:p>
          <a:p>
            <a:r>
              <a:rPr lang="en-US" altLang="zh-CN" sz="3600" i="1" dirty="0" smtClean="0">
                <a:latin typeface="Georgia" pitchFamily="18" charset="0"/>
              </a:rPr>
              <a:t>Are you going to make your New Year’s Resolutions? </a:t>
            </a:r>
            <a:endParaRPr lang="zh-CN" altLang="en-US" sz="3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0" y="0"/>
            <a:ext cx="714348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2024060" cy="1460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29000"/>
            <a:ext cx="2214546" cy="1396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5143512"/>
            <a:ext cx="2286016" cy="1444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5072074"/>
            <a:ext cx="2281001" cy="1485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1000108"/>
            <a:ext cx="1953018" cy="1357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矩形 8"/>
          <p:cNvSpPr/>
          <p:nvPr/>
        </p:nvSpPr>
        <p:spPr>
          <a:xfrm>
            <a:off x="2714612" y="1357298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Next year , I’m going to: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1. learn to play the piano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2. make the soccer team  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3. get good grades  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4. eat healthier food 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5. get lots of exercise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433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1a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878" y="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Match the pictures with the New Year’s resolutions 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64291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New Year’s Resolutions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85984" y="200024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714480" y="400050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14678" y="614364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286644" y="614364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501090" y="442913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357422" y="185736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496" y="428625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3042" y="38576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5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592933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5206" y="592933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214678" y="2285992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214678" y="2714620"/>
            <a:ext cx="40005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214678" y="3143248"/>
            <a:ext cx="285752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214678" y="3571876"/>
            <a:ext cx="285752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14678" y="4000504"/>
            <a:ext cx="285752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8cd0aa15658171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 bwMode="auto">
          <a:xfrm>
            <a:off x="2285984" y="414338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929058" y="421481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rot="5400000">
            <a:off x="1608117" y="346392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4414" y="2643182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latin typeface="Georgia" pitchFamily="18" charset="0"/>
              </a:rPr>
              <a:t>/</a:t>
            </a:r>
            <a:r>
              <a:rPr lang="en-US" altLang="zh-CN" sz="8800" b="1" dirty="0" smtClean="0">
                <a:latin typeface="Georgia" pitchFamily="18" charset="0"/>
                <a:sym typeface="GWIPA"/>
              </a:rPr>
              <a:t>/</a:t>
            </a:r>
            <a:endParaRPr lang="zh-CN" altLang="en-US" sz="8800" b="1" dirty="0">
              <a:latin typeface="Georgia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 rot="5400000">
            <a:off x="3322629" y="346392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rot="5400000">
            <a:off x="4679951" y="3392487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椭圆 11"/>
          <p:cNvSpPr/>
          <p:nvPr/>
        </p:nvSpPr>
        <p:spPr bwMode="auto">
          <a:xfrm>
            <a:off x="5072066" y="421481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6072198" y="421481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71670" y="0"/>
            <a:ext cx="53578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Phonetics</a:t>
            </a:r>
            <a:endParaRPr lang="zh-CN" altLang="en-US" sz="6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/>
      <p:bldP spid="12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7980441_145337423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214282" y="285728"/>
            <a:ext cx="714348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97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1b  </a:t>
            </a:r>
            <a:r>
              <a:rPr lang="en-US" altLang="zh-CN" sz="2400" i="1" dirty="0" smtClean="0">
                <a:latin typeface="Georgia" pitchFamily="18" charset="0"/>
              </a:rPr>
              <a:t>What are you going to do next year ? Tell your partner.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928670"/>
            <a:ext cx="8572528" cy="46166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A: What are you going to do next year ?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B: Well, I’m going to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take guitar lessons</a:t>
            </a:r>
            <a:r>
              <a:rPr lang="en-US" altLang="zh-CN" sz="2800" b="1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   I really love music 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A: Sounds interesting . I’m going to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learn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    another foreign language</a:t>
            </a:r>
            <a:r>
              <a:rPr lang="en-US" altLang="zh-CN" sz="2800" b="1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B: Are you ? Great! But foreign languages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 are not for me.</a:t>
            </a:r>
            <a:endParaRPr lang="zh-CN" altLang="en-US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1.Sounds interesting</a:t>
            </a:r>
            <a:r>
              <a:rPr lang="en-US" altLang="zh-CN" sz="2800" b="1" i="1" dirty="0" smtClean="0">
                <a:latin typeface="Georgia" pitchFamily="18" charset="0"/>
              </a:rPr>
              <a:t>.</a:t>
            </a:r>
            <a:endParaRPr lang="en-US" altLang="zh-CN" sz="2800" i="1" dirty="0" smtClean="0">
              <a:latin typeface="Georgia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8596" y="1214422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sound</a:t>
            </a:r>
            <a:r>
              <a:rPr kumimoji="1" lang="zh-CN" altLang="en-US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声音</a:t>
            </a:r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</a:t>
            </a:r>
            <a:r>
              <a:rPr kumimoji="1" lang="zh-CN" altLang="en-US" sz="3200" dirty="0" smtClean="0">
                <a:latin typeface="Georgia" pitchFamily="18" charset="0"/>
                <a:ea typeface="华文楷体" pitchFamily="2" charset="-122"/>
              </a:rPr>
              <a:t>（自然界的一切声音）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1374" y="3286124"/>
            <a:ext cx="90726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____ goes more slowly than light.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The ____ kept me awake.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I didn’t recognize my mother’s ___ on the phone.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28596" y="1785926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noise</a:t>
            </a:r>
            <a:r>
              <a:rPr kumimoji="1" lang="zh-CN" altLang="en-US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噪音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0" y="3429000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Sound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28596" y="2428868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voice</a:t>
            </a:r>
            <a:r>
              <a:rPr kumimoji="1" lang="zh-CN" altLang="en-US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嗓音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85786" y="4214818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noise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643570" y="4929198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voice</a:t>
            </a:r>
            <a:r>
              <a:rPr kumimoji="1" lang="zh-CN" altLang="en-US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1" grpId="0"/>
      <p:bldP spid="13" grpId="0"/>
      <p:bldP spid="19" grpId="0"/>
      <p:bldP spid="11" grpId="0"/>
      <p:bldP spid="12" grpId="0"/>
      <p:bldP spid="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66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2.But foreign languages are not for me.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1374" y="2786058"/>
            <a:ext cx="90726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1.I don’t understand what he says .He must be a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______.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i="1" dirty="0" smtClean="0">
                <a:latin typeface="Georgia" pitchFamily="18" charset="0"/>
              </a:rPr>
              <a:t>2.He can speaks four kinds of ___languages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         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A. </a:t>
            </a:r>
            <a:r>
              <a:rPr lang="en-US" altLang="zh-CN" sz="3200" i="1" dirty="0" smtClean="0">
                <a:latin typeface="Georgia" pitchFamily="18" charset="0"/>
              </a:rPr>
              <a:t>foreigner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          B.</a:t>
            </a:r>
            <a:r>
              <a:rPr lang="en-US" altLang="zh-CN" sz="3200" i="1" dirty="0" smtClean="0">
                <a:latin typeface="Georgia" pitchFamily="18" charset="0"/>
              </a:rPr>
              <a:t> foreign </a:t>
            </a:r>
            <a:endParaRPr lang="zh-CN" altLang="en-US" sz="3200" i="1" dirty="0" smtClean="0"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3200" i="1" dirty="0" smtClean="0">
                <a:latin typeface="Georgia" pitchFamily="18" charset="0"/>
                <a:ea typeface="华文楷体" pitchFamily="2" charset="-122"/>
              </a:rPr>
              <a:t> </a:t>
            </a:r>
            <a:endParaRPr lang="en-US" altLang="zh-CN" sz="3200" i="1" dirty="0" smtClean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0034" y="1428737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foreign adj.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外国的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0034" y="2071678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foreigner n.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外国人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4348" y="3643314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15008" y="4286256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13" grpId="0"/>
      <p:bldP spid="11" grpId="0"/>
      <p:bldP spid="12" grpId="0"/>
      <p:bldP spid="1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0" y="0"/>
            <a:ext cx="714348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4"/>
            <a:ext cx="2024060" cy="1460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429000"/>
            <a:ext cx="2214546" cy="1396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143512"/>
            <a:ext cx="2286016" cy="1444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5072074"/>
            <a:ext cx="2281001" cy="1485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1000108"/>
            <a:ext cx="1953018" cy="1357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矩形 8"/>
          <p:cNvSpPr/>
          <p:nvPr/>
        </p:nvSpPr>
        <p:spPr>
          <a:xfrm>
            <a:off x="2714612" y="1357298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Next year , I’m going to: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1. learn to play the piano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2. make the soccer team  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3. get good grades  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4. eat healthier food 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5. get lots of exercise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433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1a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878" y="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Match the pictures with the New Year’s resolutions 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64291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New Year’s Resolutions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85984" y="200024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714480" y="400050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14678" y="614364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286644" y="6143644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501090" y="4429132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357422" y="185736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496" y="428625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3042" y="38576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5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592933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5206" y="592933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zh-CN" altLang="en-US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1c  </a:t>
            </a:r>
            <a:r>
              <a:rPr lang="en-US" altLang="zh-CN" sz="2800" i="1" dirty="0" smtClean="0">
                <a:latin typeface="Georgia" pitchFamily="18" charset="0"/>
              </a:rPr>
              <a:t>Listen and circle the resolutions you hear in 1a.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357422" y="71437"/>
            <a:ext cx="860606" cy="549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Unit_06_SectionB 1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7858148" y="928670"/>
            <a:ext cx="1071570" cy="1071570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2571736" y="1857365"/>
            <a:ext cx="642942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571736" y="2714620"/>
            <a:ext cx="642942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571736" y="2285992"/>
            <a:ext cx="642942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94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8" grpId="0" animBg="1"/>
      <p:bldP spid="30" grpId="0" animBg="1"/>
      <p:bldP spid="30" grpId="1" animBg="1"/>
      <p:bldP spid="34" grpId="0" animBg="1"/>
      <p:bldP spid="35" grpId="0" animBg="1"/>
      <p:bldP spid="3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0138423f776b4521f0.jpg"/>
          <p:cNvPicPr>
            <a:picLocks noChangeAspect="1"/>
          </p:cNvPicPr>
          <p:nvPr/>
        </p:nvPicPr>
        <p:blipFill>
          <a:blip r:embed="rId4"/>
          <a:srcRect l="2343" t="3125" r="18750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14282" y="285728"/>
            <a:ext cx="714348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282" y="28572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1d    </a:t>
            </a:r>
            <a:r>
              <a:rPr lang="en-US" altLang="zh-CN" sz="2800" i="1" dirty="0" smtClean="0">
                <a:latin typeface="Georgia" pitchFamily="18" charset="0"/>
              </a:rPr>
              <a:t>Listen again . Write how the people are going to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make their resolutions work. </a:t>
            </a:r>
            <a:endParaRPr lang="zh-CN" altLang="en-US" sz="2800" b="1" i="1" dirty="0">
              <a:latin typeface="Georgia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00034" y="1857364"/>
          <a:ext cx="8072494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004"/>
                <a:gridCol w="6653490"/>
              </a:tblGrid>
              <a:tr h="1239278">
                <a:tc>
                  <a:txBody>
                    <a:bodyPr/>
                    <a:lstStyle/>
                    <a:p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How are you going to do it</a:t>
                      </a:r>
                      <a:r>
                        <a:rPr lang="en-US" altLang="zh-CN" sz="24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?</a:t>
                      </a:r>
                    </a:p>
                    <a:p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14808">
                <a:tc>
                  <a:txBody>
                    <a:bodyPr/>
                    <a:lstStyle/>
                    <a:p>
                      <a:r>
                        <a:rPr lang="en-US" altLang="zh-CN" sz="2800" b="1" i="1" dirty="0" smtClean="0">
                          <a:latin typeface="Georgia" pitchFamily="18" charset="0"/>
                        </a:rPr>
                        <a:t>Lucy</a:t>
                      </a:r>
                      <a:endParaRPr lang="zh-CN" altLang="en-US" sz="2800" b="1" i="1" dirty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She’s going to take piano lessons .</a:t>
                      </a:r>
                    </a:p>
                    <a:p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51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i="1" dirty="0" smtClean="0">
                          <a:latin typeface="Georgia" pitchFamily="18" charset="0"/>
                        </a:rPr>
                        <a:t>Kim</a:t>
                      </a:r>
                      <a:endParaRPr lang="zh-CN" altLang="en-US" sz="2800" b="1" i="1" dirty="0" smtClean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51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i="1" dirty="0" smtClean="0">
                          <a:latin typeface="Georgia" pitchFamily="18" charset="0"/>
                        </a:rPr>
                        <a:t>Mike</a:t>
                      </a:r>
                      <a:endParaRPr lang="zh-CN" altLang="en-US" sz="2800" b="1" i="1" dirty="0" smtClean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8794" y="38576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He’s going to study hard and do his homework every day.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Unit_06_SectionB 1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500694" y="928670"/>
            <a:ext cx="500066" cy="500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5072074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He’s going to practice soccer really hard and go to a soccer camp this summer.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6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0138423f776b4521f0.jpg"/>
          <p:cNvPicPr>
            <a:picLocks noChangeAspect="1"/>
          </p:cNvPicPr>
          <p:nvPr/>
        </p:nvPicPr>
        <p:blipFill>
          <a:blip r:embed="rId3"/>
          <a:srcRect l="2343" t="3125" r="18750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14282" y="285728"/>
            <a:ext cx="714348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282" y="285728"/>
            <a:ext cx="8929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1e     </a:t>
            </a:r>
            <a:r>
              <a:rPr lang="en-US" altLang="zh-CN" sz="2400" i="1" dirty="0" smtClean="0">
                <a:latin typeface="Georgia" pitchFamily="18" charset="0"/>
              </a:rPr>
              <a:t>Make a list of other resolutions and how you are going to make them work. The discuss them with your group.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428736"/>
            <a:ext cx="7715304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A:I want to be a teacher 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B:How are you going to do that?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A: Well ,I’m going to study hard and get good grades 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B:Sounds like a good plan . I want to get a lot of exercise. </a:t>
            </a:r>
            <a:endParaRPr lang="zh-CN" altLang="en-US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0042"/>
            <a:ext cx="4143372" cy="667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取得好成绩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kumimoji="1" lang="en-US" altLang="zh-CN" sz="3200" b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kumimoji="1" lang="zh-CN" altLang="en-US" sz="3200" b="1" dirty="0" smtClean="0">
                <a:latin typeface="Georgia" pitchFamily="18" charset="0"/>
                <a:ea typeface="华文楷体" pitchFamily="2" charset="-122"/>
              </a:rPr>
              <a:t>学习弹钢琴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组建足球队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多锻炼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吃更有益健康的食品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新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年决心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听起来像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学另一门外语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kumimoji="1" lang="zh-CN" altLang="en-US" sz="3200" b="1" dirty="0" smtClean="0">
                <a:latin typeface="Georgia" pitchFamily="18" charset="0"/>
                <a:ea typeface="华文楷体" pitchFamily="2" charset="-122"/>
              </a:rPr>
              <a:t>适合</a:t>
            </a:r>
            <a:endParaRPr lang="zh-CN" altLang="en-US" sz="32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4700"/>
              </a:lnSpc>
            </a:pP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10</a:t>
            </a:r>
            <a:r>
              <a:rPr kumimoji="1" lang="zh-CN" altLang="en-US" sz="3200" b="1" dirty="0" smtClean="0">
                <a:latin typeface="Georgia" pitchFamily="18" charset="0"/>
                <a:ea typeface="华文楷体" pitchFamily="2" charset="-122"/>
              </a:rPr>
              <a:t>努力学习</a:t>
            </a:r>
            <a:endParaRPr lang="zh-CN" altLang="en-US" sz="32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36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3357554" y="500042"/>
            <a:ext cx="3857652" cy="50006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get good grades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3571868" y="1142984"/>
            <a:ext cx="4643470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l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earn to play the piano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3428992" y="1785926"/>
            <a:ext cx="4214842" cy="35719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ake a soccer team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3571868" y="2357430"/>
            <a:ext cx="3857652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g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et lots of exercise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4071934" y="2928934"/>
            <a:ext cx="3571900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eat healthier food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3786182" y="3571876"/>
            <a:ext cx="442915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New Year’s Resolution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3857620" y="4214818"/>
            <a:ext cx="2214578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ound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3071770" y="4500570"/>
            <a:ext cx="6072230" cy="92869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l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earn another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foreign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language</a:t>
            </a:r>
            <a:endParaRPr lang="en-US" altLang="zh-CN" sz="3200" b="1" i="1" dirty="0" smtClean="0">
              <a:latin typeface="Georgia" pitchFamily="18" charset="0"/>
            </a:endParaRPr>
          </a:p>
        </p:txBody>
      </p:sp>
      <p:sp>
        <p:nvSpPr>
          <p:cNvPr id="16" name="流程图: 可选过程 15"/>
          <p:cNvSpPr/>
          <p:nvPr/>
        </p:nvSpPr>
        <p:spPr>
          <a:xfrm>
            <a:off x="3357554" y="5357826"/>
            <a:ext cx="1571636" cy="42862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 for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3357554" y="5929330"/>
            <a:ext cx="2428892" cy="50006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study hard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"/>
            <a:ext cx="2714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ea typeface="+mj-ea"/>
                <a:cs typeface="Vijaya" pitchFamily="34" charset="0"/>
              </a:rPr>
              <a:t>Phrases</a:t>
            </a:r>
            <a:endParaRPr lang="zh-CN" alt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图片 18" descr="u=2125746721,5792993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254114"/>
            <a:ext cx="1928794" cy="260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642918"/>
            <a:ext cx="889698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1.are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, going, to, grow, up ,be, what, you, when ,you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baseline="0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_____________________________________?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2.I’m, get ,good ,going , to, grades.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__________________________________.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3.piano,brother,take,and,to,going,I,my,lessons,are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_____________________________________.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4.some, readers , are going to, more ,eat , vegetables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____________________________________.</a:t>
            </a:r>
            <a:endParaRPr kumimoji="0" lang="en-US" altLang="zh-CN" sz="28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30003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Exercise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43710"/>
            <a:ext cx="9142413" cy="21429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1" y="5214950"/>
            <a:ext cx="135729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285720" y="2643182"/>
            <a:ext cx="500066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I’m going to get good grades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5720" y="1357298"/>
            <a:ext cx="742955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What do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you going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be when you grow up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282" y="3929066"/>
            <a:ext cx="814393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My brother and I are going to take piano lessons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282" y="5214950"/>
            <a:ext cx="792961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Some readers are going to eat more vegetables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8501122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2a. Discuss the questions with your partner.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357298"/>
            <a:ext cx="8429684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1.Dod you make any resolutions </a:t>
            </a:r>
            <a:r>
              <a:rPr lang="en-US" altLang="zh-CN" sz="3200" i="1" dirty="0" smtClean="0">
                <a:latin typeface="Georgia" pitchFamily="18" charset="0"/>
              </a:rPr>
              <a:t>last </a:t>
            </a:r>
            <a:r>
              <a:rPr lang="en-US" altLang="zh-CN" sz="3200" i="1" dirty="0" smtClean="0">
                <a:latin typeface="Georgia" pitchFamily="18" charset="0"/>
              </a:rPr>
              <a:t>year ?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780" y="3286124"/>
            <a:ext cx="900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2.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Were</a:t>
            </a:r>
            <a:r>
              <a:rPr lang="en-US" altLang="zh-CN" sz="3200" i="1" dirty="0" smtClean="0">
                <a:latin typeface="Georgia" pitchFamily="18" charset="0"/>
              </a:rPr>
              <a:t> you 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able to </a:t>
            </a:r>
            <a:r>
              <a:rPr lang="en-US" altLang="zh-CN" sz="3200" i="1" dirty="0" smtClean="0">
                <a:latin typeface="Georgia" pitchFamily="18" charset="0"/>
              </a:rPr>
              <a:t>keep them? </a:t>
            </a:r>
            <a:r>
              <a:rPr lang="en-US" altLang="zh-CN" sz="3200" i="1" dirty="0" smtClean="0">
                <a:latin typeface="Georgia" pitchFamily="18" charset="0"/>
              </a:rPr>
              <a:t>Why </a:t>
            </a:r>
            <a:r>
              <a:rPr lang="en-US" altLang="zh-CN" sz="3200" i="1" dirty="0" smtClean="0">
                <a:latin typeface="Georgia" pitchFamily="18" charset="0"/>
              </a:rPr>
              <a:t>or why </a:t>
            </a:r>
            <a:r>
              <a:rPr lang="en-US" altLang="zh-CN" sz="3200" i="1" dirty="0" smtClean="0">
                <a:latin typeface="Georgia" pitchFamily="18" charset="0"/>
              </a:rPr>
              <a:t>not?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Lead  in: </a:t>
            </a:r>
            <a:endParaRPr lang="zh-CN" altLang="en-US" sz="3600" b="1" i="1" dirty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910" y="4071942"/>
            <a:ext cx="735811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 able to +v.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原   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“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能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（用于多种时态）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4714884"/>
            <a:ext cx="9001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I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____(be) able to speak English when I was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t</a:t>
            </a:r>
            <a:r>
              <a:rPr lang="en-US" altLang="zh-CN" sz="3200" i="1" dirty="0" smtClean="0">
                <a:latin typeface="Georgia" pitchFamily="18" charset="0"/>
              </a:rPr>
              <a:t>wo years old.</a:t>
            </a:r>
            <a:r>
              <a:rPr lang="en-US" altLang="zh-CN" sz="3200" i="1" dirty="0" smtClean="0">
                <a:latin typeface="Georgia" pitchFamily="18" charset="0"/>
              </a:rPr>
              <a:t> 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85786" y="4857760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was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3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1" grpId="1"/>
      <p:bldP spid="12" grpId="0"/>
      <p:bldP spid="12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0" y="0"/>
            <a:ext cx="857224" cy="571480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433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2b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0"/>
            <a:ext cx="8530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Read the passage and match each paragraph [1-3]</a:t>
            </a:r>
          </a:p>
          <a:p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With the box. Underline the words and phrases that helped you decide .</a:t>
            </a:r>
            <a:endParaRPr lang="zh-CN" altLang="en-US" sz="2800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00306"/>
            <a:ext cx="91440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___To question the idea of making resolutions</a:t>
            </a: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___ To give the meaning of resolution</a:t>
            </a: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___ To discuss the different kinds of resolutions</a:t>
            </a:r>
            <a:endParaRPr lang="zh-CN" altLang="en-US" sz="3200" i="1" dirty="0">
              <a:latin typeface="Georgia" pitchFamily="18" charset="0"/>
            </a:endParaRPr>
          </a:p>
        </p:txBody>
      </p:sp>
      <p:pic>
        <p:nvPicPr>
          <p:cNvPr id="7" name="Unit_06_SectionB 2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00562" y="1071546"/>
            <a:ext cx="642942" cy="642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4282" y="2357430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3</a:t>
            </a:r>
            <a:endParaRPr lang="zh-CN" altLang="en-US" sz="3600" b="1" i="1" dirty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3286124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1</a:t>
            </a:r>
            <a:endParaRPr lang="zh-CN" altLang="en-US" sz="3600" b="1" i="1" dirty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282" y="4286256"/>
            <a:ext cx="473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2</a:t>
            </a:r>
            <a:endParaRPr lang="zh-CN" altLang="en-US" sz="3600" b="1" i="1" dirty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87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abstract-design-with-beautiful-flower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150" y="5573713"/>
            <a:ext cx="246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abstract-design-with-beautiful-flower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95850"/>
            <a:ext cx="406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abstract-design-with-beautiful-flower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5048250"/>
            <a:ext cx="406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abstract-design-with-beautiful-flower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5543550"/>
            <a:ext cx="4048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8" name="Oval 15"/>
          <p:cNvSpPr>
            <a:spLocks noChangeArrowheads="1"/>
          </p:cNvSpPr>
          <p:nvPr/>
        </p:nvSpPr>
        <p:spPr bwMode="auto">
          <a:xfrm>
            <a:off x="357158" y="4143380"/>
            <a:ext cx="684213" cy="719137"/>
          </a:xfrm>
          <a:prstGeom prst="ellipse">
            <a:avLst/>
          </a:prstGeom>
          <a:solidFill>
            <a:srgbClr val="CCCC00">
              <a:alpha val="14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2" name="Oval 22"/>
          <p:cNvSpPr>
            <a:spLocks noChangeArrowheads="1"/>
          </p:cNvSpPr>
          <p:nvPr/>
        </p:nvSpPr>
        <p:spPr bwMode="auto">
          <a:xfrm>
            <a:off x="6881813" y="4222750"/>
            <a:ext cx="611187" cy="719138"/>
          </a:xfrm>
          <a:prstGeom prst="ellipse">
            <a:avLst/>
          </a:prstGeom>
          <a:solidFill>
            <a:srgbClr val="CCCC00">
              <a:alpha val="14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83" name="Picture 5" descr="abstract-design-with-beautiful-flower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94516"/>
            <a:ext cx="1160488" cy="156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5" descr="abstract-design-with-beautiful-flower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816617"/>
            <a:ext cx="773681" cy="10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5" descr="abstract-design-with-beautiful-flower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25" y="5048250"/>
            <a:ext cx="406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7" descr="abstract-design-with-beautiful-flowers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5913438"/>
            <a:ext cx="2476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1.He became very _____</a:t>
            </a:r>
            <a:r>
              <a:rPr lang="en-US" altLang="zh-CN" sz="2800" b="1" dirty="0" smtClean="0">
                <a:latin typeface="GWIPA" pitchFamily="2" charset="2"/>
              </a:rPr>
              <a:t>/</a:t>
            </a:r>
            <a:r>
              <a:rPr lang="en-US" altLang="zh-CN" sz="2800" b="1" dirty="0" err="1" smtClean="0">
                <a:latin typeface="GWIPA" pitchFamily="2" charset="2"/>
                <a:sym typeface="GWIPA"/>
              </a:rPr>
              <a:t>rItS</a:t>
            </a:r>
            <a:r>
              <a:rPr lang="en-US" altLang="zh-CN" sz="2800" b="1" dirty="0" smtClean="0">
                <a:latin typeface="GWIPA" pitchFamily="2" charset="2"/>
              </a:rPr>
              <a:t>/ </a:t>
            </a:r>
            <a:r>
              <a:rPr lang="en-US" altLang="zh-CN" sz="2800" b="1" i="1" dirty="0" smtClean="0">
                <a:latin typeface="Georgia" pitchFamily="18" charset="0"/>
              </a:rPr>
              <a:t> and successful.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2.He was always ______</a:t>
            </a:r>
            <a:r>
              <a:rPr lang="en-US" altLang="zh-CN" sz="2800" b="1" dirty="0" smtClean="0">
                <a:latin typeface="GWIPA" pitchFamily="2" charset="2"/>
              </a:rPr>
              <a:t>/</a:t>
            </a:r>
            <a:r>
              <a:rPr lang="en-US" altLang="zh-CN" sz="28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2800" b="1" dirty="0" err="1" smtClean="0">
                <a:latin typeface="GWIPA" pitchFamily="2" charset="2"/>
                <a:sym typeface="GWIPA"/>
              </a:rPr>
              <a:t>redi</a:t>
            </a:r>
            <a:r>
              <a:rPr lang="en-US" altLang="zh-CN" sz="2800" b="1" dirty="0" smtClean="0">
                <a:latin typeface="GWIPA" pitchFamily="2" charset="2"/>
              </a:rPr>
              <a:t>/ </a:t>
            </a:r>
            <a:r>
              <a:rPr lang="en-US" altLang="zh-CN" sz="2800" b="1" i="1" dirty="0" smtClean="0">
                <a:latin typeface="Georgia" pitchFamily="18" charset="0"/>
              </a:rPr>
              <a:t>to try his best.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3.Mickey became the first cartoon ________ </a:t>
            </a:r>
            <a:r>
              <a:rPr lang="en-US" altLang="zh-CN" sz="2800" b="1" dirty="0" smtClean="0">
                <a:latin typeface="GWIPA" pitchFamily="2" charset="2"/>
              </a:rPr>
              <a:t>/</a:t>
            </a:r>
            <a:r>
              <a:rPr lang="en-US" altLang="zh-CN" sz="28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2800" b="1" dirty="0" err="1" smtClean="0">
                <a:latin typeface="GWIPA" pitchFamily="2" charset="2"/>
                <a:sym typeface="GWIPA"/>
              </a:rPr>
              <a:t>kQrEKtE</a:t>
            </a:r>
            <a:r>
              <a:rPr lang="en-US" altLang="zh-CN" sz="2800" b="1" dirty="0" smtClean="0">
                <a:latin typeface="GWIPA" pitchFamily="2" charset="2"/>
              </a:rPr>
              <a:t>/ .</a:t>
            </a:r>
            <a:endParaRPr lang="zh-CN" altLang="en-US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4. </a:t>
            </a:r>
            <a:r>
              <a:rPr lang="en-GB" altLang="zh-CN" sz="2800" b="1" i="1" dirty="0" smtClean="0">
                <a:latin typeface="Georgia" pitchFamily="18" charset="0"/>
              </a:rPr>
              <a:t>I can’t _____</a:t>
            </a:r>
            <a:r>
              <a:rPr lang="en-US" altLang="zh-CN" sz="2800" b="1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/</a:t>
            </a:r>
            <a:r>
              <a:rPr lang="en-US" altLang="zh-CN" sz="2800" b="1" dirty="0" err="1" smtClean="0">
                <a:latin typeface="GWIPA" pitchFamily="2" charset="2"/>
                <a:ea typeface="宋体" pitchFamily="2" charset="-122"/>
                <a:cs typeface="宋体" pitchFamily="2" charset="-122"/>
                <a:sym typeface="GWIPA"/>
              </a:rPr>
              <a:t>st</a:t>
            </a:r>
            <a:r>
              <a:rPr lang="en-US" altLang="zh-CN" sz="2800" b="1" dirty="0" smtClean="0">
                <a:latin typeface="GWIPA" pitchFamily="2" charset="2"/>
                <a:ea typeface="宋体" pitchFamily="2" charset="-122"/>
                <a:cs typeface="宋体" pitchFamily="2" charset="-122"/>
                <a:sym typeface="GWIPA"/>
              </a:rPr>
              <a:t></a:t>
            </a:r>
            <a:r>
              <a:rPr lang="en-US" altLang="zh-CN" sz="2800" b="1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/</a:t>
            </a:r>
            <a:r>
              <a:rPr lang="en-US" altLang="zh-CN" sz="2800" b="1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the pictures 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5.When people say________</a:t>
            </a:r>
            <a:r>
              <a:rPr lang="en-US" altLang="zh-CN" sz="2800" dirty="0" smtClean="0">
                <a:latin typeface="GWIPA" pitchFamily="2" charset="2"/>
              </a:rPr>
              <a:t>/</a:t>
            </a:r>
            <a:r>
              <a:rPr lang="en-US" altLang="zh-CN" sz="2800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latin typeface="GWIPA" pitchFamily="2" charset="2"/>
                <a:sym typeface="GWIPA"/>
              </a:rPr>
              <a:t>kVltSE</a:t>
            </a:r>
            <a:r>
              <a:rPr lang="en-US" altLang="zh-CN" sz="2800" dirty="0" smtClean="0">
                <a:latin typeface="GWIPA" pitchFamily="2" charset="2"/>
              </a:rPr>
              <a:t>/ </a:t>
            </a:r>
            <a:r>
              <a:rPr lang="en-US" altLang="zh-CN" sz="2800" dirty="0" smtClean="0"/>
              <a:t>, </a:t>
            </a:r>
            <a:r>
              <a:rPr lang="en-US" altLang="zh-CN" sz="2800" b="1" i="1" dirty="0" smtClean="0">
                <a:latin typeface="Georgia" pitchFamily="18" charset="0"/>
              </a:rPr>
              <a:t>we think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of art and history.</a:t>
            </a:r>
            <a:endParaRPr kumimoji="0" lang="en-US" altLang="zh-CN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357554" y="714356"/>
            <a:ext cx="121441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rice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14678" y="1357298"/>
            <a:ext cx="1714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ready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357950" y="200024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character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643042" y="3286124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stand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36433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Phonetics</a:t>
            </a:r>
            <a:endParaRPr lang="zh-CN" altLang="en-US" sz="44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643306" y="3929066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culture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6111 L 0.12188 0.12801 C 0.13091 0.14213 0.13594 0.16319 0.13594 0.18518 C 0.13594 0.21018 0.13091 0.23009 0.12188 0.24421 C 0.10903 0.25972 0.07275 0.25717 0.0592 0.27777 C 0.04566 0.29838 0.04462 0.34884 0.0408 0.36736 " pathEditMode="relative" rAng="0" ptsTypes="Ffffs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" y="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528 -0.01829 C 0.00816 -0.03403 0.03854 -0.01319 0.05382 0.02732 C 0.06944 0.06875 0.06406 0.11412 0.04062 0.13033 C 0.01701 0.1456 0.0118 0.19097 0.02726 0.23171 C 0.04288 0.27338 0.07326 0.29491 0.0967 0.27917 " pathEditMode="relative" rAng="3800349" ptsTypes="fffff">
                                      <p:cBhvr>
                                        <p:cTn id="8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6" y="1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8125 L 0.0717 0.14815 C 0.08073 0.16227 0.08576 0.18333 0.08576 0.20532 C 0.08576 0.23032 0.08073 0.25023 0.0717 0.26435 C 0.05885 0.27986 0.02257 0.27731 0.00903 0.29792 C -0.00452 0.31852 -0.00556 0.36898 -0.00938 0.3875 " pathEditMode="relative" rAng="0" ptsTypes="Ffffs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" y="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9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2.31214E-7 C 0.02482 -0.0104 0.05277 0.01688 0.06284 0.06012 C 0.07361 0.07214 0.04618 0.07399 0.04062 0.08277 C 0.03507 0.09156 0.0335 0.08879 0.02951 0.11237 C 0.00434 0.12301 0.0059 0.18081 0.01649 0.22497 C 0.02673 0.26798 0.05069 0.32786 0.07552 0.31746 " pathEditMode="relative" rAng="0" ptsTypes="ffafff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8" y="1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4005 L 0.03455 0.09098 C 0.0408 0.11574 0.025 0.12894 0.01545 0.14167 C 0.0125 0.15185 -0.00226 0.16459 -0.00677 0.1838 C -0.00799 0.20324 0.01146 0.23079 0.00764 0.25787 C -0.0059 0.27848 -0.02621 0.32778 -0.03003 0.3463 " pathEditMode="relative" rAng="0" ptsTypes="FffasF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" y="1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8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715 0.04954 L 0.02656 0.11643 C 0.02413 0.13055 0.03281 0.14653 0.03281 0.16852 C 0.03281 0.19352 0.02413 0.21852 0.02656 0.23264 C 0.03003 0.24815 0.03958 0.2456 0.04306 0.2662 C 0.0467 0.2868 0.04705 0.33727 0.04809 0.35579 " pathEditMode="relative" rAng="0" ptsTypes="FfffsF">
                                      <p:cBhvr>
                                        <p:cTn id="16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" y="1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 autoUpdateAnimBg="0"/>
      <p:bldP spid="7182" grpId="0" animBg="1" autoUpdateAnimBg="0"/>
      <p:bldP spid="20" grpId="0"/>
      <p:bldP spid="21" grpId="0"/>
      <p:bldP spid="22" grpId="0"/>
      <p:bldP spid="23" grpId="0"/>
      <p:bldP spid="3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1.To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question the idea of making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resolutions</a:t>
            </a:r>
          </a:p>
          <a:p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质疑下决心的观点。</a:t>
            </a:r>
            <a:endParaRPr lang="en-US" altLang="zh-CN" sz="3200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1374" y="2357430"/>
            <a:ext cx="907262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1)He</a:t>
            </a:r>
            <a:r>
              <a:rPr lang="zh-CN" altLang="en-US" sz="3200" i="1" dirty="0" smtClean="0"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________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(</a:t>
            </a:r>
            <a:r>
              <a:rPr lang="en-US" altLang="zh-CN" sz="3200" i="1" dirty="0" smtClean="0">
                <a:latin typeface="Georgia" pitchFamily="18" charset="0"/>
              </a:rPr>
              <a:t>question)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i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f you could do this.</a:t>
            </a:r>
            <a:endParaRPr lang="en-US" altLang="zh-CN" sz="3200" i="1" dirty="0" smtClean="0">
              <a:latin typeface="Georgia" pitchFamily="18" charset="0"/>
              <a:ea typeface="华文楷体" pitchFamily="2" charset="-122"/>
            </a:endParaRPr>
          </a:p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2)Can I ask you some _______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(question)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? </a:t>
            </a:r>
            <a:endParaRPr lang="en-US" altLang="zh-CN" sz="3200" i="1" dirty="0" smtClean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85720" y="1714488"/>
            <a:ext cx="571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question 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v.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表示质疑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，提问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286512" y="1714488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n.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问题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71538" y="2357430"/>
            <a:ext cx="2214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questioned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143372" y="2786058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questions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3429000"/>
            <a:ext cx="9644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2.To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give the meaning of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resolution</a:t>
            </a:r>
          </a:p>
          <a:p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给</a:t>
            </a: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出</a:t>
            </a: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决心的含义</a:t>
            </a:r>
            <a:endParaRPr lang="en-US" altLang="zh-CN" sz="3200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14282" y="4429132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meaning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 n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含义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意思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0" y="5072074"/>
            <a:ext cx="907262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1)Do you know the _______</a:t>
            </a:r>
            <a:r>
              <a:rPr lang="en-US" altLang="zh-CN" sz="3200" i="1" dirty="0" smtClean="0">
                <a:latin typeface="Georgia" pitchFamily="18" charset="0"/>
              </a:rPr>
              <a:t> (mean)of the word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?</a:t>
            </a:r>
            <a:endParaRPr lang="en-US" altLang="zh-CN" sz="3200" i="1" dirty="0" smtClean="0">
              <a:latin typeface="Georgia" pitchFamily="18" charset="0"/>
              <a:ea typeface="华文楷体" pitchFamily="2" charset="-122"/>
            </a:endParaRPr>
          </a:p>
          <a:p>
            <a:pPr>
              <a:buFontTx/>
              <a:buNone/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2)This is a word with six _______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(meaning)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.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 </a:t>
            </a:r>
            <a:endParaRPr lang="en-US" altLang="zh-CN" sz="3200" i="1" dirty="0" smtClean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500430" y="507207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meaning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500562" y="5572140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meaning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13" grpId="0"/>
      <p:bldP spid="11" grpId="0"/>
      <p:bldP spid="12" grpId="0"/>
      <p:bldP spid="14" grpId="0"/>
      <p:bldP spid="10" grpId="0"/>
      <p:bldP spid="15" grpId="0"/>
      <p:bldP spid="16" grpId="0" animBg="1"/>
      <p:bldP spid="17" grpId="0"/>
      <p:bldP spid="1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2428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282" y="642918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3.To </a:t>
            </a:r>
            <a:r>
              <a:rPr lang="en-US" altLang="zh-CN" sz="3200" i="1" dirty="0" smtClean="0">
                <a:latin typeface="Georgia" pitchFamily="18" charset="0"/>
              </a:rPr>
              <a:t>discuss the different kinds of </a:t>
            </a:r>
            <a:r>
              <a:rPr lang="en-US" altLang="zh-CN" sz="3200" i="1" dirty="0" smtClean="0">
                <a:latin typeface="Georgia" pitchFamily="18" charset="0"/>
              </a:rPr>
              <a:t>resolutions</a:t>
            </a:r>
            <a:endParaRPr lang="en-US" altLang="zh-CN" sz="3200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讨论不同类型的决心</a:t>
            </a:r>
            <a:endParaRPr lang="en-US" altLang="zh-CN" sz="3200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0" y="1714488"/>
            <a:ext cx="571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different kinds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of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不同种类的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0" y="2357430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ll kinds of</a:t>
            </a:r>
            <a:r>
              <a:rPr lang="zh-CN" altLang="en-US" sz="3200" dirty="0" smtClean="0">
                <a:latin typeface="Georgia" pitchFamily="18" charset="0"/>
                <a:ea typeface="华文楷体" pitchFamily="2" charset="-122"/>
              </a:rPr>
              <a:t>各种各样的</a:t>
            </a:r>
            <a:endParaRPr lang="zh-CN" altLang="en-US" sz="3200" dirty="0" smtClean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14282" y="5500702"/>
            <a:ext cx="857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A.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different kinds of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B.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all kinds of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C.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a kind of 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1374" y="3143248"/>
            <a:ext cx="9072626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1) He has many _______ fishes at home.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2)There are  ______shoes in the store 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3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)This is _____machine. </a:t>
            </a:r>
            <a:endParaRPr lang="en-US" altLang="zh-CN" sz="2800" i="1" dirty="0" smtClean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572132" y="1714488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 kind of 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种</a:t>
            </a:r>
            <a:endParaRPr lang="zh-CN" altLang="en-US" sz="3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786282" y="2285992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some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kinds of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r>
              <a:rPr lang="zh-CN" altLang="en-US" sz="3200" dirty="0" smtClean="0">
                <a:latin typeface="Georgia" pitchFamily="18" charset="0"/>
                <a:ea typeface="华文楷体" pitchFamily="2" charset="-122"/>
              </a:rPr>
              <a:t>几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种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43240" y="3143248"/>
            <a:ext cx="534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A</a:t>
            </a:r>
            <a:endParaRPr lang="zh-CN" altLang="en-US" sz="3600" b="1" i="1" dirty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00298" y="3857628"/>
            <a:ext cx="53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B</a:t>
            </a:r>
            <a:endParaRPr lang="zh-CN" altLang="en-US" sz="3600" b="1" i="1" dirty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28794" y="4500570"/>
            <a:ext cx="51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C</a:t>
            </a:r>
            <a:endParaRPr lang="zh-CN" altLang="en-US" sz="3600" b="1" i="1" dirty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2" grpId="0"/>
      <p:bldP spid="15" grpId="0"/>
      <p:bldP spid="16" grpId="0" animBg="1"/>
      <p:bldP spid="17" grpId="0"/>
      <p:bldP spid="18" grpId="0"/>
      <p:bldP spid="19" grpId="0"/>
      <p:bldP spid="20" grpId="0"/>
      <p:bldP spid="2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1051823392572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142251"/>
            <a:ext cx="91440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</a:rPr>
              <a:t>1.</a:t>
            </a:r>
            <a:r>
              <a:rPr lang="en-US" altLang="zh-CN" sz="2800" i="1" dirty="0" smtClean="0">
                <a:latin typeface="Georgia" pitchFamily="18" charset="0"/>
              </a:rPr>
              <a:t>Do you know what a resolution is? It’s a kind of promise .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Most of the time </a:t>
            </a:r>
            <a:r>
              <a:rPr lang="en-US" altLang="zh-CN" sz="2800" i="1" dirty="0" smtClean="0">
                <a:latin typeface="Georgia" pitchFamily="18" charset="0"/>
              </a:rPr>
              <a:t>, we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make promises to </a:t>
            </a:r>
            <a:r>
              <a:rPr lang="en-US" altLang="zh-CN" sz="2800" i="1" dirty="0" smtClean="0">
                <a:latin typeface="Georgia" pitchFamily="18" charset="0"/>
              </a:rPr>
              <a:t>other people.(“Mom, I promise I’m going to tidy my room when I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get back </a:t>
            </a:r>
            <a:r>
              <a:rPr lang="en-US" altLang="zh-CN" sz="2800" i="1" dirty="0" smtClean="0">
                <a:latin typeface="Georgia" pitchFamily="18" charset="0"/>
              </a:rPr>
              <a:t>from school.”)However, promises you make to yourself are resolutions ,and the most common kind is New Year’s resolutions. _______ When we make resolutions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at the beginning of </a:t>
            </a:r>
            <a:r>
              <a:rPr lang="en-US" altLang="zh-CN" sz="2800" i="1" dirty="0" smtClean="0">
                <a:latin typeface="Georgia" pitchFamily="18" charset="0"/>
              </a:rPr>
              <a:t>the year , we hope that we are going to improve our lives .Some people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write down </a:t>
            </a:r>
            <a:r>
              <a:rPr lang="en-US" altLang="zh-CN" sz="2800" i="1" dirty="0" smtClean="0">
                <a:latin typeface="Georgia" pitchFamily="18" charset="0"/>
              </a:rPr>
              <a:t>their resolutions and 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plans for </a:t>
            </a:r>
            <a:r>
              <a:rPr lang="en-US" altLang="zh-CN" sz="2800" i="1" dirty="0" smtClean="0">
                <a:latin typeface="Georgia" pitchFamily="18" charset="0"/>
              </a:rPr>
              <a:t>the coming year. This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help</a:t>
            </a:r>
            <a:r>
              <a:rPr lang="en-US" altLang="zh-CN" sz="2800" i="1" dirty="0" smtClean="0">
                <a:latin typeface="Georgia" pitchFamily="18" charset="0"/>
              </a:rPr>
              <a:t>s them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to </a:t>
            </a:r>
            <a:r>
              <a:rPr lang="en-US" altLang="zh-CN" sz="2800" i="1" dirty="0" smtClean="0">
                <a:latin typeface="Georgia" pitchFamily="18" charset="0"/>
              </a:rPr>
              <a:t>remember their resolutions . Other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tell</a:t>
            </a:r>
            <a:r>
              <a:rPr lang="en-US" altLang="zh-CN" sz="2800" i="1" dirty="0" smtClean="0">
                <a:latin typeface="Georgia" pitchFamily="18" charset="0"/>
              </a:rPr>
              <a:t> their family and friends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r>
              <a:rPr lang="en-US" altLang="zh-CN" sz="2800" i="1" dirty="0" smtClean="0">
                <a:latin typeface="Georgia" pitchFamily="18" charset="0"/>
              </a:rPr>
              <a:t> their wishes and plans.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00694" y="2714620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D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357422" y="5572140"/>
            <a:ext cx="5929322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improve  v. 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提高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improve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in</a:t>
            </a:r>
            <a:r>
              <a:rPr lang="zh-CN" altLang="en-US" sz="3200" dirty="0" smtClean="0">
                <a:latin typeface="Georgia" pitchFamily="18" charset="0"/>
                <a:ea typeface="华文楷体" pitchFamily="2" charset="-122"/>
              </a:rPr>
              <a:t>在</a:t>
            </a:r>
            <a:r>
              <a:rPr lang="en-US" altLang="zh-CN" sz="3200" dirty="0" smtClean="0">
                <a:latin typeface="Georgia" pitchFamily="18" charset="0"/>
                <a:ea typeface="华文楷体" pitchFamily="2" charset="-122"/>
              </a:rPr>
              <a:t>……</a:t>
            </a:r>
            <a:r>
              <a:rPr lang="zh-CN" altLang="en-US" sz="3200" dirty="0" smtClean="0">
                <a:latin typeface="Georgia" pitchFamily="18" charset="0"/>
                <a:ea typeface="华文楷体" pitchFamily="2" charset="-122"/>
              </a:rPr>
              <a:t>有所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提高</a:t>
            </a:r>
            <a:endParaRPr lang="zh-CN" altLang="en-US" sz="3200" dirty="0" smtClean="0">
              <a:latin typeface="Georgia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0" y="3929066"/>
            <a:ext cx="91440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i="1" dirty="0" smtClean="0">
                <a:latin typeface="Georgia" pitchFamily="18" charset="0"/>
              </a:rPr>
              <a:t>My mother promised ________(buy) a piano for me.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i="1" dirty="0" smtClean="0">
                <a:latin typeface="Georgia" pitchFamily="18" charset="0"/>
              </a:rPr>
              <a:t>My aunt _________(promise)me a bike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i="1" dirty="0" smtClean="0">
                <a:latin typeface="Georgia" pitchFamily="18" charset="0"/>
              </a:rPr>
              <a:t>Tom _________(promise) that he can return on time.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i="1" dirty="0" smtClean="0">
                <a:latin typeface="Georgia" pitchFamily="18" charset="0"/>
              </a:rPr>
              <a:t> Lucy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never keeps a _______(</a:t>
            </a:r>
            <a:r>
              <a:rPr lang="en-US" altLang="zh-CN" sz="2800" i="1" dirty="0" smtClean="0">
                <a:latin typeface="Georgia" pitchFamily="18" charset="0"/>
              </a:rPr>
              <a:t>promise) 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3" name="图片 2" descr="u=2125746721,579299347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4543441"/>
            <a:ext cx="1714480" cy="23145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"/>
            <a:ext cx="1857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57148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4.Mom</a:t>
            </a:r>
            <a:r>
              <a:rPr lang="en-US" altLang="zh-CN" sz="2800" i="1" dirty="0" smtClean="0">
                <a:latin typeface="Georgia" pitchFamily="18" charset="0"/>
              </a:rPr>
              <a:t>, I promise I’m going to tidy my room </a:t>
            </a:r>
            <a:r>
              <a:rPr lang="en-US" altLang="zh-CN" sz="2800" i="1" dirty="0" smtClean="0">
                <a:latin typeface="Georgia" pitchFamily="18" charset="0"/>
              </a:rPr>
              <a:t>when I </a:t>
            </a:r>
            <a:r>
              <a:rPr lang="en-US" altLang="zh-CN" sz="2800" i="1" dirty="0" smtClean="0">
                <a:latin typeface="Georgia" pitchFamily="18" charset="0"/>
              </a:rPr>
              <a:t>get back from school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85720" y="1571612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promise 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v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保证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许诺</a:t>
            </a:r>
            <a:r>
              <a:rPr lang="en-US" altLang="zh-CN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8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5720" y="2143116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1.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promise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许诺去做某事</a:t>
            </a:r>
            <a:endParaRPr lang="zh-CN" altLang="en-US" sz="28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714744" y="4071942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t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o buy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2800" b="1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85720" y="2714620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promise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sb.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许诺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某人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某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事</a:t>
            </a:r>
            <a:endParaRPr lang="zh-CN" altLang="en-US" sz="28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85720" y="3286124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3.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promise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+ that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从句 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答应</a:t>
            </a:r>
            <a:r>
              <a:rPr lang="en-US" altLang="zh-CN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endParaRPr lang="zh-CN" altLang="en-US" sz="28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43042" y="4714884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promised </a:t>
            </a:r>
            <a:endParaRPr lang="zh-CN" altLang="en-US" sz="2800" b="1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214414" y="5357826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promises </a:t>
            </a:r>
            <a:endParaRPr lang="zh-CN" altLang="en-US" sz="2800" b="1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857752" y="1571612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n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允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诺，诺言</a:t>
            </a:r>
            <a:r>
              <a:rPr lang="en-US" altLang="zh-CN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800" b="1" dirty="0" smtClean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357554" y="6000768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promise </a:t>
            </a:r>
            <a:endParaRPr lang="zh-CN" altLang="en-US" sz="2800" b="1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3" grpId="0"/>
      <p:bldP spid="11" grpId="0"/>
      <p:bldP spid="12" grpId="0"/>
      <p:bldP spid="10" grpId="0"/>
      <p:bldP spid="15" grpId="0"/>
      <p:bldP spid="17" grpId="0"/>
      <p:bldP spid="18" grpId="0"/>
      <p:bldP spid="19" grpId="0"/>
      <p:bldP spid="2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1571612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idy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v.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整理，收拾 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"/>
            <a:ext cx="1857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571480"/>
            <a:ext cx="9644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4.Mom, I promise I’m going to tidy my room when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I get back from school.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43372" y="1571612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tidy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adj.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干净的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4810" y="2214554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untidy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adj.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不整洁的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3000372"/>
            <a:ext cx="842968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i="1" dirty="0" smtClean="0">
                <a:latin typeface="Georgia" pitchFamily="18" charset="0"/>
              </a:rPr>
              <a:t>Lily is ______(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tidy</a:t>
            </a: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)</a:t>
            </a:r>
            <a:r>
              <a:rPr lang="en-US" altLang="zh-CN" sz="2800" b="1" i="1" dirty="0" smtClean="0">
                <a:latin typeface="Georgia" pitchFamily="18" charset="0"/>
              </a:rPr>
              <a:t> up her bedroom.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Please help me ____(tidy) my room.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My room is tidy but my younger sister’s is _______(tidy).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2214554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tidy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up 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整理收拾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71604" y="3143248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idying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6116" y="3786190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tidy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1472" y="507207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untidy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2" name="图片 11" descr="u=2125746721,5792993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20" y="250030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common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共有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平常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"/>
            <a:ext cx="1857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571480"/>
            <a:ext cx="9644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5.and </a:t>
            </a:r>
            <a:r>
              <a:rPr lang="en-US" altLang="zh-CN" sz="2800" i="1" dirty="0" smtClean="0">
                <a:latin typeface="Georgia" pitchFamily="18" charset="0"/>
              </a:rPr>
              <a:t>the most common kind is New Year’s resolutions.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1643050"/>
            <a:ext cx="8429684" cy="67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Grass is a very ______(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普通的</a:t>
            </a:r>
            <a:r>
              <a:rPr lang="en-US" altLang="zh-CN" sz="2800" i="1" dirty="0" smtClean="0">
                <a:latin typeface="Georgia" pitchFamily="18" charset="0"/>
              </a:rPr>
              <a:t>) plant.</a:t>
            </a:r>
          </a:p>
        </p:txBody>
      </p:sp>
      <p:pic>
        <p:nvPicPr>
          <p:cNvPr id="12" name="图片 11" descr="u=2125746721,5792993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86050" y="1785926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common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034" y="1142984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common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adj.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普通的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常见的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282" y="3071810"/>
            <a:ext cx="871540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He has a lot ___  ____(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共同之出）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with his father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</p:txBody>
      </p:sp>
      <p:sp>
        <p:nvSpPr>
          <p:cNvPr id="15" name="矩形 14"/>
          <p:cNvSpPr/>
          <p:nvPr/>
        </p:nvSpPr>
        <p:spPr>
          <a:xfrm>
            <a:off x="2143108" y="3214686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in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common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00562" y="2500306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in common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共同，共有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5720" y="4000504"/>
            <a:ext cx="857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common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稀奇，平常的（指人没有职位，不高贵） 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7158" y="5286388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usual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经常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的，惯用的（强调习惯）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4282" y="4500570"/>
            <a:ext cx="871540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He wasn’t  a hero but just a ________man.</a:t>
            </a:r>
          </a:p>
        </p:txBody>
      </p:sp>
      <p:sp>
        <p:nvSpPr>
          <p:cNvPr id="20" name="矩形 19"/>
          <p:cNvSpPr/>
          <p:nvPr/>
        </p:nvSpPr>
        <p:spPr>
          <a:xfrm>
            <a:off x="214282" y="5857892"/>
            <a:ext cx="871540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Playing chess is his ______ pastime.</a:t>
            </a:r>
          </a:p>
        </p:txBody>
      </p:sp>
      <p:sp>
        <p:nvSpPr>
          <p:cNvPr id="21" name="矩形 20"/>
          <p:cNvSpPr/>
          <p:nvPr/>
        </p:nvSpPr>
        <p:spPr>
          <a:xfrm>
            <a:off x="4786314" y="4643446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common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28992" y="6000768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usual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5" grpId="0"/>
      <p:bldP spid="13" grpId="0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150017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at the beginning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of</a:t>
            </a:r>
            <a:r>
              <a:rPr lang="zh-CN" altLang="en-US" sz="32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sz="32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32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初</a:t>
            </a:r>
            <a:endParaRPr lang="zh-CN" altLang="en-US" sz="32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"/>
            <a:ext cx="1857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571480"/>
            <a:ext cx="9644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6.When </a:t>
            </a:r>
            <a:r>
              <a:rPr lang="en-US" altLang="zh-CN" sz="2800" i="1" dirty="0" smtClean="0">
                <a:latin typeface="Georgia" pitchFamily="18" charset="0"/>
              </a:rPr>
              <a:t>we make resolutions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at the beginning of </a:t>
            </a:r>
            <a:r>
              <a:rPr lang="en-US" altLang="zh-CN" sz="2800" i="1" dirty="0" smtClean="0">
                <a:latin typeface="Georgia" pitchFamily="18" charset="0"/>
              </a:rPr>
              <a:t>the year , we hope that we are going to improve our lives 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3214686"/>
            <a:ext cx="8429684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这学期初，我发现学数学很难。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__  ___  ______ ___ this term ,I found it hard to learn math.</a:t>
            </a:r>
          </a:p>
          <a:p>
            <a:r>
              <a:rPr lang="zh-CN" altLang="en-US" sz="2800" b="1" dirty="0" smtClean="0">
                <a:latin typeface="Georgia" pitchFamily="18" charset="0"/>
                <a:ea typeface="华文楷体" pitchFamily="2" charset="-122"/>
              </a:rPr>
              <a:t>起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初我不喜欢这条狗。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I dislike this dog __  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___  ______ 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.</a:t>
            </a:r>
          </a:p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我从头到尾读了这本书。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I read th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e</a:t>
            </a: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 book ____  ______  ___ ___ .</a:t>
            </a:r>
            <a:endParaRPr lang="en-US" altLang="zh-CN" sz="2800" dirty="0" smtClean="0">
              <a:latin typeface="Georgia" pitchFamily="18" charset="0"/>
              <a:ea typeface="华文楷体" pitchFamily="2" charset="-122"/>
            </a:endParaRPr>
          </a:p>
        </p:txBody>
      </p:sp>
      <p:pic>
        <p:nvPicPr>
          <p:cNvPr id="12" name="图片 11" descr="u=2125746721,5792993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0034" y="2000240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at the beginning </a:t>
            </a:r>
            <a:r>
              <a:rPr lang="zh-CN" altLang="en-US" sz="32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起初</a:t>
            </a:r>
            <a:endParaRPr lang="zh-CN" altLang="en-US" sz="32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0034" y="257174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from beginning to end </a:t>
            </a:r>
            <a:r>
              <a:rPr lang="zh-CN" altLang="en-US" sz="32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从头到尾</a:t>
            </a:r>
            <a:endParaRPr lang="zh-CN" altLang="en-US" sz="32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034" y="3643314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At  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beginning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of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28926" y="4929198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  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beginning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28926" y="5786454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from beginning to   end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1714488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write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down</a:t>
            </a: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写下</a:t>
            </a: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；</a:t>
            </a: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记下</a:t>
            </a:r>
            <a:r>
              <a:rPr lang="zh-CN" altLang="en-US" sz="32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32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"/>
            <a:ext cx="1857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571480"/>
            <a:ext cx="9644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7.Some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people write down their resolutions and  plans for the coming year.</a:t>
            </a:r>
            <a:endParaRPr lang="zh-CN" altLang="en-US" sz="32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034" y="3000372"/>
            <a:ext cx="828680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Please write down these new words.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(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  <a:cs typeface="Arial" pitchFamily="34" charset="0"/>
              </a:rPr>
              <a:t>同义句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  <a:cs typeface="Arial" pitchFamily="34" charset="0"/>
              </a:rPr>
              <a:t>)</a:t>
            </a: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i="1" dirty="0">
              <a:latin typeface="Georgia" pitchFamily="18" charset="0"/>
              <a:ea typeface="华文楷体" pitchFamily="2" charset="-122"/>
            </a:endParaRPr>
          </a:p>
        </p:txBody>
      </p:sp>
      <p:pic>
        <p:nvPicPr>
          <p:cNvPr id="12" name="图片 11" descr="u=2125746721,57929934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28596" y="2357430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rite 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it/them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down</a:t>
            </a:r>
            <a:endParaRPr lang="zh-CN" altLang="en-US" sz="32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596" y="3857628"/>
            <a:ext cx="74295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=Please write these new words down.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endParaRPr lang="zh-CN" altLang="en-US" sz="3200" i="1" dirty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7158" y="4786322"/>
            <a:ext cx="7429552" cy="1480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</a:rPr>
              <a:t>Please write______.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楷体" pitchFamily="2" charset="-122"/>
                <a:cs typeface="Arial" pitchFamily="34" charset="0"/>
              </a:rPr>
              <a:t>     A. down it        B. it down 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endParaRPr lang="zh-CN" altLang="en-US" sz="3200" i="1" dirty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6116" y="4929198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 </a:t>
            </a:r>
            <a:endParaRPr lang="zh-CN" altLang="en-US" sz="32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13" grpId="0"/>
      <p:bldP spid="14" grpId="0" animBg="1"/>
      <p:bldP spid="15" grpId="0" animBg="1"/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1214422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emember  sb./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j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记得某人</a:t>
            </a:r>
            <a:r>
              <a:rPr lang="en-US" altLang="zh-CN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某物 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"/>
            <a:ext cx="1857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Notes</a:t>
            </a:r>
            <a:endParaRPr lang="zh-CN" altLang="en-US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571480"/>
            <a:ext cx="9644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8.This </a:t>
            </a:r>
            <a:r>
              <a:rPr lang="en-US" altLang="zh-CN" sz="3200" i="1" dirty="0" smtClean="0">
                <a:latin typeface="Georgia" pitchFamily="18" charset="0"/>
              </a:rPr>
              <a:t>helps them to remember their resolutions 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6" y="1857364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emember to do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记得去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做某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事（未做的事）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158" y="2500306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emember doing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记得做过某事（已做的事）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3214686"/>
            <a:ext cx="8429684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Remember ______ (close) the windows when you leave the room.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i="1" dirty="0" smtClean="0">
                <a:latin typeface="Georgia" pitchFamily="18" charset="0"/>
                <a:ea typeface="华文楷体" pitchFamily="2" charset="-122"/>
              </a:rPr>
              <a:t>I remember________(meet) you in Beijing.</a:t>
            </a:r>
            <a:endParaRPr lang="zh-CN" altLang="en-US" sz="2800" i="1" dirty="0"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14546" y="3357562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o close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2" name="图片 11" descr="u=2125746721,579299347&amp;fm=23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180" y="4143380"/>
            <a:ext cx="2010820" cy="27146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57422" y="4643446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meeting </a:t>
            </a:r>
            <a:endParaRPr lang="zh-CN" altLang="en-US" sz="28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9" grpId="0"/>
      <p:bldP spid="1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1051823392572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285728"/>
            <a:ext cx="8929718" cy="639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800" i="1" dirty="0" smtClean="0">
                <a:solidFill>
                  <a:srgbClr val="FF0066"/>
                </a:solidFill>
                <a:latin typeface="Georgia" pitchFamily="18" charset="0"/>
              </a:rPr>
              <a:t>2.</a:t>
            </a:r>
            <a:r>
              <a:rPr lang="en-US" altLang="zh-CN" sz="3200" i="1" dirty="0" smtClean="0">
                <a:latin typeface="Georgia" pitchFamily="18" charset="0"/>
              </a:rPr>
              <a:t>There are different kinds of resolutions . Some are about physical health . For example , some people promise themselves they are going to start an exercise program or eat less fast food . Many resolutions  have to do with self-improvement. _______ Some people might say they are going to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take up </a:t>
            </a:r>
            <a:r>
              <a:rPr lang="en-US" altLang="zh-CN" sz="3200" i="1" dirty="0" smtClean="0">
                <a:latin typeface="Georgia" pitchFamily="18" charset="0"/>
              </a:rPr>
              <a:t>a hobby 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like</a:t>
            </a:r>
            <a:r>
              <a:rPr lang="en-US" altLang="zh-CN" sz="3200" i="1" dirty="0" smtClean="0">
                <a:latin typeface="Georgia" pitchFamily="18" charset="0"/>
              </a:rPr>
              <a:t> painting or taking photos, or 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learn to </a:t>
            </a:r>
            <a:r>
              <a:rPr lang="en-US" altLang="zh-CN" sz="3200" i="1" dirty="0" smtClean="0">
                <a:latin typeface="Georgia" pitchFamily="18" charset="0"/>
              </a:rPr>
              <a:t>play the guitar. Some resolutions  have to do with better planning, like </a:t>
            </a:r>
            <a:r>
              <a:rPr lang="en-US" altLang="zh-CN" sz="3200" i="1" dirty="0" smtClean="0">
                <a:solidFill>
                  <a:srgbClr val="0070C0"/>
                </a:solidFill>
                <a:latin typeface="Georgia" pitchFamily="18" charset="0"/>
              </a:rPr>
              <a:t>making a weekly plan </a:t>
            </a:r>
            <a:r>
              <a:rPr lang="en-US" altLang="zh-CN" sz="3200" i="1" dirty="0" smtClean="0">
                <a:latin typeface="Georgia" pitchFamily="18" charset="0"/>
              </a:rPr>
              <a:t>for schoolwork.____________   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00430" y="3214686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B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86116" y="6000768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A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</a:rPr>
              <a:t> </a:t>
            </a:r>
            <a:endParaRPr lang="zh-CN" altLang="en-US" sz="3200" i="1" dirty="0" smtClean="0">
              <a:solidFill>
                <a:srgbClr val="FF0000"/>
              </a:solidFill>
              <a:latin typeface="Georgia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7990</Words>
  <PresentationFormat>全屏显示(4:3)</PresentationFormat>
  <Paragraphs>1298</Paragraphs>
  <Slides>117</Slides>
  <Notes>3</Notes>
  <HiddenSlides>0</HiddenSlides>
  <MMClips>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117</vt:i4>
      </vt:variant>
    </vt:vector>
  </HeadingPairs>
  <TitlesOfParts>
    <vt:vector size="118" baseType="lpstr">
      <vt:lpstr>Office 主题</vt:lpstr>
      <vt:lpstr>I’m  going to study computer science.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Grammar Focus 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幻灯片 117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dell</cp:lastModifiedBy>
  <cp:revision>331</cp:revision>
  <dcterms:created xsi:type="dcterms:W3CDTF">2013-08-20T12:32:08Z</dcterms:created>
  <dcterms:modified xsi:type="dcterms:W3CDTF">2013-11-22T15:54:41Z</dcterms:modified>
</cp:coreProperties>
</file>