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3" r:id="rId2"/>
  </p:sldMasterIdLst>
  <p:notesMasterIdLst>
    <p:notesMasterId r:id="rId90"/>
  </p:notesMasterIdLst>
  <p:sldIdLst>
    <p:sldId id="258" r:id="rId3"/>
    <p:sldId id="257" r:id="rId4"/>
    <p:sldId id="309" r:id="rId5"/>
    <p:sldId id="259" r:id="rId6"/>
    <p:sldId id="317" r:id="rId7"/>
    <p:sldId id="261" r:id="rId8"/>
    <p:sldId id="260" r:id="rId9"/>
    <p:sldId id="311" r:id="rId10"/>
    <p:sldId id="316" r:id="rId11"/>
    <p:sldId id="351" r:id="rId12"/>
    <p:sldId id="352" r:id="rId13"/>
    <p:sldId id="310" r:id="rId14"/>
    <p:sldId id="262" r:id="rId15"/>
    <p:sldId id="263" r:id="rId16"/>
    <p:sldId id="264" r:id="rId17"/>
    <p:sldId id="265" r:id="rId18"/>
    <p:sldId id="267" r:id="rId19"/>
    <p:sldId id="268" r:id="rId20"/>
    <p:sldId id="269" r:id="rId21"/>
    <p:sldId id="270" r:id="rId22"/>
    <p:sldId id="271" r:id="rId23"/>
    <p:sldId id="272" r:id="rId24"/>
    <p:sldId id="273" r:id="rId25"/>
    <p:sldId id="274" r:id="rId26"/>
    <p:sldId id="277" r:id="rId27"/>
    <p:sldId id="278" r:id="rId28"/>
    <p:sldId id="275" r:id="rId29"/>
    <p:sldId id="276" r:id="rId30"/>
    <p:sldId id="279" r:id="rId31"/>
    <p:sldId id="280" r:id="rId32"/>
    <p:sldId id="281" r:id="rId33"/>
    <p:sldId id="282" r:id="rId34"/>
    <p:sldId id="283" r:id="rId35"/>
    <p:sldId id="284" r:id="rId36"/>
    <p:sldId id="295" r:id="rId37"/>
    <p:sldId id="296" r:id="rId38"/>
    <p:sldId id="297" r:id="rId39"/>
    <p:sldId id="298" r:id="rId40"/>
    <p:sldId id="312" r:id="rId41"/>
    <p:sldId id="313" r:id="rId42"/>
    <p:sldId id="314" r:id="rId43"/>
    <p:sldId id="315" r:id="rId44"/>
    <p:sldId id="299" r:id="rId45"/>
    <p:sldId id="300" r:id="rId46"/>
    <p:sldId id="301" r:id="rId47"/>
    <p:sldId id="302" r:id="rId48"/>
    <p:sldId id="303" r:id="rId49"/>
    <p:sldId id="304" r:id="rId50"/>
    <p:sldId id="305" r:id="rId51"/>
    <p:sldId id="306"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40" r:id="rId71"/>
    <p:sldId id="341" r:id="rId72"/>
    <p:sldId id="342" r:id="rId73"/>
    <p:sldId id="343" r:id="rId74"/>
    <p:sldId id="344" r:id="rId75"/>
    <p:sldId id="345" r:id="rId76"/>
    <p:sldId id="346" r:id="rId77"/>
    <p:sldId id="347" r:id="rId78"/>
    <p:sldId id="348" r:id="rId79"/>
    <p:sldId id="349" r:id="rId80"/>
    <p:sldId id="350" r:id="rId81"/>
    <p:sldId id="336" r:id="rId82"/>
    <p:sldId id="337" r:id="rId83"/>
    <p:sldId id="307" r:id="rId84"/>
    <p:sldId id="308" r:id="rId85"/>
    <p:sldId id="338" r:id="rId86"/>
    <p:sldId id="339" r:id="rId87"/>
    <p:sldId id="353" r:id="rId88"/>
    <p:sldId id="354" r:id="rId89"/>
  </p:sldIdLst>
  <p:sldSz cx="9144000" cy="6858000" type="screen4x3"/>
  <p:notesSz cx="6858000" cy="9144000"/>
  <p:custDataLst>
    <p:tags r:id="rId91"/>
  </p:custDataLst>
  <p:defaultTextStyle>
    <a:defPPr>
      <a:defRPr lang="id-ID"/>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CC"/>
    <a:srgbClr val="92D050"/>
    <a:srgbClr val="117E0C"/>
    <a:srgbClr val="00FF00"/>
    <a:srgbClr val="00CC00"/>
    <a:srgbClr val="003399"/>
    <a:srgbClr val="197123"/>
    <a:srgbClr val="008000"/>
    <a:srgbClr val="038710"/>
    <a:srgbClr val="009900"/>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072" autoAdjust="0"/>
  </p:normalViewPr>
  <p:slideViewPr>
    <p:cSldViewPr>
      <p:cViewPr>
        <p:scale>
          <a:sx n="70" d="100"/>
          <a:sy n="70" d="100"/>
        </p:scale>
        <p:origin x="-5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6EDEFFC-628F-4CD4-9EAE-46288A51A534}" type="datetimeFigureOut">
              <a:rPr lang="en-US"/>
              <a:pPr>
                <a:defRPr/>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64DB6B5-F01D-4447-8ACF-8AC87E1294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17</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26</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27</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28</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29</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30</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31</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32</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33</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34</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64DB6B5-F01D-4447-8ACF-8AC87E12943E}" type="slidenum">
              <a:rPr lang="en-US" smtClean="0"/>
              <a:pPr>
                <a:defRPr/>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18</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64DB6B5-F01D-4447-8ACF-8AC87E12943E}" type="slidenum">
              <a:rPr lang="en-US" smtClean="0"/>
              <a:pPr>
                <a:defRPr/>
              </a:pPr>
              <a:t>62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64DB6B5-F01D-4447-8ACF-8AC87E12943E}" type="slidenum">
              <a:rPr lang="en-US" smtClean="0"/>
              <a:pPr>
                <a:defRPr/>
              </a:pPr>
              <a:t>63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64DB6B5-F01D-4447-8ACF-8AC87E12943E}" type="slidenum">
              <a:rPr lang="en-US" smtClean="0"/>
              <a:pPr>
                <a:defRPr/>
              </a:pPr>
              <a:t>64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64DB6B5-F01D-4447-8ACF-8AC87E12943E}" type="slidenum">
              <a:rPr lang="en-US" smtClean="0"/>
              <a:pPr>
                <a:defRPr/>
              </a:pPr>
              <a:t>72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19</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20</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21</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22</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23</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24</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916FD36-CD80-4EEF-8D23-E111EE2C2D26}" type="slidenum">
              <a:rPr lang="zh-CN" altLang="en-US" smtClean="0">
                <a:latin typeface="Arial" pitchFamily="34" charset="0"/>
              </a:rPr>
              <a:pPr/>
              <a:t>25</a:t>
            </a:fld>
            <a:endParaRPr lang="en-US" altLang="zh-CN" smtClean="0">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42844" y="142852"/>
            <a:ext cx="8858312" cy="6572297"/>
          </a:xfrm>
          <a:prstGeom prst="rect">
            <a:avLst/>
          </a:prstGeom>
          <a:solidFill>
            <a:schemeClr val="bg1"/>
          </a:solidFill>
          <a:ln w="107950">
            <a:solidFill>
              <a:srgbClr val="117E0C"/>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id-ID"/>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44D7AE8-EBF9-46B7-899A-F761DDF6DF73}" type="datetimeFigureOut">
              <a:rPr lang="id-ID"/>
              <a:pPr>
                <a:defRPr/>
              </a:pPr>
              <a:t>07/11/2013</a:t>
            </a:fld>
            <a:endParaRPr lang="id-ID"/>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471DD93-DF38-49FC-A2C5-30B716FA6540}" type="slidenum">
              <a:rPr lang="id-ID"/>
              <a:pPr>
                <a:defRPr/>
              </a:pPr>
              <a:t>‹#›</a:t>
            </a:fld>
            <a:endParaRPr lang="id-ID"/>
          </a:p>
        </p:txBody>
      </p:sp>
      <p:pic>
        <p:nvPicPr>
          <p:cNvPr id="13" name="Picture 2" descr="E:\Gambar\400_F_12859387_XtdOIXfMeCSGbGOns9MOeNXoVUMup6lD.png"/>
          <p:cNvPicPr>
            <a:picLocks noChangeAspect="1" noChangeArrowheads="1"/>
          </p:cNvPicPr>
          <p:nvPr userDrawn="1"/>
        </p:nvPicPr>
        <p:blipFill>
          <a:blip r:embed="rId2"/>
          <a:srcRect/>
          <a:stretch>
            <a:fillRect/>
          </a:stretch>
        </p:blipFill>
        <p:spPr bwMode="auto">
          <a:xfrm>
            <a:off x="928662" y="363046"/>
            <a:ext cx="7215238" cy="60780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7C092F8-C8ED-457E-9501-1D03B06B946B}" type="datetimeFigureOut">
              <a:rPr lang="id-ID"/>
              <a:pPr>
                <a:defRPr/>
              </a:pPr>
              <a:t>07/11/2013</a:t>
            </a:fld>
            <a:endParaRPr lang="id-ID"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9105A7B-11F9-463C-B7CC-824E9D33D03E}"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25613" y="260350"/>
            <a:ext cx="7023100" cy="936625"/>
          </a:xfrm>
          <a:prstGeom prst="rect">
            <a:avLst/>
          </a:prstGeom>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a:xfrm>
            <a:off x="509588" y="16383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9652637-4C19-47BC-957B-927754EFF65A}" type="datetimeFigureOut">
              <a:rPr lang="id-ID"/>
              <a:pPr>
                <a:defRPr/>
              </a:pPr>
              <a:t>07/11/2013</a:t>
            </a:fld>
            <a:endParaRPr lang="id-ID"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F78D28-6D0A-457F-92E5-9336322ECFE4}" type="slidenum">
              <a:rPr lang="id-ID"/>
              <a:pPr>
                <a:defRPr/>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E872CDC-EB7B-4855-8EC9-86FAED38C5A8}" type="datetimeFigureOut">
              <a:rPr lang="id-ID"/>
              <a:pPr>
                <a:defRPr/>
              </a:pPr>
              <a:t>07/11/2013</a:t>
            </a:fld>
            <a:endParaRPr lang="id-ID"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493DFE0-C582-4DC9-B570-A98E3D448D20}" type="slidenum">
              <a:rPr lang="id-ID"/>
              <a:pPr>
                <a:defRPr/>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ea typeface="宋体" pitchFamily="2" charset="-122"/>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ea typeface="宋体" pitchFamily="2" charset="-122"/>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ea typeface="宋体" pitchFamily="2" charset="-122"/>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sp>
        <p:nvSpPr>
          <p:cNvPr id="71692" name="Rectangle 12"/>
          <p:cNvSpPr>
            <a:spLocks noGrp="1" noChangeArrowheads="1"/>
          </p:cNvSpPr>
          <p:nvPr>
            <p:ph type="ctrTitle"/>
          </p:nvPr>
        </p:nvSpPr>
        <p:spPr>
          <a:xfrm>
            <a:off x="990600" y="1676400"/>
            <a:ext cx="7772400" cy="1462088"/>
          </a:xfrm>
        </p:spPr>
        <p:txBody>
          <a:bodyPr/>
          <a:lstStyle>
            <a:lvl1pPr>
              <a:defRPr/>
            </a:lvl1pPr>
          </a:lstStyle>
          <a:p>
            <a:r>
              <a:rPr lang="zh-CN" altLang="en-US" smtClean="0"/>
              <a:t>单击此处编辑母版标题样式</a:t>
            </a:r>
            <a:endParaRPr lang="zh-CN" altLang="en-US"/>
          </a:p>
        </p:txBody>
      </p:sp>
      <p:sp>
        <p:nvSpPr>
          <p:cNvPr id="716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smtClean="0"/>
              <a:t>单击此处编辑母版副标题样式</a:t>
            </a:r>
            <a:endParaRPr lang="zh-CN" alt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63E6D71E-CA8C-4B71-BAC7-339D1DD8D0F1}" type="slidenum">
              <a:rPr lang="en-US" altLang="zh-CN" smtClean="0"/>
              <a:pPr>
                <a:defRPr/>
              </a:pPr>
              <a:t>‹#›</a:t>
            </a:fld>
            <a:endParaRPr lang="en-US" altLang="zh-CN"/>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1" name="Picture 3" descr="C:\Documents and Settings\oktaviantina\My Documents\My Pictures\e.jpg"/>
          <p:cNvPicPr>
            <a:picLocks noChangeAspect="1" noChangeArrowheads="1"/>
          </p:cNvPicPr>
          <p:nvPr userDrawn="1"/>
        </p:nvPicPr>
        <p:blipFill>
          <a:blip r:embed="rId2"/>
          <a:srcRect/>
          <a:stretch>
            <a:fillRect/>
          </a:stretch>
        </p:blipFill>
        <p:spPr bwMode="auto">
          <a:xfrm flipH="1">
            <a:off x="7112513" y="5143512"/>
            <a:ext cx="1783862" cy="1463676"/>
          </a:xfrm>
          <a:prstGeom prst="rect">
            <a:avLst/>
          </a:prstGeom>
          <a:noFill/>
        </p:spPr>
      </p:pic>
      <p:sp>
        <p:nvSpPr>
          <p:cNvPr id="2" name="Title 1"/>
          <p:cNvSpPr>
            <a:spLocks noGrp="1"/>
          </p:cNvSpPr>
          <p:nvPr>
            <p:ph type="title"/>
          </p:nvPr>
        </p:nvSpPr>
        <p:spPr>
          <a:xfrm>
            <a:off x="1214414" y="428604"/>
            <a:ext cx="7500990" cy="722311"/>
          </a:xfrm>
          <a:prstGeom prst="rect">
            <a:avLst/>
          </a:prstGeom>
        </p:spPr>
        <p:txBody>
          <a:bodyPr/>
          <a:lstStyle>
            <a:lvl1pPr algn="l">
              <a:defRPr sz="3200" b="1" i="1">
                <a:solidFill>
                  <a:srgbClr val="038710"/>
                </a:solidFill>
                <a:latin typeface="DejaVu Serif"/>
              </a:defRPr>
            </a:lvl1pPr>
          </a:lstStyle>
          <a:p>
            <a:r>
              <a:rPr lang="en-US" dirty="0" smtClean="0"/>
              <a:t>Click to edit Master title style</a:t>
            </a:r>
            <a:endParaRPr lang="id-ID" dirty="0"/>
          </a:p>
        </p:txBody>
      </p:sp>
      <p:sp>
        <p:nvSpPr>
          <p:cNvPr id="3" name="Content Placeholder 2"/>
          <p:cNvSpPr>
            <a:spLocks noGrp="1"/>
          </p:cNvSpPr>
          <p:nvPr>
            <p:ph idx="1"/>
          </p:nvPr>
        </p:nvSpPr>
        <p:spPr>
          <a:xfrm>
            <a:off x="509588" y="1357299"/>
            <a:ext cx="8229600" cy="4714907"/>
          </a:xfrm>
          <a:prstGeom prst="rect">
            <a:avLst/>
          </a:prstGeom>
        </p:spPr>
        <p:txBody>
          <a:bodyPr/>
          <a:lstStyle>
            <a:lvl1pPr>
              <a:defRPr>
                <a:solidFill>
                  <a:srgbClr val="038710"/>
                </a:solidFill>
              </a:defRPr>
            </a:lvl1pPr>
            <a:lvl2pPr>
              <a:defRPr>
                <a:solidFill>
                  <a:srgbClr val="038710"/>
                </a:solidFill>
              </a:defRPr>
            </a:lvl2pPr>
            <a:lvl3pPr>
              <a:defRPr>
                <a:solidFill>
                  <a:srgbClr val="038710"/>
                </a:solidFill>
              </a:defRPr>
            </a:lvl3pPr>
            <a:lvl4pPr>
              <a:defRPr>
                <a:solidFill>
                  <a:srgbClr val="038710"/>
                </a:solidFill>
              </a:defRPr>
            </a:lvl4pPr>
            <a:lvl5pPr>
              <a:defRPr>
                <a:solidFill>
                  <a:srgbClr val="03871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10"/>
          </p:nvPr>
        </p:nvSpPr>
        <p:spPr>
          <a:xfrm>
            <a:off x="457200" y="6207147"/>
            <a:ext cx="2133600" cy="365125"/>
          </a:xfrm>
          <a:prstGeom prst="rect">
            <a:avLst/>
          </a:prstGeom>
        </p:spPr>
        <p:txBody>
          <a:bodyPr/>
          <a:lstStyle>
            <a:lvl1pPr>
              <a:defRPr/>
            </a:lvl1pPr>
          </a:lstStyle>
          <a:p>
            <a:pPr>
              <a:defRPr/>
            </a:pPr>
            <a:fld id="{BA898352-BC78-4E4B-955B-872A407A948A}" type="datetimeFigureOut">
              <a:rPr lang="id-ID"/>
              <a:pPr>
                <a:defRPr/>
              </a:pPr>
              <a:t>07/11/2013</a:t>
            </a:fld>
            <a:endParaRPr lang="id-ID" dirty="0"/>
          </a:p>
        </p:txBody>
      </p:sp>
      <p:sp>
        <p:nvSpPr>
          <p:cNvPr id="5" name="Footer Placeholder 4"/>
          <p:cNvSpPr>
            <a:spLocks noGrp="1"/>
          </p:cNvSpPr>
          <p:nvPr>
            <p:ph type="ftr" sz="quarter" idx="11"/>
          </p:nvPr>
        </p:nvSpPr>
        <p:spPr>
          <a:xfrm>
            <a:off x="3124200" y="6207147"/>
            <a:ext cx="2895600" cy="365125"/>
          </a:xfrm>
          <a:prstGeom prst="rect">
            <a:avLst/>
          </a:prstGeom>
        </p:spPr>
        <p:txBody>
          <a:bodyPr/>
          <a:lstStyle>
            <a:lvl1pPr>
              <a:defRPr/>
            </a:lvl1pPr>
          </a:lstStyle>
          <a:p>
            <a:pPr>
              <a:defRPr/>
            </a:pPr>
            <a:endParaRPr lang="id-ID"/>
          </a:p>
        </p:txBody>
      </p:sp>
      <p:sp>
        <p:nvSpPr>
          <p:cNvPr id="6" name="Slide Number Placeholder 5"/>
          <p:cNvSpPr>
            <a:spLocks noGrp="1"/>
          </p:cNvSpPr>
          <p:nvPr>
            <p:ph type="sldNum" sz="quarter" idx="12"/>
          </p:nvPr>
        </p:nvSpPr>
        <p:spPr>
          <a:xfrm>
            <a:off x="6553200" y="6207147"/>
            <a:ext cx="2133600" cy="365125"/>
          </a:xfrm>
          <a:prstGeom prst="rect">
            <a:avLst/>
          </a:prstGeom>
        </p:spPr>
        <p:txBody>
          <a:bodyPr/>
          <a:lstStyle>
            <a:lvl1pPr>
              <a:defRPr/>
            </a:lvl1pPr>
          </a:lstStyle>
          <a:p>
            <a:pPr>
              <a:defRPr/>
            </a:pPr>
            <a:fld id="{1CF8EBA1-E9EA-47FF-B691-00857D09319E}" type="slidenum">
              <a:rPr lang="id-ID"/>
              <a:pPr>
                <a:defRPr/>
              </a:pPr>
              <a:t>‹#›</a:t>
            </a:fld>
            <a:endParaRPr lang="id-ID"/>
          </a:p>
        </p:txBody>
      </p:sp>
      <p:pic>
        <p:nvPicPr>
          <p:cNvPr id="1026" name="Picture 2" descr="H:\400_F_23472676_QB9k0TLPq5Z0S2GfQOgwaeEApk7T4M3K.png"/>
          <p:cNvPicPr>
            <a:picLocks noChangeAspect="1" noChangeArrowheads="1"/>
          </p:cNvPicPr>
          <p:nvPr userDrawn="1"/>
        </p:nvPicPr>
        <p:blipFill>
          <a:blip r:embed="rId3" cstate="print"/>
          <a:srcRect/>
          <a:stretch>
            <a:fillRect/>
          </a:stretch>
        </p:blipFill>
        <p:spPr bwMode="auto">
          <a:xfrm flipH="1">
            <a:off x="428596" y="428604"/>
            <a:ext cx="756750" cy="571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 fill="hold"/>
                                        <p:tgtEl>
                                          <p:spTgt spid="1026"/>
                                        </p:tgtEl>
                                        <p:attrNameLst>
                                          <p:attrName>ppt_w</p:attrName>
                                        </p:attrNameLst>
                                      </p:cBhvr>
                                      <p:tavLst>
                                        <p:tav tm="0">
                                          <p:val>
                                            <p:fltVal val="0"/>
                                          </p:val>
                                        </p:tav>
                                        <p:tav tm="100000">
                                          <p:val>
                                            <p:strVal val="#ppt_w"/>
                                          </p:val>
                                        </p:tav>
                                      </p:tavLst>
                                    </p:anim>
                                    <p:anim calcmode="lin" valueType="num">
                                      <p:cBhvr>
                                        <p:cTn id="8" dur="300" fill="hold"/>
                                        <p:tgtEl>
                                          <p:spTgt spid="1026"/>
                                        </p:tgtEl>
                                        <p:attrNameLst>
                                          <p:attrName>ppt_h</p:attrName>
                                        </p:attrNameLst>
                                      </p:cBhvr>
                                      <p:tavLst>
                                        <p:tav tm="0">
                                          <p:val>
                                            <p:strVal val="#ppt_h"/>
                                          </p:val>
                                        </p:tav>
                                        <p:tav tm="100000">
                                          <p:val>
                                            <p:strVal val="#ppt_h"/>
                                          </p:val>
                                        </p:tav>
                                      </p:tavLst>
                                    </p:anim>
                                  </p:childTnLst>
                                </p:cTn>
                              </p:par>
                            </p:childTnLst>
                          </p:cTn>
                        </p:par>
                        <p:par>
                          <p:cTn id="9" fill="hold">
                            <p:stCondLst>
                              <p:cond delay="300"/>
                            </p:stCondLst>
                            <p:childTnLst>
                              <p:par>
                                <p:cTn id="10" presetID="53"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pic>
        <p:nvPicPr>
          <p:cNvPr id="2051" name="Picture 3" descr="C:\Documents and Settings\oktaviantina\My Documents\My Pictures\e.jpg"/>
          <p:cNvPicPr>
            <a:picLocks noChangeAspect="1" noChangeArrowheads="1"/>
          </p:cNvPicPr>
          <p:nvPr userDrawn="1"/>
        </p:nvPicPr>
        <p:blipFill>
          <a:blip r:embed="rId2"/>
          <a:srcRect/>
          <a:stretch>
            <a:fillRect/>
          </a:stretch>
        </p:blipFill>
        <p:spPr bwMode="auto">
          <a:xfrm flipH="1">
            <a:off x="7112513" y="5143512"/>
            <a:ext cx="1783862" cy="1463676"/>
          </a:xfrm>
          <a:prstGeom prst="rect">
            <a:avLst/>
          </a:prstGeom>
          <a:noFill/>
        </p:spPr>
      </p:pic>
      <p:sp>
        <p:nvSpPr>
          <p:cNvPr id="3" name="Content Placeholder 2"/>
          <p:cNvSpPr>
            <a:spLocks noGrp="1"/>
          </p:cNvSpPr>
          <p:nvPr>
            <p:ph idx="1"/>
          </p:nvPr>
        </p:nvSpPr>
        <p:spPr>
          <a:xfrm>
            <a:off x="509588" y="428604"/>
            <a:ext cx="8229600" cy="5643603"/>
          </a:xfrm>
          <a:prstGeom prst="rect">
            <a:avLst/>
          </a:prstGeom>
        </p:spPr>
        <p:txBody>
          <a:bodyPr/>
          <a:lstStyle>
            <a:lvl1pPr>
              <a:defRPr>
                <a:solidFill>
                  <a:srgbClr val="038710"/>
                </a:solidFill>
              </a:defRPr>
            </a:lvl1pPr>
            <a:lvl2pPr>
              <a:defRPr>
                <a:solidFill>
                  <a:srgbClr val="038710"/>
                </a:solidFill>
              </a:defRPr>
            </a:lvl2pPr>
            <a:lvl3pPr>
              <a:defRPr>
                <a:solidFill>
                  <a:srgbClr val="038710"/>
                </a:solidFill>
              </a:defRPr>
            </a:lvl3pPr>
            <a:lvl4pPr>
              <a:defRPr>
                <a:solidFill>
                  <a:srgbClr val="038710"/>
                </a:solidFill>
              </a:defRPr>
            </a:lvl4pPr>
            <a:lvl5pPr>
              <a:defRPr>
                <a:solidFill>
                  <a:srgbClr val="03871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10"/>
          </p:nvPr>
        </p:nvSpPr>
        <p:spPr>
          <a:xfrm>
            <a:off x="457200" y="6207147"/>
            <a:ext cx="2133600" cy="365125"/>
          </a:xfrm>
          <a:prstGeom prst="rect">
            <a:avLst/>
          </a:prstGeom>
        </p:spPr>
        <p:txBody>
          <a:bodyPr/>
          <a:lstStyle>
            <a:lvl1pPr>
              <a:defRPr/>
            </a:lvl1pPr>
          </a:lstStyle>
          <a:p>
            <a:pPr>
              <a:defRPr/>
            </a:pPr>
            <a:fld id="{BA898352-BC78-4E4B-955B-872A407A948A}" type="datetimeFigureOut">
              <a:rPr lang="id-ID"/>
              <a:pPr>
                <a:defRPr/>
              </a:pPr>
              <a:t>07/11/2013</a:t>
            </a:fld>
            <a:endParaRPr lang="id-ID" dirty="0"/>
          </a:p>
        </p:txBody>
      </p:sp>
      <p:sp>
        <p:nvSpPr>
          <p:cNvPr id="5" name="Footer Placeholder 4"/>
          <p:cNvSpPr>
            <a:spLocks noGrp="1"/>
          </p:cNvSpPr>
          <p:nvPr>
            <p:ph type="ftr" sz="quarter" idx="11"/>
          </p:nvPr>
        </p:nvSpPr>
        <p:spPr>
          <a:xfrm>
            <a:off x="3124200" y="6207147"/>
            <a:ext cx="2895600" cy="365125"/>
          </a:xfrm>
          <a:prstGeom prst="rect">
            <a:avLst/>
          </a:prstGeom>
        </p:spPr>
        <p:txBody>
          <a:bodyPr/>
          <a:lstStyle>
            <a:lvl1pPr>
              <a:defRPr/>
            </a:lvl1pPr>
          </a:lstStyle>
          <a:p>
            <a:pPr>
              <a:defRPr/>
            </a:pPr>
            <a:endParaRPr lang="id-ID"/>
          </a:p>
        </p:txBody>
      </p:sp>
      <p:sp>
        <p:nvSpPr>
          <p:cNvPr id="6" name="Slide Number Placeholder 5"/>
          <p:cNvSpPr>
            <a:spLocks noGrp="1"/>
          </p:cNvSpPr>
          <p:nvPr>
            <p:ph type="sldNum" sz="quarter" idx="12"/>
          </p:nvPr>
        </p:nvSpPr>
        <p:spPr>
          <a:xfrm>
            <a:off x="6553200" y="6207147"/>
            <a:ext cx="2133600" cy="365125"/>
          </a:xfrm>
          <a:prstGeom prst="rect">
            <a:avLst/>
          </a:prstGeom>
        </p:spPr>
        <p:txBody>
          <a:bodyPr/>
          <a:lstStyle>
            <a:lvl1pPr>
              <a:defRPr/>
            </a:lvl1pPr>
          </a:lstStyle>
          <a:p>
            <a:pPr>
              <a:defRPr/>
            </a:pPr>
            <a:fld id="{1CF8EBA1-E9EA-47FF-B691-00857D09319E}" type="slidenum">
              <a:rPr lang="id-ID"/>
              <a:pPr>
                <a:defRPr/>
              </a:pPr>
              <a:t>‹#›</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38710"/>
                </a:solidFill>
              </a:defRPr>
            </a:lvl1pPr>
          </a:lstStyle>
          <a:p>
            <a:r>
              <a:rPr lang="en-US" dirty="0" smtClean="0"/>
              <a:t>Click to edit Master title style</a:t>
            </a:r>
            <a:endParaRPr lang="id-ID"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3871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215082"/>
            <a:ext cx="2133600" cy="365125"/>
          </a:xfrm>
          <a:prstGeom prst="rect">
            <a:avLst/>
          </a:prstGeom>
        </p:spPr>
        <p:txBody>
          <a:bodyPr/>
          <a:lstStyle>
            <a:lvl1pPr>
              <a:defRPr/>
            </a:lvl1pPr>
          </a:lstStyle>
          <a:p>
            <a:pPr>
              <a:defRPr/>
            </a:pPr>
            <a:fld id="{ADB0ADE9-A948-4425-846B-54D763F754BD}" type="datetimeFigureOut">
              <a:rPr lang="id-ID"/>
              <a:pPr>
                <a:defRPr/>
              </a:pPr>
              <a:t>07/11/2013</a:t>
            </a:fld>
            <a:endParaRPr lang="id-ID" dirty="0"/>
          </a:p>
        </p:txBody>
      </p:sp>
      <p:sp>
        <p:nvSpPr>
          <p:cNvPr id="5" name="Footer Placeholder 4"/>
          <p:cNvSpPr>
            <a:spLocks noGrp="1"/>
          </p:cNvSpPr>
          <p:nvPr>
            <p:ph type="ftr" sz="quarter" idx="11"/>
          </p:nvPr>
        </p:nvSpPr>
        <p:spPr>
          <a:xfrm>
            <a:off x="3124200" y="6215082"/>
            <a:ext cx="2895600" cy="365125"/>
          </a:xfrm>
          <a:prstGeom prst="rect">
            <a:avLst/>
          </a:prstGeom>
        </p:spPr>
        <p:txBody>
          <a:bodyPr/>
          <a:lstStyle>
            <a:lvl1pPr>
              <a:defRPr/>
            </a:lvl1pPr>
          </a:lstStyle>
          <a:p>
            <a:pPr>
              <a:defRPr/>
            </a:pPr>
            <a:endParaRPr lang="id-ID"/>
          </a:p>
        </p:txBody>
      </p:sp>
      <p:sp>
        <p:nvSpPr>
          <p:cNvPr id="6" name="Slide Number Placeholder 5"/>
          <p:cNvSpPr>
            <a:spLocks noGrp="1"/>
          </p:cNvSpPr>
          <p:nvPr>
            <p:ph type="sldNum" sz="quarter" idx="12"/>
          </p:nvPr>
        </p:nvSpPr>
        <p:spPr>
          <a:xfrm>
            <a:off x="6553200" y="6215082"/>
            <a:ext cx="2133600" cy="365125"/>
          </a:xfrm>
          <a:prstGeom prst="rect">
            <a:avLst/>
          </a:prstGeom>
        </p:spPr>
        <p:txBody>
          <a:bodyPr/>
          <a:lstStyle>
            <a:lvl1pPr>
              <a:defRPr/>
            </a:lvl1pPr>
          </a:lstStyle>
          <a:p>
            <a:pPr>
              <a:defRPr/>
            </a:pPr>
            <a:fld id="{6E03C5D2-4720-43EE-A431-C71BAD54C764}" type="slidenum">
              <a:rPr lang="id-ID"/>
              <a:pPr>
                <a:defRPr/>
              </a:pPr>
              <a:t>‹#›</a:t>
            </a:fld>
            <a:endParaRPr lang="id-ID"/>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5613" y="260350"/>
            <a:ext cx="7023100" cy="936625"/>
          </a:xfrm>
          <a:prstGeom prst="rect">
            <a:avLst/>
          </a:prstGeom>
        </p:spPr>
        <p:txBody>
          <a:bodyPr/>
          <a:lstStyle>
            <a:lvl1pPr>
              <a:defRPr>
                <a:solidFill>
                  <a:srgbClr val="038710"/>
                </a:solidFill>
              </a:defRPr>
            </a:lvl1pPr>
          </a:lstStyle>
          <a:p>
            <a:r>
              <a:rPr lang="en-US" dirty="0" smtClean="0"/>
              <a:t>Click to edit Master title style</a:t>
            </a:r>
            <a:endParaRPr lang="id-ID"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38710"/>
                </a:solidFill>
              </a:defRPr>
            </a:lvl1pPr>
            <a:lvl2pPr>
              <a:defRPr sz="2400">
                <a:solidFill>
                  <a:srgbClr val="038710"/>
                </a:solidFill>
              </a:defRPr>
            </a:lvl2pPr>
            <a:lvl3pPr>
              <a:defRPr sz="2000">
                <a:solidFill>
                  <a:srgbClr val="038710"/>
                </a:solidFill>
              </a:defRPr>
            </a:lvl3pPr>
            <a:lvl4pPr>
              <a:defRPr sz="1800">
                <a:solidFill>
                  <a:srgbClr val="038710"/>
                </a:solidFill>
              </a:defRPr>
            </a:lvl4pPr>
            <a:lvl5pPr>
              <a:defRPr sz="1800">
                <a:solidFill>
                  <a:srgbClr val="03871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38710"/>
                </a:solidFill>
              </a:defRPr>
            </a:lvl1pPr>
            <a:lvl2pPr>
              <a:defRPr sz="2400">
                <a:solidFill>
                  <a:srgbClr val="038710"/>
                </a:solidFill>
              </a:defRPr>
            </a:lvl2pPr>
            <a:lvl3pPr>
              <a:defRPr sz="2000">
                <a:solidFill>
                  <a:srgbClr val="038710"/>
                </a:solidFill>
              </a:defRPr>
            </a:lvl3pPr>
            <a:lvl4pPr>
              <a:defRPr sz="1800">
                <a:solidFill>
                  <a:srgbClr val="038710"/>
                </a:solidFill>
              </a:defRPr>
            </a:lvl4pPr>
            <a:lvl5pPr>
              <a:defRPr sz="1800">
                <a:solidFill>
                  <a:srgbClr val="03871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5" name="Date Placeholder 3"/>
          <p:cNvSpPr>
            <a:spLocks noGrp="1"/>
          </p:cNvSpPr>
          <p:nvPr>
            <p:ph type="dt" sz="half" idx="10"/>
          </p:nvPr>
        </p:nvSpPr>
        <p:spPr>
          <a:xfrm>
            <a:off x="457200" y="6215082"/>
            <a:ext cx="2133600" cy="365125"/>
          </a:xfrm>
          <a:prstGeom prst="rect">
            <a:avLst/>
          </a:prstGeom>
        </p:spPr>
        <p:txBody>
          <a:bodyPr/>
          <a:lstStyle>
            <a:lvl1pPr>
              <a:defRPr/>
            </a:lvl1pPr>
          </a:lstStyle>
          <a:p>
            <a:pPr>
              <a:defRPr/>
            </a:pPr>
            <a:fld id="{8765EC72-8BD9-481D-926C-1C366D0D07DA}" type="datetimeFigureOut">
              <a:rPr lang="id-ID"/>
              <a:pPr>
                <a:defRPr/>
              </a:pPr>
              <a:t>07/11/2013</a:t>
            </a:fld>
            <a:endParaRPr lang="id-ID" dirty="0"/>
          </a:p>
        </p:txBody>
      </p:sp>
      <p:sp>
        <p:nvSpPr>
          <p:cNvPr id="6" name="Footer Placeholder 4"/>
          <p:cNvSpPr>
            <a:spLocks noGrp="1"/>
          </p:cNvSpPr>
          <p:nvPr>
            <p:ph type="ftr" sz="quarter" idx="11"/>
          </p:nvPr>
        </p:nvSpPr>
        <p:spPr>
          <a:xfrm>
            <a:off x="3124200" y="6215082"/>
            <a:ext cx="2895600" cy="365125"/>
          </a:xfrm>
          <a:prstGeom prst="rect">
            <a:avLst/>
          </a:prstGeom>
        </p:spPr>
        <p:txBody>
          <a:bodyPr/>
          <a:lstStyle>
            <a:lvl1pPr>
              <a:defRPr/>
            </a:lvl1pPr>
          </a:lstStyle>
          <a:p>
            <a:pPr>
              <a:defRPr/>
            </a:pPr>
            <a:endParaRPr lang="id-ID"/>
          </a:p>
        </p:txBody>
      </p:sp>
      <p:sp>
        <p:nvSpPr>
          <p:cNvPr id="7" name="Slide Number Placeholder 5"/>
          <p:cNvSpPr>
            <a:spLocks noGrp="1"/>
          </p:cNvSpPr>
          <p:nvPr>
            <p:ph type="sldNum" sz="quarter" idx="12"/>
          </p:nvPr>
        </p:nvSpPr>
        <p:spPr>
          <a:xfrm>
            <a:off x="6553200" y="6215082"/>
            <a:ext cx="2133600" cy="365125"/>
          </a:xfrm>
          <a:prstGeom prst="rect">
            <a:avLst/>
          </a:prstGeom>
        </p:spPr>
        <p:txBody>
          <a:bodyPr/>
          <a:lstStyle>
            <a:lvl1pPr>
              <a:defRPr/>
            </a:lvl1pPr>
          </a:lstStyle>
          <a:p>
            <a:pPr>
              <a:defRPr/>
            </a:pPr>
            <a:fld id="{962CFA45-5381-4765-9C85-E599B44BE233}"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5613" y="260350"/>
            <a:ext cx="7023100" cy="936625"/>
          </a:xfrm>
          <a:prstGeom prst="rect">
            <a:avLst/>
          </a:prstGeom>
        </p:spPr>
        <p:txBody>
          <a:bodyPr/>
          <a:lstStyle>
            <a:lvl1pPr>
              <a:defRPr>
                <a:solidFill>
                  <a:srgbClr val="038710"/>
                </a:solidFill>
              </a:defRPr>
            </a:lvl1pPr>
          </a:lstStyle>
          <a:p>
            <a:r>
              <a:rPr lang="en-US" dirty="0" smtClean="0"/>
              <a:t>Click to edit Master title style</a:t>
            </a:r>
            <a:endParaRPr lang="id-ID"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3871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38710"/>
                </a:solidFill>
              </a:defRPr>
            </a:lvl1pPr>
            <a:lvl2pPr>
              <a:defRPr sz="2000">
                <a:solidFill>
                  <a:srgbClr val="038710"/>
                </a:solidFill>
              </a:defRPr>
            </a:lvl2pPr>
            <a:lvl3pPr>
              <a:defRPr sz="1800">
                <a:solidFill>
                  <a:srgbClr val="038710"/>
                </a:solidFill>
              </a:defRPr>
            </a:lvl3pPr>
            <a:lvl4pPr>
              <a:defRPr sz="1600">
                <a:solidFill>
                  <a:srgbClr val="038710"/>
                </a:solidFill>
              </a:defRPr>
            </a:lvl4pPr>
            <a:lvl5pPr>
              <a:defRPr sz="1600">
                <a:solidFill>
                  <a:srgbClr val="03871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3871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038710"/>
                </a:solidFill>
              </a:defRPr>
            </a:lvl1pPr>
            <a:lvl2pPr>
              <a:defRPr sz="2000">
                <a:solidFill>
                  <a:srgbClr val="038710"/>
                </a:solidFill>
              </a:defRPr>
            </a:lvl2pPr>
            <a:lvl3pPr>
              <a:defRPr sz="1800">
                <a:solidFill>
                  <a:srgbClr val="038710"/>
                </a:solidFill>
              </a:defRPr>
            </a:lvl3pPr>
            <a:lvl4pPr>
              <a:defRPr sz="1600">
                <a:solidFill>
                  <a:srgbClr val="038710"/>
                </a:solidFill>
              </a:defRPr>
            </a:lvl4pPr>
            <a:lvl5pPr>
              <a:defRPr sz="1600">
                <a:solidFill>
                  <a:srgbClr val="03871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7" name="Date Placeholder 3"/>
          <p:cNvSpPr>
            <a:spLocks noGrp="1"/>
          </p:cNvSpPr>
          <p:nvPr>
            <p:ph type="dt" sz="half" idx="10"/>
          </p:nvPr>
        </p:nvSpPr>
        <p:spPr>
          <a:xfrm>
            <a:off x="457200" y="6215082"/>
            <a:ext cx="2133600" cy="365125"/>
          </a:xfrm>
          <a:prstGeom prst="rect">
            <a:avLst/>
          </a:prstGeom>
        </p:spPr>
        <p:txBody>
          <a:bodyPr/>
          <a:lstStyle>
            <a:lvl1pPr>
              <a:defRPr/>
            </a:lvl1pPr>
          </a:lstStyle>
          <a:p>
            <a:pPr>
              <a:defRPr/>
            </a:pPr>
            <a:fld id="{AB947DFE-F2CB-42FB-B137-C45E0FAC69B6}" type="datetimeFigureOut">
              <a:rPr lang="id-ID"/>
              <a:pPr>
                <a:defRPr/>
              </a:pPr>
              <a:t>07/11/2013</a:t>
            </a:fld>
            <a:endParaRPr lang="id-ID" dirty="0"/>
          </a:p>
        </p:txBody>
      </p:sp>
      <p:sp>
        <p:nvSpPr>
          <p:cNvPr id="8" name="Footer Placeholder 4"/>
          <p:cNvSpPr>
            <a:spLocks noGrp="1"/>
          </p:cNvSpPr>
          <p:nvPr>
            <p:ph type="ftr" sz="quarter" idx="11"/>
          </p:nvPr>
        </p:nvSpPr>
        <p:spPr>
          <a:xfrm>
            <a:off x="3124200" y="6215082"/>
            <a:ext cx="2895600" cy="365125"/>
          </a:xfrm>
          <a:prstGeom prst="rect">
            <a:avLst/>
          </a:prstGeom>
        </p:spPr>
        <p:txBody>
          <a:bodyPr/>
          <a:lstStyle>
            <a:lvl1pPr>
              <a:defRPr/>
            </a:lvl1pPr>
          </a:lstStyle>
          <a:p>
            <a:pPr>
              <a:defRPr/>
            </a:pPr>
            <a:endParaRPr lang="id-ID"/>
          </a:p>
        </p:txBody>
      </p:sp>
      <p:sp>
        <p:nvSpPr>
          <p:cNvPr id="9" name="Slide Number Placeholder 5"/>
          <p:cNvSpPr>
            <a:spLocks noGrp="1"/>
          </p:cNvSpPr>
          <p:nvPr>
            <p:ph type="sldNum" sz="quarter" idx="12"/>
          </p:nvPr>
        </p:nvSpPr>
        <p:spPr>
          <a:xfrm>
            <a:off x="6553200" y="6215082"/>
            <a:ext cx="2133600" cy="365125"/>
          </a:xfrm>
          <a:prstGeom prst="rect">
            <a:avLst/>
          </a:prstGeom>
        </p:spPr>
        <p:txBody>
          <a:bodyPr/>
          <a:lstStyle>
            <a:lvl1pPr>
              <a:defRPr/>
            </a:lvl1pPr>
          </a:lstStyle>
          <a:p>
            <a:pPr>
              <a:defRPr/>
            </a:pPr>
            <a:fld id="{95EC5552-22E1-4292-B184-AF31DE550E73}"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5613" y="260350"/>
            <a:ext cx="7023100" cy="936625"/>
          </a:xfrm>
          <a:prstGeom prst="rect">
            <a:avLst/>
          </a:prstGeom>
        </p:spPr>
        <p:txBody>
          <a:bodyPr/>
          <a:lstStyle/>
          <a:p>
            <a:r>
              <a:rPr lang="en-US" smtClean="0"/>
              <a:t>Click to edit Master title style</a:t>
            </a:r>
            <a:endParaRPr lang="id-ID"/>
          </a:p>
        </p:txBody>
      </p:sp>
      <p:sp>
        <p:nvSpPr>
          <p:cNvPr id="3" name="Date Placeholder 3"/>
          <p:cNvSpPr>
            <a:spLocks noGrp="1"/>
          </p:cNvSpPr>
          <p:nvPr>
            <p:ph type="dt" sz="half" idx="10"/>
          </p:nvPr>
        </p:nvSpPr>
        <p:spPr>
          <a:xfrm>
            <a:off x="457200" y="6215082"/>
            <a:ext cx="2133600" cy="365125"/>
          </a:xfrm>
          <a:prstGeom prst="rect">
            <a:avLst/>
          </a:prstGeom>
        </p:spPr>
        <p:txBody>
          <a:bodyPr/>
          <a:lstStyle>
            <a:lvl1pPr>
              <a:defRPr/>
            </a:lvl1pPr>
          </a:lstStyle>
          <a:p>
            <a:pPr>
              <a:defRPr/>
            </a:pPr>
            <a:fld id="{B48F7910-E78C-4C15-9871-3EC160B7E0ED}" type="datetimeFigureOut">
              <a:rPr lang="id-ID"/>
              <a:pPr>
                <a:defRPr/>
              </a:pPr>
              <a:t>07/11/2013</a:t>
            </a:fld>
            <a:endParaRPr lang="id-ID" dirty="0"/>
          </a:p>
        </p:txBody>
      </p:sp>
      <p:sp>
        <p:nvSpPr>
          <p:cNvPr id="4" name="Footer Placeholder 4"/>
          <p:cNvSpPr>
            <a:spLocks noGrp="1"/>
          </p:cNvSpPr>
          <p:nvPr>
            <p:ph type="ftr" sz="quarter" idx="11"/>
          </p:nvPr>
        </p:nvSpPr>
        <p:spPr>
          <a:xfrm>
            <a:off x="3124200" y="6215082"/>
            <a:ext cx="2895600" cy="365125"/>
          </a:xfrm>
          <a:prstGeom prst="rect">
            <a:avLst/>
          </a:prstGeom>
        </p:spPr>
        <p:txBody>
          <a:bodyPr/>
          <a:lstStyle>
            <a:lvl1pPr>
              <a:defRPr/>
            </a:lvl1pPr>
          </a:lstStyle>
          <a:p>
            <a:pPr>
              <a:defRPr/>
            </a:pPr>
            <a:endParaRPr lang="id-ID"/>
          </a:p>
        </p:txBody>
      </p:sp>
      <p:sp>
        <p:nvSpPr>
          <p:cNvPr id="5" name="Slide Number Placeholder 5"/>
          <p:cNvSpPr>
            <a:spLocks noGrp="1"/>
          </p:cNvSpPr>
          <p:nvPr>
            <p:ph type="sldNum" sz="quarter" idx="12"/>
          </p:nvPr>
        </p:nvSpPr>
        <p:spPr>
          <a:xfrm>
            <a:off x="6553200" y="6215082"/>
            <a:ext cx="2133600" cy="365125"/>
          </a:xfrm>
          <a:prstGeom prst="rect">
            <a:avLst/>
          </a:prstGeom>
        </p:spPr>
        <p:txBody>
          <a:bodyPr/>
          <a:lstStyle>
            <a:lvl1pPr>
              <a:defRPr/>
            </a:lvl1pPr>
          </a:lstStyle>
          <a:p>
            <a:pPr>
              <a:defRPr/>
            </a:pPr>
            <a:fld id="{1FE1AF9A-3E42-49BA-BC73-07A7352937E1}"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15082"/>
            <a:ext cx="2133600" cy="365125"/>
          </a:xfrm>
          <a:prstGeom prst="rect">
            <a:avLst/>
          </a:prstGeom>
        </p:spPr>
        <p:txBody>
          <a:bodyPr/>
          <a:lstStyle>
            <a:lvl1pPr>
              <a:defRPr/>
            </a:lvl1pPr>
          </a:lstStyle>
          <a:p>
            <a:pPr>
              <a:defRPr/>
            </a:pPr>
            <a:fld id="{510EF23C-E921-4D46-B00A-7AAEBEC4E62F}" type="datetimeFigureOut">
              <a:rPr lang="id-ID"/>
              <a:pPr>
                <a:defRPr/>
              </a:pPr>
              <a:t>07/11/2013</a:t>
            </a:fld>
            <a:endParaRPr lang="id-ID" dirty="0"/>
          </a:p>
        </p:txBody>
      </p:sp>
      <p:sp>
        <p:nvSpPr>
          <p:cNvPr id="3" name="Footer Placeholder 4"/>
          <p:cNvSpPr>
            <a:spLocks noGrp="1"/>
          </p:cNvSpPr>
          <p:nvPr>
            <p:ph type="ftr" sz="quarter" idx="11"/>
          </p:nvPr>
        </p:nvSpPr>
        <p:spPr>
          <a:xfrm>
            <a:off x="3124200" y="6215082"/>
            <a:ext cx="2895600" cy="365125"/>
          </a:xfrm>
          <a:prstGeom prst="rect">
            <a:avLst/>
          </a:prstGeom>
        </p:spPr>
        <p:txBody>
          <a:bodyPr/>
          <a:lstStyle>
            <a:lvl1pPr>
              <a:defRPr/>
            </a:lvl1pPr>
          </a:lstStyle>
          <a:p>
            <a:pPr>
              <a:defRPr/>
            </a:pPr>
            <a:endParaRPr lang="id-ID"/>
          </a:p>
        </p:txBody>
      </p:sp>
      <p:sp>
        <p:nvSpPr>
          <p:cNvPr id="4" name="Slide Number Placeholder 5"/>
          <p:cNvSpPr>
            <a:spLocks noGrp="1"/>
          </p:cNvSpPr>
          <p:nvPr>
            <p:ph type="sldNum" sz="quarter" idx="12"/>
          </p:nvPr>
        </p:nvSpPr>
        <p:spPr>
          <a:xfrm>
            <a:off x="6553200" y="6215082"/>
            <a:ext cx="2133600" cy="365125"/>
          </a:xfrm>
          <a:prstGeom prst="rect">
            <a:avLst/>
          </a:prstGeom>
        </p:spPr>
        <p:txBody>
          <a:bodyPr/>
          <a:lstStyle>
            <a:lvl1pPr>
              <a:defRPr/>
            </a:lvl1pPr>
          </a:lstStyle>
          <a:p>
            <a:pPr>
              <a:defRPr/>
            </a:pPr>
            <a:fld id="{851C0C8C-13FE-4208-8B4F-68CE8654EDF8}"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846E19-3A3A-4269-BCEA-6BE265312468}" type="datetimeFigureOut">
              <a:rPr lang="id-ID"/>
              <a:pPr>
                <a:defRPr/>
              </a:pPr>
              <a:t>07/11/2013</a:t>
            </a:fld>
            <a:endParaRPr lang="id-ID"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242A890-E545-471F-8943-10FC2CCCA266}"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142844" y="142852"/>
            <a:ext cx="8858312" cy="6572297"/>
          </a:xfrm>
          <a:prstGeom prst="rect">
            <a:avLst/>
          </a:prstGeom>
          <a:solidFill>
            <a:schemeClr val="bg1"/>
          </a:solidFill>
          <a:ln w="107950">
            <a:solidFill>
              <a:srgbClr val="117E0C"/>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id-ID"/>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32"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lang="zh-CN" altLang="zh-CN">
              <a:latin typeface="Tahoma" pitchFamily="34" charset="0"/>
              <a:ea typeface="宋体" pitchFamily="2" charset="-122"/>
            </a:endParaRPr>
          </a:p>
        </p:txBody>
      </p:sp>
      <p:sp>
        <p:nvSpPr>
          <p:cNvPr id="706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zh-CN" altLang="zh-CN">
              <a:latin typeface="Tahoma" pitchFamily="34" charset="0"/>
              <a:ea typeface="宋体" pitchFamily="2" charset="-122"/>
            </a:endParaRPr>
          </a:p>
        </p:txBody>
      </p:sp>
      <p:sp>
        <p:nvSpPr>
          <p:cNvPr id="7066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lang="zh-CN" altLang="zh-CN">
              <a:latin typeface="Tahoma" pitchFamily="34" charset="0"/>
              <a:ea typeface="宋体" pitchFamily="2" charset="-122"/>
            </a:endParaRPr>
          </a:p>
        </p:txBody>
      </p:sp>
      <p:sp>
        <p:nvSpPr>
          <p:cNvPr id="706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zh-CN">
              <a:latin typeface="Tahoma" pitchFamily="34" charset="0"/>
              <a:ea typeface="宋体" pitchFamily="2" charset="-122"/>
            </a:endParaRPr>
          </a:p>
        </p:txBody>
      </p:sp>
      <p:sp>
        <p:nvSpPr>
          <p:cNvPr id="706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zh-CN" altLang="zh-CN">
              <a:latin typeface="Tahoma" pitchFamily="34" charset="0"/>
              <a:ea typeface="宋体" pitchFamily="2" charset="-122"/>
            </a:endParaRPr>
          </a:p>
        </p:txBody>
      </p:sp>
      <p:sp>
        <p:nvSpPr>
          <p:cNvPr id="7066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lang="zh-CN" altLang="zh-CN">
              <a:latin typeface="Tahoma" pitchFamily="34" charset="0"/>
              <a:ea typeface="宋体" pitchFamily="2" charset="-122"/>
            </a:endParaRPr>
          </a:p>
        </p:txBody>
      </p:sp>
      <p:sp>
        <p:nvSpPr>
          <p:cNvPr id="7066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CN" altLang="zh-CN">
              <a:latin typeface="Tahoma" pitchFamily="34" charset="0"/>
              <a:ea typeface="宋体" pitchFamily="2" charset="-122"/>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06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mn-lt"/>
                <a:ea typeface="宋体" pitchFamily="2" charset="-122"/>
              </a:defRPr>
            </a:lvl1pPr>
          </a:lstStyle>
          <a:p>
            <a:pPr>
              <a:defRPr/>
            </a:pPr>
            <a:endParaRPr lang="en-US" altLang="zh-CN"/>
          </a:p>
        </p:txBody>
      </p:sp>
      <p:sp>
        <p:nvSpPr>
          <p:cNvPr id="706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mn-lt"/>
                <a:ea typeface="宋体" pitchFamily="2" charset="-122"/>
              </a:defRPr>
            </a:lvl1pPr>
          </a:lstStyle>
          <a:p>
            <a:pPr>
              <a:defRPr/>
            </a:pPr>
            <a:endParaRPr lang="en-US" altLang="zh-CN"/>
          </a:p>
        </p:txBody>
      </p:sp>
      <p:sp>
        <p:nvSpPr>
          <p:cNvPr id="7066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mn-lt"/>
                <a:ea typeface="宋体" pitchFamily="2" charset="-122"/>
              </a:defRPr>
            </a:lvl1pPr>
          </a:lstStyle>
          <a:p>
            <a:pPr>
              <a:defRPr/>
            </a:pPr>
            <a:fld id="{4C0BC326-5E75-4937-94FC-D37E0B3FF578}"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34" r:id="rId1"/>
  </p:sldLayoutIdLst>
  <p:transition>
    <p:fade thruBlk="1"/>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ea typeface="宋体" pitchFamily="2" charset="-122"/>
        </a:defRPr>
      </a:lvl2pPr>
      <a:lvl3pPr algn="l" rtl="0" eaLnBrk="1" fontAlgn="base" hangingPunct="1">
        <a:spcBef>
          <a:spcPct val="0"/>
        </a:spcBef>
        <a:spcAft>
          <a:spcPct val="0"/>
        </a:spcAft>
        <a:defRPr sz="4400">
          <a:solidFill>
            <a:schemeClr val="tx2"/>
          </a:solidFill>
          <a:latin typeface="Tahoma" pitchFamily="34" charset="0"/>
          <a:ea typeface="宋体" pitchFamily="2" charset="-122"/>
        </a:defRPr>
      </a:lvl3pPr>
      <a:lvl4pPr algn="l" rtl="0" eaLnBrk="1" fontAlgn="base" hangingPunct="1">
        <a:spcBef>
          <a:spcPct val="0"/>
        </a:spcBef>
        <a:spcAft>
          <a:spcPct val="0"/>
        </a:spcAft>
        <a:defRPr sz="4400">
          <a:solidFill>
            <a:schemeClr val="tx2"/>
          </a:solidFill>
          <a:latin typeface="Tahoma" pitchFamily="34" charset="0"/>
          <a:ea typeface="宋体" pitchFamily="2" charset="-122"/>
        </a:defRPr>
      </a:lvl4pPr>
      <a:lvl5pPr algn="l" rtl="0" eaLnBrk="1" fontAlgn="base" hangingPunct="1">
        <a:spcBef>
          <a:spcPct val="0"/>
        </a:spcBef>
        <a:spcAft>
          <a:spcPct val="0"/>
        </a:spcAft>
        <a:defRPr sz="4400">
          <a:solidFill>
            <a:schemeClr val="tx2"/>
          </a:solidFill>
          <a:latin typeface="Tahoma" pitchFamily="34" charset="0"/>
          <a:ea typeface="宋体" pitchFamily="2" charset="-122"/>
        </a:defRPr>
      </a:lvl5pPr>
      <a:lvl6pPr marL="457200" algn="l" rtl="0" eaLnBrk="1" fontAlgn="base" hangingPunct="1">
        <a:spcBef>
          <a:spcPct val="0"/>
        </a:spcBef>
        <a:spcAft>
          <a:spcPct val="0"/>
        </a:spcAft>
        <a:defRPr sz="4400">
          <a:solidFill>
            <a:schemeClr val="tx2"/>
          </a:solidFill>
          <a:latin typeface="Tahoma" pitchFamily="34" charset="0"/>
          <a:ea typeface="宋体" pitchFamily="2" charset="-122"/>
        </a:defRPr>
      </a:lvl6pPr>
      <a:lvl7pPr marL="914400" algn="l" rtl="0" eaLnBrk="1" fontAlgn="base" hangingPunct="1">
        <a:spcBef>
          <a:spcPct val="0"/>
        </a:spcBef>
        <a:spcAft>
          <a:spcPct val="0"/>
        </a:spcAft>
        <a:defRPr sz="4400">
          <a:solidFill>
            <a:schemeClr val="tx2"/>
          </a:solidFill>
          <a:latin typeface="Tahoma" pitchFamily="34" charset="0"/>
          <a:ea typeface="宋体" pitchFamily="2" charset="-122"/>
        </a:defRPr>
      </a:lvl7pPr>
      <a:lvl8pPr marL="1371600" algn="l" rtl="0" eaLnBrk="1" fontAlgn="base" hangingPunct="1">
        <a:spcBef>
          <a:spcPct val="0"/>
        </a:spcBef>
        <a:spcAft>
          <a:spcPct val="0"/>
        </a:spcAft>
        <a:defRPr sz="4400">
          <a:solidFill>
            <a:schemeClr val="tx2"/>
          </a:solidFill>
          <a:latin typeface="Tahoma" pitchFamily="34" charset="0"/>
          <a:ea typeface="宋体" pitchFamily="2" charset="-122"/>
        </a:defRPr>
      </a:lvl8pPr>
      <a:lvl9pPr marL="1828800" algn="l" rtl="0" eaLnBrk="1" fontAlgn="base" hangingPunct="1">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audio" Target="../media/audio5.wav"/><Relationship Id="rId4" Type="http://schemas.openxmlformats.org/officeDocument/2006/relationships/audio" Target="../media/audio7.wav"/></Relationships>
</file>

<file path=ppt/slides/_rels/slide2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7.wav"/></Relationships>
</file>

<file path=ppt/slides/_rels/slide2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audio" Target="../media/audio4.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file:///E:\&#35838;&#20214;\&#26032;&#20843;&#24180;&#32423;&#19978;\&#22235;&#24179;&#26792;&#26641;&#30000;&#20908;&#22925;12&#65306;30&#26032;&#29256;&#26631;&#20843;&#19978;%20Unit%202&#65288;&#23436;&#21892;&#65289;\Unit2%20SectionA%201b.mp3" TargetMode="External"/><Relationship Id="rId5" Type="http://schemas.openxmlformats.org/officeDocument/2006/relationships/image" Target="../media/image11.png"/><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file:///E:\&#35838;&#20214;\&#26032;&#20843;&#24180;&#32423;&#19978;\&#22235;&#24179;&#26792;&#26641;&#30000;&#20908;&#22925;12&#65306;30&#26032;&#29256;&#26631;&#20843;&#19978;%20Unit%202&#65288;&#23436;&#21892;&#65289;\Unit2%20Section%20A%202b.mp3" TargetMode="External"/><Relationship Id="rId1" Type="http://schemas.openxmlformats.org/officeDocument/2006/relationships/audio" Target="file:///E:\&#35838;&#20214;\&#26032;&#20843;&#24180;&#32423;&#19978;\&#22235;&#24179;&#26792;&#26641;&#30000;&#20908;&#22925;12&#65306;30&#26032;&#29256;&#26631;&#20843;&#19978;%20Unit%202&#65288;&#23436;&#21892;&#65289;\Unit2%20Section%20A%202a.mp3" TargetMode="External"/><Relationship Id="rId6" Type="http://schemas.openxmlformats.org/officeDocument/2006/relationships/image" Target="../media/image12.png"/><Relationship Id="rId5" Type="http://schemas.openxmlformats.org/officeDocument/2006/relationships/audio" Target="../media/audio6.wav"/><Relationship Id="rId4"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file:///E:\&#35838;&#20214;\&#26032;&#20843;&#24180;&#32423;&#19978;\&#22235;&#24179;&#26792;&#26641;&#30000;&#20908;&#22925;12&#65306;30&#26032;&#29256;&#26631;&#20843;&#19978;%20Unit%202&#65288;&#23436;&#21892;&#65289;\Unit2%20Section%20A%202d.mp3" TargetMode="External"/><Relationship Id="rId6" Type="http://schemas.openxmlformats.org/officeDocument/2006/relationships/image" Target="../media/image14.png"/><Relationship Id="rId5" Type="http://schemas.openxmlformats.org/officeDocument/2006/relationships/audio" Target="../media/audio3.wav"/><Relationship Id="rId4" Type="http://schemas.openxmlformats.org/officeDocument/2006/relationships/audio" Target="../media/audio6.wav"/></Relationships>
</file>

<file path=ppt/slides/_rels/slide3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audio" Target="../media/audio4.wav"/></Relationships>
</file>

<file path=ppt/slides/_rels/slide3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E:\&#35838;&#20214;\&#26032;&#20843;&#24180;&#32423;&#19978;\&#22235;&#24179;&#26792;&#26641;&#30000;&#20908;&#22925;12&#65306;30&#26032;&#29256;&#26631;&#20843;&#19978;%20Unit%202&#65288;&#23436;&#21892;&#65289;\Unit2%20SectionA%201b.mp3" TargetMode="Externa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2.xml"/><Relationship Id="rId1" Type="http://schemas.openxmlformats.org/officeDocument/2006/relationships/audio" Target="file:///E:\&#35838;&#20214;\&#26032;&#20843;&#24180;&#32423;&#19978;\&#22235;&#24179;&#26792;&#26641;&#30000;&#20908;&#22925;12&#65306;30&#26032;&#29256;&#26631;&#20843;&#19978;%20Unit%202&#65288;&#23436;&#21892;&#65289;\Unit2%20SectionB%201d.mp3" TargetMode="Externa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6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7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2"/>
          <p:cNvPicPr>
            <a:picLocks noChangeAspect="1" noChangeArrowheads="1"/>
          </p:cNvPicPr>
          <p:nvPr/>
        </p:nvPicPr>
        <p:blipFill>
          <a:blip r:embed="rId3"/>
          <a:srcRect/>
          <a:stretch>
            <a:fillRect/>
          </a:stretch>
        </p:blipFill>
        <p:spPr bwMode="auto">
          <a:xfrm>
            <a:off x="250825" y="260350"/>
            <a:ext cx="3313113" cy="923925"/>
          </a:xfrm>
          <a:prstGeom prst="rect">
            <a:avLst/>
          </a:prstGeom>
          <a:noFill/>
          <a:ln w="9525">
            <a:noFill/>
            <a:miter lim="800000"/>
            <a:headEnd/>
            <a:tailEnd/>
          </a:ln>
        </p:spPr>
      </p:pic>
      <p:sp>
        <p:nvSpPr>
          <p:cNvPr id="3075" name="Rectangle 3"/>
          <p:cNvSpPr>
            <a:spLocks noGrp="1" noChangeArrowheads="1"/>
          </p:cNvSpPr>
          <p:nvPr>
            <p:ph type="ctrTitle"/>
          </p:nvPr>
        </p:nvSpPr>
        <p:spPr>
          <a:xfrm>
            <a:off x="714348" y="3981450"/>
            <a:ext cx="7743854" cy="742950"/>
          </a:xfrm>
        </p:spPr>
        <p:txBody>
          <a:bodyPr/>
          <a:lstStyle/>
          <a:p>
            <a:pPr algn="ctr" eaLnBrk="1" hangingPunct="1"/>
            <a:r>
              <a:rPr lang="en-US" altLang="zh-CN" sz="4000" b="1" dirty="0" smtClean="0">
                <a:latin typeface="Comic Sans MS" pitchFamily="66" charset="0"/>
                <a:ea typeface="华文行楷" pitchFamily="2" charset="-122"/>
              </a:rPr>
              <a:t>How often do you exercise?</a:t>
            </a:r>
          </a:p>
        </p:txBody>
      </p:sp>
      <p:sp>
        <p:nvSpPr>
          <p:cNvPr id="3076" name="Rectangle 4"/>
          <p:cNvSpPr>
            <a:spLocks noGrp="1" noChangeArrowheads="1"/>
          </p:cNvSpPr>
          <p:nvPr>
            <p:ph type="subTitle" idx="1"/>
          </p:nvPr>
        </p:nvSpPr>
        <p:spPr>
          <a:xfrm>
            <a:off x="1928813" y="1628775"/>
            <a:ext cx="5214937" cy="700088"/>
          </a:xfrm>
        </p:spPr>
        <p:txBody>
          <a:bodyPr/>
          <a:lstStyle/>
          <a:p>
            <a:pPr eaLnBrk="1" hangingPunct="1">
              <a:lnSpc>
                <a:spcPct val="90000"/>
              </a:lnSpc>
            </a:pPr>
            <a:r>
              <a:rPr lang="zh-CN" altLang="en-US" sz="4800" b="1" dirty="0" smtClean="0">
                <a:solidFill>
                  <a:schemeClr val="tx2"/>
                </a:solidFill>
                <a:latin typeface="华文行楷" pitchFamily="2" charset="-122"/>
                <a:ea typeface="华文行楷" pitchFamily="2" charset="-122"/>
              </a:rPr>
              <a:t>新目标八年级上册</a:t>
            </a:r>
          </a:p>
        </p:txBody>
      </p:sp>
      <p:sp>
        <p:nvSpPr>
          <p:cNvPr id="3077" name="Rectangle 5"/>
          <p:cNvSpPr>
            <a:spLocks noChangeArrowheads="1"/>
          </p:cNvSpPr>
          <p:nvPr/>
        </p:nvSpPr>
        <p:spPr bwMode="auto">
          <a:xfrm>
            <a:off x="3419475" y="2565400"/>
            <a:ext cx="2522538" cy="769938"/>
          </a:xfrm>
          <a:prstGeom prst="rect">
            <a:avLst/>
          </a:prstGeom>
          <a:noFill/>
          <a:ln w="9525">
            <a:noFill/>
            <a:miter lim="800000"/>
            <a:headEnd/>
            <a:tailEnd/>
          </a:ln>
        </p:spPr>
        <p:txBody>
          <a:bodyPr>
            <a:spAutoFit/>
          </a:bodyPr>
          <a:lstStyle/>
          <a:p>
            <a:r>
              <a:rPr kumimoji="0" lang="en-US" altLang="zh-CN" sz="4400" b="1" dirty="0">
                <a:solidFill>
                  <a:schemeClr val="tx2"/>
                </a:solidFill>
                <a:latin typeface="Comic Sans MS" pitchFamily="66" charset="0"/>
                <a:ea typeface="华文行楷" pitchFamily="2" charset="-122"/>
              </a:rPr>
              <a:t>Unit </a:t>
            </a:r>
            <a:r>
              <a:rPr kumimoji="0" lang="en-US" altLang="zh-CN" sz="4400" b="1" dirty="0" smtClean="0">
                <a:solidFill>
                  <a:schemeClr val="tx2"/>
                </a:solidFill>
                <a:latin typeface="Comic Sans MS" pitchFamily="66" charset="0"/>
                <a:ea typeface="华文行楷" pitchFamily="2" charset="-122"/>
              </a:rPr>
              <a:t>2</a:t>
            </a:r>
            <a:endParaRPr kumimoji="0" lang="zh-CN" altLang="en-US" sz="4400" b="1" dirty="0">
              <a:solidFill>
                <a:schemeClr val="tx2"/>
              </a:solidFill>
              <a:latin typeface="Comic Sans MS" pitchFamily="66" charset="0"/>
              <a:ea typeface="华文行楷" pitchFamily="2"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Listen and read</a:t>
            </a:r>
            <a:endParaRPr lang="zh-CN" altLang="en-US" sz="5400" b="0" i="0" dirty="0">
              <a:latin typeface="Script MT Bold" pitchFamily="66" charset="0"/>
            </a:endParaRPr>
          </a:p>
        </p:txBody>
      </p:sp>
      <p:sp>
        <p:nvSpPr>
          <p:cNvPr id="17" name="TextBox 16"/>
          <p:cNvSpPr txBox="1"/>
          <p:nvPr/>
        </p:nvSpPr>
        <p:spPr>
          <a:xfrm>
            <a:off x="1979712" y="2132856"/>
            <a:ext cx="5328592" cy="3416320"/>
          </a:xfrm>
          <a:prstGeom prst="rect">
            <a:avLst/>
          </a:prstGeom>
          <a:noFill/>
        </p:spPr>
        <p:txBody>
          <a:bodyPr wrap="square" rtlCol="0">
            <a:spAutoFit/>
          </a:bodyPr>
          <a:lstStyle/>
          <a:p>
            <a:pPr>
              <a:lnSpc>
                <a:spcPct val="150000"/>
              </a:lnSpc>
            </a:pPr>
            <a:r>
              <a:rPr lang="en-US" altLang="zh-CN" sz="3600" i="1" dirty="0" smtClean="0">
                <a:latin typeface="Georgia" pitchFamily="18" charset="0"/>
              </a:rPr>
              <a:t>Exercise every week,</a:t>
            </a:r>
          </a:p>
          <a:p>
            <a:pPr>
              <a:lnSpc>
                <a:spcPct val="150000"/>
              </a:lnSpc>
            </a:pPr>
            <a:r>
              <a:rPr lang="en-US" altLang="zh-CN" sz="3600" i="1" dirty="0" smtClean="0">
                <a:latin typeface="Georgia" pitchFamily="18" charset="0"/>
              </a:rPr>
              <a:t>At least once or twice.</a:t>
            </a:r>
          </a:p>
          <a:p>
            <a:pPr>
              <a:lnSpc>
                <a:spcPct val="150000"/>
              </a:lnSpc>
            </a:pPr>
            <a:r>
              <a:rPr lang="en-US" altLang="zh-CN" sz="3600" i="1" dirty="0" smtClean="0">
                <a:latin typeface="Georgia" pitchFamily="18" charset="0"/>
              </a:rPr>
              <a:t>Twenty minutes a day?</a:t>
            </a:r>
          </a:p>
          <a:p>
            <a:pPr>
              <a:lnSpc>
                <a:spcPct val="150000"/>
              </a:lnSpc>
            </a:pPr>
            <a:r>
              <a:rPr lang="en-US" altLang="zh-CN" sz="3600" i="1" dirty="0" smtClean="0">
                <a:latin typeface="Georgia" pitchFamily="18" charset="0"/>
              </a:rPr>
              <a:t>Now that’s really nice!</a:t>
            </a:r>
            <a:endParaRPr lang="zh-CN" altLang="en-US" sz="3600" i="1" dirty="0">
              <a:latin typeface="Georgia" pitchFamily="18" charset="0"/>
            </a:endParaRPr>
          </a:p>
        </p:txBody>
      </p:sp>
      <p:sp>
        <p:nvSpPr>
          <p:cNvPr id="40" name="标题 4"/>
          <p:cNvSpPr txBox="1">
            <a:spLocks/>
          </p:cNvSpPr>
          <p:nvPr/>
        </p:nvSpPr>
        <p:spPr>
          <a:xfrm>
            <a:off x="827584" y="1052736"/>
            <a:ext cx="7500990" cy="722311"/>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400" b="0" i="0" u="none" strike="noStrike" kern="1200" cap="none" spc="0" normalizeH="0" baseline="0" noProof="0" dirty="0" smtClean="0">
                <a:ln>
                  <a:noFill/>
                </a:ln>
                <a:solidFill>
                  <a:srgbClr val="038710"/>
                </a:solidFill>
                <a:effectLst/>
                <a:uLnTx/>
                <a:uFillTx/>
                <a:latin typeface="Script MT Bold" pitchFamily="66" charset="0"/>
                <a:ea typeface="+mj-ea"/>
                <a:cs typeface="+mj-cs"/>
              </a:rPr>
              <a:t>Notice the stress</a:t>
            </a:r>
            <a:r>
              <a:rPr kumimoji="0" lang="en-US" altLang="zh-CN" sz="4400" b="0" i="0" u="none" strike="noStrike" kern="1200" cap="none" spc="0" normalizeH="0" noProof="0" dirty="0" smtClean="0">
                <a:ln>
                  <a:noFill/>
                </a:ln>
                <a:solidFill>
                  <a:srgbClr val="038710"/>
                </a:solidFill>
                <a:effectLst/>
                <a:uLnTx/>
                <a:uFillTx/>
                <a:latin typeface="Script MT Bold" pitchFamily="66" charset="0"/>
                <a:ea typeface="+mj-ea"/>
                <a:cs typeface="+mj-cs"/>
              </a:rPr>
              <a:t> and rhythm.</a:t>
            </a:r>
            <a:endParaRPr kumimoji="0" lang="zh-CN" altLang="en-US" sz="4400" b="0" i="0" u="none" strike="noStrike" kern="1200" cap="none" spc="0" normalizeH="0" baseline="0" noProof="0" dirty="0">
              <a:ln>
                <a:noFill/>
              </a:ln>
              <a:solidFill>
                <a:srgbClr val="038710"/>
              </a:solidFill>
              <a:effectLst/>
              <a:uLnTx/>
              <a:uFillTx/>
              <a:latin typeface="Script MT Bold" pitchFamily="66" charset="0"/>
              <a:ea typeface="+mj-ea"/>
              <a:cs typeface="+mj-cs"/>
            </a:endParaRPr>
          </a:p>
        </p:txBody>
      </p:sp>
      <p:sp>
        <p:nvSpPr>
          <p:cNvPr id="20" name="TextBox 19"/>
          <p:cNvSpPr txBox="1"/>
          <p:nvPr/>
        </p:nvSpPr>
        <p:spPr>
          <a:xfrm>
            <a:off x="2226061" y="215841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13" name="TextBox 12"/>
          <p:cNvSpPr txBox="1"/>
          <p:nvPr/>
        </p:nvSpPr>
        <p:spPr>
          <a:xfrm>
            <a:off x="5292080" y="223041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18" name="TextBox 17"/>
          <p:cNvSpPr txBox="1"/>
          <p:nvPr/>
        </p:nvSpPr>
        <p:spPr>
          <a:xfrm>
            <a:off x="2802125" y="295049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3" name="TextBox 22"/>
          <p:cNvSpPr txBox="1"/>
          <p:nvPr/>
        </p:nvSpPr>
        <p:spPr>
          <a:xfrm>
            <a:off x="5466421" y="302250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4" name="TextBox 23"/>
          <p:cNvSpPr txBox="1"/>
          <p:nvPr/>
        </p:nvSpPr>
        <p:spPr>
          <a:xfrm>
            <a:off x="3882245" y="3820984"/>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5" name="TextBox 24"/>
          <p:cNvSpPr txBox="1"/>
          <p:nvPr/>
        </p:nvSpPr>
        <p:spPr>
          <a:xfrm>
            <a:off x="6012160" y="3820984"/>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6" name="TextBox 25"/>
          <p:cNvSpPr txBox="1"/>
          <p:nvPr/>
        </p:nvSpPr>
        <p:spPr>
          <a:xfrm>
            <a:off x="3275856" y="467869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7" name="TextBox 26"/>
          <p:cNvSpPr txBox="1"/>
          <p:nvPr/>
        </p:nvSpPr>
        <p:spPr>
          <a:xfrm>
            <a:off x="5826461" y="468508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Phonetic</a:t>
            </a:r>
            <a:endParaRPr lang="zh-CN" altLang="en-US" sz="5400" b="0" i="0" dirty="0">
              <a:latin typeface="Script MT Bold" pitchFamily="66" charset="0"/>
            </a:endParaRPr>
          </a:p>
        </p:txBody>
      </p:sp>
      <p:sp>
        <p:nvSpPr>
          <p:cNvPr id="17" name="矩形 16"/>
          <p:cNvSpPr/>
          <p:nvPr/>
        </p:nvSpPr>
        <p:spPr>
          <a:xfrm>
            <a:off x="2428860" y="1124744"/>
            <a:ext cx="2643206" cy="4865563"/>
          </a:xfrm>
          <a:prstGeom prst="rect">
            <a:avLst/>
          </a:prstGeom>
        </p:spPr>
        <p:txBody>
          <a:bodyPr wrap="square">
            <a:spAutoFit/>
          </a:bodyPr>
          <a:lstStyle/>
          <a:p>
            <a:pPr>
              <a:lnSpc>
                <a:spcPct val="200000"/>
              </a:lnSpc>
            </a:pPr>
            <a:r>
              <a:rPr lang="en-US" sz="3200" i="1" dirty="0" err="1" smtClean="0">
                <a:latin typeface="Georgia" pitchFamily="18" charset="0"/>
              </a:rPr>
              <a:t>A.d</a:t>
            </a:r>
            <a:r>
              <a:rPr lang="en-US" sz="3200" i="1" u="sng" dirty="0" err="1" smtClean="0">
                <a:latin typeface="Georgia" pitchFamily="18" charset="0"/>
              </a:rPr>
              <a:t>i</a:t>
            </a:r>
            <a:r>
              <a:rPr lang="en-US" sz="3200" i="1" dirty="0" err="1" smtClean="0">
                <a:latin typeface="Georgia" pitchFamily="18" charset="0"/>
              </a:rPr>
              <a:t>d</a:t>
            </a:r>
            <a:endParaRPr lang="zh-CN" altLang="en-US" sz="3200" i="1" dirty="0" smtClean="0">
              <a:latin typeface="Georgia" pitchFamily="18" charset="0"/>
            </a:endParaRPr>
          </a:p>
          <a:p>
            <a:pPr>
              <a:lnSpc>
                <a:spcPct val="200000"/>
              </a:lnSpc>
            </a:pPr>
            <a:r>
              <a:rPr lang="en-US" sz="3200" i="1" dirty="0" err="1" smtClean="0">
                <a:latin typeface="Georgia" pitchFamily="18" charset="0"/>
              </a:rPr>
              <a:t>A.te</a:t>
            </a:r>
            <a:r>
              <a:rPr lang="en-US" sz="3200" i="1" u="sng" dirty="0" err="1" smtClean="0">
                <a:latin typeface="Georgia" pitchFamily="18" charset="0"/>
              </a:rPr>
              <a:t>s</a:t>
            </a:r>
            <a:r>
              <a:rPr lang="en-US" sz="3200" i="1" dirty="0" err="1" smtClean="0">
                <a:latin typeface="Georgia" pitchFamily="18" charset="0"/>
              </a:rPr>
              <a:t>t</a:t>
            </a:r>
            <a:endParaRPr lang="zh-CN" altLang="en-US" sz="3200" i="1" dirty="0" smtClean="0">
              <a:latin typeface="Georgia" pitchFamily="18" charset="0"/>
            </a:endParaRPr>
          </a:p>
          <a:p>
            <a:pPr>
              <a:lnSpc>
                <a:spcPct val="200000"/>
              </a:lnSpc>
            </a:pPr>
            <a:r>
              <a:rPr lang="en-US" sz="3200" i="1" dirty="0" err="1" smtClean="0">
                <a:latin typeface="Georgia" pitchFamily="18" charset="0"/>
              </a:rPr>
              <a:t>A.f</a:t>
            </a:r>
            <a:r>
              <a:rPr lang="en-US" sz="3200" i="1" u="sng" dirty="0" err="1" smtClean="0">
                <a:latin typeface="Georgia" pitchFamily="18" charset="0"/>
              </a:rPr>
              <a:t>a</a:t>
            </a:r>
            <a:r>
              <a:rPr lang="en-US" sz="3200" i="1" dirty="0" err="1" smtClean="0">
                <a:latin typeface="Georgia" pitchFamily="18" charset="0"/>
              </a:rPr>
              <a:t>ther</a:t>
            </a:r>
            <a:endParaRPr lang="zh-CN" altLang="en-US" sz="3200" i="1" dirty="0" smtClean="0">
              <a:latin typeface="Georgia" pitchFamily="18" charset="0"/>
            </a:endParaRPr>
          </a:p>
          <a:p>
            <a:pPr>
              <a:lnSpc>
                <a:spcPct val="200000"/>
              </a:lnSpc>
            </a:pPr>
            <a:r>
              <a:rPr lang="en-US" sz="3200" i="1" dirty="0" err="1" smtClean="0">
                <a:latin typeface="Georgia" pitchFamily="18" charset="0"/>
              </a:rPr>
              <a:t>A.d</a:t>
            </a:r>
            <a:r>
              <a:rPr lang="en-US" sz="3200" i="1" u="sng" dirty="0" err="1" smtClean="0">
                <a:latin typeface="Georgia" pitchFamily="18" charset="0"/>
              </a:rPr>
              <a:t>a</a:t>
            </a:r>
            <a:r>
              <a:rPr lang="en-US" sz="3200" i="1" dirty="0" err="1" smtClean="0">
                <a:latin typeface="Georgia" pitchFamily="18" charset="0"/>
              </a:rPr>
              <a:t>te</a:t>
            </a:r>
            <a:endParaRPr lang="zh-CN" altLang="en-US" sz="3200" i="1" dirty="0" smtClean="0">
              <a:latin typeface="Georgia" pitchFamily="18" charset="0"/>
            </a:endParaRPr>
          </a:p>
          <a:p>
            <a:pPr>
              <a:lnSpc>
                <a:spcPct val="200000"/>
              </a:lnSpc>
            </a:pPr>
            <a:r>
              <a:rPr lang="en-US" sz="3200" i="1" dirty="0" err="1" smtClean="0">
                <a:latin typeface="Georgia" pitchFamily="18" charset="0"/>
              </a:rPr>
              <a:t>A.m</a:t>
            </a:r>
            <a:r>
              <a:rPr lang="en-US" sz="3200" i="1" u="sng" dirty="0" err="1" smtClean="0">
                <a:latin typeface="Georgia" pitchFamily="18" charset="0"/>
              </a:rPr>
              <a:t>o</a:t>
            </a:r>
            <a:r>
              <a:rPr lang="en-US" sz="3200" i="1" dirty="0" err="1" smtClean="0">
                <a:latin typeface="Georgia" pitchFamily="18" charset="0"/>
              </a:rPr>
              <a:t>st</a:t>
            </a:r>
            <a:endParaRPr lang="zh-CN" altLang="en-US" sz="3200" i="1" dirty="0">
              <a:latin typeface="Georgia" pitchFamily="18" charset="0"/>
            </a:endParaRPr>
          </a:p>
        </p:txBody>
      </p:sp>
      <p:sp>
        <p:nvSpPr>
          <p:cNvPr id="18" name="矩形 17"/>
          <p:cNvSpPr/>
          <p:nvPr/>
        </p:nvSpPr>
        <p:spPr>
          <a:xfrm>
            <a:off x="4572000" y="1125306"/>
            <a:ext cx="2156536" cy="4865563"/>
          </a:xfrm>
          <a:prstGeom prst="rect">
            <a:avLst/>
          </a:prstGeom>
        </p:spPr>
        <p:txBody>
          <a:bodyPr wrap="square">
            <a:spAutoFit/>
          </a:bodyPr>
          <a:lstStyle/>
          <a:p>
            <a:pPr>
              <a:lnSpc>
                <a:spcPct val="200000"/>
              </a:lnSpc>
            </a:pPr>
            <a:r>
              <a:rPr lang="en-US" sz="3200" i="1" dirty="0" err="1" smtClean="0">
                <a:latin typeface="Georgia" pitchFamily="18" charset="0"/>
              </a:rPr>
              <a:t>B.s</a:t>
            </a:r>
            <a:r>
              <a:rPr lang="en-US" sz="3200" i="1" u="sng" dirty="0" err="1" smtClean="0">
                <a:latin typeface="Georgia" pitchFamily="18" charset="0"/>
              </a:rPr>
              <a:t>i</a:t>
            </a:r>
            <a:r>
              <a:rPr lang="en-US" sz="3200" i="1" dirty="0" err="1" smtClean="0">
                <a:latin typeface="Georgia" pitchFamily="18" charset="0"/>
              </a:rPr>
              <a:t>ze</a:t>
            </a:r>
            <a:endParaRPr lang="zh-CN" altLang="en-US" sz="3200" i="1" dirty="0" smtClean="0">
              <a:latin typeface="Georgia" pitchFamily="18" charset="0"/>
            </a:endParaRPr>
          </a:p>
          <a:p>
            <a:pPr>
              <a:lnSpc>
                <a:spcPct val="200000"/>
              </a:lnSpc>
            </a:pPr>
            <a:r>
              <a:rPr lang="en-US" sz="3200" i="1" dirty="0" err="1" smtClean="0">
                <a:latin typeface="Georgia" pitchFamily="18" charset="0"/>
              </a:rPr>
              <a:t>B.i</a:t>
            </a:r>
            <a:r>
              <a:rPr lang="en-US" sz="3200" i="1" u="sng" dirty="0" err="1" smtClean="0">
                <a:latin typeface="Georgia" pitchFamily="18" charset="0"/>
              </a:rPr>
              <a:t>s</a:t>
            </a:r>
            <a:endParaRPr lang="zh-CN" altLang="en-US" sz="3200" i="1" dirty="0" smtClean="0">
              <a:latin typeface="Georgia" pitchFamily="18" charset="0"/>
            </a:endParaRPr>
          </a:p>
          <a:p>
            <a:pPr>
              <a:lnSpc>
                <a:spcPct val="200000"/>
              </a:lnSpc>
            </a:pPr>
            <a:r>
              <a:rPr lang="en-US" sz="3200" i="1" dirty="0" err="1" smtClean="0">
                <a:latin typeface="Georgia" pitchFamily="18" charset="0"/>
              </a:rPr>
              <a:t>B.h</a:t>
            </a:r>
            <a:r>
              <a:rPr lang="en-US" sz="3200" i="1" u="sng" dirty="0" err="1" smtClean="0">
                <a:latin typeface="Georgia" pitchFamily="18" charset="0"/>
              </a:rPr>
              <a:t>a</a:t>
            </a:r>
            <a:r>
              <a:rPr lang="en-US" sz="3200" i="1" dirty="0" err="1" smtClean="0">
                <a:latin typeface="Georgia" pitchFamily="18" charset="0"/>
              </a:rPr>
              <a:t>ve</a:t>
            </a:r>
            <a:r>
              <a:rPr lang="en-US" sz="3200" i="1" dirty="0" smtClean="0">
                <a:latin typeface="Georgia" pitchFamily="18" charset="0"/>
              </a:rPr>
              <a:t> </a:t>
            </a:r>
          </a:p>
          <a:p>
            <a:pPr>
              <a:lnSpc>
                <a:spcPct val="200000"/>
              </a:lnSpc>
            </a:pPr>
            <a:r>
              <a:rPr lang="en-US" sz="3200" i="1" dirty="0" err="1" smtClean="0">
                <a:latin typeface="Georgia" pitchFamily="18" charset="0"/>
              </a:rPr>
              <a:t>B.p</a:t>
            </a:r>
            <a:r>
              <a:rPr lang="en-US" sz="3200" i="1" u="sng" dirty="0" err="1" smtClean="0">
                <a:latin typeface="Georgia" pitchFamily="18" charset="0"/>
              </a:rPr>
              <a:t>a</a:t>
            </a:r>
            <a:r>
              <a:rPr lang="en-US" sz="3200" i="1" dirty="0" err="1" smtClean="0">
                <a:latin typeface="Georgia" pitchFamily="18" charset="0"/>
              </a:rPr>
              <a:t>st</a:t>
            </a:r>
            <a:endParaRPr lang="zh-CN" altLang="en-US" sz="3200" i="1" dirty="0" smtClean="0">
              <a:latin typeface="Georgia" pitchFamily="18" charset="0"/>
            </a:endParaRPr>
          </a:p>
          <a:p>
            <a:pPr>
              <a:lnSpc>
                <a:spcPct val="200000"/>
              </a:lnSpc>
            </a:pPr>
            <a:r>
              <a:rPr lang="en-US" sz="3200" i="1" dirty="0" smtClean="0">
                <a:latin typeface="Georgia" pitchFamily="18" charset="0"/>
              </a:rPr>
              <a:t>B.d</a:t>
            </a:r>
            <a:r>
              <a:rPr lang="en-US" sz="3200" i="1" u="sng" dirty="0" smtClean="0">
                <a:latin typeface="Georgia" pitchFamily="18" charset="0"/>
              </a:rPr>
              <a:t>o</a:t>
            </a:r>
            <a:r>
              <a:rPr lang="en-US" sz="3200" i="1" dirty="0" smtClean="0">
                <a:latin typeface="Georgia" pitchFamily="18" charset="0"/>
              </a:rPr>
              <a:t>g</a:t>
            </a:r>
            <a:endParaRPr lang="zh-CN" altLang="en-US" sz="3200" i="1" dirty="0">
              <a:latin typeface="Georgia" pitchFamily="18" charset="0"/>
            </a:endParaRPr>
          </a:p>
        </p:txBody>
      </p:sp>
      <p:sp>
        <p:nvSpPr>
          <p:cNvPr id="19" name="矩形 18"/>
          <p:cNvSpPr/>
          <p:nvPr/>
        </p:nvSpPr>
        <p:spPr>
          <a:xfrm>
            <a:off x="6500826" y="1124744"/>
            <a:ext cx="2428892" cy="4865563"/>
          </a:xfrm>
          <a:prstGeom prst="rect">
            <a:avLst/>
          </a:prstGeom>
        </p:spPr>
        <p:txBody>
          <a:bodyPr wrap="square">
            <a:spAutoFit/>
          </a:bodyPr>
          <a:lstStyle/>
          <a:p>
            <a:pPr>
              <a:lnSpc>
                <a:spcPct val="200000"/>
              </a:lnSpc>
            </a:pPr>
            <a:r>
              <a:rPr lang="en-US" sz="3200" i="1" dirty="0" err="1" smtClean="0">
                <a:latin typeface="Georgia" pitchFamily="18" charset="0"/>
              </a:rPr>
              <a:t>C.l</a:t>
            </a:r>
            <a:r>
              <a:rPr lang="en-US" sz="3200" i="1" u="sng" dirty="0" err="1" smtClean="0">
                <a:latin typeface="Georgia" pitchFamily="18" charset="0"/>
              </a:rPr>
              <a:t>i</a:t>
            </a:r>
            <a:r>
              <a:rPr lang="en-US" sz="3200" i="1" dirty="0" err="1" smtClean="0">
                <a:latin typeface="Georgia" pitchFamily="18" charset="0"/>
              </a:rPr>
              <a:t>ke</a:t>
            </a:r>
            <a:endParaRPr lang="zh-CN" altLang="en-US" sz="3200" i="1" dirty="0" smtClean="0">
              <a:latin typeface="Georgia" pitchFamily="18" charset="0"/>
            </a:endParaRPr>
          </a:p>
          <a:p>
            <a:pPr>
              <a:lnSpc>
                <a:spcPct val="200000"/>
              </a:lnSpc>
            </a:pPr>
            <a:r>
              <a:rPr lang="en-US" sz="3200" i="1" dirty="0" err="1" smtClean="0">
                <a:latin typeface="Georgia" pitchFamily="18" charset="0"/>
              </a:rPr>
              <a:t>C.alway</a:t>
            </a:r>
            <a:r>
              <a:rPr lang="en-US" sz="3200" i="1" u="sng" dirty="0" err="1" smtClean="0">
                <a:latin typeface="Georgia" pitchFamily="18" charset="0"/>
              </a:rPr>
              <a:t>s</a:t>
            </a:r>
            <a:endParaRPr lang="zh-CN" altLang="en-US" sz="3200" i="1" dirty="0" smtClean="0">
              <a:latin typeface="Georgia" pitchFamily="18" charset="0"/>
            </a:endParaRPr>
          </a:p>
          <a:p>
            <a:pPr>
              <a:lnSpc>
                <a:spcPct val="200000"/>
              </a:lnSpc>
            </a:pPr>
            <a:r>
              <a:rPr lang="en-US" sz="3200" i="1" dirty="0" err="1" smtClean="0">
                <a:latin typeface="Georgia" pitchFamily="18" charset="0"/>
              </a:rPr>
              <a:t>C.w</a:t>
            </a:r>
            <a:r>
              <a:rPr lang="en-US" sz="3200" i="1" u="sng" dirty="0" err="1" smtClean="0">
                <a:latin typeface="Georgia" pitchFamily="18" charset="0"/>
              </a:rPr>
              <a:t>a</a:t>
            </a:r>
            <a:r>
              <a:rPr lang="en-US" sz="3200" i="1" dirty="0" err="1" smtClean="0">
                <a:latin typeface="Georgia" pitchFamily="18" charset="0"/>
              </a:rPr>
              <a:t>s</a:t>
            </a:r>
            <a:endParaRPr lang="zh-CN" altLang="en-US" sz="3200" i="1" dirty="0" smtClean="0">
              <a:latin typeface="Georgia" pitchFamily="18" charset="0"/>
            </a:endParaRPr>
          </a:p>
          <a:p>
            <a:pPr>
              <a:lnSpc>
                <a:spcPct val="200000"/>
              </a:lnSpc>
            </a:pPr>
            <a:r>
              <a:rPr lang="en-US" sz="3200" i="1" dirty="0" err="1" smtClean="0">
                <a:latin typeface="Georgia" pitchFamily="18" charset="0"/>
              </a:rPr>
              <a:t>C.cabb</a:t>
            </a:r>
            <a:r>
              <a:rPr lang="en-US" sz="3200" i="1" u="sng" dirty="0" err="1" smtClean="0">
                <a:latin typeface="Georgia" pitchFamily="18" charset="0"/>
              </a:rPr>
              <a:t>a</a:t>
            </a:r>
            <a:r>
              <a:rPr lang="en-US" sz="3200" i="1" dirty="0" err="1" smtClean="0">
                <a:latin typeface="Georgia" pitchFamily="18" charset="0"/>
              </a:rPr>
              <a:t>ge</a:t>
            </a:r>
            <a:endParaRPr lang="zh-CN" altLang="en-US" sz="3200" i="1" dirty="0" smtClean="0">
              <a:latin typeface="Georgia" pitchFamily="18" charset="0"/>
            </a:endParaRPr>
          </a:p>
          <a:p>
            <a:pPr>
              <a:lnSpc>
                <a:spcPct val="200000"/>
              </a:lnSpc>
            </a:pPr>
            <a:r>
              <a:rPr lang="en-US" sz="3200" i="1" dirty="0" err="1" smtClean="0">
                <a:latin typeface="Georgia" pitchFamily="18" charset="0"/>
              </a:rPr>
              <a:t>C.p</a:t>
            </a:r>
            <a:r>
              <a:rPr lang="en-US" sz="3200" i="1" u="sng" dirty="0" err="1" smtClean="0">
                <a:latin typeface="Georgia" pitchFamily="18" charset="0"/>
              </a:rPr>
              <a:t>o</a:t>
            </a:r>
            <a:r>
              <a:rPr lang="en-US" sz="3200" i="1" dirty="0" err="1" smtClean="0">
                <a:latin typeface="Georgia" pitchFamily="18" charset="0"/>
              </a:rPr>
              <a:t>tato</a:t>
            </a:r>
            <a:endParaRPr lang="zh-CN" altLang="en-US" sz="3200" i="1" dirty="0">
              <a:latin typeface="Georgia" pitchFamily="18" charset="0"/>
            </a:endParaRPr>
          </a:p>
        </p:txBody>
      </p:sp>
      <p:sp>
        <p:nvSpPr>
          <p:cNvPr id="20" name="矩形 19"/>
          <p:cNvSpPr/>
          <p:nvPr/>
        </p:nvSpPr>
        <p:spPr>
          <a:xfrm>
            <a:off x="428596" y="1124744"/>
            <a:ext cx="4572000" cy="5016758"/>
          </a:xfrm>
          <a:prstGeom prst="rect">
            <a:avLst/>
          </a:prstGeom>
        </p:spPr>
        <p:txBody>
          <a:bodyPr>
            <a:spAutoFit/>
          </a:bodyPr>
          <a:lstStyle/>
          <a:p>
            <a:pPr>
              <a:lnSpc>
                <a:spcPct val="200000"/>
              </a:lnSpc>
            </a:pPr>
            <a:r>
              <a:rPr lang="en-US" sz="3200" i="1" dirty="0" smtClean="0"/>
              <a:t>(      )1./</a:t>
            </a:r>
            <a:r>
              <a:rPr lang="en-US" sz="3200" i="1" dirty="0" smtClean="0">
                <a:latin typeface="GWIPA" pitchFamily="2" charset="2"/>
              </a:rPr>
              <a:t>I</a:t>
            </a:r>
            <a:r>
              <a:rPr lang="en-US" sz="3200" i="1" dirty="0" smtClean="0"/>
              <a:t>/</a:t>
            </a:r>
            <a:endParaRPr lang="zh-CN" altLang="en-US" sz="3200" i="1" dirty="0" smtClean="0"/>
          </a:p>
          <a:p>
            <a:pPr>
              <a:lnSpc>
                <a:spcPct val="200000"/>
              </a:lnSpc>
            </a:pPr>
            <a:r>
              <a:rPr lang="en-US" sz="3200" i="1" dirty="0" smtClean="0"/>
              <a:t>(      )2./s/</a:t>
            </a:r>
            <a:endParaRPr lang="zh-CN" altLang="en-US" sz="3200" i="1" dirty="0" smtClean="0"/>
          </a:p>
          <a:p>
            <a:pPr>
              <a:lnSpc>
                <a:spcPct val="200000"/>
              </a:lnSpc>
            </a:pPr>
            <a:r>
              <a:rPr lang="en-US" sz="3200" i="1" dirty="0" smtClean="0"/>
              <a:t>(      )3./</a:t>
            </a:r>
            <a:r>
              <a:rPr lang="en-US" sz="3200" i="1" dirty="0" smtClean="0">
                <a:latin typeface="GWIPA" pitchFamily="2" charset="2"/>
              </a:rPr>
              <a:t>Q</a:t>
            </a:r>
            <a:r>
              <a:rPr lang="en-US" sz="3200" i="1" dirty="0" smtClean="0"/>
              <a:t>/</a:t>
            </a:r>
            <a:endParaRPr lang="zh-CN" altLang="en-US" sz="3200" i="1" dirty="0" smtClean="0"/>
          </a:p>
          <a:p>
            <a:pPr>
              <a:lnSpc>
                <a:spcPct val="200000"/>
              </a:lnSpc>
            </a:pPr>
            <a:r>
              <a:rPr lang="en-US" sz="3200" i="1" dirty="0" smtClean="0"/>
              <a:t>(      )4./</a:t>
            </a:r>
            <a:r>
              <a:rPr lang="en-US" sz="3200" i="1" dirty="0" smtClean="0">
                <a:latin typeface="GWIPA" pitchFamily="2" charset="2"/>
              </a:rPr>
              <a:t>A:</a:t>
            </a:r>
            <a:r>
              <a:rPr lang="en-US" sz="3200" i="1" dirty="0" smtClean="0"/>
              <a:t>/</a:t>
            </a:r>
            <a:endParaRPr lang="zh-CN" altLang="en-US" sz="3200" i="1" dirty="0" smtClean="0"/>
          </a:p>
          <a:p>
            <a:pPr>
              <a:lnSpc>
                <a:spcPct val="200000"/>
              </a:lnSpc>
            </a:pPr>
            <a:r>
              <a:rPr lang="en-US" sz="3200" i="1" dirty="0" smtClean="0"/>
              <a:t>(      )5./</a:t>
            </a:r>
            <a:r>
              <a:rPr lang="en-US" sz="2800" i="1" dirty="0" err="1" smtClean="0">
                <a:latin typeface="GWIPA" pitchFamily="2" charset="2"/>
              </a:rPr>
              <a:t>E</a:t>
            </a:r>
            <a:r>
              <a:rPr lang="en-US" altLang="zh-CN" sz="2800" i="1" dirty="0" err="1" smtClean="0">
                <a:latin typeface="MS Reference Sans Serif"/>
              </a:rPr>
              <a:t>ʊ</a:t>
            </a:r>
            <a:r>
              <a:rPr lang="en-US" sz="3200" i="1" dirty="0" smtClean="0"/>
              <a:t>/</a:t>
            </a:r>
            <a:endParaRPr lang="zh-CN" altLang="en-US" sz="3200" i="1" dirty="0"/>
          </a:p>
        </p:txBody>
      </p:sp>
      <p:sp>
        <p:nvSpPr>
          <p:cNvPr id="21" name="TextBox 20"/>
          <p:cNvSpPr txBox="1"/>
          <p:nvPr/>
        </p:nvSpPr>
        <p:spPr>
          <a:xfrm>
            <a:off x="642910" y="1488428"/>
            <a:ext cx="1357322" cy="707886"/>
          </a:xfrm>
          <a:prstGeom prst="rect">
            <a:avLst/>
          </a:prstGeom>
          <a:noFill/>
        </p:spPr>
        <p:txBody>
          <a:bodyPr wrap="square" rtlCol="0">
            <a:spAutoFit/>
          </a:bodyPr>
          <a:lstStyle/>
          <a:p>
            <a:r>
              <a:rPr lang="en-US" altLang="zh-CN" sz="4000" b="1" i="1" dirty="0" smtClean="0">
                <a:solidFill>
                  <a:srgbClr val="FF0000"/>
                </a:solidFill>
                <a:latin typeface="Jokerman" pitchFamily="82" charset="0"/>
              </a:rPr>
              <a:t>A</a:t>
            </a:r>
            <a:endParaRPr lang="zh-CN" altLang="en-US" sz="4000" b="1" i="1" dirty="0">
              <a:solidFill>
                <a:srgbClr val="FF0000"/>
              </a:solidFill>
              <a:latin typeface="Jokerman" pitchFamily="82" charset="0"/>
            </a:endParaRPr>
          </a:p>
        </p:txBody>
      </p:sp>
      <p:sp>
        <p:nvSpPr>
          <p:cNvPr id="22" name="TextBox 21"/>
          <p:cNvSpPr txBox="1"/>
          <p:nvPr/>
        </p:nvSpPr>
        <p:spPr>
          <a:xfrm>
            <a:off x="642910" y="2488560"/>
            <a:ext cx="1357322" cy="707886"/>
          </a:xfrm>
          <a:prstGeom prst="rect">
            <a:avLst/>
          </a:prstGeom>
          <a:noFill/>
        </p:spPr>
        <p:txBody>
          <a:bodyPr wrap="square" rtlCol="0">
            <a:spAutoFit/>
          </a:bodyPr>
          <a:lstStyle/>
          <a:p>
            <a:r>
              <a:rPr lang="en-US" altLang="zh-CN" sz="4000" b="1" i="1" dirty="0" smtClean="0">
                <a:solidFill>
                  <a:srgbClr val="FF0000"/>
                </a:solidFill>
                <a:latin typeface="Jokerman" pitchFamily="82" charset="0"/>
              </a:rPr>
              <a:t>A</a:t>
            </a:r>
            <a:endParaRPr lang="zh-CN" altLang="en-US" sz="4000" b="1" i="1" dirty="0">
              <a:solidFill>
                <a:srgbClr val="FF0000"/>
              </a:solidFill>
              <a:latin typeface="Jokerman" pitchFamily="82" charset="0"/>
            </a:endParaRPr>
          </a:p>
        </p:txBody>
      </p:sp>
      <p:sp>
        <p:nvSpPr>
          <p:cNvPr id="23" name="TextBox 22"/>
          <p:cNvSpPr txBox="1"/>
          <p:nvPr/>
        </p:nvSpPr>
        <p:spPr>
          <a:xfrm>
            <a:off x="642910" y="3410760"/>
            <a:ext cx="1357322" cy="707886"/>
          </a:xfrm>
          <a:prstGeom prst="rect">
            <a:avLst/>
          </a:prstGeom>
          <a:noFill/>
        </p:spPr>
        <p:txBody>
          <a:bodyPr wrap="square" rtlCol="0">
            <a:spAutoFit/>
          </a:bodyPr>
          <a:lstStyle/>
          <a:p>
            <a:r>
              <a:rPr lang="en-US" altLang="zh-CN" sz="4000" b="1" i="1" dirty="0" smtClean="0">
                <a:solidFill>
                  <a:srgbClr val="FF0000"/>
                </a:solidFill>
                <a:latin typeface="Jokerman" pitchFamily="82" charset="0"/>
              </a:rPr>
              <a:t>B</a:t>
            </a:r>
            <a:endParaRPr lang="zh-CN" altLang="en-US" sz="4000" b="1" i="1" dirty="0">
              <a:solidFill>
                <a:srgbClr val="FF0000"/>
              </a:solidFill>
              <a:latin typeface="Jokerman" pitchFamily="82" charset="0"/>
            </a:endParaRPr>
          </a:p>
        </p:txBody>
      </p:sp>
      <p:sp>
        <p:nvSpPr>
          <p:cNvPr id="24" name="TextBox 23"/>
          <p:cNvSpPr txBox="1"/>
          <p:nvPr/>
        </p:nvSpPr>
        <p:spPr>
          <a:xfrm>
            <a:off x="642910" y="4417386"/>
            <a:ext cx="1357322" cy="707886"/>
          </a:xfrm>
          <a:prstGeom prst="rect">
            <a:avLst/>
          </a:prstGeom>
          <a:noFill/>
        </p:spPr>
        <p:txBody>
          <a:bodyPr wrap="square" rtlCol="0">
            <a:spAutoFit/>
          </a:bodyPr>
          <a:lstStyle/>
          <a:p>
            <a:r>
              <a:rPr lang="en-US" altLang="zh-CN" sz="4000" b="1" i="1" dirty="0" smtClean="0">
                <a:solidFill>
                  <a:srgbClr val="FF0000"/>
                </a:solidFill>
                <a:latin typeface="Jokerman" pitchFamily="82" charset="0"/>
              </a:rPr>
              <a:t>B</a:t>
            </a:r>
            <a:endParaRPr lang="zh-CN" altLang="en-US" sz="4000" b="1" i="1" dirty="0">
              <a:solidFill>
                <a:srgbClr val="FF0000"/>
              </a:solidFill>
              <a:latin typeface="Jokerman" pitchFamily="82" charset="0"/>
            </a:endParaRPr>
          </a:p>
        </p:txBody>
      </p:sp>
      <p:sp>
        <p:nvSpPr>
          <p:cNvPr id="25" name="TextBox 24"/>
          <p:cNvSpPr txBox="1"/>
          <p:nvPr/>
        </p:nvSpPr>
        <p:spPr>
          <a:xfrm>
            <a:off x="642910" y="5417518"/>
            <a:ext cx="1357322" cy="707886"/>
          </a:xfrm>
          <a:prstGeom prst="rect">
            <a:avLst/>
          </a:prstGeom>
          <a:noFill/>
        </p:spPr>
        <p:txBody>
          <a:bodyPr wrap="square" rtlCol="0">
            <a:spAutoFit/>
          </a:bodyPr>
          <a:lstStyle/>
          <a:p>
            <a:r>
              <a:rPr lang="en-US" altLang="zh-CN" sz="4000" b="1" i="1" dirty="0" smtClean="0">
                <a:solidFill>
                  <a:srgbClr val="FF0000"/>
                </a:solidFill>
                <a:latin typeface="Jokerman" pitchFamily="82" charset="0"/>
              </a:rPr>
              <a:t>A</a:t>
            </a:r>
            <a:endParaRPr lang="zh-CN" altLang="en-US" sz="4000" b="1" i="1" dirty="0">
              <a:solidFill>
                <a:srgbClr val="FF0000"/>
              </a:solidFill>
              <a:latin typeface="Jokerman"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subTnLst>
                                    <p:audio>
                                      <p:cMediaNode>
                                        <p:cTn display="0" masterRel="sameClick">
                                          <p:stCondLst>
                                            <p:cond evt="begin" delay="0">
                                              <p:tn val="14"/>
                                            </p:cond>
                                          </p:stCondLst>
                                          <p:endCondLst>
                                            <p:cond evt="onStopAudio" delay="0">
                                              <p:tgtEl>
                                                <p:sldTgt/>
                                              </p:tgtEl>
                                            </p:cond>
                                          </p:endCondLst>
                                        </p:cTn>
                                        <p:tgtEl>
                                          <p:sndTgt r:embed="rId2" name="清脆4.wav"/>
                                        </p:tgtEl>
                                      </p:cMediaNode>
                                    </p:audio>
                                  </p:sub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3"/>
                                        </p:tgtEl>
                                        <p:attrNameLst>
                                          <p:attrName>ppt_y</p:attrName>
                                        </p:attrNameLst>
                                      </p:cBhvr>
                                      <p:tavLst>
                                        <p:tav tm="0">
                                          <p:val>
                                            <p:strVal val="#ppt_y"/>
                                          </p:val>
                                        </p:tav>
                                        <p:tav tm="100000">
                                          <p:val>
                                            <p:strVal val="#ppt_y"/>
                                          </p:val>
                                        </p:tav>
                                      </p:tavLst>
                                    </p:anim>
                                    <p:anim calcmode="lin" valueType="num">
                                      <p:cBhvr>
                                        <p:cTn id="2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清脆4.wav"/>
                                        </p:tgtEl>
                                      </p:cMediaNode>
                                    </p:audio>
                                  </p:sub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4"/>
                                        </p:tgtEl>
                                        <p:attrNameLst>
                                          <p:attrName>ppt_y</p:attrName>
                                        </p:attrNameLst>
                                      </p:cBhvr>
                                      <p:tavLst>
                                        <p:tav tm="0">
                                          <p:val>
                                            <p:strVal val="#ppt_y"/>
                                          </p:val>
                                        </p:tav>
                                        <p:tav tm="100000">
                                          <p:val>
                                            <p:strVal val="#ppt_y"/>
                                          </p:val>
                                        </p:tav>
                                      </p:tavLst>
                                    </p:anim>
                                    <p:anim calcmode="lin" valueType="num">
                                      <p:cBhvr>
                                        <p:cTn id="3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4"/>
                                        </p:tgtEl>
                                      </p:cBhvr>
                                    </p:animEffect>
                                  </p:childTnLst>
                                  <p:subTnLst>
                                    <p:audio>
                                      <p:cMediaNode>
                                        <p:cTn display="0" masterRel="sameClick">
                                          <p:stCondLst>
                                            <p:cond evt="begin" delay="0">
                                              <p:tn val="32"/>
                                            </p:cond>
                                          </p:stCondLst>
                                          <p:endCondLst>
                                            <p:cond evt="onStopAudio" delay="0">
                                              <p:tgtEl>
                                                <p:sldTgt/>
                                              </p:tgtEl>
                                            </p:cond>
                                          </p:endCondLst>
                                        </p:cTn>
                                        <p:tgtEl>
                                          <p:sndTgt r:embed="rId2" name="清脆4.wav"/>
                                        </p:tgtEl>
                                      </p:cMediaNode>
                                    </p:audio>
                                  </p:sub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5"/>
                                        </p:tgtEl>
                                        <p:attrNameLst>
                                          <p:attrName>ppt_y</p:attrName>
                                        </p:attrNameLst>
                                      </p:cBhvr>
                                      <p:tavLst>
                                        <p:tav tm="0">
                                          <p:val>
                                            <p:strVal val="#ppt_y"/>
                                          </p:val>
                                        </p:tav>
                                        <p:tav tm="100000">
                                          <p:val>
                                            <p:strVal val="#ppt_y"/>
                                          </p:val>
                                        </p:tav>
                                      </p:tavLst>
                                    </p:anim>
                                    <p:anim calcmode="lin" valueType="num">
                                      <p:cBhvr>
                                        <p:cTn id="4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5"/>
                                        </p:tgtEl>
                                      </p:cBhvr>
                                    </p:animEffect>
                                  </p:childTnLst>
                                  <p:subTnLst>
                                    <p:audio>
                                      <p:cMediaNode>
                                        <p:cTn display="0" masterRel="sameClick">
                                          <p:stCondLst>
                                            <p:cond evt="begin" delay="0">
                                              <p:tn val="41"/>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Phonetic</a:t>
            </a:r>
            <a:endParaRPr lang="zh-CN" altLang="en-US" sz="5400" b="0" i="0" dirty="0">
              <a:latin typeface="Script MT Bold" pitchFamily="66" charset="0"/>
            </a:endParaRPr>
          </a:p>
        </p:txBody>
      </p:sp>
      <p:sp>
        <p:nvSpPr>
          <p:cNvPr id="13" name="Rectangle 1"/>
          <p:cNvSpPr>
            <a:spLocks noChangeArrowheads="1"/>
          </p:cNvSpPr>
          <p:nvPr/>
        </p:nvSpPr>
        <p:spPr bwMode="auto">
          <a:xfrm>
            <a:off x="-4125" y="1412776"/>
            <a:ext cx="8680581" cy="406265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5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0" lang="zh-CN" sz="3200" b="1" i="0" u="none" strike="noStrike" cap="none" normalizeH="0" baseline="0" dirty="0" smtClean="0">
                <a:ln>
                  <a:noFill/>
                </a:ln>
                <a:solidFill>
                  <a:schemeClr val="tx1"/>
                </a:solidFill>
                <a:effectLst/>
                <a:latin typeface="华康海报体W12(P)" pitchFamily="82" charset="-122"/>
                <a:ea typeface="华康海报体W12(P)" pitchFamily="82" charset="-122"/>
                <a:cs typeface="Times New Roman" pitchFamily="18" charset="0"/>
              </a:rPr>
              <a:t>找出划线部分读音与其它不同的选项</a:t>
            </a:r>
            <a:endParaRPr kumimoji="0" lang="zh-CN" altLang="en-US" b="0" i="0" u="none" strike="noStrike" cap="none" normalizeH="0" baseline="0" dirty="0" smtClean="0">
              <a:ln>
                <a:noFill/>
              </a:ln>
              <a:solidFill>
                <a:schemeClr val="tx1"/>
              </a:solidFill>
              <a:effectLst/>
              <a:latin typeface="华康海报体W12(P)" pitchFamily="82" charset="-122"/>
              <a:ea typeface="华康海报体W12(P)" pitchFamily="82" charset="-122"/>
              <a:cs typeface="宋体" pitchFamily="2" charset="-122"/>
            </a:endParaRPr>
          </a:p>
          <a:p>
            <a:pPr marL="0" marR="0" lvl="0" indent="200025" algn="l" defTabSz="914400" rtl="0" eaLnBrk="0" fontAlgn="base" latinLnBrk="0" hangingPunct="0">
              <a:lnSpc>
                <a:spcPct val="150000"/>
              </a:lnSpc>
              <a:spcBef>
                <a:spcPct val="0"/>
              </a:spcBef>
              <a:spcAft>
                <a:spcPct val="0"/>
              </a:spcAft>
              <a:buClrTx/>
              <a:buSzTx/>
              <a:buFontTx/>
              <a:buNone/>
              <a:tabLst/>
            </a:pPr>
            <a:r>
              <a:rPr kumimoji="0" lang="zh-CN" altLang="en-US" sz="2400" b="1" i="1"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1. A. t</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a</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ke           B. m</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a</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n          C.b</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a</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g</a:t>
            </a:r>
            <a:endParaRPr kumimoji="0" lang="en-US" altLang="zh-CN" sz="2000" b="1"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200025" algn="l" defTabSz="914400" rtl="0" eaLnBrk="0" fontAlgn="base" latinLnBrk="0" hangingPunct="0">
              <a:lnSpc>
                <a:spcPct val="150000"/>
              </a:lnSpc>
              <a:spcBef>
                <a:spcPct val="0"/>
              </a:spcBef>
              <a:spcAft>
                <a:spcPct val="0"/>
              </a:spcAft>
              <a:buClrTx/>
              <a:buSzTx/>
              <a:buFontTx/>
              <a:buNone/>
              <a:tabLst/>
            </a:pPr>
            <a:r>
              <a:rPr kumimoji="0" lang="zh-CN" altLang="en-US"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      ）  </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2. A. </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o</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ther         B. m</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u</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ch        C. n</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o</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t</a:t>
            </a:r>
            <a:endParaRPr kumimoji="0" lang="en-US" altLang="zh-CN" sz="2000" b="1"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200025" algn="l" defTabSz="914400" rtl="0" eaLnBrk="0" fontAlgn="base" latinLnBrk="0" hangingPunct="0">
              <a:lnSpc>
                <a:spcPct val="150000"/>
              </a:lnSpc>
              <a:spcBef>
                <a:spcPct val="0"/>
              </a:spcBef>
              <a:spcAft>
                <a:spcPct val="0"/>
              </a:spcAft>
              <a:buClrTx/>
              <a:buSzTx/>
              <a:buFontTx/>
              <a:buNone/>
              <a:tabLst/>
            </a:pPr>
            <a:r>
              <a:rPr kumimoji="0" lang="zh-CN" altLang="en-US"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      ）  </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3. A. b</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oa</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t          B. t</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ow</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n          C. c</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oa</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t</a:t>
            </a:r>
            <a:endParaRPr kumimoji="0" lang="en-US" altLang="zh-CN" sz="2000" b="1"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200025" algn="l" defTabSz="914400" rtl="0" eaLnBrk="0" fontAlgn="base" latinLnBrk="0" hangingPunct="0">
              <a:lnSpc>
                <a:spcPct val="150000"/>
              </a:lnSpc>
              <a:spcBef>
                <a:spcPct val="0"/>
              </a:spcBef>
              <a:spcAft>
                <a:spcPct val="0"/>
              </a:spcAft>
              <a:buClrTx/>
              <a:buSzTx/>
              <a:buFontTx/>
              <a:buNone/>
              <a:tabLst/>
            </a:pPr>
            <a:r>
              <a:rPr kumimoji="0" lang="en-US" altLang="zh-CN" sz="2800"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   (       ) </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  4. A. </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th</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ree         B. </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th</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an           C. </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th</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ink</a:t>
            </a:r>
            <a:endParaRPr kumimoji="0" lang="en-US" altLang="zh-CN" sz="2000" b="1"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200025" algn="l" defTabSz="914400" rtl="0" eaLnBrk="0" fontAlgn="base" latinLnBrk="0" hangingPunct="0">
              <a:lnSpc>
                <a:spcPct val="150000"/>
              </a:lnSpc>
              <a:spcBef>
                <a:spcPct val="0"/>
              </a:spcBef>
              <a:spcAft>
                <a:spcPct val="0"/>
              </a:spcAft>
              <a:buClrTx/>
              <a:buSzTx/>
              <a:buFontTx/>
              <a:buNone/>
              <a:tabLst/>
            </a:pP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   </a:t>
            </a:r>
            <a:r>
              <a:rPr kumimoji="0" lang="en-US" altLang="zh-CN" sz="2800"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       )   </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5. A. h</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er</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            B. t</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er</a:t>
            </a:r>
            <a:r>
              <a:rPr kumimoji="0" lang="en-US" altLang="zh-CN" sz="2800" b="1" i="1" u="none" strike="noStrike" cap="none" normalizeH="0" baseline="0" dirty="0" smtClean="0">
                <a:ln>
                  <a:noFill/>
                </a:ln>
                <a:solidFill>
                  <a:schemeClr val="tx1"/>
                </a:solidFill>
                <a:effectLst/>
                <a:latin typeface="Georgia" pitchFamily="18" charset="0"/>
                <a:ea typeface="宋体" pitchFamily="2" charset="-122"/>
                <a:cs typeface="Times New Roman" pitchFamily="18" charset="0"/>
              </a:rPr>
              <a:t>m           C. show</a:t>
            </a:r>
            <a:r>
              <a:rPr kumimoji="0" lang="en-US" altLang="zh-CN" sz="2800" b="1" i="1" u="sng" strike="noStrike" cap="none" normalizeH="0" baseline="0" dirty="0" smtClean="0">
                <a:ln>
                  <a:noFill/>
                </a:ln>
                <a:solidFill>
                  <a:schemeClr val="tx1"/>
                </a:solidFill>
                <a:effectLst/>
                <a:latin typeface="Georgia" pitchFamily="18" charset="0"/>
                <a:ea typeface="宋体" pitchFamily="2" charset="-122"/>
                <a:cs typeface="Times New Roman" pitchFamily="18" charset="0"/>
              </a:rPr>
              <a:t>er</a:t>
            </a:r>
            <a:endParaRPr kumimoji="0" lang="en-US" altLang="zh-CN" sz="5400" b="1"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p:txBody>
      </p:sp>
      <p:sp>
        <p:nvSpPr>
          <p:cNvPr id="14" name="矩形 13"/>
          <p:cNvSpPr/>
          <p:nvPr/>
        </p:nvSpPr>
        <p:spPr>
          <a:xfrm>
            <a:off x="688128" y="2229374"/>
            <a:ext cx="571504" cy="646331"/>
          </a:xfrm>
          <a:prstGeom prst="rect">
            <a:avLst/>
          </a:prstGeom>
          <a:noFill/>
        </p:spPr>
        <p:txBody>
          <a:bodyPr wrap="square">
            <a:spAutoFit/>
          </a:bodyPr>
          <a:lstStyle/>
          <a:p>
            <a:pPr>
              <a:defRPr/>
            </a:pPr>
            <a:r>
              <a:rPr lang="en-US" altLang="zh-CN" sz="3600" b="1" i="1" dirty="0" smtClean="0">
                <a:ln w="1905"/>
                <a:solidFill>
                  <a:srgbClr val="FF0000"/>
                </a:solidFill>
                <a:effectLst>
                  <a:innerShdw blurRad="69850" dist="43180" dir="5400000">
                    <a:srgbClr val="000000">
                      <a:alpha val="65000"/>
                    </a:srgbClr>
                  </a:innerShdw>
                </a:effectLst>
                <a:latin typeface="Georgia" pitchFamily="18" charset="0"/>
              </a:rPr>
              <a:t>A</a:t>
            </a:r>
            <a:endParaRPr lang="zh-CN" altLang="en-US" sz="3600" b="1" i="1" dirty="0">
              <a:ln w="1905"/>
              <a:solidFill>
                <a:srgbClr val="FF0000"/>
              </a:solidFill>
              <a:effectLst>
                <a:innerShdw blurRad="69850" dist="43180" dir="5400000">
                  <a:srgbClr val="000000">
                    <a:alpha val="65000"/>
                  </a:srgbClr>
                </a:innerShdw>
              </a:effectLst>
              <a:latin typeface="Georgia" pitchFamily="18" charset="0"/>
            </a:endParaRPr>
          </a:p>
        </p:txBody>
      </p:sp>
      <p:sp>
        <p:nvSpPr>
          <p:cNvPr id="15" name="矩形 14"/>
          <p:cNvSpPr/>
          <p:nvPr/>
        </p:nvSpPr>
        <p:spPr>
          <a:xfrm>
            <a:off x="688128" y="2871319"/>
            <a:ext cx="571504" cy="646331"/>
          </a:xfrm>
          <a:prstGeom prst="rect">
            <a:avLst/>
          </a:prstGeom>
          <a:noFill/>
        </p:spPr>
        <p:txBody>
          <a:bodyPr wrap="square">
            <a:spAutoFit/>
          </a:bodyPr>
          <a:lstStyle/>
          <a:p>
            <a:pPr>
              <a:defRPr/>
            </a:pPr>
            <a:r>
              <a:rPr lang="en-US" altLang="zh-CN" sz="3600" b="1" i="1" dirty="0" smtClean="0">
                <a:ln w="1905"/>
                <a:solidFill>
                  <a:srgbClr val="FF0000"/>
                </a:solidFill>
                <a:effectLst>
                  <a:innerShdw blurRad="69850" dist="43180" dir="5400000">
                    <a:srgbClr val="000000">
                      <a:alpha val="65000"/>
                    </a:srgbClr>
                  </a:innerShdw>
                </a:effectLst>
                <a:latin typeface="Georgia" pitchFamily="18" charset="0"/>
              </a:rPr>
              <a:t>C</a:t>
            </a:r>
            <a:endParaRPr lang="zh-CN" altLang="en-US" sz="3600" b="1" i="1" dirty="0">
              <a:ln w="1905"/>
              <a:solidFill>
                <a:srgbClr val="FF0000"/>
              </a:solidFill>
              <a:effectLst>
                <a:innerShdw blurRad="69850" dist="43180" dir="5400000">
                  <a:srgbClr val="000000">
                    <a:alpha val="65000"/>
                  </a:srgbClr>
                </a:innerShdw>
              </a:effectLst>
              <a:latin typeface="Georgia" pitchFamily="18" charset="0"/>
            </a:endParaRPr>
          </a:p>
        </p:txBody>
      </p:sp>
      <p:sp>
        <p:nvSpPr>
          <p:cNvPr id="16" name="矩形 15"/>
          <p:cNvSpPr/>
          <p:nvPr/>
        </p:nvSpPr>
        <p:spPr>
          <a:xfrm>
            <a:off x="688128" y="3513264"/>
            <a:ext cx="571504" cy="646331"/>
          </a:xfrm>
          <a:prstGeom prst="rect">
            <a:avLst/>
          </a:prstGeom>
          <a:noFill/>
        </p:spPr>
        <p:txBody>
          <a:bodyPr wrap="square">
            <a:spAutoFit/>
          </a:bodyPr>
          <a:lstStyle/>
          <a:p>
            <a:pPr>
              <a:defRPr/>
            </a:pPr>
            <a:r>
              <a:rPr lang="en-US" altLang="zh-CN" sz="3600" b="1" i="1" dirty="0" smtClean="0">
                <a:ln w="1905"/>
                <a:solidFill>
                  <a:srgbClr val="FF0000"/>
                </a:solidFill>
                <a:effectLst>
                  <a:innerShdw blurRad="69850" dist="43180" dir="5400000">
                    <a:srgbClr val="000000">
                      <a:alpha val="65000"/>
                    </a:srgbClr>
                  </a:innerShdw>
                </a:effectLst>
                <a:latin typeface="Georgia" pitchFamily="18" charset="0"/>
              </a:rPr>
              <a:t>B</a:t>
            </a:r>
            <a:endParaRPr lang="zh-CN" altLang="en-US" sz="3600" b="1" i="1" dirty="0">
              <a:ln w="1905"/>
              <a:solidFill>
                <a:srgbClr val="FF0000"/>
              </a:solidFill>
              <a:effectLst>
                <a:innerShdw blurRad="69850" dist="43180" dir="5400000">
                  <a:srgbClr val="000000">
                    <a:alpha val="65000"/>
                  </a:srgbClr>
                </a:innerShdw>
              </a:effectLst>
              <a:latin typeface="Georgia" pitchFamily="18" charset="0"/>
            </a:endParaRPr>
          </a:p>
        </p:txBody>
      </p:sp>
      <p:sp>
        <p:nvSpPr>
          <p:cNvPr id="17" name="矩形 16"/>
          <p:cNvSpPr/>
          <p:nvPr/>
        </p:nvSpPr>
        <p:spPr>
          <a:xfrm>
            <a:off x="688128" y="4155209"/>
            <a:ext cx="571504" cy="646331"/>
          </a:xfrm>
          <a:prstGeom prst="rect">
            <a:avLst/>
          </a:prstGeom>
          <a:noFill/>
        </p:spPr>
        <p:txBody>
          <a:bodyPr wrap="square">
            <a:spAutoFit/>
          </a:bodyPr>
          <a:lstStyle/>
          <a:p>
            <a:pPr>
              <a:defRPr/>
            </a:pPr>
            <a:r>
              <a:rPr lang="en-US" altLang="zh-CN" sz="3600" b="1" i="1" dirty="0" smtClean="0">
                <a:ln w="1905"/>
                <a:solidFill>
                  <a:srgbClr val="FF0000"/>
                </a:solidFill>
                <a:effectLst>
                  <a:innerShdw blurRad="69850" dist="43180" dir="5400000">
                    <a:srgbClr val="000000">
                      <a:alpha val="65000"/>
                    </a:srgbClr>
                  </a:innerShdw>
                </a:effectLst>
                <a:latin typeface="Georgia" pitchFamily="18" charset="0"/>
              </a:rPr>
              <a:t>B</a:t>
            </a:r>
            <a:endParaRPr lang="zh-CN" altLang="en-US" sz="3600" b="1" i="1" dirty="0">
              <a:ln w="1905"/>
              <a:solidFill>
                <a:srgbClr val="FF0000"/>
              </a:solidFill>
              <a:effectLst>
                <a:innerShdw blurRad="69850" dist="43180" dir="5400000">
                  <a:srgbClr val="000000">
                    <a:alpha val="65000"/>
                  </a:srgbClr>
                </a:innerShdw>
              </a:effectLst>
              <a:latin typeface="Georgia" pitchFamily="18" charset="0"/>
            </a:endParaRPr>
          </a:p>
        </p:txBody>
      </p:sp>
      <p:sp>
        <p:nvSpPr>
          <p:cNvPr id="18" name="矩形 17"/>
          <p:cNvSpPr/>
          <p:nvPr/>
        </p:nvSpPr>
        <p:spPr>
          <a:xfrm>
            <a:off x="688128" y="4797152"/>
            <a:ext cx="571504" cy="646331"/>
          </a:xfrm>
          <a:prstGeom prst="rect">
            <a:avLst/>
          </a:prstGeom>
          <a:noFill/>
        </p:spPr>
        <p:txBody>
          <a:bodyPr wrap="square">
            <a:spAutoFit/>
          </a:bodyPr>
          <a:lstStyle/>
          <a:p>
            <a:pPr>
              <a:defRPr/>
            </a:pPr>
            <a:r>
              <a:rPr lang="en-US" altLang="zh-CN" sz="3600" b="1" i="1" dirty="0" smtClean="0">
                <a:ln w="1905"/>
                <a:solidFill>
                  <a:srgbClr val="FF0000"/>
                </a:solidFill>
                <a:effectLst>
                  <a:innerShdw blurRad="69850" dist="43180" dir="5400000">
                    <a:srgbClr val="000000">
                      <a:alpha val="65000"/>
                    </a:srgbClr>
                  </a:innerShdw>
                </a:effectLst>
                <a:latin typeface="Georgia" pitchFamily="18" charset="0"/>
              </a:rPr>
              <a:t>C</a:t>
            </a:r>
            <a:endParaRPr lang="zh-CN" altLang="en-US" sz="3600" b="1" i="1" dirty="0">
              <a:ln w="1905"/>
              <a:solidFill>
                <a:srgbClr val="FF0000"/>
              </a:solidFill>
              <a:effectLst>
                <a:innerShdw blurRad="69850" dist="43180" dir="5400000">
                  <a:srgbClr val="000000">
                    <a:alpha val="65000"/>
                  </a:srgbClr>
                </a:inn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Oral English</a:t>
            </a:r>
            <a:endParaRPr lang="zh-CN" altLang="en-US" sz="5400" b="0" i="0" dirty="0">
              <a:latin typeface="Script MT Bold" pitchFamily="66" charset="0"/>
            </a:endParaRPr>
          </a:p>
        </p:txBody>
      </p:sp>
      <p:sp>
        <p:nvSpPr>
          <p:cNvPr id="13" name="矩形 12"/>
          <p:cNvSpPr/>
          <p:nvPr/>
        </p:nvSpPr>
        <p:spPr>
          <a:xfrm>
            <a:off x="177646" y="1028343"/>
            <a:ext cx="8786842" cy="5221942"/>
          </a:xfrm>
          <a:prstGeom prst="rect">
            <a:avLst/>
          </a:prstGeom>
        </p:spPr>
        <p:txBody>
          <a:bodyPr wrap="square">
            <a:spAutoFit/>
          </a:bodyPr>
          <a:lstStyle/>
          <a:p>
            <a:pPr>
              <a:lnSpc>
                <a:spcPts val="4000"/>
              </a:lnSpc>
            </a:pPr>
            <a:r>
              <a:rPr lang="en-US" altLang="zh-CN" sz="3000" i="1" dirty="0" smtClean="0">
                <a:latin typeface="Georgia" pitchFamily="18" charset="0"/>
              </a:rPr>
              <a:t>Rick:    Hi, Helen. Long time no see.</a:t>
            </a:r>
          </a:p>
          <a:p>
            <a:pPr>
              <a:lnSpc>
                <a:spcPts val="4000"/>
              </a:lnSpc>
            </a:pPr>
            <a:r>
              <a:rPr lang="en-US" altLang="zh-CN" sz="3000" i="1" dirty="0" smtClean="0">
                <a:latin typeface="Georgia" pitchFamily="18" charset="0"/>
              </a:rPr>
              <a:t>Helen: Hi, Rick. Yes, I was on vacation last month.</a:t>
            </a:r>
          </a:p>
          <a:p>
            <a:pPr>
              <a:lnSpc>
                <a:spcPts val="4000"/>
              </a:lnSpc>
            </a:pPr>
            <a:r>
              <a:rPr lang="en-US" altLang="zh-CN" sz="3000" i="1" dirty="0" smtClean="0">
                <a:latin typeface="Georgia" pitchFamily="18" charset="0"/>
              </a:rPr>
              <a:t>Rick:    Oh, did you go anywhere interesting?</a:t>
            </a:r>
          </a:p>
          <a:p>
            <a:pPr>
              <a:lnSpc>
                <a:spcPts val="4000"/>
              </a:lnSpc>
            </a:pPr>
            <a:r>
              <a:rPr lang="en-US" altLang="zh-CN" sz="3000" i="1" dirty="0" smtClean="0">
                <a:latin typeface="Georgia" pitchFamily="18" charset="0"/>
              </a:rPr>
              <a:t>Helen: Yes, I went to </a:t>
            </a:r>
            <a:r>
              <a:rPr lang="en-US" altLang="zh-CN" sz="3000" i="1" dirty="0" err="1" smtClean="0">
                <a:latin typeface="Georgia" pitchFamily="18" charset="0"/>
              </a:rPr>
              <a:t>Guizhou</a:t>
            </a:r>
            <a:r>
              <a:rPr lang="en-US" altLang="zh-CN" sz="3000" i="1" dirty="0" smtClean="0">
                <a:latin typeface="Georgia" pitchFamily="18" charset="0"/>
              </a:rPr>
              <a:t> with my family.</a:t>
            </a:r>
          </a:p>
          <a:p>
            <a:pPr>
              <a:lnSpc>
                <a:spcPts val="4000"/>
              </a:lnSpc>
            </a:pPr>
            <a:r>
              <a:rPr lang="en-US" altLang="zh-CN" sz="3000" i="1" dirty="0" smtClean="0">
                <a:latin typeface="Georgia" pitchFamily="18" charset="0"/>
              </a:rPr>
              <a:t>Rick:    Wow! Did you see </a:t>
            </a:r>
            <a:r>
              <a:rPr lang="en-US" altLang="zh-CN" sz="3000" i="1" dirty="0" err="1" smtClean="0">
                <a:latin typeface="Georgia" pitchFamily="18" charset="0"/>
              </a:rPr>
              <a:t>Huangguoshu</a:t>
            </a:r>
            <a:r>
              <a:rPr lang="en-US" altLang="zh-CN" sz="3000" i="1" dirty="0" smtClean="0">
                <a:latin typeface="Georgia" pitchFamily="18" charset="0"/>
              </a:rPr>
              <a:t> Waterfall?</a:t>
            </a:r>
          </a:p>
          <a:p>
            <a:pPr>
              <a:lnSpc>
                <a:spcPts val="4000"/>
              </a:lnSpc>
            </a:pPr>
            <a:r>
              <a:rPr lang="en-US" altLang="zh-CN" sz="3000" i="1" dirty="0" smtClean="0">
                <a:latin typeface="Georgia" pitchFamily="18" charset="0"/>
              </a:rPr>
              <a:t>Helen: Yes, I did. It was wonderful! We took quite </a:t>
            </a:r>
            <a:endParaRPr lang="en-US" altLang="zh-CN" sz="3000" i="1" dirty="0" smtClean="0">
              <a:latin typeface="Georgia" pitchFamily="18" charset="0"/>
            </a:endParaRPr>
          </a:p>
          <a:p>
            <a:pPr>
              <a:lnSpc>
                <a:spcPts val="4000"/>
              </a:lnSpc>
            </a:pPr>
            <a:r>
              <a:rPr lang="en-US" altLang="zh-CN" sz="3000" i="1" dirty="0" smtClean="0">
                <a:latin typeface="Georgia" pitchFamily="18" charset="0"/>
              </a:rPr>
              <a:t> </a:t>
            </a:r>
            <a:r>
              <a:rPr lang="en-US" altLang="zh-CN" sz="3000" i="1" dirty="0" smtClean="0">
                <a:latin typeface="Georgia" pitchFamily="18" charset="0"/>
              </a:rPr>
              <a:t>            </a:t>
            </a:r>
            <a:r>
              <a:rPr lang="en-US" altLang="zh-CN" sz="3000" i="1" dirty="0" smtClean="0">
                <a:latin typeface="Georgia" pitchFamily="18" charset="0"/>
              </a:rPr>
              <a:t>a </a:t>
            </a:r>
            <a:r>
              <a:rPr lang="en-US" altLang="zh-CN" sz="3000" i="1" dirty="0" smtClean="0">
                <a:latin typeface="Georgia" pitchFamily="18" charset="0"/>
              </a:rPr>
              <a:t>few photos there.  what about you? Did</a:t>
            </a:r>
          </a:p>
          <a:p>
            <a:pPr>
              <a:lnSpc>
                <a:spcPts val="4000"/>
              </a:lnSpc>
            </a:pPr>
            <a:r>
              <a:rPr lang="en-US" altLang="zh-CN" sz="3000" i="1" dirty="0" smtClean="0">
                <a:latin typeface="Georgia" pitchFamily="18" charset="0"/>
              </a:rPr>
              <a:t>             you do anything special last month?</a:t>
            </a:r>
          </a:p>
          <a:p>
            <a:pPr>
              <a:lnSpc>
                <a:spcPts val="4000"/>
              </a:lnSpc>
            </a:pPr>
            <a:r>
              <a:rPr lang="en-US" altLang="zh-CN" sz="3000" i="1" dirty="0" smtClean="0">
                <a:latin typeface="Georgia" pitchFamily="18" charset="0"/>
              </a:rPr>
              <a:t>Rick:   Not really. I just stayed at home most of </a:t>
            </a:r>
          </a:p>
          <a:p>
            <a:pPr>
              <a:lnSpc>
                <a:spcPts val="4000"/>
              </a:lnSpc>
            </a:pPr>
            <a:r>
              <a:rPr lang="en-US" altLang="zh-CN" sz="3000" i="1" dirty="0" smtClean="0">
                <a:latin typeface="Georgia" pitchFamily="18" charset="0"/>
              </a:rPr>
              <a:t>             the time to read and relax.</a:t>
            </a:r>
            <a:endParaRPr lang="zh-CN" altLang="en-US" sz="3000" i="1"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ICE01.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ICE01.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ICE01.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ICE01.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left)">
                                      <p:cBhvr>
                                        <p:cTn id="32" dur="500"/>
                                        <p:tgtEl>
                                          <p:spTgt spid="1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ICE01.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wipe(left)">
                                      <p:cBhvr>
                                        <p:cTn id="37" dur="500"/>
                                        <p:tgtEl>
                                          <p:spTgt spid="1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ICE01.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wipe(left)">
                                      <p:cBhvr>
                                        <p:cTn id="42" dur="500"/>
                                        <p:tgtEl>
                                          <p:spTgt spid="1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ICE01.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wipe(left)">
                                      <p:cBhvr>
                                        <p:cTn id="47" dur="500"/>
                                        <p:tgtEl>
                                          <p:spTgt spid="1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ICE01.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xEl>
                                              <p:pRg st="9" end="9"/>
                                            </p:txEl>
                                          </p:spTgt>
                                        </p:tgtEl>
                                        <p:attrNameLst>
                                          <p:attrName>style.visibility</p:attrName>
                                        </p:attrNameLst>
                                      </p:cBhvr>
                                      <p:to>
                                        <p:strVal val="visible"/>
                                      </p:to>
                                    </p:set>
                                    <p:animEffect transition="in" filter="wipe(left)">
                                      <p:cBhvr>
                                        <p:cTn id="52" dur="500"/>
                                        <p:tgtEl>
                                          <p:spTgt spid="1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Revision</a:t>
            </a:r>
            <a:endParaRPr lang="zh-CN" altLang="en-US" sz="5400" b="0" i="0" dirty="0">
              <a:latin typeface="Script MT Bold" pitchFamily="66" charset="0"/>
            </a:endParaRPr>
          </a:p>
        </p:txBody>
      </p:sp>
      <p:sp>
        <p:nvSpPr>
          <p:cNvPr id="4" name="矩形 3"/>
          <p:cNvSpPr/>
          <p:nvPr/>
        </p:nvSpPr>
        <p:spPr>
          <a:xfrm>
            <a:off x="214282" y="1006465"/>
            <a:ext cx="8750206" cy="5734903"/>
          </a:xfrm>
          <a:prstGeom prst="rect">
            <a:avLst/>
          </a:prstGeom>
        </p:spPr>
        <p:txBody>
          <a:bodyPr wrap="square">
            <a:spAutoFit/>
          </a:bodyPr>
          <a:lstStyle/>
          <a:p>
            <a:pPr>
              <a:lnSpc>
                <a:spcPts val="4000"/>
              </a:lnSpc>
            </a:pPr>
            <a:r>
              <a:rPr lang="en-US" altLang="zh-CN" sz="3000" i="1" dirty="0" smtClean="0">
                <a:latin typeface="Georgia" pitchFamily="18" charset="0"/>
              </a:rPr>
              <a:t>Rick:    Hi, Helen. </a:t>
            </a:r>
            <a:r>
              <a:rPr lang="en-US" altLang="zh-CN" sz="3000" i="1" dirty="0" smtClean="0">
                <a:solidFill>
                  <a:srgbClr val="FF0000"/>
                </a:solidFill>
                <a:latin typeface="Georgia" pitchFamily="18" charset="0"/>
              </a:rPr>
              <a:t>Long time no see</a:t>
            </a:r>
            <a:r>
              <a:rPr lang="en-US" altLang="zh-CN" sz="3000" i="1" dirty="0" smtClean="0">
                <a:latin typeface="Georgia" pitchFamily="18" charset="0"/>
              </a:rPr>
              <a:t>.</a:t>
            </a:r>
          </a:p>
          <a:p>
            <a:pPr>
              <a:lnSpc>
                <a:spcPts val="4000"/>
              </a:lnSpc>
            </a:pPr>
            <a:r>
              <a:rPr lang="en-US" altLang="zh-CN" sz="3000" i="1" dirty="0" smtClean="0">
                <a:latin typeface="Georgia" pitchFamily="18" charset="0"/>
              </a:rPr>
              <a:t>Helen: Hi, Rick. Yes, I </a:t>
            </a:r>
            <a:r>
              <a:rPr lang="en-US" altLang="zh-CN" sz="3000" i="1" dirty="0" smtClean="0">
                <a:solidFill>
                  <a:srgbClr val="0000CC"/>
                </a:solidFill>
                <a:latin typeface="Georgia" pitchFamily="18" charset="0"/>
              </a:rPr>
              <a:t>was on vacation </a:t>
            </a:r>
            <a:r>
              <a:rPr lang="en-US" altLang="zh-CN" sz="3000" i="1" dirty="0" smtClean="0">
                <a:latin typeface="Georgia" pitchFamily="18" charset="0"/>
              </a:rPr>
              <a:t>last month.</a:t>
            </a:r>
          </a:p>
          <a:p>
            <a:pPr>
              <a:lnSpc>
                <a:spcPts val="4000"/>
              </a:lnSpc>
            </a:pPr>
            <a:r>
              <a:rPr lang="en-US" altLang="zh-CN" sz="3000" i="1" dirty="0" smtClean="0">
                <a:latin typeface="Georgia" pitchFamily="18" charset="0"/>
              </a:rPr>
              <a:t>Rick:    Oh, did you </a:t>
            </a:r>
            <a:r>
              <a:rPr lang="en-US" altLang="zh-CN" sz="3000" i="1" dirty="0" smtClean="0">
                <a:solidFill>
                  <a:srgbClr val="FF0000"/>
                </a:solidFill>
                <a:latin typeface="Georgia" pitchFamily="18" charset="0"/>
              </a:rPr>
              <a:t>go anywhere interesting</a:t>
            </a:r>
            <a:r>
              <a:rPr lang="en-US" altLang="zh-CN" sz="3000" i="1" dirty="0" smtClean="0">
                <a:latin typeface="Georgia" pitchFamily="18" charset="0"/>
              </a:rPr>
              <a:t>?</a:t>
            </a:r>
          </a:p>
          <a:p>
            <a:pPr>
              <a:lnSpc>
                <a:spcPts val="4000"/>
              </a:lnSpc>
            </a:pPr>
            <a:r>
              <a:rPr lang="en-US" altLang="zh-CN" sz="3000" i="1" dirty="0" smtClean="0">
                <a:latin typeface="Georgia" pitchFamily="18" charset="0"/>
              </a:rPr>
              <a:t>Helen: Yes, I </a:t>
            </a:r>
            <a:r>
              <a:rPr lang="en-US" altLang="zh-CN" sz="3000" i="1" dirty="0" smtClean="0">
                <a:solidFill>
                  <a:srgbClr val="0000CC"/>
                </a:solidFill>
                <a:latin typeface="Georgia" pitchFamily="18" charset="0"/>
              </a:rPr>
              <a:t>went to </a:t>
            </a:r>
            <a:r>
              <a:rPr lang="en-US" altLang="zh-CN" sz="3000" i="1" dirty="0" err="1" smtClean="0">
                <a:latin typeface="Georgia" pitchFamily="18" charset="0"/>
              </a:rPr>
              <a:t>Guizhou</a:t>
            </a:r>
            <a:r>
              <a:rPr lang="en-US" altLang="zh-CN" sz="3000" i="1" dirty="0" smtClean="0">
                <a:latin typeface="Georgia" pitchFamily="18" charset="0"/>
              </a:rPr>
              <a:t> </a:t>
            </a:r>
            <a:r>
              <a:rPr lang="en-US" altLang="zh-CN" sz="3000" i="1" dirty="0" smtClean="0">
                <a:solidFill>
                  <a:srgbClr val="FF0000"/>
                </a:solidFill>
                <a:latin typeface="Georgia" pitchFamily="18" charset="0"/>
              </a:rPr>
              <a:t>with</a:t>
            </a:r>
            <a:r>
              <a:rPr lang="en-US" altLang="zh-CN" sz="3000" i="1" dirty="0" smtClean="0">
                <a:latin typeface="Georgia" pitchFamily="18" charset="0"/>
              </a:rPr>
              <a:t> my family.</a:t>
            </a:r>
          </a:p>
          <a:p>
            <a:pPr>
              <a:lnSpc>
                <a:spcPts val="4000"/>
              </a:lnSpc>
            </a:pPr>
            <a:r>
              <a:rPr lang="en-US" altLang="zh-CN" sz="3000" i="1" dirty="0" smtClean="0">
                <a:latin typeface="Georgia" pitchFamily="18" charset="0"/>
              </a:rPr>
              <a:t>Rick:    Wow! Did you see </a:t>
            </a:r>
            <a:r>
              <a:rPr lang="en-US" altLang="zh-CN" sz="3000" i="1" dirty="0" err="1" smtClean="0">
                <a:latin typeface="Georgia" pitchFamily="18" charset="0"/>
              </a:rPr>
              <a:t>Huangguoshu</a:t>
            </a:r>
            <a:r>
              <a:rPr lang="en-US" altLang="zh-CN" sz="3000" i="1" dirty="0" smtClean="0">
                <a:latin typeface="Georgia" pitchFamily="18" charset="0"/>
              </a:rPr>
              <a:t> Waterfall?</a:t>
            </a:r>
          </a:p>
          <a:p>
            <a:pPr>
              <a:lnSpc>
                <a:spcPts val="4000"/>
              </a:lnSpc>
            </a:pPr>
            <a:r>
              <a:rPr lang="en-US" altLang="zh-CN" sz="3000" i="1" dirty="0" smtClean="0">
                <a:latin typeface="Georgia" pitchFamily="18" charset="0"/>
              </a:rPr>
              <a:t>Helen: Yes, I did. It was wonderful! We </a:t>
            </a:r>
            <a:r>
              <a:rPr lang="en-US" altLang="zh-CN" sz="3000" i="1" dirty="0" smtClean="0">
                <a:solidFill>
                  <a:srgbClr val="0000CC"/>
                </a:solidFill>
                <a:latin typeface="Georgia" pitchFamily="18" charset="0"/>
              </a:rPr>
              <a:t>took</a:t>
            </a:r>
            <a:r>
              <a:rPr lang="en-US" altLang="zh-CN" sz="3000" i="1" dirty="0" smtClean="0">
                <a:latin typeface="Georgia" pitchFamily="18" charset="0"/>
              </a:rPr>
              <a:t> </a:t>
            </a:r>
            <a:r>
              <a:rPr lang="en-US" altLang="zh-CN" sz="3000" i="1" dirty="0" smtClean="0">
                <a:solidFill>
                  <a:srgbClr val="FF0000"/>
                </a:solidFill>
                <a:latin typeface="Georgia" pitchFamily="18" charset="0"/>
              </a:rPr>
              <a:t>quite</a:t>
            </a:r>
          </a:p>
          <a:p>
            <a:pPr>
              <a:lnSpc>
                <a:spcPts val="4000"/>
              </a:lnSpc>
            </a:pPr>
            <a:r>
              <a:rPr lang="en-US" altLang="zh-CN" sz="3000" i="1" dirty="0" smtClean="0">
                <a:solidFill>
                  <a:srgbClr val="FF0000"/>
                </a:solidFill>
                <a:latin typeface="Georgia" pitchFamily="18" charset="0"/>
              </a:rPr>
              <a:t>             a few</a:t>
            </a:r>
            <a:r>
              <a:rPr lang="en-US" altLang="zh-CN" sz="3000" i="1" dirty="0" smtClean="0">
                <a:latin typeface="Georgia" pitchFamily="18" charset="0"/>
              </a:rPr>
              <a:t> </a:t>
            </a:r>
            <a:r>
              <a:rPr lang="en-US" altLang="zh-CN" sz="3000" i="1" dirty="0" smtClean="0">
                <a:solidFill>
                  <a:srgbClr val="0000CC"/>
                </a:solidFill>
                <a:latin typeface="Georgia" pitchFamily="18" charset="0"/>
              </a:rPr>
              <a:t>photos</a:t>
            </a:r>
            <a:r>
              <a:rPr lang="en-US" altLang="zh-CN" sz="3000" i="1" dirty="0" smtClean="0">
                <a:latin typeface="Georgia" pitchFamily="18" charset="0"/>
              </a:rPr>
              <a:t> there. What about you? Did</a:t>
            </a:r>
          </a:p>
          <a:p>
            <a:pPr>
              <a:lnSpc>
                <a:spcPts val="4000"/>
              </a:lnSpc>
            </a:pPr>
            <a:r>
              <a:rPr lang="en-US" altLang="zh-CN" sz="3000" i="1" dirty="0" smtClean="0">
                <a:latin typeface="Georgia" pitchFamily="18" charset="0"/>
              </a:rPr>
              <a:t>             you </a:t>
            </a:r>
            <a:r>
              <a:rPr lang="en-US" altLang="zh-CN" sz="3000" i="1" dirty="0" smtClean="0">
                <a:solidFill>
                  <a:srgbClr val="FF0000"/>
                </a:solidFill>
                <a:latin typeface="Georgia" pitchFamily="18" charset="0"/>
              </a:rPr>
              <a:t>do anything special </a:t>
            </a:r>
            <a:r>
              <a:rPr lang="en-US" altLang="zh-CN" sz="3000" i="1" dirty="0" smtClean="0">
                <a:latin typeface="Georgia" pitchFamily="18" charset="0"/>
              </a:rPr>
              <a:t>last month?</a:t>
            </a:r>
          </a:p>
          <a:p>
            <a:pPr>
              <a:lnSpc>
                <a:spcPts val="4000"/>
              </a:lnSpc>
            </a:pPr>
            <a:r>
              <a:rPr lang="en-US" altLang="zh-CN" sz="3000" i="1" dirty="0" smtClean="0">
                <a:latin typeface="Georgia" pitchFamily="18" charset="0"/>
              </a:rPr>
              <a:t>Rick:   </a:t>
            </a:r>
            <a:r>
              <a:rPr lang="en-US" altLang="zh-CN" sz="3000" i="1" dirty="0" smtClean="0">
                <a:solidFill>
                  <a:srgbClr val="0000CC"/>
                </a:solidFill>
                <a:latin typeface="Georgia" pitchFamily="18" charset="0"/>
              </a:rPr>
              <a:t>Not really</a:t>
            </a:r>
            <a:r>
              <a:rPr lang="en-US" altLang="zh-CN" sz="3000" i="1" dirty="0" smtClean="0">
                <a:latin typeface="Georgia" pitchFamily="18" charset="0"/>
              </a:rPr>
              <a:t>. I </a:t>
            </a:r>
            <a:r>
              <a:rPr lang="en-US" altLang="zh-CN" sz="3000" i="1" dirty="0" smtClean="0">
                <a:solidFill>
                  <a:srgbClr val="FF0000"/>
                </a:solidFill>
                <a:latin typeface="Georgia" pitchFamily="18" charset="0"/>
              </a:rPr>
              <a:t>just</a:t>
            </a:r>
            <a:r>
              <a:rPr lang="en-US" altLang="zh-CN" sz="3000" i="1" dirty="0" smtClean="0">
                <a:latin typeface="Georgia" pitchFamily="18" charset="0"/>
              </a:rPr>
              <a:t> </a:t>
            </a:r>
            <a:r>
              <a:rPr lang="en-US" altLang="zh-CN" sz="3000" i="1" dirty="0" smtClean="0">
                <a:solidFill>
                  <a:srgbClr val="0000CC"/>
                </a:solidFill>
                <a:latin typeface="Georgia" pitchFamily="18" charset="0"/>
              </a:rPr>
              <a:t>stayed at home </a:t>
            </a:r>
            <a:r>
              <a:rPr lang="en-US" altLang="zh-CN" sz="3000" i="1" dirty="0" smtClean="0">
                <a:solidFill>
                  <a:srgbClr val="FF0000"/>
                </a:solidFill>
                <a:latin typeface="Georgia" pitchFamily="18" charset="0"/>
              </a:rPr>
              <a:t>most of </a:t>
            </a:r>
          </a:p>
          <a:p>
            <a:pPr>
              <a:lnSpc>
                <a:spcPts val="4000"/>
              </a:lnSpc>
            </a:pPr>
            <a:r>
              <a:rPr lang="en-US" altLang="zh-CN" sz="3000" i="1" dirty="0" smtClean="0">
                <a:solidFill>
                  <a:srgbClr val="FF0000"/>
                </a:solidFill>
                <a:latin typeface="Georgia" pitchFamily="18" charset="0"/>
              </a:rPr>
              <a:t>             the time</a:t>
            </a:r>
            <a:r>
              <a:rPr lang="en-US" altLang="zh-CN" sz="3000" i="1" dirty="0" smtClean="0">
                <a:latin typeface="Georgia" pitchFamily="18" charset="0"/>
              </a:rPr>
              <a:t> </a:t>
            </a:r>
            <a:r>
              <a:rPr lang="en-US" altLang="zh-CN" sz="3000" i="1" dirty="0" smtClean="0">
                <a:solidFill>
                  <a:srgbClr val="0000CC"/>
                </a:solidFill>
                <a:latin typeface="Georgia" pitchFamily="18" charset="0"/>
              </a:rPr>
              <a:t>to read and relax</a:t>
            </a:r>
            <a:r>
              <a:rPr lang="en-US" altLang="zh-CN" sz="3000" i="1" dirty="0" smtClean="0">
                <a:latin typeface="Georgia" pitchFamily="18" charset="0"/>
              </a:rPr>
              <a:t>.</a:t>
            </a:r>
            <a:endParaRPr lang="zh-CN" altLang="en-US" sz="3000" i="1" dirty="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6" name="矩形 5"/>
          <p:cNvSpPr/>
          <p:nvPr/>
        </p:nvSpPr>
        <p:spPr>
          <a:xfrm>
            <a:off x="178942" y="1356384"/>
            <a:ext cx="7399783" cy="733534"/>
          </a:xfrm>
          <a:prstGeom prst="rect">
            <a:avLst/>
          </a:prstGeom>
        </p:spPr>
        <p:txBody>
          <a:bodyPr wrap="none">
            <a:spAutoFit/>
          </a:bodyPr>
          <a:lstStyle/>
          <a:p>
            <a:pPr marL="342900" indent="-342900">
              <a:lnSpc>
                <a:spcPts val="5000"/>
              </a:lnSpc>
              <a:defRPr/>
            </a:pPr>
            <a:r>
              <a:rPr lang="en-US" altLang="zh-CN" sz="3200" i="1" dirty="0" smtClean="0">
                <a:latin typeface="Georgia" pitchFamily="18" charset="0"/>
              </a:rPr>
              <a:t>1).I </a:t>
            </a:r>
            <a:r>
              <a:rPr lang="en-US" altLang="zh-CN" sz="3200" i="1" dirty="0">
                <a:latin typeface="Georgia" pitchFamily="18" charset="0"/>
              </a:rPr>
              <a:t>______</a:t>
            </a:r>
            <a:r>
              <a:rPr lang="zh-CN" altLang="en-US" sz="3200" i="1" dirty="0">
                <a:latin typeface="Georgia" pitchFamily="18" charset="0"/>
              </a:rPr>
              <a:t>（</a:t>
            </a:r>
            <a:r>
              <a:rPr lang="en-US" altLang="zh-CN" sz="3200" i="1" dirty="0">
                <a:latin typeface="Georgia" pitchFamily="18" charset="0"/>
              </a:rPr>
              <a:t>play</a:t>
            </a:r>
            <a:r>
              <a:rPr lang="zh-CN" altLang="en-US" sz="3200" i="1" dirty="0">
                <a:latin typeface="Georgia" pitchFamily="18" charset="0"/>
              </a:rPr>
              <a:t>）</a:t>
            </a:r>
            <a:r>
              <a:rPr lang="en-US" altLang="zh-CN" sz="3200" i="1" dirty="0">
                <a:latin typeface="Georgia" pitchFamily="18" charset="0"/>
              </a:rPr>
              <a:t> soccer yesterday.</a:t>
            </a:r>
          </a:p>
        </p:txBody>
      </p:sp>
      <p:sp>
        <p:nvSpPr>
          <p:cNvPr id="7" name="TextBox 6"/>
          <p:cNvSpPr txBox="1"/>
          <p:nvPr/>
        </p:nvSpPr>
        <p:spPr>
          <a:xfrm>
            <a:off x="964760" y="1485989"/>
            <a:ext cx="1649811" cy="584775"/>
          </a:xfrm>
          <a:prstGeom prst="rect">
            <a:avLst/>
          </a:prstGeom>
          <a:noFill/>
        </p:spPr>
        <p:txBody>
          <a:bodyPr wrap="none" rtlCol="0">
            <a:spAutoFit/>
          </a:bodyPr>
          <a:lstStyle/>
          <a:p>
            <a:r>
              <a:rPr lang="en-US" altLang="zh-CN" sz="3200" b="1" i="1" dirty="0" smtClean="0">
                <a:solidFill>
                  <a:srgbClr val="FF0000"/>
                </a:solidFill>
                <a:latin typeface="Georgia" pitchFamily="18" charset="0"/>
              </a:rPr>
              <a:t>played</a:t>
            </a:r>
            <a:endParaRPr lang="zh-CN" altLang="en-US" sz="3200" b="1" i="1" dirty="0">
              <a:solidFill>
                <a:srgbClr val="FF0000"/>
              </a:solidFill>
              <a:latin typeface="Georgia" pitchFamily="18" charset="0"/>
            </a:endParaRPr>
          </a:p>
        </p:txBody>
      </p:sp>
      <p:sp>
        <p:nvSpPr>
          <p:cNvPr id="8" name="矩形 7"/>
          <p:cNvSpPr/>
          <p:nvPr/>
        </p:nvSpPr>
        <p:spPr>
          <a:xfrm>
            <a:off x="107504" y="2070764"/>
            <a:ext cx="9174306" cy="733534"/>
          </a:xfrm>
          <a:prstGeom prst="rect">
            <a:avLst/>
          </a:prstGeom>
        </p:spPr>
        <p:txBody>
          <a:bodyPr wrap="none">
            <a:spAutoFit/>
          </a:bodyPr>
          <a:lstStyle/>
          <a:p>
            <a:pPr marL="342900" indent="-342900">
              <a:lnSpc>
                <a:spcPts val="5000"/>
              </a:lnSpc>
              <a:defRPr/>
            </a:pPr>
            <a:r>
              <a:rPr lang="en-US" altLang="zh-CN" sz="3200" i="1" dirty="0" smtClean="0">
                <a:latin typeface="Georgia" pitchFamily="18" charset="0"/>
              </a:rPr>
              <a:t>2). We_____ (live) </a:t>
            </a:r>
            <a:r>
              <a:rPr lang="en-US" altLang="zh-CN" sz="3200" i="1" dirty="0">
                <a:latin typeface="Georgia" pitchFamily="18" charset="0"/>
              </a:rPr>
              <a:t>in Shanghai two years ago.</a:t>
            </a:r>
          </a:p>
        </p:txBody>
      </p:sp>
      <p:sp>
        <p:nvSpPr>
          <p:cNvPr id="9" name="TextBox 8"/>
          <p:cNvSpPr txBox="1"/>
          <p:nvPr/>
        </p:nvSpPr>
        <p:spPr>
          <a:xfrm>
            <a:off x="1464826" y="2142202"/>
            <a:ext cx="1234633" cy="584775"/>
          </a:xfrm>
          <a:prstGeom prst="rect">
            <a:avLst/>
          </a:prstGeom>
          <a:noFill/>
        </p:spPr>
        <p:txBody>
          <a:bodyPr wrap="none" rtlCol="0">
            <a:spAutoFit/>
          </a:bodyPr>
          <a:lstStyle/>
          <a:p>
            <a:r>
              <a:rPr lang="en-US" altLang="zh-CN" sz="3200" b="1" i="1" dirty="0" smtClean="0">
                <a:solidFill>
                  <a:srgbClr val="FF0000"/>
                </a:solidFill>
                <a:latin typeface="Georgia" pitchFamily="18" charset="0"/>
              </a:rPr>
              <a:t>lived</a:t>
            </a:r>
            <a:endParaRPr lang="zh-CN" altLang="en-US" sz="3200" b="1" i="1" dirty="0">
              <a:solidFill>
                <a:srgbClr val="FF0000"/>
              </a:solidFill>
              <a:latin typeface="Georgia" pitchFamily="18" charset="0"/>
            </a:endParaRPr>
          </a:p>
        </p:txBody>
      </p:sp>
      <p:sp>
        <p:nvSpPr>
          <p:cNvPr id="10" name="矩形 9"/>
          <p:cNvSpPr/>
          <p:nvPr/>
        </p:nvSpPr>
        <p:spPr>
          <a:xfrm>
            <a:off x="107504" y="2856582"/>
            <a:ext cx="8358214" cy="1374735"/>
          </a:xfrm>
          <a:prstGeom prst="rect">
            <a:avLst/>
          </a:prstGeom>
        </p:spPr>
        <p:txBody>
          <a:bodyPr wrap="square">
            <a:spAutoFit/>
          </a:bodyPr>
          <a:lstStyle/>
          <a:p>
            <a:pPr marL="342900" indent="-342900">
              <a:lnSpc>
                <a:spcPts val="5000"/>
              </a:lnSpc>
              <a:defRPr/>
            </a:pPr>
            <a:r>
              <a:rPr lang="en-US" altLang="zh-CN" sz="3200" i="1" dirty="0" smtClean="0">
                <a:latin typeface="Georgia" pitchFamily="18" charset="0"/>
              </a:rPr>
              <a:t>3).He_______ (study) </a:t>
            </a:r>
            <a:r>
              <a:rPr lang="en-US" altLang="zh-CN" sz="3200" i="1" dirty="0">
                <a:latin typeface="Georgia" pitchFamily="18" charset="0"/>
              </a:rPr>
              <a:t>English the day </a:t>
            </a:r>
            <a:r>
              <a:rPr lang="en-US" altLang="zh-CN" sz="3200" i="1" dirty="0" smtClean="0">
                <a:latin typeface="Georgia" pitchFamily="18" charset="0"/>
              </a:rPr>
              <a:t>before yesterday</a:t>
            </a:r>
            <a:r>
              <a:rPr lang="en-US" altLang="zh-CN" sz="3200" i="1" dirty="0">
                <a:latin typeface="Georgia" pitchFamily="18" charset="0"/>
              </a:rPr>
              <a:t>.</a:t>
            </a:r>
          </a:p>
        </p:txBody>
      </p:sp>
      <p:sp>
        <p:nvSpPr>
          <p:cNvPr id="11" name="TextBox 10"/>
          <p:cNvSpPr txBox="1"/>
          <p:nvPr/>
        </p:nvSpPr>
        <p:spPr>
          <a:xfrm>
            <a:off x="1334658" y="2914749"/>
            <a:ext cx="1773242" cy="584775"/>
          </a:xfrm>
          <a:prstGeom prst="rect">
            <a:avLst/>
          </a:prstGeom>
          <a:noFill/>
        </p:spPr>
        <p:txBody>
          <a:bodyPr wrap="none" rtlCol="0">
            <a:spAutoFit/>
          </a:bodyPr>
          <a:lstStyle/>
          <a:p>
            <a:r>
              <a:rPr lang="en-US" altLang="zh-CN" sz="3200" b="1" i="1" dirty="0" smtClean="0">
                <a:solidFill>
                  <a:srgbClr val="FF0000"/>
                </a:solidFill>
                <a:latin typeface="Georgia" pitchFamily="18" charset="0"/>
              </a:rPr>
              <a:t>studied</a:t>
            </a:r>
            <a:endParaRPr lang="zh-CN" altLang="en-US" sz="3200" b="1" i="1" dirty="0">
              <a:solidFill>
                <a:srgbClr val="FF0000"/>
              </a:solidFill>
              <a:latin typeface="Georgia" pitchFamily="18" charset="0"/>
            </a:endParaRPr>
          </a:p>
        </p:txBody>
      </p:sp>
      <p:sp>
        <p:nvSpPr>
          <p:cNvPr id="12" name="矩形 11"/>
          <p:cNvSpPr/>
          <p:nvPr/>
        </p:nvSpPr>
        <p:spPr>
          <a:xfrm>
            <a:off x="109322" y="4142466"/>
            <a:ext cx="9142246" cy="733534"/>
          </a:xfrm>
          <a:prstGeom prst="rect">
            <a:avLst/>
          </a:prstGeom>
        </p:spPr>
        <p:txBody>
          <a:bodyPr wrap="none">
            <a:spAutoFit/>
          </a:bodyPr>
          <a:lstStyle/>
          <a:p>
            <a:pPr marL="342900" indent="-342900">
              <a:lnSpc>
                <a:spcPts val="5000"/>
              </a:lnSpc>
              <a:defRPr/>
            </a:pPr>
            <a:r>
              <a:rPr lang="en-US" altLang="zh-CN" sz="3200" i="1" dirty="0" smtClean="0">
                <a:latin typeface="Georgia" pitchFamily="18" charset="0"/>
              </a:rPr>
              <a:t>4).He ________(stop) </a:t>
            </a:r>
            <a:r>
              <a:rPr lang="en-US" altLang="zh-CN" sz="3200" i="1" dirty="0">
                <a:latin typeface="Georgia" pitchFamily="18" charset="0"/>
              </a:rPr>
              <a:t>to have a rest just now.</a:t>
            </a:r>
          </a:p>
        </p:txBody>
      </p:sp>
      <p:sp>
        <p:nvSpPr>
          <p:cNvPr id="13" name="TextBox 12"/>
          <p:cNvSpPr txBox="1"/>
          <p:nvPr/>
        </p:nvSpPr>
        <p:spPr>
          <a:xfrm>
            <a:off x="1393388" y="4200633"/>
            <a:ext cx="1875835" cy="584775"/>
          </a:xfrm>
          <a:prstGeom prst="rect">
            <a:avLst/>
          </a:prstGeom>
          <a:noFill/>
        </p:spPr>
        <p:txBody>
          <a:bodyPr wrap="none" rtlCol="0">
            <a:spAutoFit/>
          </a:bodyPr>
          <a:lstStyle/>
          <a:p>
            <a:r>
              <a:rPr lang="en-US" altLang="zh-CN" sz="3200" b="1" i="1" dirty="0" smtClean="0">
                <a:solidFill>
                  <a:srgbClr val="FF0000"/>
                </a:solidFill>
                <a:latin typeface="Georgia" pitchFamily="18" charset="0"/>
              </a:rPr>
              <a:t>stopped</a:t>
            </a:r>
            <a:endParaRPr lang="zh-CN" altLang="en-US" sz="3200" b="1" i="1" dirty="0">
              <a:solidFill>
                <a:srgbClr val="FF0000"/>
              </a:solidFill>
              <a:latin typeface="Georgia" pitchFamily="18" charset="0"/>
            </a:endParaRPr>
          </a:p>
        </p:txBody>
      </p:sp>
      <p:sp>
        <p:nvSpPr>
          <p:cNvPr id="14" name="矩形 13"/>
          <p:cNvSpPr/>
          <p:nvPr/>
        </p:nvSpPr>
        <p:spPr>
          <a:xfrm>
            <a:off x="107504" y="4999722"/>
            <a:ext cx="8090676" cy="733534"/>
          </a:xfrm>
          <a:prstGeom prst="rect">
            <a:avLst/>
          </a:prstGeom>
        </p:spPr>
        <p:txBody>
          <a:bodyPr wrap="none">
            <a:spAutoFit/>
          </a:bodyPr>
          <a:lstStyle/>
          <a:p>
            <a:pPr marL="342900" indent="-342900">
              <a:lnSpc>
                <a:spcPts val="5000"/>
              </a:lnSpc>
              <a:defRPr/>
            </a:pPr>
            <a:r>
              <a:rPr lang="en-US" altLang="zh-CN" sz="3200" i="1" dirty="0" smtClean="0">
                <a:latin typeface="Georgia" pitchFamily="18" charset="0"/>
              </a:rPr>
              <a:t>5).They _______(build) </a:t>
            </a:r>
            <a:r>
              <a:rPr lang="en-US" altLang="zh-CN" sz="3200" i="1" dirty="0">
                <a:latin typeface="Georgia" pitchFamily="18" charset="0"/>
              </a:rPr>
              <a:t>a house last year.</a:t>
            </a:r>
            <a:endParaRPr lang="zh-CN" altLang="en-US" sz="3200" i="1" dirty="0">
              <a:latin typeface="Georgia" pitchFamily="18" charset="0"/>
            </a:endParaRPr>
          </a:p>
        </p:txBody>
      </p:sp>
      <p:sp>
        <p:nvSpPr>
          <p:cNvPr id="15" name="TextBox 14"/>
          <p:cNvSpPr txBox="1"/>
          <p:nvPr/>
        </p:nvSpPr>
        <p:spPr>
          <a:xfrm>
            <a:off x="1750578" y="5129327"/>
            <a:ext cx="1199367" cy="584775"/>
          </a:xfrm>
          <a:prstGeom prst="rect">
            <a:avLst/>
          </a:prstGeom>
          <a:noFill/>
        </p:spPr>
        <p:txBody>
          <a:bodyPr wrap="none" rtlCol="0">
            <a:spAutoFit/>
          </a:bodyPr>
          <a:lstStyle/>
          <a:p>
            <a:r>
              <a:rPr lang="en-US" altLang="zh-CN" sz="3200" b="1" i="1" dirty="0" smtClean="0">
                <a:solidFill>
                  <a:srgbClr val="FF0000"/>
                </a:solidFill>
                <a:latin typeface="Georgia" pitchFamily="18" charset="0"/>
              </a:rPr>
              <a:t>built</a:t>
            </a:r>
            <a:endParaRPr lang="zh-CN" altLang="en-US" sz="3200" b="1"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清脆4.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清脆4.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清脆4.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16" name="TextBox 15"/>
          <p:cNvSpPr txBox="1"/>
          <p:nvPr/>
        </p:nvSpPr>
        <p:spPr>
          <a:xfrm>
            <a:off x="71406" y="1023478"/>
            <a:ext cx="9572692" cy="584775"/>
          </a:xfrm>
          <a:prstGeom prst="rect">
            <a:avLst/>
          </a:prstGeom>
          <a:noFill/>
        </p:spPr>
        <p:txBody>
          <a:bodyPr wrap="square" rtlCol="0">
            <a:spAutoFit/>
          </a:bodyPr>
          <a:lstStyle/>
          <a:p>
            <a:r>
              <a:rPr lang="en-US" altLang="zh-CN" sz="3200" i="1" dirty="0" smtClean="0">
                <a:latin typeface="Georgia" pitchFamily="18" charset="0"/>
              </a:rPr>
              <a:t>6).Where _____you_____(go)last weekend?</a:t>
            </a:r>
            <a:endParaRPr lang="zh-CN" altLang="en-US" sz="3200" i="1" dirty="0">
              <a:latin typeface="Georgia" pitchFamily="18" charset="0"/>
            </a:endParaRPr>
          </a:p>
        </p:txBody>
      </p:sp>
      <p:sp>
        <p:nvSpPr>
          <p:cNvPr id="17" name="TextBox 16"/>
          <p:cNvSpPr txBox="1"/>
          <p:nvPr/>
        </p:nvSpPr>
        <p:spPr>
          <a:xfrm>
            <a:off x="2143108" y="1023478"/>
            <a:ext cx="1000132" cy="584775"/>
          </a:xfrm>
          <a:prstGeom prst="rect">
            <a:avLst/>
          </a:prstGeom>
          <a:noFill/>
        </p:spPr>
        <p:txBody>
          <a:bodyPr wrap="square" rtlCol="0">
            <a:spAutoFit/>
          </a:bodyPr>
          <a:lstStyle/>
          <a:p>
            <a:r>
              <a:rPr lang="en-US" altLang="zh-CN" sz="3200" b="1" i="1" dirty="0" smtClean="0">
                <a:solidFill>
                  <a:srgbClr val="FF0000"/>
                </a:solidFill>
                <a:latin typeface="Georgia" pitchFamily="18" charset="0"/>
              </a:rPr>
              <a:t>did</a:t>
            </a:r>
            <a:endParaRPr lang="zh-CN" altLang="en-US" sz="3200" b="1" i="1" dirty="0">
              <a:solidFill>
                <a:srgbClr val="FF0000"/>
              </a:solidFill>
              <a:latin typeface="Georgia" pitchFamily="18" charset="0"/>
            </a:endParaRPr>
          </a:p>
        </p:txBody>
      </p:sp>
      <p:sp>
        <p:nvSpPr>
          <p:cNvPr id="18" name="TextBox 17"/>
          <p:cNvSpPr txBox="1"/>
          <p:nvPr/>
        </p:nvSpPr>
        <p:spPr>
          <a:xfrm>
            <a:off x="4572000" y="1023478"/>
            <a:ext cx="1000132" cy="584775"/>
          </a:xfrm>
          <a:prstGeom prst="rect">
            <a:avLst/>
          </a:prstGeom>
          <a:noFill/>
        </p:spPr>
        <p:txBody>
          <a:bodyPr wrap="square" rtlCol="0">
            <a:spAutoFit/>
          </a:bodyPr>
          <a:lstStyle/>
          <a:p>
            <a:r>
              <a:rPr lang="en-US" altLang="zh-CN" sz="3200" b="1" i="1" dirty="0" smtClean="0">
                <a:solidFill>
                  <a:srgbClr val="FF0000"/>
                </a:solidFill>
                <a:latin typeface="Georgia" pitchFamily="18" charset="0"/>
              </a:rPr>
              <a:t>go</a:t>
            </a:r>
            <a:endParaRPr lang="zh-CN" altLang="en-US" sz="3200" b="1" i="1" dirty="0">
              <a:solidFill>
                <a:srgbClr val="FF0000"/>
              </a:solidFill>
              <a:latin typeface="Georgia" pitchFamily="18" charset="0"/>
            </a:endParaRPr>
          </a:p>
        </p:txBody>
      </p:sp>
      <p:sp>
        <p:nvSpPr>
          <p:cNvPr id="19" name="TextBox 18"/>
          <p:cNvSpPr txBox="1"/>
          <p:nvPr/>
        </p:nvSpPr>
        <p:spPr>
          <a:xfrm>
            <a:off x="71406" y="2010339"/>
            <a:ext cx="7786742" cy="584775"/>
          </a:xfrm>
          <a:prstGeom prst="rect">
            <a:avLst/>
          </a:prstGeom>
          <a:noFill/>
        </p:spPr>
        <p:txBody>
          <a:bodyPr wrap="square" rtlCol="0">
            <a:spAutoFit/>
          </a:bodyPr>
          <a:lstStyle/>
          <a:p>
            <a:r>
              <a:rPr lang="en-US" altLang="zh-CN" sz="3200" i="1" dirty="0" smtClean="0">
                <a:latin typeface="Georgia" pitchFamily="18" charset="0"/>
              </a:rPr>
              <a:t>7).How ______(be)your weekend?</a:t>
            </a:r>
            <a:endParaRPr lang="zh-CN" altLang="en-US" sz="3200" i="1" dirty="0">
              <a:latin typeface="Georgia" pitchFamily="18" charset="0"/>
            </a:endParaRPr>
          </a:p>
        </p:txBody>
      </p:sp>
      <p:sp>
        <p:nvSpPr>
          <p:cNvPr id="20" name="TextBox 19"/>
          <p:cNvSpPr txBox="1"/>
          <p:nvPr/>
        </p:nvSpPr>
        <p:spPr>
          <a:xfrm>
            <a:off x="1643042" y="2023610"/>
            <a:ext cx="1428792" cy="584775"/>
          </a:xfrm>
          <a:prstGeom prst="rect">
            <a:avLst/>
          </a:prstGeom>
          <a:noFill/>
        </p:spPr>
        <p:txBody>
          <a:bodyPr wrap="square" rtlCol="0">
            <a:spAutoFit/>
          </a:bodyPr>
          <a:lstStyle/>
          <a:p>
            <a:r>
              <a:rPr lang="en-US" altLang="zh-CN" sz="3200" b="1" i="1" dirty="0" smtClean="0">
                <a:solidFill>
                  <a:srgbClr val="FF0000"/>
                </a:solidFill>
                <a:latin typeface="Georgia" pitchFamily="18" charset="0"/>
              </a:rPr>
              <a:t>was</a:t>
            </a:r>
            <a:endParaRPr lang="zh-CN" altLang="en-US" sz="3200" b="1" i="1" dirty="0">
              <a:solidFill>
                <a:srgbClr val="FF0000"/>
              </a:solidFill>
              <a:latin typeface="Georgia" pitchFamily="18" charset="0"/>
            </a:endParaRPr>
          </a:p>
        </p:txBody>
      </p:sp>
      <p:sp>
        <p:nvSpPr>
          <p:cNvPr id="21" name="TextBox 20"/>
          <p:cNvSpPr txBox="1"/>
          <p:nvPr/>
        </p:nvSpPr>
        <p:spPr>
          <a:xfrm>
            <a:off x="71406" y="3010471"/>
            <a:ext cx="8715436" cy="584775"/>
          </a:xfrm>
          <a:prstGeom prst="rect">
            <a:avLst/>
          </a:prstGeom>
          <a:noFill/>
        </p:spPr>
        <p:txBody>
          <a:bodyPr wrap="square" rtlCol="0">
            <a:spAutoFit/>
          </a:bodyPr>
          <a:lstStyle/>
          <a:p>
            <a:r>
              <a:rPr lang="en-US" altLang="zh-CN" sz="3200" i="1" dirty="0" smtClean="0">
                <a:latin typeface="Georgia" pitchFamily="18" charset="0"/>
              </a:rPr>
              <a:t>8).I ______(go)to the mountains yesterday?</a:t>
            </a:r>
            <a:endParaRPr lang="zh-CN" altLang="en-US" sz="3200" i="1" dirty="0">
              <a:latin typeface="Georgia" pitchFamily="18" charset="0"/>
            </a:endParaRPr>
          </a:p>
        </p:txBody>
      </p:sp>
      <p:sp>
        <p:nvSpPr>
          <p:cNvPr id="22" name="TextBox 21"/>
          <p:cNvSpPr txBox="1"/>
          <p:nvPr/>
        </p:nvSpPr>
        <p:spPr>
          <a:xfrm>
            <a:off x="1000100" y="3023742"/>
            <a:ext cx="1571668" cy="584775"/>
          </a:xfrm>
          <a:prstGeom prst="rect">
            <a:avLst/>
          </a:prstGeom>
          <a:noFill/>
        </p:spPr>
        <p:txBody>
          <a:bodyPr wrap="square" rtlCol="0">
            <a:spAutoFit/>
          </a:bodyPr>
          <a:lstStyle/>
          <a:p>
            <a:r>
              <a:rPr lang="en-US" altLang="zh-CN" sz="3200" b="1" i="1" dirty="0" smtClean="0">
                <a:solidFill>
                  <a:srgbClr val="FF0000"/>
                </a:solidFill>
                <a:latin typeface="Georgia" pitchFamily="18" charset="0"/>
              </a:rPr>
              <a:t>went</a:t>
            </a:r>
            <a:endParaRPr lang="zh-CN" altLang="en-US" sz="3200" b="1" i="1" dirty="0">
              <a:solidFill>
                <a:srgbClr val="FF0000"/>
              </a:solidFill>
              <a:latin typeface="Georgia" pitchFamily="18" charset="0"/>
            </a:endParaRPr>
          </a:p>
        </p:txBody>
      </p:sp>
      <p:sp>
        <p:nvSpPr>
          <p:cNvPr id="23" name="TextBox 22"/>
          <p:cNvSpPr txBox="1"/>
          <p:nvPr/>
        </p:nvSpPr>
        <p:spPr>
          <a:xfrm>
            <a:off x="142844" y="3740098"/>
            <a:ext cx="8929718" cy="1077218"/>
          </a:xfrm>
          <a:prstGeom prst="rect">
            <a:avLst/>
          </a:prstGeom>
          <a:noFill/>
        </p:spPr>
        <p:txBody>
          <a:bodyPr wrap="square" rtlCol="0">
            <a:spAutoFit/>
          </a:bodyPr>
          <a:lstStyle/>
          <a:p>
            <a:r>
              <a:rPr lang="en-US" altLang="zh-CN" sz="3200" i="1" dirty="0" smtClean="0">
                <a:latin typeface="Georgia" pitchFamily="18" charset="0"/>
              </a:rPr>
              <a:t>9).What _____Tom______(do)last  Monday?</a:t>
            </a:r>
          </a:p>
          <a:p>
            <a:r>
              <a:rPr lang="en-US" altLang="zh-CN" sz="3200" i="1" dirty="0" smtClean="0">
                <a:latin typeface="Georgia" pitchFamily="18" charset="0"/>
              </a:rPr>
              <a:t>    He ______(stay)at home.</a:t>
            </a:r>
            <a:endParaRPr lang="zh-CN" altLang="en-US" sz="3200" i="1" dirty="0">
              <a:latin typeface="Georgia" pitchFamily="18" charset="0"/>
            </a:endParaRPr>
          </a:p>
        </p:txBody>
      </p:sp>
      <p:sp>
        <p:nvSpPr>
          <p:cNvPr id="24" name="TextBox 23"/>
          <p:cNvSpPr txBox="1"/>
          <p:nvPr/>
        </p:nvSpPr>
        <p:spPr>
          <a:xfrm>
            <a:off x="1928794" y="3738122"/>
            <a:ext cx="1000132" cy="584775"/>
          </a:xfrm>
          <a:prstGeom prst="rect">
            <a:avLst/>
          </a:prstGeom>
          <a:noFill/>
        </p:spPr>
        <p:txBody>
          <a:bodyPr wrap="square" rtlCol="0">
            <a:spAutoFit/>
          </a:bodyPr>
          <a:lstStyle/>
          <a:p>
            <a:r>
              <a:rPr lang="en-US" altLang="zh-CN" sz="3200" b="1" i="1" dirty="0" smtClean="0">
                <a:solidFill>
                  <a:srgbClr val="FF0000"/>
                </a:solidFill>
                <a:latin typeface="Georgia" pitchFamily="18" charset="0"/>
              </a:rPr>
              <a:t>did</a:t>
            </a:r>
            <a:endParaRPr lang="zh-CN" altLang="en-US" sz="3200" b="1" i="1" dirty="0">
              <a:solidFill>
                <a:srgbClr val="FF0000"/>
              </a:solidFill>
              <a:latin typeface="Georgia" pitchFamily="18" charset="0"/>
            </a:endParaRPr>
          </a:p>
        </p:txBody>
      </p:sp>
      <p:sp>
        <p:nvSpPr>
          <p:cNvPr id="25" name="TextBox 24"/>
          <p:cNvSpPr txBox="1"/>
          <p:nvPr/>
        </p:nvSpPr>
        <p:spPr>
          <a:xfrm>
            <a:off x="4214810" y="3738122"/>
            <a:ext cx="1000132" cy="584775"/>
          </a:xfrm>
          <a:prstGeom prst="rect">
            <a:avLst/>
          </a:prstGeom>
          <a:noFill/>
        </p:spPr>
        <p:txBody>
          <a:bodyPr wrap="square" rtlCol="0">
            <a:spAutoFit/>
          </a:bodyPr>
          <a:lstStyle/>
          <a:p>
            <a:r>
              <a:rPr lang="en-US" altLang="zh-CN" sz="3200" b="1" i="1" dirty="0" smtClean="0">
                <a:solidFill>
                  <a:srgbClr val="FF0000"/>
                </a:solidFill>
                <a:latin typeface="Georgia" pitchFamily="18" charset="0"/>
              </a:rPr>
              <a:t>do</a:t>
            </a:r>
            <a:endParaRPr lang="zh-CN" altLang="en-US" sz="3200" b="1" i="1" dirty="0">
              <a:solidFill>
                <a:srgbClr val="FF0000"/>
              </a:solidFill>
              <a:latin typeface="Georgia" pitchFamily="18" charset="0"/>
            </a:endParaRPr>
          </a:p>
        </p:txBody>
      </p:sp>
      <p:sp>
        <p:nvSpPr>
          <p:cNvPr id="26" name="TextBox 25"/>
          <p:cNvSpPr txBox="1"/>
          <p:nvPr/>
        </p:nvSpPr>
        <p:spPr>
          <a:xfrm>
            <a:off x="1285852" y="4238188"/>
            <a:ext cx="1857420" cy="584775"/>
          </a:xfrm>
          <a:prstGeom prst="rect">
            <a:avLst/>
          </a:prstGeom>
          <a:noFill/>
        </p:spPr>
        <p:txBody>
          <a:bodyPr wrap="square" rtlCol="0">
            <a:spAutoFit/>
          </a:bodyPr>
          <a:lstStyle/>
          <a:p>
            <a:r>
              <a:rPr lang="en-US" altLang="zh-CN" sz="3200" b="1" i="1" dirty="0" smtClean="0">
                <a:solidFill>
                  <a:srgbClr val="FF0000"/>
                </a:solidFill>
                <a:latin typeface="Georgia" pitchFamily="18" charset="0"/>
              </a:rPr>
              <a:t>stayed</a:t>
            </a:r>
            <a:endParaRPr lang="zh-CN" altLang="en-US" sz="3200" b="1" i="1" dirty="0">
              <a:solidFill>
                <a:srgbClr val="FF0000"/>
              </a:solidFill>
              <a:latin typeface="Georgia" pitchFamily="18" charset="0"/>
            </a:endParaRPr>
          </a:p>
        </p:txBody>
      </p:sp>
      <p:sp>
        <p:nvSpPr>
          <p:cNvPr id="27" name="TextBox 26"/>
          <p:cNvSpPr txBox="1"/>
          <p:nvPr/>
        </p:nvSpPr>
        <p:spPr>
          <a:xfrm>
            <a:off x="142844" y="5304110"/>
            <a:ext cx="8786842" cy="1077218"/>
          </a:xfrm>
          <a:prstGeom prst="rect">
            <a:avLst/>
          </a:prstGeom>
          <a:noFill/>
        </p:spPr>
        <p:txBody>
          <a:bodyPr wrap="square" rtlCol="0">
            <a:spAutoFit/>
          </a:bodyPr>
          <a:lstStyle/>
          <a:p>
            <a:r>
              <a:rPr lang="en-US" altLang="zh-CN" sz="3200" i="1" dirty="0" smtClean="0">
                <a:latin typeface="Georgia" pitchFamily="18" charset="0"/>
              </a:rPr>
              <a:t>10).She ______(study)English in Beijing </a:t>
            </a:r>
          </a:p>
          <a:p>
            <a:r>
              <a:rPr lang="en-US" altLang="zh-CN" sz="3200" i="1" dirty="0" smtClean="0">
                <a:latin typeface="Georgia" pitchFamily="18" charset="0"/>
              </a:rPr>
              <a:t>    last year.</a:t>
            </a:r>
            <a:endParaRPr lang="zh-CN" altLang="en-US" sz="3200" i="1" dirty="0">
              <a:latin typeface="Georgia" pitchFamily="18" charset="0"/>
            </a:endParaRPr>
          </a:p>
        </p:txBody>
      </p:sp>
      <p:sp>
        <p:nvSpPr>
          <p:cNvPr id="28" name="TextBox 27"/>
          <p:cNvSpPr txBox="1"/>
          <p:nvPr/>
        </p:nvSpPr>
        <p:spPr>
          <a:xfrm>
            <a:off x="1571604" y="5309758"/>
            <a:ext cx="2286016" cy="584775"/>
          </a:xfrm>
          <a:prstGeom prst="rect">
            <a:avLst/>
          </a:prstGeom>
          <a:noFill/>
        </p:spPr>
        <p:txBody>
          <a:bodyPr wrap="square" rtlCol="0">
            <a:spAutoFit/>
          </a:bodyPr>
          <a:lstStyle/>
          <a:p>
            <a:r>
              <a:rPr lang="en-US" altLang="zh-CN" sz="3200" b="1" i="1" dirty="0" smtClean="0">
                <a:solidFill>
                  <a:srgbClr val="FF0000"/>
                </a:solidFill>
                <a:latin typeface="Georgia" pitchFamily="18" charset="0"/>
              </a:rPr>
              <a:t>studied</a:t>
            </a:r>
            <a:endParaRPr lang="zh-CN" altLang="en-US" sz="3200" b="1"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2" grpId="0"/>
      <p:bldP spid="24" grpId="0"/>
      <p:bldP spid="25"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课件库\课件库\八上\八上电子书\U1\GFI8AU1-1.jpg"/>
          <p:cNvPicPr>
            <a:picLocks noChangeAspect="1" noChangeArrowheads="1"/>
          </p:cNvPicPr>
          <p:nvPr/>
        </p:nvPicPr>
        <p:blipFill>
          <a:blip r:embed="rId5" cstate="print"/>
          <a:srcRect l="71539" t="18006" r="9999" b="71816"/>
          <a:stretch>
            <a:fillRect/>
          </a:stretch>
        </p:blipFill>
        <p:spPr bwMode="auto">
          <a:xfrm>
            <a:off x="779516" y="3485714"/>
            <a:ext cx="3000396" cy="2031518"/>
          </a:xfrm>
          <a:prstGeom prst="rect">
            <a:avLst/>
          </a:prstGeom>
          <a:ln>
            <a:noFill/>
          </a:ln>
          <a:effectLst>
            <a:outerShdw blurRad="190500" algn="tl" rotWithShape="0">
              <a:srgbClr val="000000">
                <a:alpha val="70000"/>
              </a:srgbClr>
            </a:outerShdw>
          </a:effectLst>
        </p:spPr>
      </p:pic>
      <p:sp>
        <p:nvSpPr>
          <p:cNvPr id="4" name="矩形 3"/>
          <p:cNvSpPr/>
          <p:nvPr/>
        </p:nvSpPr>
        <p:spPr>
          <a:xfrm>
            <a:off x="3959870" y="4069521"/>
            <a:ext cx="4500562" cy="1015663"/>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6000" i="1" spc="50" dirty="0" smtClean="0">
                <a:ln w="11430"/>
                <a:solidFill>
                  <a:schemeClr val="accent5">
                    <a:lumMod val="10000"/>
                  </a:schemeClr>
                </a:solidFill>
                <a:latin typeface="Georgia" pitchFamily="18" charset="0"/>
                <a:ea typeface="幼圆" pitchFamily="49" charset="-122"/>
              </a:rPr>
              <a:t>watch   TV </a:t>
            </a:r>
            <a:endParaRPr lang="zh-CN" altLang="en-US" sz="6000" i="1" spc="50" dirty="0">
              <a:ln w="11430"/>
              <a:solidFill>
                <a:schemeClr val="accent5">
                  <a:lumMod val="10000"/>
                </a:schemeClr>
              </a:solidFill>
              <a:latin typeface="Georgia" pitchFamily="18" charset="0"/>
              <a:ea typeface="幼圆" pitchFamily="49" charset="-122"/>
            </a:endParaRPr>
          </a:p>
        </p:txBody>
      </p:sp>
      <p:sp>
        <p:nvSpPr>
          <p:cNvPr id="6" name="矩形 5"/>
          <p:cNvSpPr/>
          <p:nvPr/>
        </p:nvSpPr>
        <p:spPr>
          <a:xfrm>
            <a:off x="683568" y="1406386"/>
            <a:ext cx="7643834" cy="1446550"/>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4400" i="1" spc="50" dirty="0" smtClean="0">
                <a:ln w="11430"/>
                <a:solidFill>
                  <a:schemeClr val="accent5">
                    <a:lumMod val="10000"/>
                  </a:schemeClr>
                </a:solidFill>
                <a:latin typeface="Georgia" pitchFamily="18" charset="0"/>
                <a:ea typeface="幼圆" pitchFamily="49" charset="-122"/>
              </a:rPr>
              <a:t>What do you usually do on weekends ? </a:t>
            </a:r>
            <a:endParaRPr lang="zh-CN" altLang="en-US" sz="4400" i="1" spc="50" dirty="0">
              <a:ln w="11430"/>
              <a:solidFill>
                <a:schemeClr val="accent5">
                  <a:lumMod val="10000"/>
                </a:schemeClr>
              </a:solidFill>
              <a:latin typeface="Georgia" pitchFamily="18" charset="0"/>
              <a:ea typeface="幼圆" pitchFamily="49" charset="-122"/>
            </a:endParaRPr>
          </a:p>
        </p:txBody>
      </p:sp>
      <p:sp>
        <p:nvSpPr>
          <p:cNvPr id="8"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Free talk</a:t>
            </a:r>
            <a:endParaRPr lang="zh-CN" altLang="en-US" sz="5400" b="0" i="0" dirty="0">
              <a:latin typeface="Script MT Bold" pitchFamily="66" charset="0"/>
            </a:endParaRP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90"/>
                                          </p:val>
                                        </p:tav>
                                        <p:tav tm="100000">
                                          <p:val>
                                            <p:fltVal val="0"/>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11960" y="3668831"/>
            <a:ext cx="3571868" cy="1200329"/>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7200" i="1" spc="50" dirty="0" smtClean="0">
                <a:ln w="11430"/>
                <a:solidFill>
                  <a:schemeClr val="accent5">
                    <a:lumMod val="10000"/>
                  </a:schemeClr>
                </a:solidFill>
                <a:latin typeface="Georgia" pitchFamily="18" charset="0"/>
                <a:ea typeface="幼圆" pitchFamily="49" charset="-122"/>
              </a:rPr>
              <a:t>read </a:t>
            </a:r>
            <a:endParaRPr lang="zh-CN" altLang="en-US" sz="7200" i="1" spc="50" dirty="0">
              <a:ln w="11430"/>
              <a:solidFill>
                <a:schemeClr val="accent5">
                  <a:lumMod val="10000"/>
                </a:schemeClr>
              </a:solidFill>
              <a:latin typeface="Georgia" pitchFamily="18" charset="0"/>
              <a:ea typeface="幼圆" pitchFamily="49" charset="-122"/>
            </a:endParaRPr>
          </a:p>
        </p:txBody>
      </p:sp>
      <p:sp>
        <p:nvSpPr>
          <p:cNvPr id="6" name="矩形 5"/>
          <p:cNvSpPr/>
          <p:nvPr/>
        </p:nvSpPr>
        <p:spPr>
          <a:xfrm>
            <a:off x="755576" y="1340768"/>
            <a:ext cx="7643834" cy="1446550"/>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4400" i="1" spc="50" dirty="0" smtClean="0">
                <a:ln w="11430"/>
                <a:solidFill>
                  <a:schemeClr val="accent5">
                    <a:lumMod val="10000"/>
                  </a:schemeClr>
                </a:solidFill>
                <a:latin typeface="Georgia" pitchFamily="18" charset="0"/>
                <a:ea typeface="幼圆" pitchFamily="49" charset="-122"/>
              </a:rPr>
              <a:t>What do you usually do on weekends ? </a:t>
            </a:r>
            <a:endParaRPr lang="zh-CN" altLang="en-US" sz="4400" i="1" spc="50" dirty="0">
              <a:ln w="11430"/>
              <a:solidFill>
                <a:schemeClr val="accent5">
                  <a:lumMod val="10000"/>
                </a:schemeClr>
              </a:solidFill>
              <a:latin typeface="Georgia" pitchFamily="18" charset="0"/>
              <a:ea typeface="幼圆" pitchFamily="49" charset="-122"/>
            </a:endParaRPr>
          </a:p>
        </p:txBody>
      </p:sp>
      <p:pic>
        <p:nvPicPr>
          <p:cNvPr id="7" name="Picture 2" descr="E:\课件库\课件库\八上\八上电子书\U1\GFI8AU1-1.jpg"/>
          <p:cNvPicPr>
            <a:picLocks noChangeAspect="1" noChangeArrowheads="1"/>
          </p:cNvPicPr>
          <p:nvPr/>
        </p:nvPicPr>
        <p:blipFill>
          <a:blip r:embed="rId5" cstate="print"/>
          <a:srcRect l="32692" t="17119" r="48846" b="71921"/>
          <a:stretch>
            <a:fillRect/>
          </a:stretch>
        </p:blipFill>
        <p:spPr bwMode="auto">
          <a:xfrm>
            <a:off x="996680" y="3231216"/>
            <a:ext cx="3143272" cy="2286016"/>
          </a:xfrm>
          <a:prstGeom prst="rect">
            <a:avLst/>
          </a:prstGeom>
          <a:ln>
            <a:noFill/>
          </a:ln>
          <a:effectLst>
            <a:outerShdw blurRad="190500" algn="tl" rotWithShape="0">
              <a:srgbClr val="000000">
                <a:alpha val="70000"/>
              </a:srgbClr>
            </a:outerShdw>
          </a:effectLst>
        </p:spPr>
      </p:pic>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5576" y="1052736"/>
            <a:ext cx="7643834" cy="1446550"/>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4400" i="1" spc="50" dirty="0" smtClean="0">
                <a:ln w="11430"/>
                <a:solidFill>
                  <a:schemeClr val="accent5">
                    <a:lumMod val="10000"/>
                  </a:schemeClr>
                </a:solidFill>
                <a:latin typeface="Georgia" pitchFamily="18" charset="0"/>
                <a:ea typeface="幼圆" pitchFamily="49" charset="-122"/>
              </a:rPr>
              <a:t>What do you usually do on weekends ? </a:t>
            </a:r>
            <a:endParaRPr lang="zh-CN" altLang="en-US" sz="4400" i="1" spc="50" dirty="0">
              <a:ln w="11430"/>
              <a:solidFill>
                <a:schemeClr val="accent5">
                  <a:lumMod val="10000"/>
                </a:schemeClr>
              </a:solidFill>
              <a:latin typeface="Georgia" pitchFamily="18" charset="0"/>
              <a:ea typeface="幼圆" pitchFamily="49" charset="-122"/>
            </a:endParaRPr>
          </a:p>
        </p:txBody>
      </p:sp>
      <p:sp>
        <p:nvSpPr>
          <p:cNvPr id="5" name="矩形 4"/>
          <p:cNvSpPr/>
          <p:nvPr/>
        </p:nvSpPr>
        <p:spPr>
          <a:xfrm>
            <a:off x="4104994" y="2852936"/>
            <a:ext cx="4643470" cy="1200329"/>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7200" i="1" spc="50" dirty="0" smtClean="0">
                <a:ln w="11430">
                  <a:noFill/>
                </a:ln>
                <a:solidFill>
                  <a:schemeClr val="accent5">
                    <a:lumMod val="10000"/>
                  </a:schemeClr>
                </a:solidFill>
                <a:effectLst>
                  <a:outerShdw blurRad="76200" dist="50800" dir="5400000" algn="tl" rotWithShape="0">
                    <a:srgbClr val="000000">
                      <a:alpha val="65000"/>
                    </a:srgbClr>
                  </a:outerShdw>
                </a:effectLst>
                <a:latin typeface="Georgia" pitchFamily="18" charset="0"/>
                <a:ea typeface="幼圆" pitchFamily="49" charset="-122"/>
              </a:rPr>
              <a:t>exercise</a:t>
            </a:r>
            <a:endParaRPr lang="zh-CN" altLang="en-US" sz="7200" i="1" spc="50" dirty="0">
              <a:ln w="11430">
                <a:noFill/>
              </a:ln>
              <a:solidFill>
                <a:schemeClr val="accent5">
                  <a:lumMod val="10000"/>
                </a:schemeClr>
              </a:solidFill>
              <a:effectLst>
                <a:outerShdw blurRad="76200" dist="50800" dir="5400000" algn="tl" rotWithShape="0">
                  <a:srgbClr val="000000">
                    <a:alpha val="65000"/>
                  </a:srgbClr>
                </a:outerShdw>
              </a:effectLst>
              <a:latin typeface="Georgia" pitchFamily="18" charset="0"/>
              <a:ea typeface="幼圆" pitchFamily="49" charset="-122"/>
            </a:endParaRPr>
          </a:p>
        </p:txBody>
      </p:sp>
      <p:pic>
        <p:nvPicPr>
          <p:cNvPr id="8" name="Picture 2" descr="E:\课件库\课件库\八上\八上电子书\U1\GFI8AU1-1.jpg"/>
          <p:cNvPicPr>
            <a:picLocks noChangeAspect="1" noChangeArrowheads="1"/>
          </p:cNvPicPr>
          <p:nvPr/>
        </p:nvPicPr>
        <p:blipFill>
          <a:blip r:embed="rId5" cstate="print"/>
          <a:srcRect l="51923" t="17223" r="30769" b="73382"/>
          <a:stretch>
            <a:fillRect/>
          </a:stretch>
        </p:blipFill>
        <p:spPr bwMode="auto">
          <a:xfrm>
            <a:off x="749306" y="2636912"/>
            <a:ext cx="3571900" cy="2571768"/>
          </a:xfrm>
          <a:prstGeom prst="rect">
            <a:avLst/>
          </a:prstGeom>
          <a:noFill/>
        </p:spPr>
      </p:pic>
      <p:sp>
        <p:nvSpPr>
          <p:cNvPr id="9" name="矩形 8"/>
          <p:cNvSpPr/>
          <p:nvPr/>
        </p:nvSpPr>
        <p:spPr>
          <a:xfrm>
            <a:off x="3923928" y="4149080"/>
            <a:ext cx="4643470" cy="769441"/>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4400" b="1" spc="50" dirty="0" smtClean="0">
                <a:ln w="11430">
                  <a:noFill/>
                </a:ln>
                <a:latin typeface="幼圆"/>
                <a:ea typeface="幼圆"/>
              </a:rPr>
              <a:t>/ˊ</a:t>
            </a:r>
            <a:r>
              <a:rPr lang="en-US" altLang="zh-CN" sz="4400" b="1" spc="50" dirty="0" err="1" smtClean="0">
                <a:ln w="11430">
                  <a:noFill/>
                </a:ln>
                <a:latin typeface="GWIPA" pitchFamily="2" charset="2"/>
                <a:ea typeface="幼圆" pitchFamily="49" charset="-122"/>
              </a:rPr>
              <a:t>eksEsaIz</a:t>
            </a:r>
            <a:r>
              <a:rPr lang="en-US" altLang="zh-CN" sz="4400" b="1" spc="50" dirty="0" smtClean="0">
                <a:ln w="11430">
                  <a:noFill/>
                </a:ln>
                <a:latin typeface="GWIPA" pitchFamily="2" charset="2"/>
                <a:ea typeface="幼圆" pitchFamily="49" charset="-122"/>
              </a:rPr>
              <a:t> /</a:t>
            </a:r>
            <a:endParaRPr lang="zh-CN" altLang="en-US" sz="4400" b="1" spc="50" dirty="0">
              <a:ln w="11430">
                <a:noFill/>
              </a:ln>
              <a:latin typeface="GWIPA" pitchFamily="2" charset="2"/>
              <a:ea typeface="幼圆" pitchFamily="49" charset="-122"/>
            </a:endParaRPr>
          </a:p>
        </p:txBody>
      </p:sp>
      <p:sp>
        <p:nvSpPr>
          <p:cNvPr id="10" name="TextBox 9"/>
          <p:cNvSpPr txBox="1">
            <a:spLocks noChangeArrowheads="1"/>
          </p:cNvSpPr>
          <p:nvPr/>
        </p:nvSpPr>
        <p:spPr bwMode="auto">
          <a:xfrm>
            <a:off x="520554" y="5499229"/>
            <a:ext cx="6643734" cy="954107"/>
          </a:xfrm>
          <a:prstGeom prst="rect">
            <a:avLst/>
          </a:prstGeom>
          <a:solidFill>
            <a:srgbClr val="FFFF00"/>
          </a:solidFill>
          <a:ln w="9525">
            <a:noFill/>
            <a:miter lim="800000"/>
            <a:headEnd/>
            <a:tailEnd/>
          </a:ln>
        </p:spPr>
        <p:txBody>
          <a:bodyPr wrap="square">
            <a:spAutoFit/>
          </a:bodyPr>
          <a:lstStyle/>
          <a:p>
            <a:r>
              <a:rPr lang="en-US" altLang="zh-CN" sz="2800" b="1" i="1" dirty="0" smtClean="0">
                <a:latin typeface="Georgia" pitchFamily="18" charset="0"/>
              </a:rPr>
              <a:t>Exercise </a:t>
            </a:r>
            <a:r>
              <a:rPr lang="zh-CN" altLang="en-US" sz="2800" b="1" i="1" dirty="0" smtClean="0">
                <a:latin typeface="Georgia" pitchFamily="18" charset="0"/>
              </a:rPr>
              <a:t>专项练习（不可数）</a:t>
            </a:r>
            <a:endParaRPr lang="en-US" altLang="zh-CN" sz="2800" b="1" i="1" dirty="0" smtClean="0">
              <a:latin typeface="Georgia" pitchFamily="18" charset="0"/>
            </a:endParaRPr>
          </a:p>
          <a:p>
            <a:r>
              <a:rPr lang="en-US" altLang="zh-CN" sz="2800" b="1" i="1" dirty="0" smtClean="0">
                <a:latin typeface="Georgia" pitchFamily="18" charset="0"/>
              </a:rPr>
              <a:t>                   </a:t>
            </a:r>
            <a:r>
              <a:rPr lang="zh-CN" altLang="en-US" sz="2800" b="1" i="1" dirty="0" smtClean="0">
                <a:latin typeface="Georgia" pitchFamily="18" charset="0"/>
              </a:rPr>
              <a:t>指锻炼的这件事（可数）</a:t>
            </a:r>
            <a:endParaRPr lang="zh-CN" altLang="en-US" sz="2800" b="1" i="1" dirty="0">
              <a:latin typeface="Georgia" pitchFamily="18" charset="0"/>
            </a:endParaRPr>
          </a:p>
        </p:txBody>
      </p:sp>
      <p:sp>
        <p:nvSpPr>
          <p:cNvPr id="11" name="TextBox 10"/>
          <p:cNvSpPr txBox="1">
            <a:spLocks noChangeArrowheads="1"/>
          </p:cNvSpPr>
          <p:nvPr/>
        </p:nvSpPr>
        <p:spPr bwMode="auto">
          <a:xfrm>
            <a:off x="734868" y="5642105"/>
            <a:ext cx="5643602" cy="523220"/>
          </a:xfrm>
          <a:prstGeom prst="rect">
            <a:avLst/>
          </a:prstGeom>
          <a:solidFill>
            <a:srgbClr val="FFFF00"/>
          </a:solidFill>
          <a:ln w="9525">
            <a:noFill/>
            <a:miter lim="800000"/>
            <a:headEnd/>
            <a:tailEnd/>
          </a:ln>
        </p:spPr>
        <p:txBody>
          <a:bodyPr wrap="square">
            <a:spAutoFit/>
          </a:bodyPr>
          <a:lstStyle/>
          <a:p>
            <a:r>
              <a:rPr lang="en-US" altLang="zh-CN" sz="2800" b="1" i="1" dirty="0" smtClean="0">
                <a:latin typeface="Georgia" pitchFamily="18" charset="0"/>
              </a:rPr>
              <a:t>do morning exercises</a:t>
            </a:r>
            <a:r>
              <a:rPr lang="zh-CN" altLang="en-US" sz="2800" b="1" i="1" dirty="0" smtClean="0">
                <a:latin typeface="Georgia" pitchFamily="18" charset="0"/>
              </a:rPr>
              <a:t>做早操</a:t>
            </a:r>
            <a:endParaRPr lang="zh-CN" altLang="en-US" sz="2800" b="1" i="1" dirty="0">
              <a:latin typeface="Georgia" pitchFamily="18" charset="0"/>
            </a:endParaRP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16632"/>
            <a:ext cx="7500990" cy="722311"/>
          </a:xfrm>
        </p:spPr>
        <p:txBody>
          <a:bodyPr/>
          <a:lstStyle/>
          <a:p>
            <a:pPr algn="ctr"/>
            <a:r>
              <a:rPr lang="en-US" altLang="zh-CN" sz="5400" b="0" i="0" dirty="0" smtClean="0">
                <a:latin typeface="Script MT Bold" pitchFamily="66" charset="0"/>
              </a:rPr>
              <a:t>Warm up</a:t>
            </a:r>
            <a:endParaRPr lang="zh-CN" altLang="en-US" sz="5400" b="0" i="0" dirty="0">
              <a:latin typeface="Script MT Bold" pitchFamily="66" charset="0"/>
            </a:endParaRPr>
          </a:p>
        </p:txBody>
      </p:sp>
      <p:sp>
        <p:nvSpPr>
          <p:cNvPr id="7" name="TextBox 6"/>
          <p:cNvSpPr txBox="1"/>
          <p:nvPr/>
        </p:nvSpPr>
        <p:spPr>
          <a:xfrm>
            <a:off x="1256172" y="1484784"/>
            <a:ext cx="6816290" cy="4524315"/>
          </a:xfrm>
          <a:prstGeom prst="rect">
            <a:avLst/>
          </a:prstGeom>
          <a:noFill/>
        </p:spPr>
        <p:txBody>
          <a:bodyPr wrap="none" rtlCol="0">
            <a:spAutoFit/>
          </a:bodyPr>
          <a:lstStyle/>
          <a:p>
            <a:r>
              <a:rPr lang="en-US" altLang="zh-CN" sz="4800" i="1" dirty="0" smtClean="0">
                <a:latin typeface="Georgia" pitchFamily="18" charset="0"/>
              </a:rPr>
              <a:t>everything    something </a:t>
            </a:r>
          </a:p>
          <a:p>
            <a:r>
              <a:rPr lang="en-US" altLang="zh-CN" sz="4800" i="1" dirty="0" smtClean="0">
                <a:latin typeface="Georgia" pitchFamily="18" charset="0"/>
              </a:rPr>
              <a:t>anything       nothing</a:t>
            </a:r>
          </a:p>
          <a:p>
            <a:r>
              <a:rPr lang="en-US" altLang="zh-CN" sz="4800" i="1" dirty="0" smtClean="0">
                <a:latin typeface="Georgia" pitchFamily="18" charset="0"/>
              </a:rPr>
              <a:t>everybody    somebody </a:t>
            </a:r>
          </a:p>
          <a:p>
            <a:r>
              <a:rPr lang="en-US" altLang="zh-CN" sz="4800" i="1" dirty="0" smtClean="0">
                <a:latin typeface="Georgia" pitchFamily="18" charset="0"/>
              </a:rPr>
              <a:t>anybody       nobody</a:t>
            </a:r>
          </a:p>
          <a:p>
            <a:r>
              <a:rPr lang="en-US" altLang="zh-CN" sz="4800" i="1" dirty="0" smtClean="0">
                <a:latin typeface="Georgia" pitchFamily="18" charset="0"/>
              </a:rPr>
              <a:t>everyone      someone </a:t>
            </a:r>
          </a:p>
          <a:p>
            <a:r>
              <a:rPr lang="en-US" altLang="zh-CN" sz="4800" i="1" dirty="0" smtClean="0">
                <a:latin typeface="Georgia" pitchFamily="18" charset="0"/>
              </a:rPr>
              <a:t>anyone         no one</a:t>
            </a:r>
            <a:endParaRPr lang="zh-CN" altLang="en-US" sz="4800" i="1"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5576" y="1334378"/>
            <a:ext cx="7643834" cy="1446550"/>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4400" i="1" spc="50" dirty="0" smtClean="0">
                <a:ln w="11430"/>
                <a:solidFill>
                  <a:schemeClr val="accent5">
                    <a:lumMod val="10000"/>
                  </a:schemeClr>
                </a:solidFill>
                <a:latin typeface="Georgia" pitchFamily="18" charset="0"/>
                <a:ea typeface="幼圆" pitchFamily="49" charset="-122"/>
              </a:rPr>
              <a:t>What do you usually do on weekends ? </a:t>
            </a:r>
            <a:endParaRPr lang="zh-CN" altLang="en-US" sz="4400" i="1" spc="50" dirty="0">
              <a:ln w="11430"/>
              <a:solidFill>
                <a:schemeClr val="accent5">
                  <a:lumMod val="10000"/>
                </a:schemeClr>
              </a:solidFill>
              <a:latin typeface="Georgia" pitchFamily="18" charset="0"/>
              <a:ea typeface="幼圆" pitchFamily="49" charset="-122"/>
            </a:endParaRPr>
          </a:p>
        </p:txBody>
      </p:sp>
      <p:sp>
        <p:nvSpPr>
          <p:cNvPr id="12" name="矩形 11"/>
          <p:cNvSpPr/>
          <p:nvPr/>
        </p:nvSpPr>
        <p:spPr>
          <a:xfrm>
            <a:off x="4256038" y="3684105"/>
            <a:ext cx="4643470" cy="923330"/>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5400" i="1" spc="50" dirty="0" smtClean="0">
                <a:ln w="11430">
                  <a:noFill/>
                </a:ln>
                <a:solidFill>
                  <a:schemeClr val="accent5">
                    <a:lumMod val="10000"/>
                  </a:schemeClr>
                </a:solidFill>
                <a:latin typeface="Georgia" pitchFamily="18" charset="0"/>
                <a:ea typeface="幼圆" pitchFamily="49" charset="-122"/>
              </a:rPr>
              <a:t>go shopping</a:t>
            </a:r>
            <a:endParaRPr lang="zh-CN" altLang="en-US" sz="5400" i="1" spc="50" dirty="0">
              <a:ln w="11430">
                <a:noFill/>
              </a:ln>
              <a:solidFill>
                <a:schemeClr val="accent5">
                  <a:lumMod val="10000"/>
                </a:schemeClr>
              </a:solidFill>
              <a:latin typeface="Georgia" pitchFamily="18" charset="0"/>
              <a:ea typeface="幼圆" pitchFamily="49" charset="-122"/>
            </a:endParaRPr>
          </a:p>
        </p:txBody>
      </p:sp>
      <p:pic>
        <p:nvPicPr>
          <p:cNvPr id="13" name="Picture 2" descr="E:\课件库\课件库\八上\八上电子书\U1\GFI8AU1-1.jpg"/>
          <p:cNvPicPr>
            <a:picLocks noChangeAspect="1" noChangeArrowheads="1"/>
          </p:cNvPicPr>
          <p:nvPr/>
        </p:nvPicPr>
        <p:blipFill>
          <a:blip r:embed="rId5" cstate="print"/>
          <a:srcRect l="25385" t="25835" r="59615" b="63205"/>
          <a:stretch>
            <a:fillRect/>
          </a:stretch>
        </p:blipFill>
        <p:spPr bwMode="auto">
          <a:xfrm>
            <a:off x="683568" y="3112601"/>
            <a:ext cx="3714776" cy="2692663"/>
          </a:xfrm>
          <a:prstGeom prst="rect">
            <a:avLst/>
          </a:prstGeom>
          <a:noFill/>
        </p:spPr>
      </p:pic>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5576" y="1262370"/>
            <a:ext cx="7643834" cy="1446550"/>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4400" i="1" spc="50" dirty="0" smtClean="0">
                <a:ln w="11430"/>
                <a:solidFill>
                  <a:schemeClr val="accent5">
                    <a:lumMod val="10000"/>
                  </a:schemeClr>
                </a:solidFill>
                <a:latin typeface="Georgia" pitchFamily="18" charset="0"/>
                <a:ea typeface="幼圆" pitchFamily="49" charset="-122"/>
              </a:rPr>
              <a:t>What do you usually do on weekends ? </a:t>
            </a:r>
            <a:endParaRPr lang="zh-CN" altLang="en-US" sz="4400" i="1" spc="50" dirty="0">
              <a:ln w="11430"/>
              <a:solidFill>
                <a:schemeClr val="accent5">
                  <a:lumMod val="10000"/>
                </a:schemeClr>
              </a:solidFill>
              <a:latin typeface="Georgia" pitchFamily="18" charset="0"/>
              <a:ea typeface="幼圆" pitchFamily="49" charset="-122"/>
            </a:endParaRPr>
          </a:p>
        </p:txBody>
      </p:sp>
      <p:sp>
        <p:nvSpPr>
          <p:cNvPr id="5" name="矩形 4"/>
          <p:cNvSpPr/>
          <p:nvPr/>
        </p:nvSpPr>
        <p:spPr>
          <a:xfrm>
            <a:off x="2610496" y="3429000"/>
            <a:ext cx="6643734" cy="923330"/>
          </a:xfrm>
          <a:prstGeom prst="rect">
            <a:avLst/>
          </a:prstGeom>
          <a:noFill/>
        </p:spPr>
        <p:txBody>
          <a:bodyPr wrap="square">
            <a:spAutoFit/>
            <a:scene3d>
              <a:camera prst="orthographicFront"/>
              <a:lightRig rig="threePt" dir="t">
                <a:rot lat="0" lon="0" rev="1200000"/>
              </a:lightRig>
            </a:scene3d>
            <a:sp3d extrusionH="12700" contourW="12700">
              <a:bevelT w="12700"/>
              <a:bevelB w="12700"/>
            </a:sp3d>
          </a:bodyPr>
          <a:lstStyle/>
          <a:p>
            <a:pPr algn="ctr">
              <a:defRPr/>
            </a:pPr>
            <a:r>
              <a:rPr lang="en-US" altLang="zh-CN" sz="5400" i="1" spc="50" dirty="0" smtClean="0">
                <a:ln w="11430">
                  <a:noFill/>
                </a:ln>
                <a:solidFill>
                  <a:schemeClr val="accent5">
                    <a:lumMod val="10000"/>
                  </a:schemeClr>
                </a:solidFill>
                <a:latin typeface="Georgia" pitchFamily="18" charset="0"/>
                <a:ea typeface="幼圆" pitchFamily="49" charset="-122"/>
              </a:rPr>
              <a:t>use the Internet</a:t>
            </a:r>
            <a:endParaRPr lang="zh-CN" altLang="en-US" sz="5400" i="1" spc="50" dirty="0">
              <a:ln w="11430">
                <a:noFill/>
              </a:ln>
              <a:solidFill>
                <a:schemeClr val="accent5">
                  <a:lumMod val="10000"/>
                </a:schemeClr>
              </a:solidFill>
              <a:latin typeface="Georgia" pitchFamily="18" charset="0"/>
              <a:ea typeface="幼圆" pitchFamily="49" charset="-122"/>
            </a:endParaRPr>
          </a:p>
        </p:txBody>
      </p:sp>
      <p:pic>
        <p:nvPicPr>
          <p:cNvPr id="9" name="Picture 2" descr="C:\Users\Administrator\AppData\Local\Microsoft\Windows\Temporary Internet Files\Content.IE5\S3W8TLOL\MC900429295[1].wmf"/>
          <p:cNvPicPr>
            <a:picLocks noChangeAspect="1" noChangeArrowheads="1"/>
          </p:cNvPicPr>
          <p:nvPr/>
        </p:nvPicPr>
        <p:blipFill>
          <a:blip r:embed="rId5" cstate="print"/>
          <a:srcRect/>
          <a:stretch>
            <a:fillRect/>
          </a:stretch>
        </p:blipFill>
        <p:spPr bwMode="auto">
          <a:xfrm>
            <a:off x="395536" y="3068960"/>
            <a:ext cx="2714644" cy="2571768"/>
          </a:xfrm>
          <a:prstGeom prst="rect">
            <a:avLst/>
          </a:prstGeom>
          <a:ln>
            <a:noFill/>
          </a:ln>
          <a:effectLst>
            <a:outerShdw blurRad="190500" algn="tl" rotWithShape="0">
              <a:srgbClr val="000000">
                <a:alpha val="70000"/>
              </a:srgbClr>
            </a:outerShdw>
          </a:effectLst>
        </p:spPr>
      </p:pic>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39552" y="1268760"/>
            <a:ext cx="8280920" cy="523220"/>
          </a:xfrm>
          <a:prstGeom prst="rect">
            <a:avLst/>
          </a:prstGeom>
        </p:spPr>
        <p:txBody>
          <a:bodyPr wrap="square">
            <a:spAutoFit/>
          </a:bodyPr>
          <a:lstStyle/>
          <a:p>
            <a:pPr algn="l" fontAlgn="base">
              <a:spcBef>
                <a:spcPct val="0"/>
              </a:spcBef>
              <a:spcAft>
                <a:spcPct val="0"/>
              </a:spcAft>
            </a:pPr>
            <a:r>
              <a:rPr kumimoji="0" lang="en-US" altLang="zh-CN" sz="2800" b="1" i="1" u="none" strike="noStrike" cap="none" normalizeH="0" baseline="0" dirty="0" smtClean="0">
                <a:ln>
                  <a:noFill/>
                </a:ln>
                <a:solidFill>
                  <a:srgbClr val="FF0000"/>
                </a:solidFill>
                <a:effectLst/>
                <a:latin typeface="Georgia" pitchFamily="18" charset="0"/>
                <a:ea typeface="宋体" pitchFamily="2" charset="-122"/>
              </a:rPr>
              <a:t>A:  What</a:t>
            </a:r>
            <a:r>
              <a:rPr kumimoji="0" lang="en-US" altLang="zh-CN" sz="2800" b="1" i="1" u="none" strike="noStrike" cap="none" normalizeH="0" dirty="0" smtClean="0">
                <a:ln>
                  <a:noFill/>
                </a:ln>
                <a:solidFill>
                  <a:srgbClr val="FF0000"/>
                </a:solidFill>
                <a:effectLst/>
                <a:latin typeface="Georgia" pitchFamily="18" charset="0"/>
                <a:ea typeface="宋体" pitchFamily="2" charset="-122"/>
              </a:rPr>
              <a:t> do you </a:t>
            </a:r>
            <a:r>
              <a:rPr lang="en-US" altLang="zh-CN" sz="2800" b="1" i="1" dirty="0" smtClean="0">
                <a:solidFill>
                  <a:srgbClr val="FF0000"/>
                </a:solidFill>
                <a:latin typeface="Georgia" pitchFamily="18" charset="0"/>
                <a:ea typeface="宋体" pitchFamily="2" charset="-122"/>
              </a:rPr>
              <a:t>usually do o</a:t>
            </a:r>
            <a:r>
              <a:rPr kumimoji="0" lang="en-US" altLang="zh-CN" sz="2800" b="1" i="1" u="none" strike="noStrike" cap="none" normalizeH="0" baseline="0" dirty="0" smtClean="0">
                <a:ln>
                  <a:noFill/>
                </a:ln>
                <a:solidFill>
                  <a:srgbClr val="FF0000"/>
                </a:solidFill>
                <a:effectLst/>
                <a:latin typeface="Georgia" pitchFamily="18" charset="0"/>
                <a:ea typeface="宋体" pitchFamily="2" charset="-122"/>
              </a:rPr>
              <a:t>n weekends?</a:t>
            </a:r>
            <a:endParaRPr kumimoji="0" lang="zh-CN" altLang="en-US" sz="2800" b="1" i="1" u="none" strike="noStrike" cap="none" normalizeH="0" baseline="0" dirty="0" smtClean="0">
              <a:ln>
                <a:noFill/>
              </a:ln>
              <a:solidFill>
                <a:srgbClr val="FF0000"/>
              </a:solidFill>
              <a:effectLst/>
              <a:latin typeface="Georgia" pitchFamily="18" charset="0"/>
              <a:ea typeface="宋体" pitchFamily="2" charset="-122"/>
            </a:endParaRPr>
          </a:p>
        </p:txBody>
      </p:sp>
      <p:sp>
        <p:nvSpPr>
          <p:cNvPr id="17" name="矩形 16"/>
          <p:cNvSpPr/>
          <p:nvPr/>
        </p:nvSpPr>
        <p:spPr>
          <a:xfrm>
            <a:off x="467544" y="1916832"/>
            <a:ext cx="2608406" cy="523220"/>
          </a:xfrm>
          <a:prstGeom prst="rect">
            <a:avLst/>
          </a:prstGeom>
        </p:spPr>
        <p:txBody>
          <a:bodyPr wrap="none">
            <a:spAutoFit/>
          </a:bodyPr>
          <a:lstStyle/>
          <a:p>
            <a:pPr fontAlgn="base">
              <a:spcBef>
                <a:spcPct val="0"/>
              </a:spcBef>
              <a:spcAft>
                <a:spcPct val="0"/>
              </a:spcAft>
            </a:pPr>
            <a:r>
              <a:rPr kumimoji="0" lang="en-US" altLang="zh-CN" sz="2800" b="1" i="1" u="none" strike="noStrike" cap="none" normalizeH="0" baseline="0" dirty="0" smtClean="0">
                <a:ln>
                  <a:noFill/>
                </a:ln>
                <a:solidFill>
                  <a:srgbClr val="0070C0"/>
                </a:solidFill>
                <a:effectLst/>
                <a:latin typeface="Georgia" pitchFamily="18" charset="0"/>
                <a:ea typeface="宋体" pitchFamily="2" charset="-122"/>
              </a:rPr>
              <a:t>B: I usually</a:t>
            </a:r>
            <a:r>
              <a:rPr kumimoji="0" lang="en-US" altLang="zh-CN" b="1" i="1" u="none" strike="noStrike" cap="none" normalizeH="0" baseline="0" dirty="0" smtClean="0">
                <a:ln>
                  <a:noFill/>
                </a:ln>
                <a:solidFill>
                  <a:srgbClr val="0070C0"/>
                </a:solidFill>
                <a:effectLst/>
                <a:latin typeface="Georgia" pitchFamily="18" charset="0"/>
                <a:ea typeface="宋体" pitchFamily="2" charset="-122"/>
              </a:rPr>
              <a:t>…</a:t>
            </a:r>
            <a:endParaRPr kumimoji="0" lang="zh-CN" altLang="en-US" b="1" i="1" u="none" strike="noStrike" cap="none" normalizeH="0" baseline="0" dirty="0" smtClean="0">
              <a:ln>
                <a:noFill/>
              </a:ln>
              <a:solidFill>
                <a:srgbClr val="0070C0"/>
              </a:solidFill>
              <a:effectLst/>
              <a:latin typeface="Georgia" pitchFamily="18" charset="0"/>
              <a:ea typeface="宋体" pitchFamily="2" charset="-122"/>
            </a:endParaRPr>
          </a:p>
        </p:txBody>
      </p:sp>
      <p:sp>
        <p:nvSpPr>
          <p:cNvPr id="18" name="内容占位符 2"/>
          <p:cNvSpPr txBox="1">
            <a:spLocks/>
          </p:cNvSpPr>
          <p:nvPr/>
        </p:nvSpPr>
        <p:spPr bwMode="auto">
          <a:xfrm>
            <a:off x="3131840" y="1916832"/>
            <a:ext cx="3600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800" b="1" i="1" u="none" strike="noStrike" kern="0" cap="none" spc="0" normalizeH="0" baseline="0" noProof="0" dirty="0" smtClean="0">
                <a:ln>
                  <a:noFill/>
                </a:ln>
                <a:solidFill>
                  <a:srgbClr val="0070C0"/>
                </a:solidFill>
                <a:effectLst/>
                <a:uLnTx/>
                <a:uFillTx/>
                <a:latin typeface="Georgia" pitchFamily="18" charset="0"/>
              </a:rPr>
              <a:t>go to the movies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800" b="1" i="1" u="none" strike="noStrike" kern="0" cap="none" spc="0" normalizeH="0" baseline="0" noProof="0" dirty="0" smtClean="0">
                <a:ln>
                  <a:noFill/>
                </a:ln>
                <a:solidFill>
                  <a:srgbClr val="0070C0"/>
                </a:solidFill>
                <a:effectLst/>
                <a:uLnTx/>
                <a:uFillTx/>
                <a:latin typeface="Georgia" pitchFamily="18" charset="0"/>
              </a:rPr>
              <a:t>go shopping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800" b="1" i="1" u="none" strike="noStrike" kern="0" cap="none" spc="0" normalizeH="0" baseline="0" noProof="0" dirty="0" smtClean="0">
                <a:ln>
                  <a:noFill/>
                </a:ln>
                <a:solidFill>
                  <a:srgbClr val="0070C0"/>
                </a:solidFill>
                <a:effectLst/>
                <a:uLnTx/>
                <a:uFillTx/>
                <a:latin typeface="Georgia" pitchFamily="18" charset="0"/>
              </a:rPr>
              <a:t>go swimming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800" b="1" i="1" u="none" strike="noStrike" kern="0" cap="none" spc="0" normalizeH="0" baseline="0" noProof="0" dirty="0" smtClean="0">
                <a:ln>
                  <a:noFill/>
                </a:ln>
                <a:solidFill>
                  <a:srgbClr val="0070C0"/>
                </a:solidFill>
                <a:effectLst/>
                <a:uLnTx/>
                <a:uFillTx/>
                <a:latin typeface="Georgia" pitchFamily="18" charset="0"/>
              </a:rPr>
              <a:t>do some reading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800" b="1" i="1" u="none" strike="noStrike" kern="0" cap="none" spc="0" normalizeH="0" baseline="0" noProof="0" dirty="0" smtClean="0">
                <a:ln>
                  <a:noFill/>
                </a:ln>
                <a:solidFill>
                  <a:srgbClr val="0070C0"/>
                </a:solidFill>
                <a:effectLst/>
                <a:uLnTx/>
                <a:uFillTx/>
                <a:latin typeface="Georgia" pitchFamily="18" charset="0"/>
              </a:rPr>
              <a:t>stay at home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800" b="1" i="1" u="none" strike="noStrike" kern="0" cap="none" spc="0" normalizeH="0" baseline="0" noProof="0" dirty="0" smtClean="0">
                <a:ln>
                  <a:noFill/>
                </a:ln>
                <a:solidFill>
                  <a:srgbClr val="0070C0"/>
                </a:solidFill>
                <a:effectLst/>
                <a:uLnTx/>
                <a:uFillTx/>
                <a:latin typeface="Georgia" pitchFamily="18" charset="0"/>
              </a:rPr>
              <a:t>watch TV</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800" b="1" i="1" u="none" strike="noStrike" kern="0" cap="none" spc="0" normalizeH="0" baseline="0" noProof="0" dirty="0" smtClean="0">
                <a:ln>
                  <a:noFill/>
                </a:ln>
                <a:solidFill>
                  <a:srgbClr val="0070C0"/>
                </a:solidFill>
                <a:effectLst/>
                <a:uLnTx/>
                <a:uFillTx/>
                <a:latin typeface="Georgia" pitchFamily="18" charset="0"/>
              </a:rPr>
              <a:t>listen to music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altLang="zh-CN" sz="2800" b="1" i="1" kern="0" dirty="0">
                <a:solidFill>
                  <a:srgbClr val="0070C0"/>
                </a:solidFill>
                <a:latin typeface="Georgia" pitchFamily="18" charset="0"/>
              </a:rPr>
              <a:t>e</a:t>
            </a:r>
            <a:r>
              <a:rPr lang="en-US" altLang="zh-CN" sz="2800" b="1" i="1" kern="0" dirty="0" smtClean="0">
                <a:solidFill>
                  <a:srgbClr val="0070C0"/>
                </a:solidFill>
                <a:latin typeface="Georgia" pitchFamily="18" charset="0"/>
              </a:rPr>
              <a:t>xercise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altLang="zh-CN" sz="2800" b="1" i="1" kern="0" dirty="0" smtClean="0">
                <a:solidFill>
                  <a:srgbClr val="0070C0"/>
                </a:solidFill>
                <a:latin typeface="Georgia" pitchFamily="18" charset="0"/>
              </a:rPr>
              <a:t>g</a:t>
            </a:r>
            <a:r>
              <a:rPr kumimoji="0" lang="en-US" altLang="zh-CN" sz="2800" b="1" i="1" u="none" strike="noStrike" kern="0" cap="none" spc="0" normalizeH="0" baseline="0" noProof="0" dirty="0" smtClean="0">
                <a:ln>
                  <a:noFill/>
                </a:ln>
                <a:solidFill>
                  <a:srgbClr val="0070C0"/>
                </a:solidFill>
                <a:effectLst/>
                <a:uLnTx/>
                <a:uFillTx/>
                <a:latin typeface="Georgia" pitchFamily="18" charset="0"/>
              </a:rPr>
              <a:t>o</a:t>
            </a:r>
            <a:r>
              <a:rPr kumimoji="0" lang="en-US" altLang="zh-CN" sz="2800" b="1" i="1" u="none" strike="noStrike" kern="0" cap="none" spc="0" normalizeH="0" noProof="0" dirty="0" smtClean="0">
                <a:ln>
                  <a:noFill/>
                </a:ln>
                <a:solidFill>
                  <a:srgbClr val="0070C0"/>
                </a:solidFill>
                <a:effectLst/>
                <a:uLnTx/>
                <a:uFillTx/>
                <a:latin typeface="Georgia" pitchFamily="18" charset="0"/>
              </a:rPr>
              <a:t> </a:t>
            </a:r>
            <a:r>
              <a:rPr kumimoji="0" lang="en-US" altLang="zh-CN" sz="2800" b="1" i="1" u="none" strike="noStrike" kern="0" cap="none" spc="0" normalizeH="0" baseline="0" noProof="0" dirty="0" smtClean="0">
                <a:ln>
                  <a:noFill/>
                </a:ln>
                <a:solidFill>
                  <a:srgbClr val="0070C0"/>
                </a:solidFill>
                <a:effectLst/>
                <a:uLnTx/>
                <a:uFillTx/>
                <a:latin typeface="Georgia" pitchFamily="18" charset="0"/>
              </a:rPr>
              <a:t>skateboarding</a:t>
            </a:r>
            <a:endParaRPr kumimoji="0" lang="zh-CN" altLang="en-US" sz="2800" b="1" i="1" u="none" strike="noStrike" kern="0" cap="none" spc="0" normalizeH="0" baseline="0" noProof="0" dirty="0">
              <a:ln>
                <a:noFill/>
              </a:ln>
              <a:solidFill>
                <a:srgbClr val="0070C0"/>
              </a:solidFill>
              <a:effectLst/>
              <a:uLnTx/>
              <a:uFillTx/>
              <a:latin typeface="Georgia" pitchFamily="18" charset="0"/>
            </a:endParaRPr>
          </a:p>
        </p:txBody>
      </p:sp>
      <p:sp>
        <p:nvSpPr>
          <p:cNvPr id="19" name="TextBox 18"/>
          <p:cNvSpPr txBox="1"/>
          <p:nvPr/>
        </p:nvSpPr>
        <p:spPr>
          <a:xfrm>
            <a:off x="539552" y="4941168"/>
            <a:ext cx="2313390" cy="584775"/>
          </a:xfrm>
          <a:prstGeom prst="rect">
            <a:avLst/>
          </a:prstGeom>
          <a:noFill/>
        </p:spPr>
        <p:txBody>
          <a:bodyPr wrap="none" rtlCol="0">
            <a:spAutoFit/>
          </a:bodyPr>
          <a:lstStyle/>
          <a:p>
            <a:r>
              <a:rPr lang="en-US" altLang="zh-CN" sz="3200" dirty="0" smtClean="0">
                <a:latin typeface="Broadway" pitchFamily="82" charset="0"/>
              </a:rPr>
              <a:t>Role play </a:t>
            </a:r>
            <a:endParaRPr lang="zh-CN" altLang="en-US" sz="3200" dirty="0">
              <a:latin typeface="Broadway" pitchFamily="82" charset="0"/>
            </a:endParaRPr>
          </a:p>
        </p:txBody>
      </p:sp>
      <p:sp>
        <p:nvSpPr>
          <p:cNvPr id="23"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Ask and answer</a:t>
            </a:r>
            <a:endParaRPr lang="zh-CN" altLang="en-US" sz="5400" b="0" i="0" dirty="0">
              <a:latin typeface="Script MT Bold" pitchFamily="66" charset="0"/>
            </a:endParaRP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4" name="ICE0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4" name="ICE01.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ICE01.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subTnLst>
                                    <p:audio>
                                      <p:cMediaNode>
                                        <p:cTn display="0" masterRel="sameClick">
                                          <p:stCondLst>
                                            <p:cond evt="begin" delay="0">
                                              <p:tn val="20"/>
                                            </p:cond>
                                          </p:stCondLst>
                                          <p:endCondLst>
                                            <p:cond evt="onStopAudio" delay="0">
                                              <p:tgtEl>
                                                <p:sldTgt/>
                                              </p:tgtEl>
                                            </p:cond>
                                          </p:endCondLst>
                                        </p:cTn>
                                        <p:tgtEl>
                                          <p:sndTgt r:embed="rId4"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Ask and answer</a:t>
            </a:r>
            <a:endParaRPr lang="zh-CN" altLang="en-US" sz="5400" b="0" i="0" dirty="0">
              <a:latin typeface="Script MT Bold" pitchFamily="66" charset="0"/>
            </a:endParaRPr>
          </a:p>
        </p:txBody>
      </p:sp>
      <p:sp>
        <p:nvSpPr>
          <p:cNvPr id="7" name="Text Box 2"/>
          <p:cNvSpPr txBox="1">
            <a:spLocks noChangeArrowheads="1"/>
          </p:cNvSpPr>
          <p:nvPr/>
        </p:nvSpPr>
        <p:spPr bwMode="auto">
          <a:xfrm>
            <a:off x="855042" y="1109613"/>
            <a:ext cx="7245350" cy="1311275"/>
          </a:xfrm>
          <a:prstGeom prst="rect">
            <a:avLst/>
          </a:prstGeom>
          <a:noFill/>
          <a:ln w="9525">
            <a:noFill/>
            <a:miter lim="800000"/>
            <a:headEnd/>
            <a:tailEnd/>
          </a:ln>
        </p:spPr>
        <p:txBody>
          <a:bodyPr>
            <a:spAutoFit/>
          </a:bodyPr>
          <a:lstStyle/>
          <a:p>
            <a:pPr algn="l" eaLnBrk="1" hangingPunct="1">
              <a:spcBef>
                <a:spcPct val="50000"/>
              </a:spcBef>
            </a:pPr>
            <a:r>
              <a:rPr kumimoji="1" lang="en-US" altLang="zh-CN" sz="4000" b="1" i="1" dirty="0">
                <a:latin typeface="Times New Roman" pitchFamily="18" charset="0"/>
              </a:rPr>
              <a:t>A</a:t>
            </a:r>
            <a:r>
              <a:rPr kumimoji="1" lang="en-US" altLang="zh-CN" sz="4000" b="1" i="1" dirty="0" smtClean="0">
                <a:latin typeface="Times New Roman" pitchFamily="18" charset="0"/>
              </a:rPr>
              <a:t>: How </a:t>
            </a:r>
            <a:r>
              <a:rPr kumimoji="1" lang="en-US" altLang="zh-CN" sz="4000" b="1" i="1" dirty="0">
                <a:latin typeface="Times New Roman" pitchFamily="18" charset="0"/>
              </a:rPr>
              <a:t>often do you watch TV?  B: I watch TV </a:t>
            </a:r>
            <a:r>
              <a:rPr kumimoji="1" lang="en-US" altLang="zh-CN" sz="4000" b="1" i="1" dirty="0">
                <a:solidFill>
                  <a:srgbClr val="C00000"/>
                </a:solidFill>
                <a:latin typeface="Times New Roman" pitchFamily="18" charset="0"/>
              </a:rPr>
              <a:t>once a week</a:t>
            </a:r>
            <a:r>
              <a:rPr kumimoji="1" lang="en-US" altLang="zh-CN" sz="4000" b="1" i="1" dirty="0">
                <a:latin typeface="Times New Roman" pitchFamily="18" charset="0"/>
              </a:rPr>
              <a:t>.</a:t>
            </a:r>
            <a:r>
              <a:rPr kumimoji="1" lang="en-US" altLang="zh-CN" sz="3200" b="1" i="1" dirty="0">
                <a:latin typeface="Times New Roman" pitchFamily="18" charset="0"/>
              </a:rPr>
              <a:t> </a:t>
            </a:r>
          </a:p>
        </p:txBody>
      </p:sp>
      <p:sp>
        <p:nvSpPr>
          <p:cNvPr id="8" name="Text Box 4"/>
          <p:cNvSpPr txBox="1">
            <a:spLocks noChangeArrowheads="1"/>
          </p:cNvSpPr>
          <p:nvPr/>
        </p:nvSpPr>
        <p:spPr bwMode="auto">
          <a:xfrm>
            <a:off x="3665016" y="2601570"/>
            <a:ext cx="4435376" cy="3411998"/>
          </a:xfrm>
          <a:prstGeom prst="roundRect">
            <a:avLst/>
          </a:prstGeom>
          <a:noFill/>
          <a:ln w="76200">
            <a:solidFill>
              <a:srgbClr val="117E0C"/>
            </a:solidFill>
            <a:prstDash val="sysDot"/>
            <a:miter lim="800000"/>
            <a:headEnd/>
            <a:tailEnd/>
          </a:ln>
        </p:spPr>
        <p:txBody>
          <a:bodyPr wrap="square">
            <a:spAutoFit/>
          </a:bodyPr>
          <a:lstStyle/>
          <a:p>
            <a:pPr algn="ctr" eaLnBrk="1" hangingPunct="1">
              <a:lnSpc>
                <a:spcPct val="90000"/>
              </a:lnSpc>
              <a:spcBef>
                <a:spcPct val="50000"/>
              </a:spcBef>
            </a:pPr>
            <a:r>
              <a:rPr kumimoji="1" lang="en-US" altLang="zh-CN" sz="3600" i="1" dirty="0">
                <a:solidFill>
                  <a:srgbClr val="008000"/>
                </a:solidFill>
                <a:latin typeface="Georgia" pitchFamily="18" charset="0"/>
              </a:rPr>
              <a:t>every day          once a week     twice a week    three times a week once a month  twice a month </a:t>
            </a:r>
          </a:p>
        </p:txBody>
      </p:sp>
      <p:pic>
        <p:nvPicPr>
          <p:cNvPr id="9" name="Picture 2" descr="E:\课件库\课件库\八上\八上电子书\U1\GFI8AU1-1.jpg"/>
          <p:cNvPicPr>
            <a:picLocks noChangeAspect="1" noChangeArrowheads="1"/>
          </p:cNvPicPr>
          <p:nvPr/>
        </p:nvPicPr>
        <p:blipFill>
          <a:blip r:embed="rId6" cstate="print"/>
          <a:srcRect l="71539" t="18006" r="9999" b="71816"/>
          <a:stretch>
            <a:fillRect/>
          </a:stretch>
        </p:blipFill>
        <p:spPr bwMode="auto">
          <a:xfrm>
            <a:off x="539552" y="3017472"/>
            <a:ext cx="2714644" cy="2571768"/>
          </a:xfrm>
          <a:prstGeom prst="rect">
            <a:avLst/>
          </a:prstGeom>
          <a:ln>
            <a:noFill/>
          </a:ln>
          <a:effectLst>
            <a:outerShdw blurRad="190500" algn="tl" rotWithShape="0">
              <a:srgbClr val="000000">
                <a:alpha val="70000"/>
              </a:srgbClr>
            </a:outerShdw>
          </a:effectLst>
        </p:spPr>
      </p:pic>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projctor.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6" name="Text Box 2"/>
          <p:cNvSpPr txBox="1">
            <a:spLocks noChangeArrowheads="1"/>
          </p:cNvSpPr>
          <p:nvPr/>
        </p:nvSpPr>
        <p:spPr bwMode="auto">
          <a:xfrm>
            <a:off x="2083499" y="2152274"/>
            <a:ext cx="7245350" cy="769441"/>
          </a:xfrm>
          <a:prstGeom prst="rect">
            <a:avLst/>
          </a:prstGeom>
          <a:noFill/>
          <a:ln w="9525">
            <a:solidFill>
              <a:srgbClr val="117E0C"/>
            </a:solidFill>
            <a:miter lim="800000"/>
            <a:headEnd/>
            <a:tailEnd/>
          </a:ln>
        </p:spPr>
        <p:txBody>
          <a:bodyPr>
            <a:spAutoFit/>
          </a:bodyPr>
          <a:lstStyle/>
          <a:p>
            <a:pPr eaLnBrk="1" hangingPunct="1">
              <a:spcBef>
                <a:spcPct val="50000"/>
              </a:spcBef>
            </a:pPr>
            <a:r>
              <a:rPr kumimoji="1" lang="en-US" altLang="zh-CN" sz="4400" b="1" i="1" dirty="0" smtClean="0">
                <a:latin typeface="Times New Roman" pitchFamily="18" charset="0"/>
              </a:rPr>
              <a:t> </a:t>
            </a:r>
            <a:r>
              <a:rPr kumimoji="1" lang="en-US" altLang="zh-CN" sz="4400" b="1" i="1" dirty="0">
                <a:latin typeface="Times New Roman" pitchFamily="18" charset="0"/>
              </a:rPr>
              <a:t>I watch TV </a:t>
            </a:r>
            <a:r>
              <a:rPr kumimoji="1" lang="en-US" altLang="zh-CN" sz="4400" b="1" i="1" dirty="0">
                <a:solidFill>
                  <a:srgbClr val="C00000"/>
                </a:solidFill>
                <a:latin typeface="Times New Roman" pitchFamily="18" charset="0"/>
              </a:rPr>
              <a:t>once a week</a:t>
            </a:r>
            <a:r>
              <a:rPr kumimoji="1" lang="en-US" altLang="zh-CN" sz="4400" b="1" i="1" dirty="0">
                <a:latin typeface="Times New Roman" pitchFamily="18" charset="0"/>
              </a:rPr>
              <a:t>.</a:t>
            </a:r>
            <a:r>
              <a:rPr kumimoji="1" lang="en-US" altLang="zh-CN" sz="3600" b="1" i="1" dirty="0">
                <a:latin typeface="Times New Roman" pitchFamily="18" charset="0"/>
              </a:rPr>
              <a:t> </a:t>
            </a:r>
          </a:p>
        </p:txBody>
      </p:sp>
      <p:sp>
        <p:nvSpPr>
          <p:cNvPr id="10" name="Text Box 2"/>
          <p:cNvSpPr txBox="1">
            <a:spLocks noChangeArrowheads="1"/>
          </p:cNvSpPr>
          <p:nvPr/>
        </p:nvSpPr>
        <p:spPr bwMode="auto">
          <a:xfrm>
            <a:off x="2223194" y="3087746"/>
            <a:ext cx="7245350" cy="707886"/>
          </a:xfrm>
          <a:prstGeom prst="rect">
            <a:avLst/>
          </a:prstGeom>
          <a:noFill/>
          <a:ln w="9525">
            <a:solidFill>
              <a:srgbClr val="117E0C"/>
            </a:solidFill>
            <a:miter lim="800000"/>
            <a:headEnd/>
            <a:tailEnd/>
          </a:ln>
        </p:spPr>
        <p:txBody>
          <a:bodyPr>
            <a:spAutoFit/>
          </a:bodyPr>
          <a:lstStyle/>
          <a:p>
            <a:pPr eaLnBrk="1" hangingPunct="1">
              <a:spcBef>
                <a:spcPct val="50000"/>
              </a:spcBef>
            </a:pPr>
            <a:r>
              <a:rPr kumimoji="1" lang="en-US" altLang="zh-CN" sz="4000" b="1" i="1" dirty="0" smtClean="0">
                <a:solidFill>
                  <a:srgbClr val="C00000"/>
                </a:solidFill>
                <a:latin typeface="Times New Roman" pitchFamily="18" charset="0"/>
              </a:rPr>
              <a:t>How </a:t>
            </a:r>
            <a:r>
              <a:rPr kumimoji="1" lang="en-US" altLang="zh-CN" sz="4000" b="1" i="1" dirty="0">
                <a:solidFill>
                  <a:srgbClr val="C00000"/>
                </a:solidFill>
                <a:latin typeface="Times New Roman" pitchFamily="18" charset="0"/>
              </a:rPr>
              <a:t>often </a:t>
            </a:r>
            <a:r>
              <a:rPr kumimoji="1" lang="en-US" altLang="zh-CN" sz="4000" b="1" i="1" dirty="0">
                <a:latin typeface="Times New Roman" pitchFamily="18" charset="0"/>
              </a:rPr>
              <a:t>do you watch </a:t>
            </a:r>
            <a:r>
              <a:rPr kumimoji="1" lang="en-US" altLang="zh-CN" sz="4000" b="1" i="1" dirty="0" smtClean="0">
                <a:latin typeface="Times New Roman" pitchFamily="18" charset="0"/>
              </a:rPr>
              <a:t>TV ?</a:t>
            </a:r>
            <a:r>
              <a:rPr kumimoji="1" lang="en-US" altLang="zh-CN" sz="3200" b="1" i="1" dirty="0" smtClean="0">
                <a:latin typeface="Times New Roman" pitchFamily="18" charset="0"/>
              </a:rPr>
              <a:t> </a:t>
            </a:r>
            <a:endParaRPr kumimoji="1" lang="en-US" altLang="zh-CN" sz="3200" b="1" i="1" dirty="0">
              <a:latin typeface="Times New Roman" pitchFamily="18" charset="0"/>
            </a:endParaRPr>
          </a:p>
        </p:txBody>
      </p:sp>
      <p:cxnSp>
        <p:nvCxnSpPr>
          <p:cNvPr id="11" name="直接连接符 10"/>
          <p:cNvCxnSpPr/>
          <p:nvPr/>
        </p:nvCxnSpPr>
        <p:spPr>
          <a:xfrm>
            <a:off x="5710292" y="2873432"/>
            <a:ext cx="2714644" cy="1588"/>
          </a:xfrm>
          <a:prstGeom prst="line">
            <a:avLst/>
          </a:prstGeom>
          <a:ln w="38100">
            <a:solidFill>
              <a:srgbClr val="117E0C"/>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6200000" flipH="1">
            <a:off x="6110990" y="3302060"/>
            <a:ext cx="1357322" cy="642942"/>
          </a:xfrm>
          <a:prstGeom prst="straightConnector1">
            <a:avLst/>
          </a:prstGeom>
          <a:ln w="38100">
            <a:solidFill>
              <a:srgbClr val="117E0C"/>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6253866" y="4373630"/>
            <a:ext cx="1816094" cy="707886"/>
          </a:xfrm>
          <a:prstGeom prst="rect">
            <a:avLst/>
          </a:prstGeom>
          <a:noFill/>
          <a:ln w="9525">
            <a:solidFill>
              <a:srgbClr val="117E0C"/>
            </a:solidFill>
            <a:miter lim="800000"/>
            <a:headEnd/>
            <a:tailEnd/>
          </a:ln>
        </p:spPr>
        <p:txBody>
          <a:bodyPr wrap="square">
            <a:spAutoFit/>
          </a:bodyPr>
          <a:lstStyle/>
          <a:p>
            <a:pPr eaLnBrk="1" hangingPunct="1">
              <a:spcBef>
                <a:spcPct val="50000"/>
              </a:spcBef>
            </a:pPr>
            <a:r>
              <a:rPr kumimoji="1" lang="zh-CN" altLang="en-US" sz="4000" b="1" i="1" dirty="0" smtClean="0">
                <a:solidFill>
                  <a:srgbClr val="C00000"/>
                </a:solidFill>
                <a:latin typeface="Times New Roman" pitchFamily="18" charset="0"/>
              </a:rPr>
              <a:t>表频率</a:t>
            </a:r>
            <a:endParaRPr kumimoji="1" lang="en-US" altLang="zh-CN" sz="3200" b="1" i="1" dirty="0">
              <a:latin typeface="Times New Roman" pitchFamily="18" charset="0"/>
            </a:endParaRPr>
          </a:p>
        </p:txBody>
      </p:sp>
      <p:sp>
        <p:nvSpPr>
          <p:cNvPr id="14" name="Rectangle 247"/>
          <p:cNvSpPr>
            <a:spLocks noChangeArrowheads="1"/>
          </p:cNvSpPr>
          <p:nvPr/>
        </p:nvSpPr>
        <p:spPr bwMode="auto">
          <a:xfrm>
            <a:off x="324544" y="1271705"/>
            <a:ext cx="7143768" cy="4745915"/>
          </a:xfrm>
          <a:prstGeom prst="homePlate">
            <a:avLst/>
          </a:prstGeom>
          <a:solidFill>
            <a:schemeClr val="bg1"/>
          </a:solidFill>
          <a:ln w="28575" algn="ctr">
            <a:solidFill>
              <a:srgbClr val="117E0C"/>
            </a:solidFill>
            <a:prstDash val="sysDot"/>
            <a:miter lim="800000"/>
            <a:headEnd/>
            <a:tailEnd/>
          </a:ln>
        </p:spPr>
        <p:txBody>
          <a:bodyPr wrap="square">
            <a:spAutoFit/>
          </a:bodyPr>
          <a:lstStyle/>
          <a:p>
            <a:pPr algn="l">
              <a:lnSpc>
                <a:spcPct val="180000"/>
              </a:lnSpc>
              <a:buClr>
                <a:srgbClr val="008000"/>
              </a:buClr>
              <a:buFont typeface="Wingdings" pitchFamily="2" charset="2"/>
              <a:buNone/>
            </a:pPr>
            <a:r>
              <a:rPr lang="zh-CN" altLang="en-US" sz="2400" b="1" i="1" dirty="0" smtClean="0">
                <a:solidFill>
                  <a:srgbClr val="FF0000"/>
                </a:solidFill>
                <a:latin typeface="Georgia" pitchFamily="18" charset="0"/>
              </a:rPr>
              <a:t>常见的频度副词有：</a:t>
            </a:r>
            <a:endParaRPr lang="en-US" altLang="zh-CN" sz="2400" b="1" i="1" dirty="0" smtClean="0">
              <a:solidFill>
                <a:srgbClr val="FF0000"/>
              </a:solidFill>
              <a:latin typeface="Georgia" pitchFamily="18" charset="0"/>
            </a:endParaRPr>
          </a:p>
          <a:p>
            <a:pPr marL="457200" indent="-457200" algn="l">
              <a:lnSpc>
                <a:spcPct val="180000"/>
              </a:lnSpc>
              <a:buClr>
                <a:srgbClr val="008000"/>
              </a:buClr>
              <a:buFont typeface="Wingdings" pitchFamily="2" charset="2"/>
              <a:buAutoNum type="alphaLcPeriod"/>
            </a:pPr>
            <a:r>
              <a:rPr lang="en-US" altLang="zh-CN" sz="2400" b="1" i="1" dirty="0" smtClean="0">
                <a:solidFill>
                  <a:srgbClr val="FF0000"/>
                </a:solidFill>
                <a:latin typeface="Georgia" pitchFamily="18" charset="0"/>
              </a:rPr>
              <a:t>always, usually , often,</a:t>
            </a:r>
          </a:p>
          <a:p>
            <a:pPr marL="457200" indent="-457200" algn="l">
              <a:lnSpc>
                <a:spcPct val="180000"/>
              </a:lnSpc>
              <a:buClr>
                <a:srgbClr val="008000"/>
              </a:buClr>
            </a:pPr>
            <a:r>
              <a:rPr lang="en-US" altLang="zh-CN" sz="2400" b="1" i="1" dirty="0" smtClean="0">
                <a:solidFill>
                  <a:srgbClr val="FF0000"/>
                </a:solidFill>
                <a:latin typeface="Georgia" pitchFamily="18" charset="0"/>
              </a:rPr>
              <a:t> sometimes, hardly ever, never </a:t>
            </a:r>
          </a:p>
          <a:p>
            <a:pPr algn="l">
              <a:lnSpc>
                <a:spcPct val="180000"/>
              </a:lnSpc>
              <a:buClr>
                <a:srgbClr val="008000"/>
              </a:buClr>
              <a:buFont typeface="Wingdings" pitchFamily="2" charset="2"/>
              <a:buNone/>
            </a:pPr>
            <a:r>
              <a:rPr lang="en-US" altLang="zh-CN" sz="2400" b="1" i="1" dirty="0" smtClean="0">
                <a:solidFill>
                  <a:srgbClr val="008000"/>
                </a:solidFill>
                <a:latin typeface="Georgia" pitchFamily="18" charset="0"/>
              </a:rPr>
              <a:t>b. </a:t>
            </a:r>
            <a:r>
              <a:rPr lang="en-US" altLang="zh-CN" sz="2400" b="1" i="1" dirty="0" smtClean="0">
                <a:solidFill>
                  <a:srgbClr val="FF0000"/>
                </a:solidFill>
                <a:latin typeface="Georgia" pitchFamily="18" charset="0"/>
              </a:rPr>
              <a:t>Once a week</a:t>
            </a:r>
          </a:p>
          <a:p>
            <a:pPr algn="l">
              <a:lnSpc>
                <a:spcPct val="180000"/>
              </a:lnSpc>
              <a:buClr>
                <a:srgbClr val="008000"/>
              </a:buClr>
              <a:buFont typeface="Wingdings" pitchFamily="2" charset="2"/>
              <a:buNone/>
            </a:pPr>
            <a:r>
              <a:rPr lang="en-US" altLang="zh-CN" sz="2400" b="1" i="1" dirty="0" smtClean="0">
                <a:solidFill>
                  <a:srgbClr val="FF0000"/>
                </a:solidFill>
                <a:latin typeface="Georgia" pitchFamily="18" charset="0"/>
              </a:rPr>
              <a:t>    twice a month</a:t>
            </a:r>
          </a:p>
          <a:p>
            <a:pPr algn="l">
              <a:lnSpc>
                <a:spcPct val="180000"/>
              </a:lnSpc>
              <a:buClr>
                <a:srgbClr val="008000"/>
              </a:buClr>
              <a:buFont typeface="Wingdings" pitchFamily="2" charset="2"/>
              <a:buNone/>
            </a:pPr>
            <a:r>
              <a:rPr lang="en-US" altLang="zh-CN" sz="2400" b="1" i="1" dirty="0" smtClean="0">
                <a:solidFill>
                  <a:srgbClr val="FF0000"/>
                </a:solidFill>
                <a:latin typeface="Georgia" pitchFamily="18" charset="0"/>
              </a:rPr>
              <a:t>    two or three times a year</a:t>
            </a:r>
          </a:p>
          <a:p>
            <a:pPr algn="l">
              <a:lnSpc>
                <a:spcPct val="180000"/>
              </a:lnSpc>
              <a:buClr>
                <a:srgbClr val="008000"/>
              </a:buClr>
              <a:buFont typeface="Wingdings" pitchFamily="2" charset="2"/>
              <a:buNone/>
            </a:pPr>
            <a:r>
              <a:rPr lang="en-US" altLang="zh-CN" sz="2400" b="1" i="1" dirty="0" smtClean="0">
                <a:solidFill>
                  <a:srgbClr val="FF0000"/>
                </a:solidFill>
                <a:latin typeface="Georgia" pitchFamily="18" charset="0"/>
              </a:rPr>
              <a:t>    every day</a:t>
            </a:r>
            <a:endParaRPr lang="en-US" altLang="zh-CN" sz="2400" b="1" i="1" dirty="0">
              <a:solidFill>
                <a:srgbClr val="FF0000"/>
              </a:solidFill>
              <a:latin typeface="Georgia" pitchFamily="18" charset="0"/>
            </a:endParaRPr>
          </a:p>
        </p:txBody>
      </p:sp>
      <p:sp>
        <p:nvSpPr>
          <p:cNvPr id="15" name="Rectangle 248"/>
          <p:cNvSpPr>
            <a:spLocks noChangeArrowheads="1"/>
          </p:cNvSpPr>
          <p:nvPr/>
        </p:nvSpPr>
        <p:spPr bwMode="auto">
          <a:xfrm>
            <a:off x="1008112" y="1409108"/>
            <a:ext cx="7632848" cy="4756196"/>
          </a:xfrm>
          <a:prstGeom prst="roundRect">
            <a:avLst/>
          </a:prstGeom>
          <a:solidFill>
            <a:schemeClr val="bg1"/>
          </a:solidFill>
          <a:ln w="38100" algn="ctr">
            <a:solidFill>
              <a:srgbClr val="117E0C"/>
            </a:solidFill>
            <a:prstDash val="sysDot"/>
            <a:miter lim="800000"/>
            <a:headEnd/>
            <a:tailEnd/>
          </a:ln>
        </p:spPr>
        <p:txBody>
          <a:bodyPr wrap="square">
            <a:spAutoFit/>
          </a:bodyPr>
          <a:lstStyle/>
          <a:p>
            <a:pPr>
              <a:lnSpc>
                <a:spcPct val="120000"/>
              </a:lnSpc>
            </a:pPr>
            <a:r>
              <a:rPr lang="zh-CN" altLang="en-US" sz="3300" i="1" dirty="0" smtClean="0">
                <a:latin typeface="黑体" pitchFamily="49" charset="-122"/>
                <a:ea typeface="黑体" pitchFamily="49" charset="-122"/>
              </a:rPr>
              <a:t>频度副词表频率</a:t>
            </a:r>
            <a:r>
              <a:rPr lang="en-US" altLang="zh-CN" sz="3300" i="1" dirty="0" smtClean="0">
                <a:latin typeface="黑体" pitchFamily="49" charset="-122"/>
                <a:ea typeface="黑体" pitchFamily="49" charset="-122"/>
              </a:rPr>
              <a:t>,</a:t>
            </a:r>
            <a:r>
              <a:rPr lang="zh-CN" altLang="en-US" sz="3300" i="1" dirty="0" smtClean="0">
                <a:latin typeface="黑体" pitchFamily="49" charset="-122"/>
                <a:ea typeface="黑体" pitchFamily="49" charset="-122"/>
              </a:rPr>
              <a:t>标志一般现在时</a:t>
            </a:r>
            <a:endParaRPr lang="en-US" altLang="zh-CN" sz="3300" i="1" dirty="0" smtClean="0">
              <a:latin typeface="黑体" pitchFamily="49" charset="-122"/>
              <a:ea typeface="黑体" pitchFamily="49" charset="-122"/>
            </a:endParaRPr>
          </a:p>
          <a:p>
            <a:pPr>
              <a:lnSpc>
                <a:spcPct val="120000"/>
              </a:lnSpc>
            </a:pPr>
            <a:r>
              <a:rPr lang="en-US" altLang="zh-CN" sz="3300" i="1" dirty="0" smtClean="0">
                <a:latin typeface="Georgia" pitchFamily="18" charset="0"/>
              </a:rPr>
              <a:t>never</a:t>
            </a:r>
            <a:r>
              <a:rPr lang="zh-CN" altLang="en-US" sz="3300" i="1" dirty="0" smtClean="0">
                <a:latin typeface="黑体" pitchFamily="49" charset="-122"/>
                <a:ea typeface="黑体" pitchFamily="49" charset="-122"/>
              </a:rPr>
              <a:t>从来不</a:t>
            </a:r>
            <a:r>
              <a:rPr lang="zh-CN" altLang="en-US" sz="3300" i="1" dirty="0" smtClean="0">
                <a:latin typeface="Georgia" pitchFamily="18" charset="0"/>
              </a:rPr>
              <a:t>，</a:t>
            </a:r>
            <a:r>
              <a:rPr lang="en-US" altLang="zh-CN" sz="3300" i="1" dirty="0" smtClean="0">
                <a:latin typeface="Georgia" pitchFamily="18" charset="0"/>
              </a:rPr>
              <a:t>hardly ever </a:t>
            </a:r>
            <a:r>
              <a:rPr lang="zh-CN" altLang="en-US" sz="3300" i="1" dirty="0" smtClean="0">
                <a:latin typeface="黑体" pitchFamily="49" charset="-122"/>
                <a:ea typeface="黑体" pitchFamily="49" charset="-122"/>
              </a:rPr>
              <a:t>几乎不</a:t>
            </a:r>
            <a:endParaRPr lang="en-US" altLang="zh-CN" sz="3300" i="1" dirty="0" smtClean="0">
              <a:latin typeface="黑体" pitchFamily="49" charset="-122"/>
              <a:ea typeface="黑体" pitchFamily="49" charset="-122"/>
            </a:endParaRPr>
          </a:p>
          <a:p>
            <a:pPr>
              <a:lnSpc>
                <a:spcPct val="120000"/>
              </a:lnSpc>
            </a:pPr>
            <a:r>
              <a:rPr lang="en-US" altLang="zh-CN" sz="3300" i="1" dirty="0" smtClean="0">
                <a:latin typeface="Georgia" pitchFamily="18" charset="0"/>
              </a:rPr>
              <a:t>seldom </a:t>
            </a:r>
            <a:r>
              <a:rPr lang="zh-CN" altLang="en-US" sz="3300" i="1" dirty="0" smtClean="0">
                <a:latin typeface="黑体" pitchFamily="49" charset="-122"/>
                <a:ea typeface="黑体" pitchFamily="49" charset="-122"/>
              </a:rPr>
              <a:t>表很少</a:t>
            </a:r>
            <a:r>
              <a:rPr lang="zh-CN" altLang="en-US" sz="3300" i="1" dirty="0" smtClean="0">
                <a:latin typeface="Georgia" pitchFamily="18" charset="0"/>
              </a:rPr>
              <a:t>，</a:t>
            </a:r>
            <a:r>
              <a:rPr lang="en-US" altLang="zh-CN" sz="3300" i="1" dirty="0" smtClean="0">
                <a:latin typeface="Georgia" pitchFamily="18" charset="0"/>
              </a:rPr>
              <a:t>sometimes </a:t>
            </a:r>
            <a:r>
              <a:rPr lang="zh-CN" altLang="en-US" sz="3300" i="1" dirty="0" smtClean="0">
                <a:latin typeface="黑体" pitchFamily="49" charset="-122"/>
                <a:ea typeface="黑体" pitchFamily="49" charset="-122"/>
              </a:rPr>
              <a:t>是有时</a:t>
            </a:r>
            <a:endParaRPr lang="en-US" altLang="zh-CN" sz="3300" i="1" dirty="0" smtClean="0">
              <a:latin typeface="黑体" pitchFamily="49" charset="-122"/>
              <a:ea typeface="黑体" pitchFamily="49" charset="-122"/>
            </a:endParaRPr>
          </a:p>
          <a:p>
            <a:pPr>
              <a:lnSpc>
                <a:spcPct val="120000"/>
              </a:lnSpc>
            </a:pPr>
            <a:r>
              <a:rPr lang="en-US" altLang="zh-CN" sz="3300" i="1" dirty="0" smtClean="0">
                <a:latin typeface="Georgia" pitchFamily="18" charset="0"/>
              </a:rPr>
              <a:t>often</a:t>
            </a:r>
            <a:r>
              <a:rPr lang="zh-CN" altLang="en-US" sz="3300" i="1" dirty="0" smtClean="0">
                <a:latin typeface="黑体" pitchFamily="49" charset="-122"/>
                <a:ea typeface="黑体" pitchFamily="49" charset="-122"/>
              </a:rPr>
              <a:t>是经常</a:t>
            </a:r>
            <a:r>
              <a:rPr lang="zh-CN" altLang="en-US" sz="3300" i="1" dirty="0" smtClean="0">
                <a:latin typeface="Georgia" pitchFamily="18" charset="0"/>
              </a:rPr>
              <a:t>，</a:t>
            </a:r>
            <a:r>
              <a:rPr lang="en-US" altLang="zh-CN" sz="3300" i="1" dirty="0" smtClean="0">
                <a:latin typeface="Georgia" pitchFamily="18" charset="0"/>
              </a:rPr>
              <a:t>usually</a:t>
            </a:r>
            <a:r>
              <a:rPr lang="zh-CN" altLang="en-US" sz="3300" i="1" dirty="0" smtClean="0">
                <a:latin typeface="黑体" pitchFamily="49" charset="-122"/>
                <a:ea typeface="黑体" pitchFamily="49" charset="-122"/>
              </a:rPr>
              <a:t>是通常</a:t>
            </a:r>
            <a:endParaRPr lang="en-US" altLang="zh-CN" sz="3300" i="1" dirty="0" smtClean="0">
              <a:latin typeface="黑体" pitchFamily="49" charset="-122"/>
              <a:ea typeface="黑体" pitchFamily="49" charset="-122"/>
            </a:endParaRPr>
          </a:p>
          <a:p>
            <a:pPr>
              <a:lnSpc>
                <a:spcPct val="120000"/>
              </a:lnSpc>
            </a:pPr>
            <a:r>
              <a:rPr lang="en-US" altLang="zh-CN" sz="3300" i="1" dirty="0" smtClean="0">
                <a:latin typeface="Georgia" pitchFamily="18" charset="0"/>
              </a:rPr>
              <a:t>always </a:t>
            </a:r>
            <a:r>
              <a:rPr lang="zh-CN" altLang="en-US" sz="3300" i="1" dirty="0" smtClean="0">
                <a:latin typeface="黑体" pitchFamily="49" charset="-122"/>
                <a:ea typeface="黑体" pitchFamily="49" charset="-122"/>
              </a:rPr>
              <a:t>表总是</a:t>
            </a:r>
            <a:r>
              <a:rPr lang="zh-CN" altLang="en-US" sz="3300" i="1" dirty="0" smtClean="0">
                <a:latin typeface="Georgia" pitchFamily="18" charset="0"/>
              </a:rPr>
              <a:t>，</a:t>
            </a:r>
            <a:r>
              <a:rPr lang="zh-CN" altLang="en-US" sz="3300" i="1" dirty="0" smtClean="0">
                <a:solidFill>
                  <a:srgbClr val="FF0000"/>
                </a:solidFill>
                <a:latin typeface="Georgia" pitchFamily="18" charset="0"/>
              </a:rPr>
              <a:t>实前</a:t>
            </a:r>
            <a:r>
              <a:rPr lang="en-US" altLang="zh-CN" sz="3300" i="1" dirty="0" smtClean="0">
                <a:solidFill>
                  <a:srgbClr val="FF0000"/>
                </a:solidFill>
                <a:latin typeface="Georgia" pitchFamily="18" charset="0"/>
              </a:rPr>
              <a:t>be</a:t>
            </a:r>
            <a:r>
              <a:rPr lang="zh-CN" altLang="en-US" sz="3300" i="1" dirty="0" smtClean="0">
                <a:solidFill>
                  <a:srgbClr val="FF0000"/>
                </a:solidFill>
                <a:latin typeface="Georgia" pitchFamily="18" charset="0"/>
              </a:rPr>
              <a:t>后</a:t>
            </a:r>
            <a:r>
              <a:rPr lang="zh-CN" altLang="en-US" sz="3300" i="1" dirty="0" smtClean="0">
                <a:latin typeface="黑体" pitchFamily="49" charset="-122"/>
                <a:ea typeface="黑体" pitchFamily="49" charset="-122"/>
              </a:rPr>
              <a:t>要记牢</a:t>
            </a:r>
            <a:endParaRPr lang="en-US" altLang="zh-CN" sz="3300" i="1" dirty="0" smtClean="0">
              <a:latin typeface="黑体" pitchFamily="49" charset="-122"/>
              <a:ea typeface="黑体" pitchFamily="49" charset="-122"/>
            </a:endParaRPr>
          </a:p>
          <a:p>
            <a:pPr>
              <a:lnSpc>
                <a:spcPct val="120000"/>
              </a:lnSpc>
            </a:pPr>
            <a:r>
              <a:rPr lang="zh-CN" altLang="en-US" sz="3300" b="1" i="1" dirty="0" smtClean="0">
                <a:latin typeface="Georgia" pitchFamily="18" charset="0"/>
              </a:rPr>
              <a:t>其它频度有短语，</a:t>
            </a:r>
            <a:r>
              <a:rPr lang="zh-CN" altLang="en-US" sz="3300" b="1" i="1" dirty="0" smtClean="0">
                <a:solidFill>
                  <a:srgbClr val="FF0000"/>
                </a:solidFill>
                <a:latin typeface="Georgia" pitchFamily="18" charset="0"/>
              </a:rPr>
              <a:t>放在句尾</a:t>
            </a:r>
            <a:r>
              <a:rPr lang="zh-CN" altLang="en-US" sz="3300" b="1" i="1" dirty="0" smtClean="0">
                <a:latin typeface="Georgia" pitchFamily="18" charset="0"/>
              </a:rPr>
              <a:t>就可以</a:t>
            </a:r>
            <a:endParaRPr lang="en-US" altLang="zh-CN" sz="3300" b="1" i="1" dirty="0" smtClean="0">
              <a:latin typeface="Georgia" pitchFamily="18" charset="0"/>
            </a:endParaRPr>
          </a:p>
          <a:p>
            <a:pPr>
              <a:lnSpc>
                <a:spcPct val="120000"/>
              </a:lnSpc>
            </a:pPr>
            <a:r>
              <a:rPr lang="zh-CN" altLang="en-US" sz="3300" i="1" dirty="0" smtClean="0">
                <a:latin typeface="黑体" pitchFamily="49" charset="-122"/>
                <a:ea typeface="黑体" pitchFamily="49" charset="-122"/>
              </a:rPr>
              <a:t>提问</a:t>
            </a:r>
            <a:r>
              <a:rPr lang="zh-CN" altLang="en-US" sz="3300" i="1" dirty="0" smtClean="0">
                <a:latin typeface="Georgia" pitchFamily="18" charset="0"/>
              </a:rPr>
              <a:t> </a:t>
            </a:r>
            <a:r>
              <a:rPr lang="en-US" altLang="zh-CN" sz="3300" i="1" dirty="0" smtClean="0">
                <a:solidFill>
                  <a:srgbClr val="FF0000"/>
                </a:solidFill>
                <a:latin typeface="Georgia" pitchFamily="18" charset="0"/>
              </a:rPr>
              <a:t>how often</a:t>
            </a:r>
            <a:r>
              <a:rPr lang="zh-CN" altLang="en-US" sz="3300" i="1" dirty="0" smtClean="0">
                <a:latin typeface="Georgia" pitchFamily="18" charset="0"/>
              </a:rPr>
              <a:t>记心里</a:t>
            </a:r>
            <a:endParaRPr lang="zh-CN" altLang="en-US" sz="3300" i="1" dirty="0">
              <a:latin typeface="Georgia" pitchFamily="18" charset="0"/>
            </a:endParaRP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5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4" name="projctor.wav"/>
                                        </p:tgtEl>
                                      </p:cMediaNode>
                                    </p:audio>
                                  </p:sub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3" grpId="0" animBg="1" autoUpdateAnimBg="0"/>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16" name="TextBox 15"/>
          <p:cNvSpPr txBox="1"/>
          <p:nvPr/>
        </p:nvSpPr>
        <p:spPr>
          <a:xfrm>
            <a:off x="251520" y="1196752"/>
            <a:ext cx="6286544" cy="5693866"/>
          </a:xfrm>
          <a:prstGeom prst="rect">
            <a:avLst/>
          </a:prstGeom>
          <a:noFill/>
        </p:spPr>
        <p:txBody>
          <a:bodyPr wrap="square" rtlCol="0">
            <a:spAutoFit/>
          </a:bodyPr>
          <a:lstStyle/>
          <a:p>
            <a:r>
              <a:rPr lang="zh-CN" altLang="en-US" sz="2800" dirty="0" smtClean="0">
                <a:latin typeface="黑体" pitchFamily="49" charset="-122"/>
                <a:ea typeface="黑体" pitchFamily="49" charset="-122"/>
              </a:rPr>
              <a:t>频度副词短语</a:t>
            </a:r>
            <a:r>
              <a:rPr lang="en-US" altLang="zh-CN" sz="2800" dirty="0" smtClean="0">
                <a:latin typeface="黑体" pitchFamily="49" charset="-122"/>
                <a:ea typeface="黑体" pitchFamily="49" charset="-122"/>
              </a:rPr>
              <a:t> =   </a:t>
            </a:r>
            <a:r>
              <a:rPr lang="zh-CN" altLang="en-US" sz="2800" dirty="0" smtClean="0">
                <a:latin typeface="黑体" pitchFamily="49" charset="-122"/>
                <a:ea typeface="黑体" pitchFamily="49" charset="-122"/>
              </a:rPr>
              <a:t>次数</a:t>
            </a:r>
            <a:r>
              <a:rPr lang="en-US" altLang="zh-CN" sz="2800" dirty="0" smtClean="0">
                <a:latin typeface="黑体" pitchFamily="49" charset="-122"/>
                <a:ea typeface="黑体" pitchFamily="49" charset="-122"/>
              </a:rPr>
              <a:t>+ </a:t>
            </a:r>
            <a:r>
              <a:rPr lang="zh-CN" altLang="en-US" sz="2800" dirty="0" smtClean="0">
                <a:solidFill>
                  <a:srgbClr val="0000CC"/>
                </a:solidFill>
                <a:latin typeface="黑体" pitchFamily="49" charset="-122"/>
                <a:ea typeface="黑体" pitchFamily="49" charset="-122"/>
              </a:rPr>
              <a:t>一段时间</a:t>
            </a:r>
            <a:r>
              <a:rPr lang="en-US" altLang="zh-CN" sz="2800" dirty="0" smtClean="0">
                <a:latin typeface="黑体" pitchFamily="49" charset="-122"/>
                <a:ea typeface="黑体" pitchFamily="49" charset="-122"/>
              </a:rPr>
              <a:t>.</a:t>
            </a:r>
          </a:p>
          <a:p>
            <a:endParaRPr lang="en-US" altLang="zh-CN" sz="2800" dirty="0" smtClean="0">
              <a:latin typeface="黑体" pitchFamily="49" charset="-122"/>
              <a:ea typeface="黑体" pitchFamily="49" charset="-122"/>
            </a:endParaRPr>
          </a:p>
          <a:p>
            <a:r>
              <a:rPr lang="en-US" altLang="zh-CN" sz="2800" i="1" dirty="0" err="1" smtClean="0">
                <a:latin typeface="Georgia" pitchFamily="18" charset="0"/>
                <a:ea typeface="黑体" pitchFamily="49" charset="-122"/>
              </a:rPr>
              <a:t>eg</a:t>
            </a:r>
            <a:r>
              <a:rPr lang="en-US" altLang="zh-CN" sz="2800" dirty="0" smtClean="0">
                <a:latin typeface="黑体" pitchFamily="49" charset="-122"/>
                <a:ea typeface="黑体" pitchFamily="49" charset="-122"/>
              </a:rPr>
              <a:t>.</a:t>
            </a:r>
            <a:r>
              <a:rPr lang="zh-CN" altLang="en-US" sz="2800" dirty="0" smtClean="0">
                <a:solidFill>
                  <a:srgbClr val="0000CC"/>
                </a:solidFill>
                <a:latin typeface="黑体" pitchFamily="49" charset="-122"/>
                <a:ea typeface="黑体" pitchFamily="49" charset="-122"/>
              </a:rPr>
              <a:t>一年</a:t>
            </a:r>
            <a:r>
              <a:rPr lang="zh-CN" altLang="en-US" sz="2800" dirty="0" smtClean="0">
                <a:latin typeface="黑体" pitchFamily="49" charset="-122"/>
                <a:ea typeface="黑体" pitchFamily="49" charset="-122"/>
              </a:rPr>
              <a:t>一次</a:t>
            </a:r>
            <a:endParaRPr lang="en-US" altLang="zh-CN" sz="2800" i="1" dirty="0" smtClean="0">
              <a:solidFill>
                <a:srgbClr val="00B0F0"/>
              </a:solidFill>
              <a:latin typeface="Georgia" pitchFamily="18" charset="0"/>
              <a:ea typeface="黑体" pitchFamily="49" charset="-122"/>
            </a:endParaRPr>
          </a:p>
          <a:p>
            <a:endParaRPr lang="en-US" altLang="zh-CN" sz="2800" dirty="0" smtClean="0">
              <a:solidFill>
                <a:srgbClr val="00B0F0"/>
              </a:solidFill>
              <a:latin typeface="黑体" pitchFamily="49" charset="-122"/>
              <a:ea typeface="黑体" pitchFamily="49" charset="-122"/>
            </a:endParaRPr>
          </a:p>
          <a:p>
            <a:r>
              <a:rPr lang="en-US" altLang="zh-CN" sz="2800" dirty="0" smtClean="0">
                <a:solidFill>
                  <a:srgbClr val="00B0F0"/>
                </a:solidFill>
                <a:latin typeface="黑体" pitchFamily="49" charset="-122"/>
                <a:ea typeface="黑体" pitchFamily="49" charset="-122"/>
              </a:rPr>
              <a:t>   </a:t>
            </a:r>
            <a:r>
              <a:rPr lang="zh-CN" altLang="en-US" sz="2800" dirty="0" smtClean="0">
                <a:solidFill>
                  <a:srgbClr val="0000CC"/>
                </a:solidFill>
                <a:latin typeface="黑体" pitchFamily="49" charset="-122"/>
                <a:ea typeface="黑体" pitchFamily="49" charset="-122"/>
              </a:rPr>
              <a:t>一个月</a:t>
            </a:r>
            <a:r>
              <a:rPr lang="zh-CN" altLang="en-US" sz="2800" dirty="0" smtClean="0">
                <a:latin typeface="黑体" pitchFamily="49" charset="-122"/>
                <a:ea typeface="黑体" pitchFamily="49" charset="-122"/>
              </a:rPr>
              <a:t>两次</a:t>
            </a:r>
            <a:endParaRPr lang="en-US" altLang="zh-CN" sz="2800" dirty="0" smtClean="0">
              <a:latin typeface="黑体" pitchFamily="49" charset="-122"/>
              <a:ea typeface="黑体" pitchFamily="49" charset="-122"/>
            </a:endParaRPr>
          </a:p>
          <a:p>
            <a:endParaRPr lang="en-US" altLang="zh-CN" sz="2800" dirty="0" smtClean="0">
              <a:latin typeface="黑体" pitchFamily="49" charset="-122"/>
              <a:ea typeface="黑体" pitchFamily="49" charset="-122"/>
            </a:endParaRPr>
          </a:p>
          <a:p>
            <a:r>
              <a:rPr lang="zh-CN" altLang="en-US" sz="2800" dirty="0" smtClean="0">
                <a:solidFill>
                  <a:srgbClr val="0000CC"/>
                </a:solidFill>
                <a:latin typeface="黑体" pitchFamily="49" charset="-122"/>
                <a:ea typeface="黑体" pitchFamily="49" charset="-122"/>
              </a:rPr>
              <a:t>   两周</a:t>
            </a:r>
            <a:r>
              <a:rPr lang="zh-CN" altLang="en-US" sz="2800" dirty="0" smtClean="0">
                <a:latin typeface="黑体" pitchFamily="49" charset="-122"/>
                <a:ea typeface="黑体" pitchFamily="49" charset="-122"/>
              </a:rPr>
              <a:t>三次</a:t>
            </a:r>
            <a:endParaRPr lang="en-US" altLang="zh-CN" sz="2800" dirty="0" smtClean="0">
              <a:latin typeface="黑体" pitchFamily="49" charset="-122"/>
              <a:ea typeface="黑体" pitchFamily="49" charset="-122"/>
            </a:endParaRPr>
          </a:p>
          <a:p>
            <a:endParaRPr lang="en-US" altLang="zh-CN" sz="2800" dirty="0" smtClean="0">
              <a:latin typeface="黑体" pitchFamily="49" charset="-122"/>
              <a:ea typeface="黑体" pitchFamily="49" charset="-122"/>
            </a:endParaRPr>
          </a:p>
          <a:p>
            <a:r>
              <a:rPr lang="zh-CN" altLang="en-US" sz="2800" dirty="0" smtClean="0">
                <a:solidFill>
                  <a:srgbClr val="00B0F0"/>
                </a:solidFill>
                <a:latin typeface="黑体" pitchFamily="49" charset="-122"/>
                <a:ea typeface="黑体" pitchFamily="49" charset="-122"/>
              </a:rPr>
              <a:t>   </a:t>
            </a:r>
            <a:r>
              <a:rPr lang="zh-CN" altLang="en-US" sz="2800" dirty="0" smtClean="0">
                <a:solidFill>
                  <a:srgbClr val="0000CC"/>
                </a:solidFill>
                <a:latin typeface="黑体" pitchFamily="49" charset="-122"/>
                <a:ea typeface="黑体" pitchFamily="49" charset="-122"/>
              </a:rPr>
              <a:t>三天</a:t>
            </a:r>
            <a:r>
              <a:rPr lang="zh-CN" altLang="en-US" sz="2800" dirty="0" smtClean="0">
                <a:latin typeface="黑体" pitchFamily="49" charset="-122"/>
                <a:ea typeface="黑体" pitchFamily="49" charset="-122"/>
              </a:rPr>
              <a:t>一两次</a:t>
            </a:r>
            <a:endParaRPr lang="en-US" altLang="zh-CN" sz="2800" dirty="0" smtClean="0">
              <a:latin typeface="黑体" pitchFamily="49" charset="-122"/>
              <a:ea typeface="黑体" pitchFamily="49" charset="-122"/>
            </a:endParaRPr>
          </a:p>
          <a:p>
            <a:endParaRPr lang="en-US" altLang="zh-CN" sz="2800" dirty="0" smtClean="0">
              <a:latin typeface="黑体" pitchFamily="49" charset="-122"/>
              <a:ea typeface="黑体" pitchFamily="49" charset="-122"/>
            </a:endParaRPr>
          </a:p>
          <a:p>
            <a:r>
              <a:rPr lang="zh-CN" altLang="en-US" sz="2800" dirty="0" smtClean="0">
                <a:solidFill>
                  <a:srgbClr val="0000CC"/>
                </a:solidFill>
                <a:latin typeface="黑体" pitchFamily="49" charset="-122"/>
                <a:ea typeface="黑体" pitchFamily="49" charset="-122"/>
              </a:rPr>
              <a:t>一个月</a:t>
            </a:r>
            <a:r>
              <a:rPr lang="zh-CN" altLang="en-US" sz="2800" dirty="0" smtClean="0">
                <a:latin typeface="黑体" pitchFamily="49" charset="-122"/>
                <a:ea typeface="黑体" pitchFamily="49" charset="-122"/>
              </a:rPr>
              <a:t>三四次 </a:t>
            </a:r>
            <a:endParaRPr lang="en-US" altLang="zh-CN" sz="2800" dirty="0" smtClean="0">
              <a:latin typeface="黑体" pitchFamily="49" charset="-122"/>
              <a:ea typeface="黑体" pitchFamily="49" charset="-122"/>
            </a:endParaRPr>
          </a:p>
          <a:p>
            <a:r>
              <a:rPr lang="zh-CN" altLang="en-US" sz="2800" dirty="0" smtClean="0">
                <a:latin typeface="黑体" pitchFamily="49" charset="-122"/>
                <a:ea typeface="黑体" pitchFamily="49" charset="-122"/>
              </a:rPr>
              <a:t> </a:t>
            </a:r>
            <a:endParaRPr lang="en-US" altLang="zh-CN" sz="2800" dirty="0" smtClean="0">
              <a:latin typeface="黑体" pitchFamily="49" charset="-122"/>
              <a:ea typeface="黑体" pitchFamily="49" charset="-122"/>
            </a:endParaRPr>
          </a:p>
          <a:p>
            <a:endParaRPr lang="zh-CN" altLang="en-US" sz="2800" dirty="0">
              <a:solidFill>
                <a:srgbClr val="00B0F0"/>
              </a:solidFill>
              <a:latin typeface="黑体" pitchFamily="49" charset="-122"/>
              <a:ea typeface="黑体" pitchFamily="49" charset="-122"/>
            </a:endParaRPr>
          </a:p>
        </p:txBody>
      </p:sp>
      <p:sp>
        <p:nvSpPr>
          <p:cNvPr id="17" name="TextBox 16"/>
          <p:cNvSpPr txBox="1"/>
          <p:nvPr/>
        </p:nvSpPr>
        <p:spPr>
          <a:xfrm>
            <a:off x="3241086" y="2832986"/>
            <a:ext cx="3159802" cy="523220"/>
          </a:xfrm>
          <a:prstGeom prst="rect">
            <a:avLst/>
          </a:prstGeom>
          <a:noFill/>
        </p:spPr>
        <p:txBody>
          <a:bodyPr wrap="square" rtlCol="0">
            <a:spAutoFit/>
          </a:bodyPr>
          <a:lstStyle/>
          <a:p>
            <a:r>
              <a:rPr lang="en-US" altLang="zh-CN" sz="2800" b="1" i="1" dirty="0" smtClean="0">
                <a:latin typeface="Georgia" pitchFamily="18" charset="0"/>
                <a:ea typeface="黑体" pitchFamily="49" charset="-122"/>
              </a:rPr>
              <a:t> twice </a:t>
            </a:r>
            <a:r>
              <a:rPr lang="en-US" altLang="zh-CN" sz="2800" b="1" i="1" dirty="0" smtClean="0">
                <a:solidFill>
                  <a:srgbClr val="0000CC"/>
                </a:solidFill>
                <a:latin typeface="Georgia" pitchFamily="18" charset="0"/>
                <a:ea typeface="黑体" pitchFamily="49" charset="-122"/>
              </a:rPr>
              <a:t>a month</a:t>
            </a:r>
          </a:p>
        </p:txBody>
      </p:sp>
      <p:sp>
        <p:nvSpPr>
          <p:cNvPr id="18" name="TextBox 17"/>
          <p:cNvSpPr txBox="1"/>
          <p:nvPr/>
        </p:nvSpPr>
        <p:spPr>
          <a:xfrm>
            <a:off x="3313094" y="3697082"/>
            <a:ext cx="4451956" cy="523220"/>
          </a:xfrm>
          <a:prstGeom prst="rect">
            <a:avLst/>
          </a:prstGeom>
          <a:noFill/>
        </p:spPr>
        <p:txBody>
          <a:bodyPr wrap="square" rtlCol="0">
            <a:spAutoFit/>
          </a:bodyPr>
          <a:lstStyle/>
          <a:p>
            <a:r>
              <a:rPr lang="en-US" altLang="zh-CN" sz="2800" b="1" i="1" dirty="0" smtClean="0">
                <a:latin typeface="Georgia" pitchFamily="18" charset="0"/>
                <a:ea typeface="黑体" pitchFamily="49" charset="-122"/>
              </a:rPr>
              <a:t>three times </a:t>
            </a:r>
            <a:r>
              <a:rPr lang="en-US" altLang="zh-CN" sz="2800" b="1" i="1" dirty="0" smtClean="0">
                <a:solidFill>
                  <a:srgbClr val="0000CC"/>
                </a:solidFill>
                <a:latin typeface="Georgia" pitchFamily="18" charset="0"/>
                <a:ea typeface="黑体" pitchFamily="49" charset="-122"/>
              </a:rPr>
              <a:t>two weeks</a:t>
            </a:r>
          </a:p>
        </p:txBody>
      </p:sp>
      <p:sp>
        <p:nvSpPr>
          <p:cNvPr id="19" name="TextBox 18"/>
          <p:cNvSpPr txBox="1"/>
          <p:nvPr/>
        </p:nvSpPr>
        <p:spPr>
          <a:xfrm>
            <a:off x="3313094" y="4542014"/>
            <a:ext cx="4968552" cy="523220"/>
          </a:xfrm>
          <a:prstGeom prst="rect">
            <a:avLst/>
          </a:prstGeom>
          <a:noFill/>
        </p:spPr>
        <p:txBody>
          <a:bodyPr wrap="square" rtlCol="0">
            <a:spAutoFit/>
          </a:bodyPr>
          <a:lstStyle/>
          <a:p>
            <a:r>
              <a:rPr lang="en-US" altLang="zh-CN" sz="2800" b="1" i="1" dirty="0" smtClean="0">
                <a:latin typeface="Georgia" pitchFamily="18" charset="0"/>
                <a:ea typeface="黑体" pitchFamily="49" charset="-122"/>
              </a:rPr>
              <a:t>once or twice </a:t>
            </a:r>
            <a:r>
              <a:rPr lang="en-US" altLang="zh-CN" sz="2800" b="1" i="1" dirty="0" smtClean="0">
                <a:solidFill>
                  <a:srgbClr val="0000CC"/>
                </a:solidFill>
                <a:latin typeface="Georgia" pitchFamily="18" charset="0"/>
                <a:ea typeface="黑体" pitchFamily="49" charset="-122"/>
              </a:rPr>
              <a:t>three days</a:t>
            </a:r>
          </a:p>
        </p:txBody>
      </p:sp>
      <p:sp>
        <p:nvSpPr>
          <p:cNvPr id="20" name="TextBox 19"/>
          <p:cNvSpPr txBox="1"/>
          <p:nvPr/>
        </p:nvSpPr>
        <p:spPr>
          <a:xfrm>
            <a:off x="3282126" y="5425274"/>
            <a:ext cx="5503576" cy="523220"/>
          </a:xfrm>
          <a:prstGeom prst="rect">
            <a:avLst/>
          </a:prstGeom>
          <a:noFill/>
        </p:spPr>
        <p:txBody>
          <a:bodyPr wrap="square" rtlCol="0">
            <a:spAutoFit/>
          </a:bodyPr>
          <a:lstStyle/>
          <a:p>
            <a:r>
              <a:rPr lang="en-US" altLang="zh-CN" sz="2800" b="1" i="1" dirty="0" smtClean="0">
                <a:latin typeface="Georgia" pitchFamily="18" charset="0"/>
                <a:ea typeface="黑体" pitchFamily="49" charset="-122"/>
              </a:rPr>
              <a:t>three or four times </a:t>
            </a:r>
            <a:r>
              <a:rPr lang="en-US" altLang="zh-CN" sz="2800" b="1" i="1" dirty="0" smtClean="0">
                <a:solidFill>
                  <a:srgbClr val="0000CC"/>
                </a:solidFill>
                <a:latin typeface="Georgia" pitchFamily="18" charset="0"/>
                <a:ea typeface="黑体" pitchFamily="49" charset="-122"/>
              </a:rPr>
              <a:t>a month</a:t>
            </a:r>
          </a:p>
        </p:txBody>
      </p:sp>
      <p:sp>
        <p:nvSpPr>
          <p:cNvPr id="21" name="圆角矩形标注 20"/>
          <p:cNvSpPr/>
          <p:nvPr/>
        </p:nvSpPr>
        <p:spPr>
          <a:xfrm>
            <a:off x="5680808" y="1824874"/>
            <a:ext cx="3500430" cy="1000132"/>
          </a:xfrm>
          <a:prstGeom prst="wedgeRoundRectCallout">
            <a:avLst>
              <a:gd name="adj1" fmla="val -107739"/>
              <a:gd name="adj2" fmla="val -555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latin typeface="黑体" pitchFamily="49" charset="-122"/>
                <a:ea typeface="黑体" pitchFamily="49" charset="-122"/>
              </a:rPr>
              <a:t>一次两次特殊记，三次以上基数词</a:t>
            </a:r>
            <a:r>
              <a:rPr lang="en-US" altLang="zh-CN" sz="2800" dirty="0" smtClean="0">
                <a:solidFill>
                  <a:srgbClr val="FF0000"/>
                </a:solidFill>
                <a:latin typeface="黑体" pitchFamily="49" charset="-122"/>
                <a:ea typeface="黑体" pitchFamily="49" charset="-122"/>
              </a:rPr>
              <a:t>+</a:t>
            </a:r>
            <a:r>
              <a:rPr lang="en-US" altLang="zh-CN" sz="2800" i="1" dirty="0" smtClean="0">
                <a:solidFill>
                  <a:srgbClr val="FF0000"/>
                </a:solidFill>
                <a:latin typeface="Georgia" pitchFamily="18" charset="0"/>
                <a:ea typeface="黑体" pitchFamily="49" charset="-122"/>
              </a:rPr>
              <a:t>times</a:t>
            </a:r>
            <a:endParaRPr lang="zh-CN" altLang="en-US" sz="2800" i="1" dirty="0">
              <a:solidFill>
                <a:srgbClr val="FF0000"/>
              </a:solidFill>
              <a:latin typeface="Georgia" pitchFamily="18" charset="0"/>
              <a:ea typeface="黑体" pitchFamily="49" charset="-122"/>
            </a:endParaRPr>
          </a:p>
        </p:txBody>
      </p:sp>
      <p:sp>
        <p:nvSpPr>
          <p:cNvPr id="22" name="TextBox 21"/>
          <p:cNvSpPr txBox="1"/>
          <p:nvPr/>
        </p:nvSpPr>
        <p:spPr>
          <a:xfrm>
            <a:off x="3241086" y="2040898"/>
            <a:ext cx="2736304" cy="523220"/>
          </a:xfrm>
          <a:prstGeom prst="rect">
            <a:avLst/>
          </a:prstGeom>
          <a:noFill/>
        </p:spPr>
        <p:txBody>
          <a:bodyPr wrap="square" rtlCol="0">
            <a:spAutoFit/>
          </a:bodyPr>
          <a:lstStyle/>
          <a:p>
            <a:r>
              <a:rPr lang="en-US" altLang="zh-CN" sz="2800" b="1" i="1" dirty="0" smtClean="0">
                <a:latin typeface="Georgia" pitchFamily="18" charset="0"/>
                <a:ea typeface="黑体" pitchFamily="49" charset="-122"/>
              </a:rPr>
              <a:t> once </a:t>
            </a:r>
            <a:r>
              <a:rPr lang="en-US" altLang="zh-CN" sz="2800" b="1" i="1" dirty="0" smtClean="0">
                <a:solidFill>
                  <a:srgbClr val="0000CC"/>
                </a:solidFill>
                <a:latin typeface="Georgia" pitchFamily="18" charset="0"/>
                <a:ea typeface="黑体" pitchFamily="49" charset="-122"/>
              </a:rPr>
              <a:t>a year</a:t>
            </a: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pic>
        <p:nvPicPr>
          <p:cNvPr id="10" name="Picture 6" descr="http://ts4.cn.mm.bing.net/images/thumbnail.aspx?q=5037090930230943&amp;id=ba858768b8ba03c7aa71016a4f995088&amp;url=http%3a%2f%2fpic16.nipic.com%2f20110908%2f3713496_113427570133_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86116" y="1693843"/>
            <a:ext cx="1117318" cy="1205738"/>
          </a:xfrm>
          <a:prstGeom prst="rect">
            <a:avLst/>
          </a:prstGeom>
          <a:noFill/>
        </p:spPr>
      </p:pic>
      <p:pic>
        <p:nvPicPr>
          <p:cNvPr id="11" name="Picture 8" descr="http://ts3.cn.mm.bing.net/images/thumbnail.aspx?q=5023862430957758&amp;id=92c7c8fea4111a220df14d35628f7652&amp;url=http%3a%2f%2fpic1a.nipic.com%2f2008-11-10%2f2008111012623980_2.jpg"/>
          <p:cNvPicPr>
            <a:picLocks noChangeAspect="1" noChangeArrowheads="1"/>
          </p:cNvPicPr>
          <p:nvPr/>
        </p:nvPicPr>
        <p:blipFill>
          <a:blip r:embed="rId5" cstate="print">
            <a:clrChange>
              <a:clrFrom>
                <a:srgbClr val="FFFFFF"/>
              </a:clrFrom>
              <a:clrTo>
                <a:srgbClr val="FFFFFF">
                  <a:alpha val="0"/>
                </a:srgbClr>
              </a:clrTo>
            </a:clrChange>
          </a:blip>
          <a:srcRect t="15715" b="15714"/>
          <a:stretch>
            <a:fillRect/>
          </a:stretch>
        </p:blipFill>
        <p:spPr bwMode="auto">
          <a:xfrm>
            <a:off x="2928926" y="5051429"/>
            <a:ext cx="1499058" cy="1489736"/>
          </a:xfrm>
          <a:prstGeom prst="rect">
            <a:avLst/>
          </a:prstGeom>
          <a:noFill/>
        </p:spPr>
      </p:pic>
      <p:pic>
        <p:nvPicPr>
          <p:cNvPr id="12" name="Picture 12" descr="http://ts1.cn.mm.bing.net/images/thumbnail.aspx?q=4590818071020588&amp;id=a21b8cf8113fc00676350591da0be6df&amp;url=http%3a%2f%2fus.123rf.com%2f400wm%2f400%2f400%2flenm%2flenm0710%2flenm071000021%2f1780175-illustration-of-kids-watching-tv.jpg"/>
          <p:cNvPicPr>
            <a:picLocks noChangeAspect="1" noChangeArrowheads="1"/>
          </p:cNvPicPr>
          <p:nvPr/>
        </p:nvPicPr>
        <p:blipFill>
          <a:blip r:embed="rId6" cstate="print">
            <a:clrChange>
              <a:clrFrom>
                <a:srgbClr val="FFFFFF"/>
              </a:clrFrom>
              <a:clrTo>
                <a:srgbClr val="FFFFFF">
                  <a:alpha val="0"/>
                </a:srgbClr>
              </a:clrTo>
            </a:clrChange>
          </a:blip>
          <a:srcRect t="12500"/>
          <a:stretch>
            <a:fillRect/>
          </a:stretch>
        </p:blipFill>
        <p:spPr bwMode="auto">
          <a:xfrm>
            <a:off x="3000364" y="3194041"/>
            <a:ext cx="1551830" cy="1690270"/>
          </a:xfrm>
          <a:prstGeom prst="rect">
            <a:avLst/>
          </a:prstGeom>
          <a:noFill/>
        </p:spPr>
      </p:pic>
      <p:sp>
        <p:nvSpPr>
          <p:cNvPr id="13" name="TextBox 12"/>
          <p:cNvSpPr txBox="1"/>
          <p:nvPr/>
        </p:nvSpPr>
        <p:spPr>
          <a:xfrm>
            <a:off x="214282" y="1122339"/>
            <a:ext cx="5429288" cy="523220"/>
          </a:xfrm>
          <a:prstGeom prst="rect">
            <a:avLst/>
          </a:prstGeom>
          <a:noFill/>
        </p:spPr>
        <p:txBody>
          <a:bodyPr wrap="square" rtlCol="0">
            <a:spAutoFit/>
          </a:bodyPr>
          <a:lstStyle/>
          <a:p>
            <a:r>
              <a:rPr lang="en-US" altLang="zh-CN" sz="2800" i="1" dirty="0" smtClean="0">
                <a:latin typeface="Georgia" pitchFamily="18" charset="0"/>
              </a:rPr>
              <a:t>How often do you     …     ?</a:t>
            </a:r>
            <a:endParaRPr lang="zh-CN" altLang="en-US" sz="2800" i="1" dirty="0">
              <a:latin typeface="Georgia" pitchFamily="18" charset="0"/>
            </a:endParaRPr>
          </a:p>
        </p:txBody>
      </p:sp>
      <p:sp>
        <p:nvSpPr>
          <p:cNvPr id="14" name="TextBox 13"/>
          <p:cNvSpPr txBox="1"/>
          <p:nvPr/>
        </p:nvSpPr>
        <p:spPr>
          <a:xfrm>
            <a:off x="571472" y="3551231"/>
            <a:ext cx="1571636" cy="646331"/>
          </a:xfrm>
          <a:prstGeom prst="rect">
            <a:avLst/>
          </a:prstGeom>
          <a:noFill/>
        </p:spPr>
        <p:txBody>
          <a:bodyPr wrap="square" rtlCol="0">
            <a:spAutoFit/>
          </a:bodyPr>
          <a:lstStyle/>
          <a:p>
            <a:pPr algn="ctr"/>
            <a:r>
              <a:rPr lang="en-US" altLang="zh-CN" sz="3600" i="1" dirty="0" smtClean="0">
                <a:latin typeface="Georgia" pitchFamily="18" charset="0"/>
              </a:rPr>
              <a:t>I</a:t>
            </a:r>
            <a:endParaRPr lang="zh-CN" altLang="en-US" sz="3600" i="1" dirty="0">
              <a:latin typeface="Georgia" pitchFamily="18" charset="0"/>
            </a:endParaRPr>
          </a:p>
        </p:txBody>
      </p:sp>
      <p:sp>
        <p:nvSpPr>
          <p:cNvPr id="15" name="TextBox 14"/>
          <p:cNvSpPr txBox="1"/>
          <p:nvPr/>
        </p:nvSpPr>
        <p:spPr>
          <a:xfrm>
            <a:off x="4932040" y="1707421"/>
            <a:ext cx="3357586" cy="4745915"/>
          </a:xfrm>
          <a:prstGeom prst="rect">
            <a:avLst/>
          </a:prstGeom>
          <a:noFill/>
        </p:spPr>
        <p:txBody>
          <a:bodyPr wrap="square" rtlCol="0">
            <a:spAutoFit/>
          </a:bodyPr>
          <a:lstStyle/>
          <a:p>
            <a:pPr>
              <a:lnSpc>
                <a:spcPct val="90000"/>
              </a:lnSpc>
            </a:pPr>
            <a:r>
              <a:rPr lang="en-US" altLang="zh-CN" sz="2800" i="1" dirty="0" smtClean="0">
                <a:latin typeface="Georgia" pitchFamily="18" charset="0"/>
              </a:rPr>
              <a:t>every day</a:t>
            </a:r>
          </a:p>
          <a:p>
            <a:pPr>
              <a:lnSpc>
                <a:spcPct val="90000"/>
              </a:lnSpc>
            </a:pPr>
            <a:endParaRPr lang="en-US" altLang="zh-CN" sz="2800" i="1" dirty="0" smtClean="0">
              <a:latin typeface="Georgia" pitchFamily="18" charset="0"/>
            </a:endParaRPr>
          </a:p>
          <a:p>
            <a:pPr>
              <a:lnSpc>
                <a:spcPct val="90000"/>
              </a:lnSpc>
            </a:pPr>
            <a:r>
              <a:rPr lang="en-US" altLang="zh-CN" sz="2800" i="1" dirty="0" smtClean="0">
                <a:latin typeface="Georgia" pitchFamily="18" charset="0"/>
              </a:rPr>
              <a:t>every week</a:t>
            </a:r>
          </a:p>
          <a:p>
            <a:pPr>
              <a:lnSpc>
                <a:spcPct val="90000"/>
              </a:lnSpc>
            </a:pPr>
            <a:endParaRPr lang="en-US" altLang="zh-CN" sz="2800" i="1" dirty="0" smtClean="0">
              <a:latin typeface="Georgia" pitchFamily="18" charset="0"/>
            </a:endParaRPr>
          </a:p>
          <a:p>
            <a:pPr>
              <a:lnSpc>
                <a:spcPct val="90000"/>
              </a:lnSpc>
            </a:pPr>
            <a:r>
              <a:rPr lang="en-US" altLang="zh-CN" sz="2800" i="1" dirty="0" smtClean="0">
                <a:latin typeface="Georgia" pitchFamily="18" charset="0"/>
              </a:rPr>
              <a:t> </a:t>
            </a:r>
            <a:r>
              <a:rPr lang="en-US" altLang="zh-CN" sz="2800" i="1" dirty="0" smtClean="0">
                <a:solidFill>
                  <a:srgbClr val="FF0000"/>
                </a:solidFill>
                <a:latin typeface="Georgia" pitchFamily="18" charset="0"/>
              </a:rPr>
              <a:t>once</a:t>
            </a:r>
            <a:r>
              <a:rPr lang="en-US" altLang="zh-CN" sz="2800" i="1" dirty="0" smtClean="0">
                <a:latin typeface="Georgia" pitchFamily="18" charset="0"/>
              </a:rPr>
              <a:t> a day</a:t>
            </a:r>
          </a:p>
          <a:p>
            <a:pPr>
              <a:lnSpc>
                <a:spcPct val="90000"/>
              </a:lnSpc>
            </a:pPr>
            <a:endParaRPr lang="en-US" altLang="zh-CN" sz="2800" i="1" dirty="0" smtClean="0">
              <a:latin typeface="Georgia" pitchFamily="18" charset="0"/>
            </a:endParaRPr>
          </a:p>
          <a:p>
            <a:pPr>
              <a:lnSpc>
                <a:spcPct val="90000"/>
              </a:lnSpc>
            </a:pPr>
            <a:r>
              <a:rPr lang="en-US" altLang="zh-CN" sz="2800" i="1" dirty="0" smtClean="0">
                <a:solidFill>
                  <a:srgbClr val="FF0000"/>
                </a:solidFill>
                <a:latin typeface="Georgia" pitchFamily="18" charset="0"/>
              </a:rPr>
              <a:t>twice</a:t>
            </a:r>
            <a:r>
              <a:rPr lang="en-US" altLang="zh-CN" sz="2800" i="1" dirty="0" smtClean="0">
                <a:latin typeface="Georgia" pitchFamily="18" charset="0"/>
              </a:rPr>
              <a:t> a day</a:t>
            </a:r>
          </a:p>
          <a:p>
            <a:pPr>
              <a:lnSpc>
                <a:spcPct val="90000"/>
              </a:lnSpc>
            </a:pPr>
            <a:endParaRPr lang="en-US" altLang="zh-CN" sz="2800" i="1" dirty="0" smtClean="0">
              <a:latin typeface="Georgia" pitchFamily="18" charset="0"/>
            </a:endParaRPr>
          </a:p>
          <a:p>
            <a:pPr>
              <a:lnSpc>
                <a:spcPct val="90000"/>
              </a:lnSpc>
            </a:pPr>
            <a:r>
              <a:rPr lang="en-US" altLang="zh-CN" sz="2800" i="1" dirty="0" smtClean="0">
                <a:latin typeface="Georgia" pitchFamily="18" charset="0"/>
              </a:rPr>
              <a:t>three times a day</a:t>
            </a:r>
          </a:p>
          <a:p>
            <a:pPr>
              <a:lnSpc>
                <a:spcPct val="90000"/>
              </a:lnSpc>
            </a:pPr>
            <a:endParaRPr lang="en-US" altLang="zh-CN" sz="2800" i="1" dirty="0" smtClean="0">
              <a:latin typeface="Georgia" pitchFamily="18" charset="0"/>
            </a:endParaRPr>
          </a:p>
          <a:p>
            <a:pPr>
              <a:lnSpc>
                <a:spcPct val="90000"/>
              </a:lnSpc>
            </a:pPr>
            <a:r>
              <a:rPr lang="en-US" altLang="zh-CN" sz="2800" i="1" dirty="0" smtClean="0">
                <a:latin typeface="Georgia" pitchFamily="18" charset="0"/>
              </a:rPr>
              <a:t>three or four times a day</a:t>
            </a:r>
            <a:endParaRPr lang="zh-CN" altLang="en-US" sz="2800" i="1" dirty="0">
              <a:latin typeface="Georgia" pitchFamily="18" charset="0"/>
            </a:endParaRPr>
          </a:p>
        </p:txBody>
      </p:sp>
      <p:sp>
        <p:nvSpPr>
          <p:cNvPr id="24" name="TextBox 23"/>
          <p:cNvSpPr txBox="1"/>
          <p:nvPr/>
        </p:nvSpPr>
        <p:spPr>
          <a:xfrm>
            <a:off x="2000232" y="1122339"/>
            <a:ext cx="1643074" cy="523220"/>
          </a:xfrm>
          <a:prstGeom prst="rect">
            <a:avLst/>
          </a:prstGeom>
          <a:solidFill>
            <a:srgbClr val="FFFF00"/>
          </a:solidFill>
        </p:spPr>
        <p:txBody>
          <a:bodyPr wrap="square" rtlCol="0">
            <a:spAutoFit/>
          </a:bodyPr>
          <a:lstStyle/>
          <a:p>
            <a:pPr algn="ctr"/>
            <a:r>
              <a:rPr lang="en-US" altLang="zh-CN" sz="2800" i="1" dirty="0" smtClean="0">
                <a:latin typeface="Georgia" pitchFamily="18" charset="0"/>
              </a:rPr>
              <a:t>does he</a:t>
            </a:r>
            <a:endParaRPr lang="zh-CN" altLang="en-US" sz="2800" i="1" dirty="0">
              <a:latin typeface="Georgia" pitchFamily="18" charset="0"/>
            </a:endParaRPr>
          </a:p>
        </p:txBody>
      </p:sp>
      <p:sp>
        <p:nvSpPr>
          <p:cNvPr id="25" name="TextBox 24"/>
          <p:cNvSpPr txBox="1"/>
          <p:nvPr/>
        </p:nvSpPr>
        <p:spPr>
          <a:xfrm>
            <a:off x="857224" y="3622669"/>
            <a:ext cx="1071570" cy="523220"/>
          </a:xfrm>
          <a:prstGeom prst="rect">
            <a:avLst/>
          </a:prstGeom>
          <a:solidFill>
            <a:srgbClr val="FFFF00"/>
          </a:solidFill>
        </p:spPr>
        <p:txBody>
          <a:bodyPr wrap="square" rtlCol="0">
            <a:spAutoFit/>
          </a:bodyPr>
          <a:lstStyle/>
          <a:p>
            <a:pPr algn="ctr"/>
            <a:r>
              <a:rPr lang="en-US" altLang="zh-CN" sz="2800" i="1" dirty="0" smtClean="0">
                <a:latin typeface="Georgia" pitchFamily="18" charset="0"/>
              </a:rPr>
              <a:t>He</a:t>
            </a:r>
            <a:endParaRPr lang="zh-CN" altLang="en-US" sz="2800" i="1" dirty="0">
              <a:latin typeface="Georgia" pitchFamily="18" charset="0"/>
            </a:endParaRPr>
          </a:p>
        </p:txBody>
      </p:sp>
      <p:sp>
        <p:nvSpPr>
          <p:cNvPr id="26" name="十二角星 25"/>
          <p:cNvSpPr/>
          <p:nvPr/>
        </p:nvSpPr>
        <p:spPr>
          <a:xfrm>
            <a:off x="6462448" y="632112"/>
            <a:ext cx="2286016" cy="1428736"/>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0000"/>
                </a:solidFill>
              </a:rPr>
              <a:t>频率短语</a:t>
            </a:r>
            <a:endParaRPr lang="en-US" altLang="zh-CN" sz="2000" b="1" dirty="0" smtClean="0">
              <a:solidFill>
                <a:srgbClr val="FF0000"/>
              </a:solidFill>
            </a:endParaRPr>
          </a:p>
          <a:p>
            <a:pPr algn="ctr"/>
            <a:r>
              <a:rPr lang="zh-CN" altLang="en-US" sz="2000" b="1" dirty="0" smtClean="0">
                <a:solidFill>
                  <a:srgbClr val="FF0000"/>
                </a:solidFill>
              </a:rPr>
              <a:t>放句尾</a:t>
            </a:r>
            <a:endParaRPr lang="zh-CN" altLang="en-US" sz="2000" b="1" dirty="0">
              <a:solidFill>
                <a:srgbClr val="FF0000"/>
              </a:solidFill>
            </a:endParaRP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 calcmode="lin" valueType="num">
                                      <p:cBhvr additive="base">
                                        <p:cTn id="1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anim calcmode="lin" valueType="num">
                                      <p:cBhvr additive="base">
                                        <p:cTn id="24"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anim calcmode="lin" valueType="num">
                                      <p:cBhvr additive="base">
                                        <p:cTn id="30"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xEl>
                                              <p:pRg st="8" end="8"/>
                                            </p:txEl>
                                          </p:spTgt>
                                        </p:tgtEl>
                                        <p:attrNameLst>
                                          <p:attrName>style.visibility</p:attrName>
                                        </p:attrNameLst>
                                      </p:cBhvr>
                                      <p:to>
                                        <p:strVal val="visible"/>
                                      </p:to>
                                    </p:set>
                                    <p:anim calcmode="lin" valueType="num">
                                      <p:cBhvr additive="base">
                                        <p:cTn id="36"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xEl>
                                              <p:pRg st="10" end="10"/>
                                            </p:txEl>
                                          </p:spTgt>
                                        </p:tgtEl>
                                        <p:attrNameLst>
                                          <p:attrName>style.visibility</p:attrName>
                                        </p:attrNameLst>
                                      </p:cBhvr>
                                      <p:to>
                                        <p:strVal val="visible"/>
                                      </p:to>
                                    </p:set>
                                    <p:anim calcmode="lin" valueType="num">
                                      <p:cBhvr additive="base">
                                        <p:cTn id="42"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16" name="TextBox 15"/>
          <p:cNvSpPr txBox="1"/>
          <p:nvPr/>
        </p:nvSpPr>
        <p:spPr>
          <a:xfrm>
            <a:off x="502314" y="1080588"/>
            <a:ext cx="7454062" cy="5660780"/>
          </a:xfrm>
          <a:prstGeom prst="rect">
            <a:avLst/>
          </a:prstGeom>
          <a:noFill/>
        </p:spPr>
        <p:txBody>
          <a:bodyPr wrap="square" rtlCol="0">
            <a:spAutoFit/>
          </a:bodyPr>
          <a:lstStyle/>
          <a:p>
            <a:pPr marL="514350" indent="-514350" algn="l">
              <a:lnSpc>
                <a:spcPct val="114000"/>
              </a:lnSpc>
            </a:pPr>
            <a:r>
              <a:rPr lang="en-US" altLang="zh-CN" sz="3200" i="1" dirty="0" smtClean="0">
                <a:latin typeface="Georgia" pitchFamily="18" charset="0"/>
                <a:ea typeface="黑体" pitchFamily="49" charset="-122"/>
              </a:rPr>
              <a:t>1. Mary </a:t>
            </a:r>
            <a:r>
              <a:rPr lang="en-US" altLang="zh-CN" sz="3200" i="1" u="sng" dirty="0" smtClean="0">
                <a:solidFill>
                  <a:srgbClr val="7030A0"/>
                </a:solidFill>
                <a:latin typeface="Georgia" pitchFamily="18" charset="0"/>
                <a:ea typeface="黑体" pitchFamily="49" charset="-122"/>
              </a:rPr>
              <a:t>usually</a:t>
            </a:r>
            <a:r>
              <a:rPr lang="en-US" altLang="zh-CN" sz="3200" i="1" dirty="0" smtClean="0">
                <a:latin typeface="Georgia" pitchFamily="18" charset="0"/>
                <a:ea typeface="黑体" pitchFamily="49" charset="-122"/>
              </a:rPr>
              <a:t> goes shopping.</a:t>
            </a:r>
          </a:p>
          <a:p>
            <a:pPr marL="514350" indent="-514350" algn="l">
              <a:lnSpc>
                <a:spcPct val="114000"/>
              </a:lnSpc>
            </a:pPr>
            <a:r>
              <a:rPr lang="en-US" altLang="zh-CN" sz="3200" i="1" dirty="0" smtClean="0">
                <a:latin typeface="Georgia" pitchFamily="18" charset="0"/>
                <a:ea typeface="黑体" pitchFamily="49" charset="-122"/>
              </a:rPr>
              <a:t>	</a:t>
            </a:r>
            <a:r>
              <a:rPr lang="en-US" altLang="zh-CN" sz="3200" i="1" dirty="0" smtClean="0">
                <a:solidFill>
                  <a:srgbClr val="7030A0"/>
                </a:solidFill>
                <a:latin typeface="Georgia" pitchFamily="18" charset="0"/>
                <a:ea typeface="黑体" pitchFamily="49" charset="-122"/>
              </a:rPr>
              <a:t>How often </a:t>
            </a:r>
            <a:r>
              <a:rPr lang="en-US" altLang="zh-CN" sz="3200" i="1" dirty="0" smtClean="0">
                <a:latin typeface="Georgia" pitchFamily="18" charset="0"/>
                <a:ea typeface="黑体" pitchFamily="49" charset="-122"/>
              </a:rPr>
              <a:t>does Mary go shopping? </a:t>
            </a:r>
          </a:p>
          <a:p>
            <a:pPr marL="514350" indent="-514350" algn="l">
              <a:lnSpc>
                <a:spcPct val="114000"/>
              </a:lnSpc>
            </a:pPr>
            <a:r>
              <a:rPr lang="en-US" altLang="zh-CN" sz="3200" i="1" dirty="0" smtClean="0">
                <a:latin typeface="Georgia" pitchFamily="18" charset="0"/>
                <a:ea typeface="黑体" pitchFamily="49" charset="-122"/>
              </a:rPr>
              <a:t>2. I go to the movies </a:t>
            </a:r>
            <a:r>
              <a:rPr lang="en-US" altLang="zh-CN" sz="3200" i="1" u="sng" dirty="0" smtClean="0">
                <a:solidFill>
                  <a:srgbClr val="7030A0"/>
                </a:solidFill>
                <a:latin typeface="Georgia" pitchFamily="18" charset="0"/>
                <a:ea typeface="黑体" pitchFamily="49" charset="-122"/>
              </a:rPr>
              <a:t>every day</a:t>
            </a:r>
            <a:r>
              <a:rPr lang="en-US" altLang="zh-CN" sz="3200" i="1" dirty="0" smtClean="0">
                <a:latin typeface="Georgia" pitchFamily="18" charset="0"/>
                <a:ea typeface="黑体" pitchFamily="49" charset="-122"/>
              </a:rPr>
              <a:t>.</a:t>
            </a:r>
          </a:p>
          <a:p>
            <a:pPr marL="514350" indent="-514350" algn="l">
              <a:lnSpc>
                <a:spcPct val="114000"/>
              </a:lnSpc>
            </a:pPr>
            <a:r>
              <a:rPr lang="en-US" altLang="zh-CN" sz="3200" i="1" dirty="0" smtClean="0">
                <a:latin typeface="Georgia" pitchFamily="18" charset="0"/>
                <a:ea typeface="黑体" pitchFamily="49" charset="-122"/>
              </a:rPr>
              <a:t>	</a:t>
            </a:r>
            <a:r>
              <a:rPr lang="en-US" altLang="zh-CN" sz="3200" i="1" dirty="0" smtClean="0">
                <a:solidFill>
                  <a:srgbClr val="7030A0"/>
                </a:solidFill>
                <a:latin typeface="Georgia" pitchFamily="18" charset="0"/>
                <a:ea typeface="黑体" pitchFamily="49" charset="-122"/>
              </a:rPr>
              <a:t>How often </a:t>
            </a:r>
            <a:r>
              <a:rPr lang="en-US" altLang="zh-CN" sz="3200" i="1" dirty="0" smtClean="0">
                <a:latin typeface="Georgia" pitchFamily="18" charset="0"/>
                <a:ea typeface="黑体" pitchFamily="49" charset="-122"/>
              </a:rPr>
              <a:t>do you go to the movies?</a:t>
            </a:r>
          </a:p>
          <a:p>
            <a:pPr marL="514350" indent="-514350" algn="l">
              <a:lnSpc>
                <a:spcPct val="114000"/>
              </a:lnSpc>
            </a:pPr>
            <a:r>
              <a:rPr lang="en-US" altLang="zh-CN" sz="3200" i="1" dirty="0" smtClean="0">
                <a:latin typeface="Georgia" pitchFamily="18" charset="0"/>
                <a:ea typeface="黑体" pitchFamily="49" charset="-122"/>
              </a:rPr>
              <a:t>3. I </a:t>
            </a:r>
            <a:r>
              <a:rPr lang="en-US" altLang="zh-CN" sz="3200" i="1" u="sng" dirty="0" smtClean="0">
                <a:solidFill>
                  <a:srgbClr val="7030A0"/>
                </a:solidFill>
                <a:latin typeface="Georgia" pitchFamily="18" charset="0"/>
                <a:ea typeface="黑体" pitchFamily="49" charset="-122"/>
              </a:rPr>
              <a:t>go</a:t>
            </a:r>
            <a:r>
              <a:rPr lang="en-US" altLang="zh-CN" sz="3200" i="1" u="sng" dirty="0" smtClean="0">
                <a:latin typeface="Georgia" pitchFamily="18" charset="0"/>
                <a:ea typeface="黑体" pitchFamily="49" charset="-122"/>
              </a:rPr>
              <a:t> to the movies </a:t>
            </a:r>
            <a:r>
              <a:rPr lang="en-US" altLang="zh-CN" sz="3200" i="1" dirty="0" smtClean="0">
                <a:latin typeface="Georgia" pitchFamily="18" charset="0"/>
                <a:ea typeface="黑体" pitchFamily="49" charset="-122"/>
              </a:rPr>
              <a:t>every day.</a:t>
            </a:r>
          </a:p>
          <a:p>
            <a:pPr marL="514350" indent="-514350" algn="l">
              <a:lnSpc>
                <a:spcPct val="114000"/>
              </a:lnSpc>
            </a:pPr>
            <a:r>
              <a:rPr lang="en-US" altLang="zh-CN" sz="3200" i="1" dirty="0" smtClean="0">
                <a:latin typeface="Georgia" pitchFamily="18" charset="0"/>
                <a:ea typeface="黑体" pitchFamily="49" charset="-122"/>
              </a:rPr>
              <a:t>	</a:t>
            </a:r>
            <a:r>
              <a:rPr lang="en-US" altLang="zh-CN" sz="3200" i="1" dirty="0" smtClean="0">
                <a:solidFill>
                  <a:srgbClr val="7030A0"/>
                </a:solidFill>
                <a:latin typeface="Georgia" pitchFamily="18" charset="0"/>
                <a:ea typeface="黑体" pitchFamily="49" charset="-122"/>
              </a:rPr>
              <a:t>What</a:t>
            </a:r>
            <a:r>
              <a:rPr lang="en-US" altLang="zh-CN" sz="3200" i="1" dirty="0" smtClean="0">
                <a:latin typeface="Georgia" pitchFamily="18" charset="0"/>
                <a:ea typeface="黑体" pitchFamily="49" charset="-122"/>
              </a:rPr>
              <a:t> do you </a:t>
            </a:r>
            <a:r>
              <a:rPr lang="en-US" altLang="zh-CN" sz="3200" i="1" dirty="0" smtClean="0">
                <a:solidFill>
                  <a:srgbClr val="7030A0"/>
                </a:solidFill>
                <a:latin typeface="Georgia" pitchFamily="18" charset="0"/>
                <a:ea typeface="黑体" pitchFamily="49" charset="-122"/>
              </a:rPr>
              <a:t>do</a:t>
            </a:r>
            <a:r>
              <a:rPr lang="en-US" altLang="zh-CN" sz="3200" i="1" dirty="0" smtClean="0">
                <a:latin typeface="Georgia" pitchFamily="18" charset="0"/>
                <a:ea typeface="黑体" pitchFamily="49" charset="-122"/>
              </a:rPr>
              <a:t> every day?</a:t>
            </a:r>
          </a:p>
          <a:p>
            <a:pPr marL="514350" indent="-514350" algn="l">
              <a:lnSpc>
                <a:spcPct val="114000"/>
              </a:lnSpc>
            </a:pPr>
            <a:r>
              <a:rPr lang="en-US" altLang="zh-CN" sz="3200" i="1" dirty="0" smtClean="0">
                <a:latin typeface="Georgia" pitchFamily="18" charset="0"/>
                <a:ea typeface="黑体" pitchFamily="49" charset="-122"/>
              </a:rPr>
              <a:t>4. Tom watches TV </a:t>
            </a:r>
            <a:r>
              <a:rPr lang="en-US" altLang="zh-CN" sz="3200" i="1" u="sng" dirty="0" smtClean="0">
                <a:solidFill>
                  <a:srgbClr val="7030A0"/>
                </a:solidFill>
                <a:latin typeface="Georgia" pitchFamily="18" charset="0"/>
                <a:ea typeface="黑体" pitchFamily="49" charset="-122"/>
              </a:rPr>
              <a:t>once a day</a:t>
            </a:r>
            <a:r>
              <a:rPr lang="en-US" altLang="zh-CN" sz="3200" i="1" dirty="0" smtClean="0">
                <a:latin typeface="Georgia" pitchFamily="18" charset="0"/>
                <a:ea typeface="黑体" pitchFamily="49" charset="-122"/>
              </a:rPr>
              <a:t>.</a:t>
            </a:r>
          </a:p>
          <a:p>
            <a:pPr marL="514350" indent="-514350" algn="l">
              <a:lnSpc>
                <a:spcPct val="114000"/>
              </a:lnSpc>
            </a:pPr>
            <a:r>
              <a:rPr lang="en-US" altLang="zh-CN" sz="3200" i="1" dirty="0" smtClean="0">
                <a:latin typeface="Georgia" pitchFamily="18" charset="0"/>
                <a:ea typeface="黑体" pitchFamily="49" charset="-122"/>
              </a:rPr>
              <a:t>	</a:t>
            </a:r>
            <a:r>
              <a:rPr lang="en-US" altLang="zh-CN" sz="3200" i="1" dirty="0" smtClean="0">
                <a:solidFill>
                  <a:srgbClr val="7030A0"/>
                </a:solidFill>
                <a:latin typeface="Georgia" pitchFamily="18" charset="0"/>
                <a:ea typeface="黑体" pitchFamily="49" charset="-122"/>
              </a:rPr>
              <a:t>How often </a:t>
            </a:r>
            <a:r>
              <a:rPr lang="en-US" altLang="zh-CN" sz="3200" i="1" dirty="0" smtClean="0">
                <a:latin typeface="Georgia" pitchFamily="18" charset="0"/>
                <a:ea typeface="黑体" pitchFamily="49" charset="-122"/>
              </a:rPr>
              <a:t>does Tom watch TV?</a:t>
            </a:r>
          </a:p>
          <a:p>
            <a:pPr marL="514350" indent="-514350" algn="l">
              <a:lnSpc>
                <a:spcPct val="114000"/>
              </a:lnSpc>
            </a:pPr>
            <a:r>
              <a:rPr lang="en-US" altLang="zh-CN" sz="3200" i="1" dirty="0" smtClean="0">
                <a:latin typeface="Georgia" pitchFamily="18" charset="0"/>
                <a:ea typeface="黑体" pitchFamily="49" charset="-122"/>
              </a:rPr>
              <a:t>5. Tom </a:t>
            </a:r>
            <a:r>
              <a:rPr lang="en-US" altLang="zh-CN" sz="3200" i="1" u="sng" dirty="0" smtClean="0">
                <a:solidFill>
                  <a:srgbClr val="7030A0"/>
                </a:solidFill>
                <a:latin typeface="Georgia" pitchFamily="18" charset="0"/>
                <a:ea typeface="黑体" pitchFamily="49" charset="-122"/>
              </a:rPr>
              <a:t>watche</a:t>
            </a:r>
            <a:r>
              <a:rPr lang="en-US" altLang="zh-CN" sz="3200" i="1" u="sng" dirty="0" smtClean="0">
                <a:latin typeface="Georgia" pitchFamily="18" charset="0"/>
                <a:ea typeface="黑体" pitchFamily="49" charset="-122"/>
              </a:rPr>
              <a:t>s TV </a:t>
            </a:r>
            <a:r>
              <a:rPr lang="en-US" altLang="zh-CN" sz="3200" i="1" dirty="0" smtClean="0">
                <a:latin typeface="Georgia" pitchFamily="18" charset="0"/>
                <a:ea typeface="黑体" pitchFamily="49" charset="-122"/>
              </a:rPr>
              <a:t>once a day.</a:t>
            </a:r>
          </a:p>
          <a:p>
            <a:pPr marL="514350" indent="-514350" algn="l">
              <a:lnSpc>
                <a:spcPct val="114000"/>
              </a:lnSpc>
            </a:pPr>
            <a:r>
              <a:rPr lang="en-US" altLang="zh-CN" sz="3200" i="1" dirty="0" smtClean="0">
                <a:solidFill>
                  <a:srgbClr val="00B0F0"/>
                </a:solidFill>
                <a:latin typeface="Georgia" pitchFamily="18" charset="0"/>
                <a:ea typeface="黑体" pitchFamily="49" charset="-122"/>
              </a:rPr>
              <a:t>	</a:t>
            </a:r>
            <a:r>
              <a:rPr lang="en-US" altLang="zh-CN" sz="3200" i="1" dirty="0" smtClean="0">
                <a:solidFill>
                  <a:srgbClr val="7030A0"/>
                </a:solidFill>
                <a:latin typeface="Georgia" pitchFamily="18" charset="0"/>
                <a:ea typeface="黑体" pitchFamily="49" charset="-122"/>
              </a:rPr>
              <a:t>What</a:t>
            </a:r>
            <a:r>
              <a:rPr lang="en-US" altLang="zh-CN" sz="3200" i="1" dirty="0" smtClean="0">
                <a:latin typeface="Georgia" pitchFamily="18" charset="0"/>
                <a:ea typeface="黑体" pitchFamily="49" charset="-122"/>
              </a:rPr>
              <a:t> does Tom </a:t>
            </a:r>
            <a:r>
              <a:rPr lang="en-US" altLang="zh-CN" sz="3200" i="1" dirty="0" smtClean="0">
                <a:solidFill>
                  <a:srgbClr val="7030A0"/>
                </a:solidFill>
                <a:latin typeface="Georgia" pitchFamily="18" charset="0"/>
                <a:ea typeface="黑体" pitchFamily="49" charset="-122"/>
              </a:rPr>
              <a:t>do</a:t>
            </a:r>
            <a:r>
              <a:rPr lang="en-US" altLang="zh-CN" sz="3200" i="1" dirty="0" smtClean="0">
                <a:latin typeface="Georgia" pitchFamily="18" charset="0"/>
                <a:ea typeface="黑体" pitchFamily="49" charset="-122"/>
              </a:rPr>
              <a:t> once a day?</a:t>
            </a: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848872" cy="722311"/>
          </a:xfrm>
        </p:spPr>
        <p:txBody>
          <a:bodyPr/>
          <a:lstStyle/>
          <a:p>
            <a:pPr>
              <a:lnSpc>
                <a:spcPct val="70000"/>
              </a:lnSpc>
            </a:pPr>
            <a:r>
              <a:rPr lang="en-US" altLang="zh-CN" sz="4000" b="0" i="0" dirty="0" smtClean="0">
                <a:latin typeface="Script MT Bold" pitchFamily="66" charset="0"/>
              </a:rPr>
              <a:t>1a.</a:t>
            </a:r>
            <a:r>
              <a:rPr lang="en-US" altLang="zh-CN" sz="4400" b="0" i="0" dirty="0" smtClean="0">
                <a:latin typeface="Script MT Bold" pitchFamily="66" charset="0"/>
              </a:rPr>
              <a:t> </a:t>
            </a:r>
            <a:r>
              <a:rPr lang="en-US" altLang="zh-CN" b="0" i="0" dirty="0" smtClean="0">
                <a:latin typeface="Script MT Bold" pitchFamily="66" charset="0"/>
              </a:rPr>
              <a:t>Look at the picture. Make a list of the</a:t>
            </a:r>
            <a:br>
              <a:rPr lang="en-US" altLang="zh-CN" b="0" i="0" dirty="0" smtClean="0">
                <a:latin typeface="Script MT Bold" pitchFamily="66" charset="0"/>
              </a:rPr>
            </a:br>
            <a:r>
              <a:rPr lang="en-US" altLang="zh-CN" b="0" i="0" dirty="0" smtClean="0">
                <a:latin typeface="Script MT Bold" pitchFamily="66" charset="0"/>
              </a:rPr>
              <a:t>       weekend  activities.</a:t>
            </a:r>
            <a:endParaRPr lang="en-US" altLang="zh-CN" sz="4400" b="0" i="0" dirty="0" smtClean="0">
              <a:latin typeface="Script MT Bold" pitchFamily="66" charset="0"/>
            </a:endParaRPr>
          </a:p>
        </p:txBody>
      </p:sp>
      <p:sp>
        <p:nvSpPr>
          <p:cNvPr id="4" name="TextBox 3"/>
          <p:cNvSpPr txBox="1"/>
          <p:nvPr/>
        </p:nvSpPr>
        <p:spPr>
          <a:xfrm>
            <a:off x="395536" y="4857760"/>
            <a:ext cx="8603637" cy="1569660"/>
          </a:xfrm>
          <a:prstGeom prst="rect">
            <a:avLst/>
          </a:prstGeom>
          <a:noFill/>
        </p:spPr>
        <p:txBody>
          <a:bodyPr wrap="none" rtlCol="0">
            <a:spAutoFit/>
          </a:bodyPr>
          <a:lstStyle/>
          <a:p>
            <a:r>
              <a:rPr lang="en-US" altLang="zh-CN" sz="3200" dirty="0" smtClean="0"/>
              <a:t>1.________________           4._________________</a:t>
            </a:r>
          </a:p>
          <a:p>
            <a:r>
              <a:rPr lang="en-US" altLang="zh-CN" sz="3200" dirty="0" smtClean="0"/>
              <a:t>2.________________           5._________________</a:t>
            </a:r>
          </a:p>
          <a:p>
            <a:r>
              <a:rPr lang="en-US" altLang="zh-CN" sz="3200" dirty="0" smtClean="0"/>
              <a:t>3.________________</a:t>
            </a:r>
            <a:endParaRPr lang="zh-CN" altLang="en-US" sz="3200" dirty="0"/>
          </a:p>
        </p:txBody>
      </p:sp>
      <p:pic>
        <p:nvPicPr>
          <p:cNvPr id="5" name="Picture 2" descr="G:\胡园园\素材\八上总部资料\标八上课本整页图片\GFI8AU1-1.jpg"/>
          <p:cNvPicPr>
            <a:picLocks noChangeAspect="1" noChangeArrowheads="1"/>
          </p:cNvPicPr>
          <p:nvPr/>
        </p:nvPicPr>
        <p:blipFill>
          <a:blip r:embed="rId5" cstate="print"/>
          <a:srcRect l="24615" t="17119" r="5634" b="48276"/>
          <a:stretch>
            <a:fillRect/>
          </a:stretch>
        </p:blipFill>
        <p:spPr bwMode="auto">
          <a:xfrm>
            <a:off x="609850" y="1131800"/>
            <a:ext cx="7922590" cy="3449328"/>
          </a:xfrm>
          <a:prstGeom prst="rect">
            <a:avLst/>
          </a:prstGeom>
          <a:noFill/>
        </p:spPr>
      </p:pic>
      <p:sp>
        <p:nvSpPr>
          <p:cNvPr id="6" name="TextBox 5"/>
          <p:cNvSpPr txBox="1"/>
          <p:nvPr/>
        </p:nvSpPr>
        <p:spPr>
          <a:xfrm>
            <a:off x="824164" y="4824723"/>
            <a:ext cx="3558988" cy="461665"/>
          </a:xfrm>
          <a:prstGeom prst="rect">
            <a:avLst/>
          </a:prstGeom>
          <a:noFill/>
        </p:spPr>
        <p:txBody>
          <a:bodyPr wrap="none" rtlCol="0">
            <a:spAutoFit/>
          </a:bodyPr>
          <a:lstStyle/>
          <a:p>
            <a:r>
              <a:rPr lang="en-US" altLang="zh-CN" sz="2400" b="1" i="1" dirty="0" smtClean="0">
                <a:latin typeface="Georgia" pitchFamily="18" charset="0"/>
              </a:rPr>
              <a:t>help with housework</a:t>
            </a:r>
            <a:endParaRPr lang="zh-CN" altLang="en-US" sz="2400" b="1" i="1" dirty="0">
              <a:latin typeface="Georgia" pitchFamily="18" charset="0"/>
            </a:endParaRPr>
          </a:p>
        </p:txBody>
      </p:sp>
      <p:sp>
        <p:nvSpPr>
          <p:cNvPr id="7" name="TextBox 6"/>
          <p:cNvSpPr txBox="1"/>
          <p:nvPr/>
        </p:nvSpPr>
        <p:spPr>
          <a:xfrm>
            <a:off x="1171340" y="5429264"/>
            <a:ext cx="2153154" cy="461665"/>
          </a:xfrm>
          <a:prstGeom prst="rect">
            <a:avLst/>
          </a:prstGeom>
          <a:noFill/>
        </p:spPr>
        <p:txBody>
          <a:bodyPr wrap="none" rtlCol="0">
            <a:spAutoFit/>
          </a:bodyPr>
          <a:lstStyle/>
          <a:p>
            <a:r>
              <a:rPr lang="en-US" altLang="zh-CN" sz="2400" b="1" i="1" dirty="0" smtClean="0">
                <a:latin typeface="Georgia" pitchFamily="18" charset="0"/>
              </a:rPr>
              <a:t>go shopping</a:t>
            </a:r>
            <a:endParaRPr lang="zh-CN" altLang="en-US" sz="2400" b="1" i="1" dirty="0">
              <a:latin typeface="Georgia" pitchFamily="18" charset="0"/>
            </a:endParaRPr>
          </a:p>
        </p:txBody>
      </p:sp>
      <p:sp>
        <p:nvSpPr>
          <p:cNvPr id="8" name="TextBox 7"/>
          <p:cNvSpPr txBox="1"/>
          <p:nvPr/>
        </p:nvSpPr>
        <p:spPr>
          <a:xfrm>
            <a:off x="1181354" y="5929330"/>
            <a:ext cx="2031325" cy="461665"/>
          </a:xfrm>
          <a:prstGeom prst="rect">
            <a:avLst/>
          </a:prstGeom>
          <a:noFill/>
        </p:spPr>
        <p:txBody>
          <a:bodyPr wrap="none" rtlCol="0">
            <a:spAutoFit/>
          </a:bodyPr>
          <a:lstStyle/>
          <a:p>
            <a:r>
              <a:rPr lang="en-US" altLang="zh-CN" sz="2400" b="1" i="1" dirty="0" smtClean="0">
                <a:latin typeface="Georgia" pitchFamily="18" charset="0"/>
              </a:rPr>
              <a:t>read books </a:t>
            </a:r>
            <a:endParaRPr lang="zh-CN" altLang="en-US" sz="2400" b="1" i="1" dirty="0">
              <a:latin typeface="Georgia" pitchFamily="18" charset="0"/>
            </a:endParaRPr>
          </a:p>
        </p:txBody>
      </p:sp>
      <p:sp>
        <p:nvSpPr>
          <p:cNvPr id="9" name="TextBox 8"/>
          <p:cNvSpPr txBox="1"/>
          <p:nvPr/>
        </p:nvSpPr>
        <p:spPr>
          <a:xfrm>
            <a:off x="5609209" y="4896161"/>
            <a:ext cx="2073003" cy="461665"/>
          </a:xfrm>
          <a:prstGeom prst="rect">
            <a:avLst/>
          </a:prstGeom>
          <a:noFill/>
        </p:spPr>
        <p:txBody>
          <a:bodyPr wrap="none" rtlCol="0">
            <a:spAutoFit/>
          </a:bodyPr>
          <a:lstStyle/>
          <a:p>
            <a:r>
              <a:rPr lang="en-US" altLang="zh-CN" sz="2400" b="1" i="1" dirty="0" smtClean="0">
                <a:latin typeface="Georgia" pitchFamily="18" charset="0"/>
              </a:rPr>
              <a:t>play sports </a:t>
            </a:r>
            <a:endParaRPr lang="zh-CN" altLang="en-US" sz="2400" b="1" i="1" dirty="0">
              <a:latin typeface="Georgia" pitchFamily="18" charset="0"/>
            </a:endParaRPr>
          </a:p>
        </p:txBody>
      </p:sp>
      <p:sp>
        <p:nvSpPr>
          <p:cNvPr id="10" name="TextBox 9"/>
          <p:cNvSpPr txBox="1"/>
          <p:nvPr/>
        </p:nvSpPr>
        <p:spPr>
          <a:xfrm>
            <a:off x="5761285" y="5467665"/>
            <a:ext cx="1778051" cy="461665"/>
          </a:xfrm>
          <a:prstGeom prst="rect">
            <a:avLst/>
          </a:prstGeom>
          <a:noFill/>
        </p:spPr>
        <p:txBody>
          <a:bodyPr wrap="none" rtlCol="0">
            <a:spAutoFit/>
          </a:bodyPr>
          <a:lstStyle/>
          <a:p>
            <a:r>
              <a:rPr lang="en-US" altLang="zh-CN" sz="2400" b="1" i="1" dirty="0" smtClean="0">
                <a:latin typeface="Georgia" pitchFamily="18" charset="0"/>
              </a:rPr>
              <a:t>watch TV </a:t>
            </a:r>
            <a:endParaRPr lang="zh-CN" altLang="en-US" sz="2400" b="1" i="1" dirty="0">
              <a:latin typeface="Georgia" pitchFamily="18" charset="0"/>
            </a:endParaRP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清脆4.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清脆4.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清脆4.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清脆4.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subTnLst>
                                    <p:audio>
                                      <p:cMediaNode>
                                        <p:cTn display="0" masterRel="sameClick">
                                          <p:stCondLst>
                                            <p:cond evt="begin" delay="0">
                                              <p:tn val="25"/>
                                            </p:cond>
                                          </p:stCondLst>
                                          <p:endCondLst>
                                            <p:cond evt="onStopAudio" delay="0">
                                              <p:tgtEl>
                                                <p:sldTgt/>
                                              </p:tgtEl>
                                            </p:cond>
                                          </p:endCondLst>
                                        </p:cTn>
                                        <p:tgtEl>
                                          <p:sndTgt r:embed="rId4"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848872" cy="722311"/>
          </a:xfrm>
        </p:spPr>
        <p:txBody>
          <a:bodyPr/>
          <a:lstStyle/>
          <a:p>
            <a:pPr>
              <a:lnSpc>
                <a:spcPct val="70000"/>
              </a:lnSpc>
            </a:pPr>
            <a:r>
              <a:rPr lang="en-US" altLang="zh-CN" sz="4000" b="0" i="0" dirty="0" smtClean="0">
                <a:latin typeface="Script MT Bold" pitchFamily="66" charset="0"/>
              </a:rPr>
              <a:t>1b.</a:t>
            </a:r>
            <a:r>
              <a:rPr lang="en-US" altLang="zh-CN" sz="4400" b="0" i="0" dirty="0" smtClean="0">
                <a:latin typeface="Script MT Bold" pitchFamily="66" charset="0"/>
              </a:rPr>
              <a:t> </a:t>
            </a:r>
            <a:r>
              <a:rPr lang="en-US" altLang="zh-CN" b="0" i="0" dirty="0" smtClean="0">
                <a:latin typeface="Script MT Bold" pitchFamily="66" charset="0"/>
              </a:rPr>
              <a:t>Listen and write the activities next to the</a:t>
            </a:r>
            <a:br>
              <a:rPr lang="en-US" altLang="zh-CN" b="0" i="0" dirty="0" smtClean="0">
                <a:latin typeface="Script MT Bold" pitchFamily="66" charset="0"/>
              </a:rPr>
            </a:br>
            <a:r>
              <a:rPr lang="en-US" altLang="zh-CN" b="0" i="0" dirty="0" smtClean="0">
                <a:latin typeface="Script MT Bold" pitchFamily="66" charset="0"/>
              </a:rPr>
              <a:t>       correct frequency words.</a:t>
            </a:r>
            <a:endParaRPr lang="en-US" altLang="zh-CN" sz="4400" b="0" i="0" dirty="0" smtClean="0">
              <a:latin typeface="Script MT Bold" pitchFamily="66" charset="0"/>
            </a:endParaRPr>
          </a:p>
        </p:txBody>
      </p:sp>
      <p:sp>
        <p:nvSpPr>
          <p:cNvPr id="19" name="TextBox 18"/>
          <p:cNvSpPr txBox="1"/>
          <p:nvPr/>
        </p:nvSpPr>
        <p:spPr>
          <a:xfrm>
            <a:off x="611560" y="1484784"/>
            <a:ext cx="7992888" cy="4524315"/>
          </a:xfrm>
          <a:prstGeom prst="rect">
            <a:avLst/>
          </a:prstGeom>
          <a:noFill/>
          <a:ln w="57150">
            <a:solidFill>
              <a:srgbClr val="117E0C"/>
            </a:solidFill>
          </a:ln>
        </p:spPr>
        <p:txBody>
          <a:bodyPr wrap="square" rtlCol="0">
            <a:spAutoFit/>
          </a:bodyPr>
          <a:lstStyle/>
          <a:p>
            <a:pPr>
              <a:lnSpc>
                <a:spcPct val="150000"/>
              </a:lnSpc>
            </a:pPr>
            <a:r>
              <a:rPr lang="en-US" altLang="zh-CN" sz="3200" i="1" dirty="0" smtClean="0">
                <a:latin typeface="Georgia" pitchFamily="18" charset="0"/>
              </a:rPr>
              <a:t> always (100%)  __________________</a:t>
            </a:r>
          </a:p>
          <a:p>
            <a:pPr>
              <a:lnSpc>
                <a:spcPct val="150000"/>
              </a:lnSpc>
            </a:pPr>
            <a:r>
              <a:rPr lang="en-US" altLang="zh-CN" sz="3200" i="1" dirty="0" smtClean="0">
                <a:latin typeface="Georgia" pitchFamily="18" charset="0"/>
              </a:rPr>
              <a:t> usually                __________________</a:t>
            </a:r>
          </a:p>
          <a:p>
            <a:pPr>
              <a:lnSpc>
                <a:spcPct val="150000"/>
              </a:lnSpc>
            </a:pPr>
            <a:r>
              <a:rPr lang="en-US" altLang="zh-CN" sz="3200" i="1" dirty="0" smtClean="0">
                <a:latin typeface="Georgia" pitchFamily="18" charset="0"/>
              </a:rPr>
              <a:t> often                    __________________</a:t>
            </a:r>
          </a:p>
          <a:p>
            <a:pPr>
              <a:lnSpc>
                <a:spcPct val="150000"/>
              </a:lnSpc>
            </a:pPr>
            <a:r>
              <a:rPr lang="en-US" altLang="zh-CN" sz="3200" i="1" dirty="0" smtClean="0">
                <a:latin typeface="Georgia" pitchFamily="18" charset="0"/>
              </a:rPr>
              <a:t> sometimes          __________________</a:t>
            </a:r>
          </a:p>
          <a:p>
            <a:pPr>
              <a:lnSpc>
                <a:spcPct val="150000"/>
              </a:lnSpc>
            </a:pPr>
            <a:r>
              <a:rPr lang="en-US" altLang="zh-CN" sz="3200" i="1" dirty="0" smtClean="0">
                <a:latin typeface="Georgia" pitchFamily="18" charset="0"/>
              </a:rPr>
              <a:t> hardly ever        __________________</a:t>
            </a:r>
          </a:p>
          <a:p>
            <a:pPr>
              <a:lnSpc>
                <a:spcPct val="150000"/>
              </a:lnSpc>
            </a:pPr>
            <a:r>
              <a:rPr lang="en-US" altLang="zh-CN" sz="3200" i="1" dirty="0" smtClean="0">
                <a:latin typeface="Georgia" pitchFamily="18" charset="0"/>
              </a:rPr>
              <a:t> never (0%)         __________________</a:t>
            </a:r>
            <a:endParaRPr lang="zh-CN" altLang="en-US" sz="3200" i="1" dirty="0">
              <a:latin typeface="Georgia" pitchFamily="18" charset="0"/>
            </a:endParaRPr>
          </a:p>
        </p:txBody>
      </p:sp>
      <p:sp>
        <p:nvSpPr>
          <p:cNvPr id="20" name="TextBox 19"/>
          <p:cNvSpPr txBox="1"/>
          <p:nvPr/>
        </p:nvSpPr>
        <p:spPr>
          <a:xfrm>
            <a:off x="3563888" y="3852337"/>
            <a:ext cx="2443298"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go shopping</a:t>
            </a:r>
            <a:endParaRPr lang="zh-CN" altLang="en-US" sz="3200" i="1" dirty="0">
              <a:solidFill>
                <a:srgbClr val="FF0000"/>
              </a:solidFill>
              <a:latin typeface="Georgia" pitchFamily="18" charset="0"/>
            </a:endParaRPr>
          </a:p>
        </p:txBody>
      </p:sp>
      <p:sp>
        <p:nvSpPr>
          <p:cNvPr id="21" name="TextBox 20"/>
          <p:cNvSpPr txBox="1"/>
          <p:nvPr/>
        </p:nvSpPr>
        <p:spPr>
          <a:xfrm>
            <a:off x="3563888" y="5301208"/>
            <a:ext cx="2443298"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go shopping</a:t>
            </a:r>
            <a:endParaRPr lang="zh-CN" altLang="en-US" sz="3200" i="1" dirty="0">
              <a:solidFill>
                <a:srgbClr val="FF0000"/>
              </a:solidFill>
              <a:latin typeface="Georgia" pitchFamily="18" charset="0"/>
            </a:endParaRPr>
          </a:p>
        </p:txBody>
      </p:sp>
      <p:sp>
        <p:nvSpPr>
          <p:cNvPr id="22" name="TextBox 21"/>
          <p:cNvSpPr txBox="1"/>
          <p:nvPr/>
        </p:nvSpPr>
        <p:spPr>
          <a:xfrm>
            <a:off x="3563888" y="2348880"/>
            <a:ext cx="2106667"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watch TV </a:t>
            </a:r>
            <a:endParaRPr lang="zh-CN" altLang="en-US" sz="3200" i="1" dirty="0">
              <a:solidFill>
                <a:srgbClr val="FF0000"/>
              </a:solidFill>
              <a:latin typeface="Georgia" pitchFamily="18" charset="0"/>
            </a:endParaRPr>
          </a:p>
        </p:txBody>
      </p:sp>
      <p:sp>
        <p:nvSpPr>
          <p:cNvPr id="24" name="TextBox 23"/>
          <p:cNvSpPr txBox="1"/>
          <p:nvPr/>
        </p:nvSpPr>
        <p:spPr>
          <a:xfrm>
            <a:off x="3563888" y="1618972"/>
            <a:ext cx="1744388"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exercise </a:t>
            </a:r>
            <a:endParaRPr lang="zh-CN" altLang="en-US" sz="3200" i="1" dirty="0">
              <a:solidFill>
                <a:srgbClr val="FF0000"/>
              </a:solidFill>
              <a:latin typeface="Georgia" pitchFamily="18" charset="0"/>
            </a:endParaRPr>
          </a:p>
        </p:txBody>
      </p:sp>
      <p:sp>
        <p:nvSpPr>
          <p:cNvPr id="25" name="TextBox 24"/>
          <p:cNvSpPr txBox="1"/>
          <p:nvPr/>
        </p:nvSpPr>
        <p:spPr>
          <a:xfrm>
            <a:off x="3563888" y="3068960"/>
            <a:ext cx="4118435"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help with housework </a:t>
            </a:r>
            <a:endParaRPr lang="zh-CN" altLang="en-US" sz="3200" i="1" dirty="0">
              <a:solidFill>
                <a:srgbClr val="FF0000"/>
              </a:solidFill>
              <a:latin typeface="Georgia" pitchFamily="18" charset="0"/>
            </a:endParaRPr>
          </a:p>
        </p:txBody>
      </p:sp>
      <p:sp>
        <p:nvSpPr>
          <p:cNvPr id="26" name="TextBox 25"/>
          <p:cNvSpPr txBox="1"/>
          <p:nvPr/>
        </p:nvSpPr>
        <p:spPr>
          <a:xfrm>
            <a:off x="3563888" y="4581128"/>
            <a:ext cx="2106667"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watch TV </a:t>
            </a:r>
            <a:endParaRPr lang="zh-CN" altLang="en-US" sz="3200" i="1" dirty="0">
              <a:solidFill>
                <a:srgbClr val="FF0000"/>
              </a:solidFill>
              <a:latin typeface="Georgia" pitchFamily="18" charset="0"/>
            </a:endParaRPr>
          </a:p>
        </p:txBody>
      </p:sp>
      <p:sp>
        <p:nvSpPr>
          <p:cNvPr id="27" name="TextBox 26"/>
          <p:cNvSpPr txBox="1"/>
          <p:nvPr/>
        </p:nvSpPr>
        <p:spPr>
          <a:xfrm>
            <a:off x="5580112" y="1618972"/>
            <a:ext cx="1138453"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read </a:t>
            </a:r>
            <a:endParaRPr lang="zh-CN" altLang="en-US" sz="3200" i="1" dirty="0">
              <a:solidFill>
                <a:srgbClr val="FF0000"/>
              </a:solidFill>
              <a:latin typeface="Georgia" pitchFamily="18" charset="0"/>
            </a:endParaRPr>
          </a:p>
        </p:txBody>
      </p:sp>
      <p:pic>
        <p:nvPicPr>
          <p:cNvPr id="11" name="Unit2 SectionA 1b.mp3">
            <a:hlinkClick r:id="" action="ppaction://media"/>
          </p:cNvPr>
          <p:cNvPicPr>
            <a:picLocks noRot="1" noChangeAspect="1"/>
          </p:cNvPicPr>
          <p:nvPr>
            <a:audioFile r:link="rId1"/>
          </p:nvPr>
        </p:nvPicPr>
        <p:blipFill>
          <a:blip r:embed="rId5"/>
          <a:stretch>
            <a:fillRect/>
          </a:stretch>
        </p:blipFill>
        <p:spPr>
          <a:xfrm>
            <a:off x="7596336" y="908720"/>
            <a:ext cx="504056" cy="504056"/>
          </a:xfrm>
          <a:prstGeom prst="rect">
            <a:avLst/>
          </a:prstGeom>
        </p:spPr>
      </p:pic>
    </p:spTree>
  </p:cSld>
  <p:clrMapOvr>
    <a:masterClrMapping/>
  </p:clrMapOvr>
  <p:transition>
    <p:wipe dir="d"/>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Bottom)">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lide(fromBottom)">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lide(fromBottom)">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lide(fromBottom)">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lide(fromBottom)">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5893" fill="hold"/>
                                        <p:tgtEl>
                                          <p:spTgt spid="11"/>
                                        </p:tgtEl>
                                      </p:cBhvr>
                                    </p:cmd>
                                  </p:childTnLst>
                                </p:cTn>
                              </p:par>
                            </p:childTnLst>
                          </p:cTn>
                        </p:par>
                      </p:childTnLst>
                    </p:cTn>
                  </p:par>
                </p:childTnLst>
              </p:cTn>
              <p:nextCondLst>
                <p:cond evt="onClick" delay="0">
                  <p:tgtEl>
                    <p:spTgt spid="11"/>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20" grpId="0"/>
      <p:bldP spid="21" grpId="0"/>
      <p:bldP spid="22" grpId="0"/>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16632"/>
            <a:ext cx="7500990" cy="722311"/>
          </a:xfrm>
        </p:spPr>
        <p:txBody>
          <a:bodyPr/>
          <a:lstStyle/>
          <a:p>
            <a:pPr algn="ctr"/>
            <a:r>
              <a:rPr lang="en-US" altLang="zh-CN" sz="5400" b="0" i="0" dirty="0" smtClean="0">
                <a:latin typeface="Script MT Bold" pitchFamily="66" charset="0"/>
              </a:rPr>
              <a:t>Warm up</a:t>
            </a:r>
            <a:endParaRPr lang="zh-CN" altLang="en-US" sz="5400" b="0" i="0" dirty="0">
              <a:latin typeface="Script MT Bold" pitchFamily="66" charset="0"/>
            </a:endParaRPr>
          </a:p>
        </p:txBody>
      </p:sp>
      <p:sp>
        <p:nvSpPr>
          <p:cNvPr id="4" name="Rectangle 248"/>
          <p:cNvSpPr>
            <a:spLocks noChangeArrowheads="1"/>
          </p:cNvSpPr>
          <p:nvPr/>
        </p:nvSpPr>
        <p:spPr bwMode="auto">
          <a:xfrm>
            <a:off x="683568" y="1409108"/>
            <a:ext cx="7632848" cy="4756196"/>
          </a:xfrm>
          <a:prstGeom prst="roundRect">
            <a:avLst/>
          </a:prstGeom>
          <a:solidFill>
            <a:schemeClr val="bg1"/>
          </a:solidFill>
          <a:ln w="38100" algn="ctr">
            <a:solidFill>
              <a:srgbClr val="117E0C"/>
            </a:solidFill>
            <a:prstDash val="sysDot"/>
            <a:miter lim="800000"/>
            <a:headEnd/>
            <a:tailEnd/>
          </a:ln>
        </p:spPr>
        <p:txBody>
          <a:bodyPr wrap="square">
            <a:spAutoFit/>
          </a:bodyPr>
          <a:lstStyle/>
          <a:p>
            <a:pPr>
              <a:lnSpc>
                <a:spcPct val="120000"/>
              </a:lnSpc>
            </a:pPr>
            <a:r>
              <a:rPr lang="zh-CN" altLang="en-US" sz="3300" dirty="0" smtClean="0">
                <a:latin typeface="黑体" pitchFamily="49" charset="-122"/>
                <a:ea typeface="黑体" pitchFamily="49" charset="-122"/>
              </a:rPr>
              <a:t>频度副词表频率</a:t>
            </a:r>
            <a:r>
              <a:rPr lang="en-US" altLang="zh-CN" sz="3300" dirty="0" smtClean="0">
                <a:latin typeface="黑体" pitchFamily="49" charset="-122"/>
                <a:ea typeface="黑体" pitchFamily="49" charset="-122"/>
              </a:rPr>
              <a:t>,</a:t>
            </a:r>
            <a:r>
              <a:rPr lang="zh-CN" altLang="en-US" sz="3300" dirty="0" smtClean="0">
                <a:latin typeface="黑体" pitchFamily="49" charset="-122"/>
                <a:ea typeface="黑体" pitchFamily="49" charset="-122"/>
              </a:rPr>
              <a:t>标志一般现在时</a:t>
            </a:r>
            <a:endParaRPr lang="en-US" altLang="zh-CN" sz="3300" dirty="0" smtClean="0">
              <a:latin typeface="黑体" pitchFamily="49" charset="-122"/>
              <a:ea typeface="黑体" pitchFamily="49" charset="-122"/>
            </a:endParaRPr>
          </a:p>
          <a:p>
            <a:pPr>
              <a:lnSpc>
                <a:spcPct val="120000"/>
              </a:lnSpc>
            </a:pPr>
            <a:r>
              <a:rPr lang="en-US" altLang="zh-CN" sz="3300" i="1" dirty="0" smtClean="0">
                <a:latin typeface="Georgia" pitchFamily="18" charset="0"/>
              </a:rPr>
              <a:t>never</a:t>
            </a:r>
            <a:r>
              <a:rPr lang="zh-CN" altLang="en-US" sz="3300" dirty="0" smtClean="0">
                <a:latin typeface="黑体" pitchFamily="49" charset="-122"/>
                <a:ea typeface="黑体" pitchFamily="49" charset="-122"/>
              </a:rPr>
              <a:t>从来不</a:t>
            </a:r>
            <a:r>
              <a:rPr lang="zh-CN" altLang="en-US" sz="3300" i="1" dirty="0" smtClean="0">
                <a:latin typeface="Georgia" pitchFamily="18" charset="0"/>
              </a:rPr>
              <a:t>，</a:t>
            </a:r>
            <a:r>
              <a:rPr lang="en-US" altLang="zh-CN" sz="3300" i="1" dirty="0" smtClean="0">
                <a:latin typeface="Georgia" pitchFamily="18" charset="0"/>
              </a:rPr>
              <a:t>hardly ever </a:t>
            </a:r>
            <a:r>
              <a:rPr lang="zh-CN" altLang="en-US" sz="3300" dirty="0" smtClean="0">
                <a:latin typeface="黑体" pitchFamily="49" charset="-122"/>
                <a:ea typeface="黑体" pitchFamily="49" charset="-122"/>
              </a:rPr>
              <a:t>几乎不</a:t>
            </a:r>
            <a:endParaRPr lang="en-US" altLang="zh-CN" sz="3300" dirty="0" smtClean="0">
              <a:latin typeface="黑体" pitchFamily="49" charset="-122"/>
              <a:ea typeface="黑体" pitchFamily="49" charset="-122"/>
            </a:endParaRPr>
          </a:p>
          <a:p>
            <a:pPr>
              <a:lnSpc>
                <a:spcPct val="120000"/>
              </a:lnSpc>
            </a:pPr>
            <a:r>
              <a:rPr lang="en-US" altLang="zh-CN" sz="3300" i="1" dirty="0" smtClean="0">
                <a:latin typeface="Georgia" pitchFamily="18" charset="0"/>
              </a:rPr>
              <a:t>seldom </a:t>
            </a:r>
            <a:r>
              <a:rPr lang="zh-CN" altLang="en-US" sz="3300" dirty="0" smtClean="0">
                <a:latin typeface="黑体" pitchFamily="49" charset="-122"/>
                <a:ea typeface="黑体" pitchFamily="49" charset="-122"/>
              </a:rPr>
              <a:t>表很少</a:t>
            </a:r>
            <a:r>
              <a:rPr lang="zh-CN" altLang="en-US" sz="3300" i="1" dirty="0" smtClean="0">
                <a:latin typeface="Georgia" pitchFamily="18" charset="0"/>
              </a:rPr>
              <a:t>，</a:t>
            </a:r>
            <a:r>
              <a:rPr lang="en-US" altLang="zh-CN" sz="3300" i="1" dirty="0" smtClean="0">
                <a:latin typeface="Georgia" pitchFamily="18" charset="0"/>
              </a:rPr>
              <a:t>sometimes </a:t>
            </a:r>
            <a:r>
              <a:rPr lang="zh-CN" altLang="en-US" sz="3300" dirty="0" smtClean="0">
                <a:latin typeface="黑体" pitchFamily="49" charset="-122"/>
                <a:ea typeface="黑体" pitchFamily="49" charset="-122"/>
              </a:rPr>
              <a:t>是有时</a:t>
            </a:r>
            <a:endParaRPr lang="en-US" altLang="zh-CN" sz="3300" dirty="0" smtClean="0">
              <a:latin typeface="黑体" pitchFamily="49" charset="-122"/>
              <a:ea typeface="黑体" pitchFamily="49" charset="-122"/>
            </a:endParaRPr>
          </a:p>
          <a:p>
            <a:pPr>
              <a:lnSpc>
                <a:spcPct val="120000"/>
              </a:lnSpc>
            </a:pPr>
            <a:r>
              <a:rPr lang="en-US" altLang="zh-CN" sz="3300" i="1" dirty="0" smtClean="0">
                <a:latin typeface="Georgia" pitchFamily="18" charset="0"/>
              </a:rPr>
              <a:t>often</a:t>
            </a:r>
            <a:r>
              <a:rPr lang="zh-CN" altLang="en-US" sz="3300" dirty="0" smtClean="0">
                <a:latin typeface="黑体" pitchFamily="49" charset="-122"/>
                <a:ea typeface="黑体" pitchFamily="49" charset="-122"/>
              </a:rPr>
              <a:t>是经常</a:t>
            </a:r>
            <a:r>
              <a:rPr lang="zh-CN" altLang="en-US" sz="3300" i="1" dirty="0" smtClean="0">
                <a:latin typeface="Georgia" pitchFamily="18" charset="0"/>
              </a:rPr>
              <a:t>，</a:t>
            </a:r>
            <a:r>
              <a:rPr lang="en-US" altLang="zh-CN" sz="3300" i="1" dirty="0" smtClean="0">
                <a:latin typeface="Georgia" pitchFamily="18" charset="0"/>
              </a:rPr>
              <a:t>usually</a:t>
            </a:r>
            <a:r>
              <a:rPr lang="zh-CN" altLang="en-US" sz="3300" dirty="0" smtClean="0">
                <a:latin typeface="黑体" pitchFamily="49" charset="-122"/>
                <a:ea typeface="黑体" pitchFamily="49" charset="-122"/>
              </a:rPr>
              <a:t>是通常</a:t>
            </a:r>
            <a:endParaRPr lang="en-US" altLang="zh-CN" sz="3300" dirty="0" smtClean="0">
              <a:latin typeface="黑体" pitchFamily="49" charset="-122"/>
              <a:ea typeface="黑体" pitchFamily="49" charset="-122"/>
            </a:endParaRPr>
          </a:p>
          <a:p>
            <a:pPr>
              <a:lnSpc>
                <a:spcPct val="120000"/>
              </a:lnSpc>
            </a:pPr>
            <a:r>
              <a:rPr lang="en-US" altLang="zh-CN" sz="3300" i="1" dirty="0" smtClean="0">
                <a:latin typeface="Georgia" pitchFamily="18" charset="0"/>
              </a:rPr>
              <a:t>always </a:t>
            </a:r>
            <a:r>
              <a:rPr lang="zh-CN" altLang="en-US" sz="3300" dirty="0" smtClean="0">
                <a:latin typeface="黑体" pitchFamily="49" charset="-122"/>
                <a:ea typeface="黑体" pitchFamily="49" charset="-122"/>
              </a:rPr>
              <a:t>表总是</a:t>
            </a:r>
            <a:r>
              <a:rPr lang="zh-CN" altLang="en-US" sz="3300" i="1" dirty="0" smtClean="0">
                <a:latin typeface="Georgia" pitchFamily="18" charset="0"/>
              </a:rPr>
              <a:t>，</a:t>
            </a:r>
            <a:r>
              <a:rPr lang="zh-CN" altLang="en-US" sz="3300" dirty="0" smtClean="0">
                <a:solidFill>
                  <a:srgbClr val="FF0000"/>
                </a:solidFill>
                <a:latin typeface="Georgia" pitchFamily="18" charset="0"/>
              </a:rPr>
              <a:t>实前</a:t>
            </a:r>
            <a:r>
              <a:rPr lang="en-US" altLang="zh-CN" sz="3300" dirty="0" smtClean="0">
                <a:solidFill>
                  <a:srgbClr val="FF0000"/>
                </a:solidFill>
                <a:latin typeface="Georgia" pitchFamily="18" charset="0"/>
              </a:rPr>
              <a:t>be</a:t>
            </a:r>
            <a:r>
              <a:rPr lang="zh-CN" altLang="en-US" sz="3300" dirty="0" smtClean="0">
                <a:solidFill>
                  <a:srgbClr val="FF0000"/>
                </a:solidFill>
                <a:latin typeface="Georgia" pitchFamily="18" charset="0"/>
              </a:rPr>
              <a:t>后</a:t>
            </a:r>
            <a:r>
              <a:rPr lang="zh-CN" altLang="en-US" sz="3300" dirty="0" smtClean="0">
                <a:latin typeface="黑体" pitchFamily="49" charset="-122"/>
                <a:ea typeface="黑体" pitchFamily="49" charset="-122"/>
              </a:rPr>
              <a:t>要记牢</a:t>
            </a:r>
            <a:endParaRPr lang="en-US" altLang="zh-CN" sz="3300" dirty="0" smtClean="0">
              <a:latin typeface="黑体" pitchFamily="49" charset="-122"/>
              <a:ea typeface="黑体" pitchFamily="49" charset="-122"/>
            </a:endParaRPr>
          </a:p>
          <a:p>
            <a:pPr>
              <a:lnSpc>
                <a:spcPct val="120000"/>
              </a:lnSpc>
            </a:pPr>
            <a:r>
              <a:rPr lang="zh-CN" altLang="en-US" sz="3300" b="1" dirty="0" smtClean="0">
                <a:latin typeface="Georgia" pitchFamily="18" charset="0"/>
              </a:rPr>
              <a:t>其它频度有短语，</a:t>
            </a:r>
            <a:r>
              <a:rPr lang="zh-CN" altLang="en-US" sz="3300" b="1" dirty="0" smtClean="0">
                <a:solidFill>
                  <a:srgbClr val="FF0000"/>
                </a:solidFill>
                <a:latin typeface="Georgia" pitchFamily="18" charset="0"/>
              </a:rPr>
              <a:t>放在句尾</a:t>
            </a:r>
            <a:r>
              <a:rPr lang="zh-CN" altLang="en-US" sz="3300" b="1" dirty="0" smtClean="0">
                <a:latin typeface="Georgia" pitchFamily="18" charset="0"/>
              </a:rPr>
              <a:t>就可以</a:t>
            </a:r>
            <a:endParaRPr lang="en-US" altLang="zh-CN" sz="3300" b="1" dirty="0" smtClean="0">
              <a:latin typeface="Georgia" pitchFamily="18" charset="0"/>
            </a:endParaRPr>
          </a:p>
          <a:p>
            <a:pPr>
              <a:lnSpc>
                <a:spcPct val="120000"/>
              </a:lnSpc>
            </a:pPr>
            <a:r>
              <a:rPr lang="zh-CN" altLang="en-US" sz="3300" dirty="0" smtClean="0">
                <a:latin typeface="黑体" pitchFamily="49" charset="-122"/>
                <a:ea typeface="黑体" pitchFamily="49" charset="-122"/>
              </a:rPr>
              <a:t>提问</a:t>
            </a:r>
            <a:r>
              <a:rPr lang="zh-CN" altLang="en-US" sz="3300" i="1" dirty="0" smtClean="0">
                <a:latin typeface="Georgia" pitchFamily="18" charset="0"/>
              </a:rPr>
              <a:t> </a:t>
            </a:r>
            <a:r>
              <a:rPr lang="en-US" altLang="zh-CN" sz="3300" i="1" dirty="0" smtClean="0">
                <a:solidFill>
                  <a:srgbClr val="FF0000"/>
                </a:solidFill>
                <a:latin typeface="Georgia" pitchFamily="18" charset="0"/>
              </a:rPr>
              <a:t>how often</a:t>
            </a:r>
            <a:r>
              <a:rPr lang="zh-CN" altLang="en-US" sz="3300" dirty="0" smtClean="0">
                <a:latin typeface="Georgia" pitchFamily="18" charset="0"/>
              </a:rPr>
              <a:t>记心里</a:t>
            </a:r>
            <a:endParaRPr lang="zh-CN" altLang="en-US" sz="3300" dirty="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848872" cy="722311"/>
          </a:xfrm>
        </p:spPr>
        <p:txBody>
          <a:bodyPr/>
          <a:lstStyle/>
          <a:p>
            <a:pPr>
              <a:lnSpc>
                <a:spcPct val="70000"/>
              </a:lnSpc>
            </a:pPr>
            <a:r>
              <a:rPr lang="en-US" altLang="zh-CN" sz="4000" b="0" i="0" dirty="0" smtClean="0">
                <a:latin typeface="Script MT Bold" pitchFamily="66" charset="0"/>
              </a:rPr>
              <a:t>1c.</a:t>
            </a:r>
            <a:r>
              <a:rPr lang="en-US" altLang="zh-CN" sz="4400" b="0" i="0" dirty="0" smtClean="0">
                <a:latin typeface="Script MT Bold" pitchFamily="66" charset="0"/>
              </a:rPr>
              <a:t> </a:t>
            </a:r>
            <a:r>
              <a:rPr lang="en-US" altLang="zh-CN" b="0" i="0" dirty="0" smtClean="0">
                <a:latin typeface="Script MT Bold" pitchFamily="66" charset="0"/>
              </a:rPr>
              <a:t>Practice the conversation in the picture above. Then make your own conversations about what you do on weekends.</a:t>
            </a:r>
            <a:endParaRPr lang="en-US" altLang="zh-CN" sz="4400" b="0" i="0" dirty="0" smtClean="0">
              <a:latin typeface="Script MT Bold" pitchFamily="66" charset="0"/>
            </a:endParaRPr>
          </a:p>
        </p:txBody>
      </p:sp>
      <p:sp>
        <p:nvSpPr>
          <p:cNvPr id="11" name="矩形 10"/>
          <p:cNvSpPr/>
          <p:nvPr/>
        </p:nvSpPr>
        <p:spPr>
          <a:xfrm>
            <a:off x="1000100" y="2060848"/>
            <a:ext cx="7028284" cy="3225540"/>
          </a:xfrm>
          <a:prstGeom prst="rect">
            <a:avLst/>
          </a:prstGeom>
          <a:solidFill>
            <a:schemeClr val="bg1"/>
          </a:solidFill>
          <a:ln w="57150">
            <a:solidFill>
              <a:srgbClr val="117E0C"/>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altLang="zh-CN" sz="2800" b="1" i="1" dirty="0" smtClean="0">
                <a:latin typeface="Georgia" pitchFamily="18" charset="0"/>
              </a:rPr>
              <a:t>  A: What do you do on weekends?</a:t>
            </a:r>
          </a:p>
          <a:p>
            <a:pPr>
              <a:lnSpc>
                <a:spcPct val="150000"/>
              </a:lnSpc>
            </a:pPr>
            <a:r>
              <a:rPr lang="en-US" altLang="zh-CN" sz="2800" b="1" i="1" dirty="0" smtClean="0">
                <a:latin typeface="Georgia" pitchFamily="18" charset="0"/>
              </a:rPr>
              <a:t>  B:  I usually watch TV.                           </a:t>
            </a:r>
          </a:p>
          <a:p>
            <a:pPr>
              <a:lnSpc>
                <a:spcPct val="150000"/>
              </a:lnSpc>
            </a:pPr>
            <a:r>
              <a:rPr lang="en-US" altLang="zh-CN" sz="2800" b="1" i="1" dirty="0" smtClean="0">
                <a:latin typeface="Georgia" pitchFamily="18" charset="0"/>
              </a:rPr>
              <a:t>  A:  Do you go shopping?</a:t>
            </a:r>
          </a:p>
          <a:p>
            <a:pPr>
              <a:lnSpc>
                <a:spcPct val="150000"/>
              </a:lnSpc>
            </a:pPr>
            <a:r>
              <a:rPr lang="en-US" altLang="zh-CN" sz="2800" b="1" i="1" dirty="0" smtClean="0">
                <a:latin typeface="Georgia" pitchFamily="18" charset="0"/>
              </a:rPr>
              <a:t>  B:  </a:t>
            </a:r>
            <a:r>
              <a:rPr lang="en-US" altLang="zh-CN" sz="2800" b="1" i="1" dirty="0" err="1" smtClean="0">
                <a:latin typeface="Georgia" pitchFamily="18" charset="0"/>
              </a:rPr>
              <a:t>No,I</a:t>
            </a:r>
            <a:r>
              <a:rPr lang="en-US" altLang="zh-CN" sz="2800" b="1" i="1" dirty="0" smtClean="0">
                <a:latin typeface="Georgia" pitchFamily="18" charset="0"/>
              </a:rPr>
              <a:t> never go shopping.</a:t>
            </a:r>
          </a:p>
        </p:txBody>
      </p:sp>
    </p:spTree>
  </p:cSld>
  <p:clrMapOvr>
    <a:masterClrMapping/>
  </p:clrMapOvr>
  <p:transition>
    <p:wipe dir="d"/>
    <p:sndAc>
      <p:stSnd>
        <p:snd r:embed="rId3"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Listening</a:t>
            </a:r>
            <a:endParaRPr lang="zh-CN" altLang="en-US" sz="5400" b="0" i="0" dirty="0">
              <a:latin typeface="Script MT Bold" pitchFamily="66" charset="0"/>
            </a:endParaRPr>
          </a:p>
        </p:txBody>
      </p:sp>
      <p:sp>
        <p:nvSpPr>
          <p:cNvPr id="6" name="标题 4"/>
          <p:cNvSpPr txBox="1">
            <a:spLocks/>
          </p:cNvSpPr>
          <p:nvPr/>
        </p:nvSpPr>
        <p:spPr>
          <a:xfrm>
            <a:off x="251520" y="1050505"/>
            <a:ext cx="8568952" cy="722311"/>
          </a:xfrm>
          <a:prstGeom prst="rect">
            <a:avLst/>
          </a:prstGeom>
        </p:spPr>
        <p:txBody>
          <a:bodyPr/>
          <a:lstStyle/>
          <a:p>
            <a:pPr eaLnBrk="0" hangingPunct="0">
              <a:lnSpc>
                <a:spcPct val="70000"/>
              </a:lnSpc>
            </a:pPr>
            <a:r>
              <a:rPr kumimoji="0" lang="en-US" altLang="zh-CN" sz="4000" b="0" i="0" u="none" strike="noStrike" kern="1200" cap="none" spc="0" normalizeH="0" baseline="0" noProof="0" dirty="0" smtClean="0">
                <a:ln>
                  <a:noFill/>
                </a:ln>
                <a:solidFill>
                  <a:srgbClr val="038710"/>
                </a:solidFill>
                <a:effectLst/>
                <a:uLnTx/>
                <a:uFillTx/>
                <a:latin typeface="Script MT Bold" pitchFamily="66" charset="0"/>
                <a:ea typeface="+mj-ea"/>
                <a:cs typeface="+mj-cs"/>
              </a:rPr>
              <a:t>2a.</a:t>
            </a:r>
            <a:r>
              <a:rPr kumimoji="0" lang="en-US" altLang="zh-CN" sz="4400" b="0" i="0" u="none" strike="noStrike" kern="1200" cap="none" spc="0" normalizeH="0" baseline="0" noProof="0" dirty="0" smtClean="0">
                <a:ln>
                  <a:noFill/>
                </a:ln>
                <a:solidFill>
                  <a:srgbClr val="038710"/>
                </a:solidFill>
                <a:effectLst/>
                <a:uLnTx/>
                <a:uFillTx/>
                <a:latin typeface="Script MT Bold" pitchFamily="66" charset="0"/>
                <a:ea typeface="+mj-ea"/>
                <a:cs typeface="+mj-cs"/>
              </a:rPr>
              <a:t> </a:t>
            </a:r>
            <a:r>
              <a:rPr lang="en-US" altLang="zh-CN" sz="3200" dirty="0" smtClean="0">
                <a:solidFill>
                  <a:srgbClr val="038710"/>
                </a:solidFill>
                <a:latin typeface="Script MT Bold" pitchFamily="66" charset="0"/>
                <a:ea typeface="+mj-ea"/>
                <a:cs typeface="+mj-cs"/>
              </a:rPr>
              <a:t>Listen. Cheng Tao is talking about how often he does these activities . number the activities(1-5) in the order you hear them.</a:t>
            </a:r>
          </a:p>
          <a:p>
            <a:pPr eaLnBrk="0" hangingPunct="0">
              <a:lnSpc>
                <a:spcPct val="70000"/>
              </a:lnSpc>
            </a:pPr>
            <a:endParaRPr kumimoji="0" lang="en-US" altLang="zh-CN" sz="4400" b="0" i="0" u="none" strike="noStrike" kern="1200" cap="none" spc="0" normalizeH="0" baseline="0" noProof="0" dirty="0" smtClean="0">
              <a:ln>
                <a:noFill/>
              </a:ln>
              <a:solidFill>
                <a:srgbClr val="038710"/>
              </a:solidFill>
              <a:effectLst/>
              <a:uLnTx/>
              <a:uFillTx/>
              <a:latin typeface="Script MT Bold" pitchFamily="66" charset="0"/>
              <a:ea typeface="+mj-ea"/>
              <a:cs typeface="+mj-cs"/>
            </a:endParaRPr>
          </a:p>
        </p:txBody>
      </p:sp>
      <p:sp>
        <p:nvSpPr>
          <p:cNvPr id="7" name="标题 4"/>
          <p:cNvSpPr txBox="1">
            <a:spLocks/>
          </p:cNvSpPr>
          <p:nvPr/>
        </p:nvSpPr>
        <p:spPr>
          <a:xfrm>
            <a:off x="323528" y="2276872"/>
            <a:ext cx="8568952" cy="722311"/>
          </a:xfrm>
          <a:prstGeom prst="rect">
            <a:avLst/>
          </a:prstGeom>
        </p:spPr>
        <p:txBody>
          <a:bodyPr/>
          <a:lstStyle/>
          <a:p>
            <a:pPr eaLnBrk="0" hangingPunct="0">
              <a:lnSpc>
                <a:spcPct val="70000"/>
              </a:lnSpc>
            </a:pPr>
            <a:r>
              <a:rPr kumimoji="0" lang="en-US" altLang="zh-CN" sz="4000" b="0" i="0" u="none" strike="noStrike" kern="1200" cap="none" spc="0" normalizeH="0" baseline="0" noProof="0" dirty="0" smtClean="0">
                <a:ln>
                  <a:noFill/>
                </a:ln>
                <a:solidFill>
                  <a:srgbClr val="038710"/>
                </a:solidFill>
                <a:effectLst/>
                <a:uLnTx/>
                <a:uFillTx/>
                <a:latin typeface="Script MT Bold" pitchFamily="66" charset="0"/>
                <a:ea typeface="+mj-ea"/>
                <a:cs typeface="+mj-cs"/>
              </a:rPr>
              <a:t>2b.</a:t>
            </a:r>
            <a:r>
              <a:rPr kumimoji="0" lang="en-US" altLang="zh-CN" sz="4400" b="0" i="0" u="none" strike="noStrike" kern="1200" cap="none" spc="0" normalizeH="0" baseline="0" noProof="0" dirty="0" smtClean="0">
                <a:ln>
                  <a:noFill/>
                </a:ln>
                <a:solidFill>
                  <a:srgbClr val="038710"/>
                </a:solidFill>
                <a:effectLst/>
                <a:uLnTx/>
                <a:uFillTx/>
                <a:latin typeface="Script MT Bold" pitchFamily="66" charset="0"/>
                <a:ea typeface="+mj-ea"/>
                <a:cs typeface="+mj-cs"/>
              </a:rPr>
              <a:t> </a:t>
            </a:r>
            <a:r>
              <a:rPr lang="en-US" altLang="zh-CN" sz="3200" dirty="0" smtClean="0">
                <a:solidFill>
                  <a:srgbClr val="038710"/>
                </a:solidFill>
                <a:latin typeface="Script MT Bold" pitchFamily="66" charset="0"/>
                <a:ea typeface="+mj-ea"/>
                <a:cs typeface="+mj-cs"/>
              </a:rPr>
              <a:t>Listen again. Match the activities in 2a with how often Cheng Tao does them.</a:t>
            </a:r>
          </a:p>
          <a:p>
            <a:pPr eaLnBrk="0" hangingPunct="0">
              <a:lnSpc>
                <a:spcPct val="70000"/>
              </a:lnSpc>
            </a:pPr>
            <a:endParaRPr lang="en-US" altLang="zh-CN" sz="3200" dirty="0" smtClean="0">
              <a:solidFill>
                <a:srgbClr val="038710"/>
              </a:solidFill>
              <a:latin typeface="Script MT Bold" pitchFamily="66" charset="0"/>
              <a:ea typeface="+mj-ea"/>
              <a:cs typeface="+mj-cs"/>
            </a:endParaRPr>
          </a:p>
          <a:p>
            <a:pPr eaLnBrk="0" hangingPunct="0">
              <a:lnSpc>
                <a:spcPct val="70000"/>
              </a:lnSpc>
            </a:pPr>
            <a:endParaRPr kumimoji="0" lang="en-US" altLang="zh-CN" sz="4400" b="0" i="0" u="none" strike="noStrike" kern="1200" cap="none" spc="0" normalizeH="0" baseline="0" noProof="0" dirty="0" smtClean="0">
              <a:ln>
                <a:noFill/>
              </a:ln>
              <a:solidFill>
                <a:srgbClr val="038710"/>
              </a:solidFill>
              <a:effectLst/>
              <a:uLnTx/>
              <a:uFillTx/>
              <a:latin typeface="Script MT Bold" pitchFamily="66" charset="0"/>
              <a:ea typeface="+mj-ea"/>
              <a:cs typeface="+mj-cs"/>
            </a:endParaRPr>
          </a:p>
        </p:txBody>
      </p:sp>
      <p:sp>
        <p:nvSpPr>
          <p:cNvPr id="8" name="TextBox 7"/>
          <p:cNvSpPr txBox="1"/>
          <p:nvPr/>
        </p:nvSpPr>
        <p:spPr>
          <a:xfrm>
            <a:off x="251520" y="3192894"/>
            <a:ext cx="8584401" cy="340445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nSpc>
                <a:spcPct val="130000"/>
              </a:lnSpc>
            </a:pPr>
            <a:r>
              <a:rPr lang="en-US" altLang="zh-CN" sz="2400" b="1" i="1" dirty="0" smtClean="0">
                <a:latin typeface="Georgia" pitchFamily="18" charset="0"/>
              </a:rPr>
              <a:t>                      Activities                                  How often </a:t>
            </a:r>
          </a:p>
          <a:p>
            <a:pPr marL="342900" indent="-342900">
              <a:lnSpc>
                <a:spcPct val="130000"/>
              </a:lnSpc>
              <a:buAutoNum type="alphaLcPeriod"/>
            </a:pPr>
            <a:r>
              <a:rPr lang="en-US" altLang="zh-CN" sz="2400" b="1" i="1" dirty="0" smtClean="0">
                <a:latin typeface="Georgia" pitchFamily="18" charset="0"/>
              </a:rPr>
              <a:t>____  go to the movies                       every day</a:t>
            </a:r>
          </a:p>
          <a:p>
            <a:pPr marL="342900" indent="-342900">
              <a:lnSpc>
                <a:spcPct val="130000"/>
              </a:lnSpc>
              <a:buAutoNum type="alphaLcPeriod"/>
            </a:pPr>
            <a:r>
              <a:rPr lang="en-US" altLang="zh-CN" sz="2400" b="1" i="1" dirty="0" smtClean="0">
                <a:latin typeface="Georgia" pitchFamily="18" charset="0"/>
              </a:rPr>
              <a:t>____  watch TV                                    once a week        </a:t>
            </a:r>
          </a:p>
          <a:p>
            <a:pPr marL="342900" indent="-342900">
              <a:lnSpc>
                <a:spcPct val="130000"/>
              </a:lnSpc>
              <a:buAutoNum type="alphaLcPeriod"/>
            </a:pPr>
            <a:r>
              <a:rPr lang="en-US" altLang="zh-CN" sz="2400" b="1" i="1" dirty="0" smtClean="0">
                <a:latin typeface="Georgia" pitchFamily="18" charset="0"/>
              </a:rPr>
              <a:t>____ shop                                              twice a week</a:t>
            </a:r>
          </a:p>
          <a:p>
            <a:pPr marL="342900" indent="-342900">
              <a:lnSpc>
                <a:spcPct val="130000"/>
              </a:lnSpc>
              <a:buAutoNum type="alphaLcPeriod"/>
            </a:pPr>
            <a:r>
              <a:rPr lang="en-US" altLang="zh-CN" sz="2400" b="1" i="1" dirty="0" smtClean="0">
                <a:latin typeface="Georgia" pitchFamily="18" charset="0"/>
              </a:rPr>
              <a:t>____  exercise                                   three times a week</a:t>
            </a:r>
          </a:p>
          <a:p>
            <a:pPr marL="342900" indent="-342900">
              <a:lnSpc>
                <a:spcPct val="130000"/>
              </a:lnSpc>
              <a:buAutoNum type="alphaLcPeriod"/>
            </a:pPr>
            <a:r>
              <a:rPr lang="en-US" altLang="zh-CN" sz="2400" b="1" i="1" dirty="0" smtClean="0">
                <a:latin typeface="Georgia" pitchFamily="18" charset="0"/>
              </a:rPr>
              <a:t>____  read                                              once a month      </a:t>
            </a:r>
          </a:p>
          <a:p>
            <a:pPr marL="342900" indent="-342900">
              <a:lnSpc>
                <a:spcPct val="130000"/>
              </a:lnSpc>
            </a:pPr>
            <a:r>
              <a:rPr lang="en-US" altLang="zh-CN" sz="2400" b="1" i="1" dirty="0" smtClean="0">
                <a:latin typeface="Georgia" pitchFamily="18" charset="0"/>
              </a:rPr>
              <a:t>                                                                           twice a month</a:t>
            </a:r>
            <a:endParaRPr lang="zh-CN" altLang="en-US" sz="2400" b="1" i="1" dirty="0">
              <a:latin typeface="Georgia" pitchFamily="18" charset="0"/>
            </a:endParaRPr>
          </a:p>
        </p:txBody>
      </p:sp>
      <p:cxnSp>
        <p:nvCxnSpPr>
          <p:cNvPr id="9" name="直接连接符 8"/>
          <p:cNvCxnSpPr/>
          <p:nvPr/>
        </p:nvCxnSpPr>
        <p:spPr>
          <a:xfrm>
            <a:off x="3394792" y="4441102"/>
            <a:ext cx="2357454" cy="5000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4462" y="4119872"/>
            <a:ext cx="428628" cy="523220"/>
          </a:xfrm>
          <a:prstGeom prst="rect">
            <a:avLst/>
          </a:prstGeom>
          <a:noFill/>
        </p:spPr>
        <p:txBody>
          <a:bodyPr wrap="square" rtlCol="0">
            <a:spAutoFit/>
          </a:bodyPr>
          <a:lstStyle/>
          <a:p>
            <a:r>
              <a:rPr lang="en-US" altLang="zh-CN" sz="2800" b="1" i="1" dirty="0" smtClean="0">
                <a:solidFill>
                  <a:srgbClr val="FF0000"/>
                </a:solidFill>
                <a:latin typeface="Georgia" pitchFamily="18" charset="0"/>
              </a:rPr>
              <a:t>1</a:t>
            </a:r>
          </a:p>
        </p:txBody>
      </p:sp>
      <p:sp>
        <p:nvSpPr>
          <p:cNvPr id="12" name="TextBox 11"/>
          <p:cNvSpPr txBox="1"/>
          <p:nvPr/>
        </p:nvSpPr>
        <p:spPr>
          <a:xfrm>
            <a:off x="823024" y="5584680"/>
            <a:ext cx="428628"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2</a:t>
            </a:r>
          </a:p>
        </p:txBody>
      </p:sp>
      <p:cxnSp>
        <p:nvCxnSpPr>
          <p:cNvPr id="13" name="直接连接符 12"/>
          <p:cNvCxnSpPr/>
          <p:nvPr/>
        </p:nvCxnSpPr>
        <p:spPr>
          <a:xfrm flipV="1">
            <a:off x="2537536" y="3814022"/>
            <a:ext cx="3357586" cy="20717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4462" y="3625860"/>
            <a:ext cx="428628"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3</a:t>
            </a:r>
          </a:p>
        </p:txBody>
      </p:sp>
      <p:sp>
        <p:nvSpPr>
          <p:cNvPr id="15" name="TextBox 14"/>
          <p:cNvSpPr txBox="1"/>
          <p:nvPr/>
        </p:nvSpPr>
        <p:spPr>
          <a:xfrm>
            <a:off x="823024" y="5013176"/>
            <a:ext cx="428628"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4</a:t>
            </a:r>
          </a:p>
        </p:txBody>
      </p:sp>
      <p:sp>
        <p:nvSpPr>
          <p:cNvPr id="16" name="TextBox 15"/>
          <p:cNvSpPr txBox="1"/>
          <p:nvPr/>
        </p:nvSpPr>
        <p:spPr>
          <a:xfrm>
            <a:off x="894462" y="4509120"/>
            <a:ext cx="428628"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5</a:t>
            </a:r>
          </a:p>
        </p:txBody>
      </p:sp>
      <p:cxnSp>
        <p:nvCxnSpPr>
          <p:cNvPr id="17" name="直接连接符 16"/>
          <p:cNvCxnSpPr/>
          <p:nvPr/>
        </p:nvCxnSpPr>
        <p:spPr>
          <a:xfrm rot="16200000" flipH="1">
            <a:off x="4193960" y="4131080"/>
            <a:ext cx="1881230" cy="16111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109040" y="5373216"/>
            <a:ext cx="2500330" cy="115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466098" y="4954278"/>
            <a:ext cx="3546062" cy="14270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Unit2 Section A 2a.mp3">
            <a:hlinkClick r:id="" action="ppaction://media"/>
          </p:cNvPr>
          <p:cNvPicPr>
            <a:picLocks noRot="1" noChangeAspect="1"/>
          </p:cNvPicPr>
          <p:nvPr>
            <a:audioFile r:link="rId1"/>
          </p:nvPr>
        </p:nvPicPr>
        <p:blipFill>
          <a:blip r:embed="rId6"/>
          <a:stretch>
            <a:fillRect/>
          </a:stretch>
        </p:blipFill>
        <p:spPr>
          <a:xfrm>
            <a:off x="8244408" y="404664"/>
            <a:ext cx="504056" cy="504056"/>
          </a:xfrm>
          <a:prstGeom prst="rect">
            <a:avLst/>
          </a:prstGeom>
        </p:spPr>
      </p:pic>
      <p:pic>
        <p:nvPicPr>
          <p:cNvPr id="21" name="Unit2 Section A 2b.mp3">
            <a:hlinkClick r:id="" action="ppaction://media"/>
          </p:cNvPr>
          <p:cNvPicPr>
            <a:picLocks noRot="1" noChangeAspect="1"/>
          </p:cNvPicPr>
          <p:nvPr>
            <a:audioFile r:link="rId2"/>
          </p:nvPr>
        </p:nvPicPr>
        <p:blipFill>
          <a:blip r:embed="rId7"/>
          <a:stretch>
            <a:fillRect/>
          </a:stretch>
        </p:blipFill>
        <p:spPr>
          <a:xfrm>
            <a:off x="8244408" y="1988840"/>
            <a:ext cx="504056" cy="504056"/>
          </a:xfrm>
          <a:prstGeom prst="rect">
            <a:avLst/>
          </a:prstGeom>
        </p:spPr>
      </p:pic>
    </p:spTree>
  </p:cSld>
  <p:clrMapOvr>
    <a:masterClrMapping/>
  </p:clrMapOvr>
  <p:transition>
    <p:wipe dir="d"/>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p:cTn id="2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p:cTn id="3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33" dur="5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p:cTn id="39"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20"/>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54309" fill="hold"/>
                                        <p:tgtEl>
                                          <p:spTgt spid="20"/>
                                        </p:tgtEl>
                                      </p:cBhvr>
                                    </p:cmd>
                                  </p:childTnLst>
                                </p:cTn>
                              </p:par>
                            </p:childTnLst>
                          </p:cTn>
                        </p:par>
                      </p:childTnLst>
                    </p:cTn>
                  </p:par>
                </p:childTnLst>
              </p:cTn>
              <p:nextCondLst>
                <p:cond evt="onClick" delay="0">
                  <p:tgtEl>
                    <p:spTgt spid="20"/>
                  </p:tgtEl>
                </p:cond>
              </p:nextCondLst>
            </p:seq>
            <p:audio>
              <p:cMediaNode>
                <p:cTn id="68"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69" restart="whenNotActive" fill="hold" evtFilter="cancelBubble" nodeType="interactiveSeq">
                <p:stCondLst>
                  <p:cond evt="onClick" delay="0">
                    <p:tgtEl>
                      <p:spTgt spid="21"/>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49555" fill="hold"/>
                                        <p:tgtEl>
                                          <p:spTgt spid="21"/>
                                        </p:tgtEl>
                                      </p:cBhvr>
                                    </p:cmd>
                                  </p:childTnLst>
                                </p:cTn>
                              </p:par>
                            </p:childTnLst>
                          </p:cTn>
                        </p:par>
                      </p:childTnLst>
                    </p:cTn>
                  </p:par>
                </p:childTnLst>
              </p:cTn>
              <p:nextCondLst>
                <p:cond evt="onClick" delay="0">
                  <p:tgtEl>
                    <p:spTgt spid="21"/>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10" grpId="0" build="allAtOnce"/>
      <p:bldP spid="12" grpId="0" build="allAtOnce"/>
      <p:bldP spid="14" grpId="0" build="allAtOnce"/>
      <p:bldP spid="15" grpId="0" build="allAtOnce"/>
      <p:bldP spid="16"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848872" cy="722311"/>
          </a:xfrm>
        </p:spPr>
        <p:txBody>
          <a:bodyPr/>
          <a:lstStyle/>
          <a:p>
            <a:pPr>
              <a:lnSpc>
                <a:spcPct val="70000"/>
              </a:lnSpc>
            </a:pPr>
            <a:r>
              <a:rPr lang="en-US" altLang="zh-CN" sz="4000" b="0" i="0" dirty="0" smtClean="0">
                <a:latin typeface="Script MT Bold" pitchFamily="66" charset="0"/>
              </a:rPr>
              <a:t>2c.</a:t>
            </a:r>
            <a:r>
              <a:rPr lang="en-US" altLang="zh-CN" sz="4400" b="0" i="0" dirty="0" smtClean="0">
                <a:latin typeface="Script MT Bold" pitchFamily="66" charset="0"/>
              </a:rPr>
              <a:t> </a:t>
            </a:r>
            <a:r>
              <a:rPr lang="en-US" altLang="zh-CN" b="0" i="0" dirty="0" smtClean="0">
                <a:latin typeface="Script MT Bold" pitchFamily="66" charset="0"/>
              </a:rPr>
              <a:t>How often do you do these activities? Fill </a:t>
            </a:r>
            <a:br>
              <a:rPr lang="en-US" altLang="zh-CN" b="0" i="0" dirty="0" smtClean="0">
                <a:latin typeface="Script MT Bold" pitchFamily="66" charset="0"/>
              </a:rPr>
            </a:br>
            <a:r>
              <a:rPr lang="en-US" altLang="zh-CN" b="0" i="0" dirty="0" smtClean="0">
                <a:latin typeface="Script MT Bold" pitchFamily="66" charset="0"/>
              </a:rPr>
              <a:t>          in the chart and then make conversations.</a:t>
            </a:r>
            <a:endParaRPr lang="en-US" altLang="zh-CN" sz="4400" b="0" i="0" dirty="0" smtClean="0">
              <a:latin typeface="Script MT Bold" pitchFamily="66" charset="0"/>
            </a:endParaRPr>
          </a:p>
        </p:txBody>
      </p:sp>
      <p:graphicFrame>
        <p:nvGraphicFramePr>
          <p:cNvPr id="4" name="表格 3"/>
          <p:cNvGraphicFramePr>
            <a:graphicFrameLocks noGrp="1"/>
          </p:cNvGraphicFramePr>
          <p:nvPr/>
        </p:nvGraphicFramePr>
        <p:xfrm>
          <a:off x="357158" y="1071544"/>
          <a:ext cx="6643734" cy="2743200"/>
        </p:xfrm>
        <a:graphic>
          <a:graphicData uri="http://schemas.openxmlformats.org/drawingml/2006/table">
            <a:tbl>
              <a:tblPr firstRow="1" bandRow="1">
                <a:tableStyleId>{0505E3EF-67EA-436B-97B2-0124C06EBD24}</a:tableStyleId>
              </a:tblPr>
              <a:tblGrid>
                <a:gridCol w="3918084"/>
                <a:gridCol w="2725650"/>
              </a:tblGrid>
              <a:tr h="440535">
                <a:tc>
                  <a:txBody>
                    <a:bodyPr/>
                    <a:lstStyle/>
                    <a:p>
                      <a:r>
                        <a:rPr lang="en-US" altLang="zh-CN" sz="2400" i="1" dirty="0" smtClean="0">
                          <a:latin typeface="Georgia" pitchFamily="18" charset="0"/>
                        </a:rPr>
                        <a:t>          Activities</a:t>
                      </a:r>
                      <a:endParaRPr lang="zh-CN" altLang="en-US" sz="2400" b="1" i="1" dirty="0">
                        <a:latin typeface="Georgia" pitchFamily="18" charset="0"/>
                      </a:endParaRPr>
                    </a:p>
                  </a:txBody>
                  <a:tcPr/>
                </a:tc>
                <a:tc>
                  <a:txBody>
                    <a:bodyPr/>
                    <a:lstStyle/>
                    <a:p>
                      <a:r>
                        <a:rPr lang="en-US" altLang="zh-CN" sz="2400" i="1" dirty="0" smtClean="0">
                          <a:latin typeface="Georgia" pitchFamily="18" charset="0"/>
                        </a:rPr>
                        <a:t>        </a:t>
                      </a:r>
                      <a:r>
                        <a:rPr lang="en-US" altLang="zh-CN" sz="2400" i="1" baseline="0" dirty="0" smtClean="0">
                          <a:latin typeface="Georgia" pitchFamily="18" charset="0"/>
                        </a:rPr>
                        <a:t> </a:t>
                      </a:r>
                      <a:r>
                        <a:rPr lang="en-US" altLang="zh-CN" sz="2400" i="1" dirty="0" smtClean="0">
                          <a:latin typeface="Georgia" pitchFamily="18" charset="0"/>
                        </a:rPr>
                        <a:t>How often</a:t>
                      </a:r>
                      <a:endParaRPr lang="zh-CN" altLang="en-US" sz="2400" b="1" i="1" dirty="0">
                        <a:latin typeface="Georgia" pitchFamily="18" charset="0"/>
                      </a:endParaRPr>
                    </a:p>
                  </a:txBody>
                  <a:tcPr/>
                </a:tc>
              </a:tr>
              <a:tr h="440535">
                <a:tc>
                  <a:txBody>
                    <a:bodyPr/>
                    <a:lstStyle/>
                    <a:p>
                      <a:r>
                        <a:rPr lang="en-US" altLang="zh-CN" sz="2400" i="1" dirty="0" smtClean="0">
                          <a:latin typeface="Georgia" pitchFamily="18" charset="0"/>
                        </a:rPr>
                        <a:t>Watch TV</a:t>
                      </a:r>
                      <a:endParaRPr lang="zh-CN" altLang="en-US" sz="2400" b="1" i="1" dirty="0">
                        <a:latin typeface="Georgia" pitchFamily="18" charset="0"/>
                      </a:endParaRPr>
                    </a:p>
                  </a:txBody>
                  <a:tcPr/>
                </a:tc>
                <a:tc>
                  <a:txBody>
                    <a:bodyPr/>
                    <a:lstStyle/>
                    <a:p>
                      <a:r>
                        <a:rPr lang="en-US" altLang="zh-CN" sz="2400" i="1" dirty="0" smtClean="0">
                          <a:latin typeface="Georgia" pitchFamily="18" charset="0"/>
                        </a:rPr>
                        <a:t>      Every day</a:t>
                      </a:r>
                      <a:endParaRPr lang="zh-CN" altLang="en-US" sz="2400" b="1" i="1" dirty="0">
                        <a:latin typeface="Georgia" pitchFamily="18" charset="0"/>
                      </a:endParaRPr>
                    </a:p>
                  </a:txBody>
                  <a:tcPr/>
                </a:tc>
              </a:tr>
              <a:tr h="440535">
                <a:tc>
                  <a:txBody>
                    <a:bodyPr/>
                    <a:lstStyle/>
                    <a:p>
                      <a:r>
                        <a:rPr lang="en-US" altLang="zh-CN" sz="2400" i="1" dirty="0" smtClean="0">
                          <a:latin typeface="Georgia" pitchFamily="18" charset="0"/>
                        </a:rPr>
                        <a:t>Use the Internet</a:t>
                      </a:r>
                      <a:endParaRPr lang="zh-CN" altLang="en-US" sz="2400" b="1" i="1" dirty="0">
                        <a:latin typeface="Georgia" pitchFamily="18" charset="0"/>
                      </a:endParaRPr>
                    </a:p>
                  </a:txBody>
                  <a:tcPr/>
                </a:tc>
                <a:tc>
                  <a:txBody>
                    <a:bodyPr/>
                    <a:lstStyle/>
                    <a:p>
                      <a:endParaRPr lang="zh-CN" altLang="en-US" sz="2400" b="1" i="1" dirty="0">
                        <a:latin typeface="Georgia" pitchFamily="18" charset="0"/>
                      </a:endParaRPr>
                    </a:p>
                  </a:txBody>
                  <a:tcPr/>
                </a:tc>
              </a:tr>
              <a:tr h="440535">
                <a:tc>
                  <a:txBody>
                    <a:bodyPr/>
                    <a:lstStyle/>
                    <a:p>
                      <a:r>
                        <a:rPr lang="en-US" altLang="zh-CN" sz="2400" i="1" dirty="0" smtClean="0">
                          <a:latin typeface="Georgia" pitchFamily="18" charset="0"/>
                        </a:rPr>
                        <a:t>Read English books</a:t>
                      </a:r>
                      <a:endParaRPr lang="zh-CN" altLang="en-US" sz="2400" b="1" i="1" dirty="0">
                        <a:latin typeface="Georgia" pitchFamily="18" charset="0"/>
                      </a:endParaRPr>
                    </a:p>
                  </a:txBody>
                  <a:tcPr/>
                </a:tc>
                <a:tc>
                  <a:txBody>
                    <a:bodyPr/>
                    <a:lstStyle/>
                    <a:p>
                      <a:endParaRPr lang="zh-CN" altLang="en-US" sz="2400" b="1" i="1" dirty="0">
                        <a:latin typeface="Georgia" pitchFamily="18" charset="0"/>
                      </a:endParaRPr>
                    </a:p>
                  </a:txBody>
                  <a:tcPr/>
                </a:tc>
              </a:tr>
              <a:tr h="440535">
                <a:tc>
                  <a:txBody>
                    <a:bodyPr/>
                    <a:lstStyle/>
                    <a:p>
                      <a:r>
                        <a:rPr lang="en-US" altLang="zh-CN" sz="2400" i="1" dirty="0" smtClean="0">
                          <a:latin typeface="Georgia" pitchFamily="18" charset="0"/>
                        </a:rPr>
                        <a:t>Go to the movies</a:t>
                      </a:r>
                      <a:endParaRPr lang="zh-CN" altLang="en-US" sz="2400" b="1" i="1" dirty="0">
                        <a:latin typeface="Georgia" pitchFamily="18" charset="0"/>
                      </a:endParaRPr>
                    </a:p>
                  </a:txBody>
                  <a:tcPr/>
                </a:tc>
                <a:tc>
                  <a:txBody>
                    <a:bodyPr/>
                    <a:lstStyle/>
                    <a:p>
                      <a:endParaRPr lang="zh-CN" altLang="en-US" sz="2400" b="1" i="1" dirty="0">
                        <a:latin typeface="Georgia" pitchFamily="18" charset="0"/>
                      </a:endParaRPr>
                    </a:p>
                  </a:txBody>
                  <a:tcPr/>
                </a:tc>
              </a:tr>
              <a:tr h="440535">
                <a:tc>
                  <a:txBody>
                    <a:bodyPr/>
                    <a:lstStyle/>
                    <a:p>
                      <a:r>
                        <a:rPr lang="en-US" altLang="zh-CN" sz="2400" i="1" dirty="0" smtClean="0">
                          <a:latin typeface="Georgia" pitchFamily="18" charset="0"/>
                        </a:rPr>
                        <a:t>exercise</a:t>
                      </a:r>
                      <a:endParaRPr lang="zh-CN" altLang="en-US" sz="2400" b="1" i="1" dirty="0">
                        <a:latin typeface="Georgia" pitchFamily="18" charset="0"/>
                      </a:endParaRPr>
                    </a:p>
                  </a:txBody>
                  <a:tcPr/>
                </a:tc>
                <a:tc>
                  <a:txBody>
                    <a:bodyPr/>
                    <a:lstStyle/>
                    <a:p>
                      <a:endParaRPr lang="zh-CN" altLang="en-US" sz="2400" b="1" i="1" dirty="0">
                        <a:latin typeface="Georgia" pitchFamily="18" charset="0"/>
                      </a:endParaRPr>
                    </a:p>
                  </a:txBody>
                  <a:tcPr/>
                </a:tc>
              </a:tr>
            </a:tbl>
          </a:graphicData>
        </a:graphic>
      </p:graphicFrame>
      <p:sp>
        <p:nvSpPr>
          <p:cNvPr id="5" name="矩形 4"/>
          <p:cNvSpPr/>
          <p:nvPr/>
        </p:nvSpPr>
        <p:spPr>
          <a:xfrm>
            <a:off x="2143108" y="3933056"/>
            <a:ext cx="5021180" cy="2571768"/>
          </a:xfrm>
          <a:prstGeom prst="rect">
            <a:avLst/>
          </a:prstGeom>
          <a:solidFill>
            <a:srgbClr val="00CC00">
              <a:alpha val="16863"/>
            </a:srgbClr>
          </a:solidFill>
          <a:ln>
            <a:solidFill>
              <a:srgbClr val="117E0C">
                <a:alpha val="43922"/>
              </a:srgbClr>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ts val="3500"/>
              </a:lnSpc>
            </a:pPr>
            <a:r>
              <a:rPr lang="en-US" altLang="zh-CN" dirty="0" smtClean="0"/>
              <a:t> </a:t>
            </a:r>
            <a:r>
              <a:rPr lang="en-US" altLang="zh-CN" sz="2000" b="1" i="1" dirty="0" smtClean="0">
                <a:latin typeface="Georgia" pitchFamily="18" charset="0"/>
              </a:rPr>
              <a:t>A: How often do you watch TV?</a:t>
            </a:r>
          </a:p>
          <a:p>
            <a:pPr>
              <a:lnSpc>
                <a:spcPts val="3500"/>
              </a:lnSpc>
            </a:pPr>
            <a:r>
              <a:rPr lang="en-US" altLang="zh-CN" sz="2000" b="1" i="1" dirty="0" smtClean="0">
                <a:latin typeface="Georgia" pitchFamily="18" charset="0"/>
              </a:rPr>
              <a:t> B:I watch TV every day. </a:t>
            </a:r>
          </a:p>
          <a:p>
            <a:pPr>
              <a:lnSpc>
                <a:spcPts val="3500"/>
              </a:lnSpc>
            </a:pPr>
            <a:r>
              <a:rPr lang="en-US" altLang="zh-CN" sz="2000" b="1" i="1" dirty="0" smtClean="0">
                <a:latin typeface="Georgia" pitchFamily="18" charset="0"/>
              </a:rPr>
              <a:t> </a:t>
            </a:r>
            <a:r>
              <a:rPr lang="en-US" altLang="zh-CN" sz="2000" b="1" i="1" dirty="0" smtClean="0">
                <a:solidFill>
                  <a:srgbClr val="FF0000"/>
                </a:solidFill>
                <a:latin typeface="Georgia" pitchFamily="18" charset="0"/>
              </a:rPr>
              <a:t>A:What’s  your favorite program? </a:t>
            </a:r>
          </a:p>
          <a:p>
            <a:pPr>
              <a:lnSpc>
                <a:spcPts val="3500"/>
              </a:lnSpc>
            </a:pPr>
            <a:r>
              <a:rPr lang="en-US" altLang="zh-CN" sz="2000" b="1" i="1" dirty="0" smtClean="0">
                <a:latin typeface="Georgia" pitchFamily="18" charset="0"/>
              </a:rPr>
              <a:t>B:Animal World.</a:t>
            </a:r>
          </a:p>
          <a:p>
            <a:pPr>
              <a:lnSpc>
                <a:spcPts val="3500"/>
              </a:lnSpc>
            </a:pPr>
            <a:r>
              <a:rPr lang="en-US" altLang="zh-CN" sz="2000" b="1" i="1" dirty="0" smtClean="0">
                <a:latin typeface="Georgia" pitchFamily="18" charset="0"/>
              </a:rPr>
              <a:t>A:How often do you watch it? </a:t>
            </a:r>
          </a:p>
          <a:p>
            <a:pPr>
              <a:lnSpc>
                <a:spcPts val="3500"/>
              </a:lnSpc>
            </a:pPr>
            <a:r>
              <a:rPr lang="en-US" altLang="zh-CN" sz="2000" b="1" i="1" dirty="0" smtClean="0">
                <a:latin typeface="Georgia" pitchFamily="18" charset="0"/>
              </a:rPr>
              <a:t>B:Twice a week.</a:t>
            </a:r>
          </a:p>
        </p:txBody>
      </p:sp>
      <p:sp>
        <p:nvSpPr>
          <p:cNvPr id="6" name="圆角矩形标注 5"/>
          <p:cNvSpPr/>
          <p:nvPr/>
        </p:nvSpPr>
        <p:spPr>
          <a:xfrm>
            <a:off x="2643174" y="4218808"/>
            <a:ext cx="4071966" cy="500066"/>
          </a:xfrm>
          <a:prstGeom prst="wedgeRoundRectCallout">
            <a:avLst>
              <a:gd name="adj1" fmla="val -20833"/>
              <a:gd name="adj2" fmla="val 94427"/>
              <a:gd name="adj3" fmla="val 16667"/>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i="1" dirty="0" smtClean="0">
                <a:solidFill>
                  <a:srgbClr val="FF0000"/>
                </a:solidFill>
                <a:latin typeface="Georgia" pitchFamily="18" charset="0"/>
              </a:rPr>
              <a:t>你最喜欢的节目是什么？</a:t>
            </a:r>
            <a:endParaRPr lang="zh-CN" altLang="en-US" sz="2400" b="1" i="1" dirty="0">
              <a:solidFill>
                <a:srgbClr val="FF0000"/>
              </a:solidFill>
              <a:latin typeface="Georgia" pitchFamily="18" charset="0"/>
            </a:endParaRPr>
          </a:p>
        </p:txBody>
      </p:sp>
      <p:sp>
        <p:nvSpPr>
          <p:cNvPr id="7" name="TextBox 6"/>
          <p:cNvSpPr txBox="1"/>
          <p:nvPr/>
        </p:nvSpPr>
        <p:spPr>
          <a:xfrm>
            <a:off x="4499992" y="1988840"/>
            <a:ext cx="2247731"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twice a week</a:t>
            </a:r>
            <a:endParaRPr lang="zh-CN" altLang="en-US" sz="2800" i="1" dirty="0">
              <a:solidFill>
                <a:srgbClr val="FF0000"/>
              </a:solidFill>
              <a:latin typeface="Georgia" pitchFamily="18" charset="0"/>
            </a:endParaRP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1" nodeType="clickEffect">
                                  <p:stCondLst>
                                    <p:cond delay="0"/>
                                  </p:stCondLst>
                                  <p:childTnLst>
                                    <p:animEffect transition="out" filter="slide(fromBottom)">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4"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848872" cy="722311"/>
          </a:xfrm>
        </p:spPr>
        <p:txBody>
          <a:bodyPr/>
          <a:lstStyle/>
          <a:p>
            <a:pPr>
              <a:lnSpc>
                <a:spcPct val="70000"/>
              </a:lnSpc>
            </a:pPr>
            <a:r>
              <a:rPr lang="en-US" altLang="zh-CN" sz="4400" b="0" i="0" dirty="0" smtClean="0">
                <a:latin typeface="Script MT Bold" pitchFamily="66" charset="0"/>
              </a:rPr>
              <a:t>2d.</a:t>
            </a:r>
            <a:r>
              <a:rPr lang="en-US" altLang="zh-CN" sz="4800" b="0" i="0" dirty="0" smtClean="0">
                <a:latin typeface="Script MT Bold" pitchFamily="66" charset="0"/>
              </a:rPr>
              <a:t> </a:t>
            </a:r>
            <a:r>
              <a:rPr lang="en-US" altLang="zh-CN" sz="3600" b="0" i="0" dirty="0" smtClean="0">
                <a:latin typeface="Script MT Bold" pitchFamily="66" charset="0"/>
              </a:rPr>
              <a:t> </a:t>
            </a:r>
            <a:r>
              <a:rPr lang="en-US" altLang="zh-CN" sz="4000" b="0" i="0" dirty="0" smtClean="0">
                <a:latin typeface="Script MT Bold" pitchFamily="66" charset="0"/>
              </a:rPr>
              <a:t>Role-play the conversation.</a:t>
            </a:r>
          </a:p>
        </p:txBody>
      </p:sp>
      <p:sp>
        <p:nvSpPr>
          <p:cNvPr id="7" name="TextBox 6"/>
          <p:cNvSpPr txBox="1"/>
          <p:nvPr/>
        </p:nvSpPr>
        <p:spPr>
          <a:xfrm>
            <a:off x="251520" y="852004"/>
            <a:ext cx="8779279" cy="5927264"/>
          </a:xfrm>
          <a:prstGeom prst="rect">
            <a:avLst/>
          </a:prstGeom>
          <a:noFill/>
        </p:spPr>
        <p:txBody>
          <a:bodyPr wrap="square" rtlCol="0">
            <a:spAutoFit/>
          </a:bodyPr>
          <a:lstStyle/>
          <a:p>
            <a:pPr>
              <a:lnSpc>
                <a:spcPts val="3500"/>
              </a:lnSpc>
            </a:pPr>
            <a:r>
              <a:rPr lang="en-US" altLang="zh-CN" sz="2800" i="1" dirty="0" smtClean="0">
                <a:latin typeface="Georgia" pitchFamily="18" charset="0"/>
              </a:rPr>
              <a:t>Jack:     Hi, Claire, </a:t>
            </a:r>
            <a:r>
              <a:rPr lang="en-US" altLang="zh-CN" sz="2800" i="1" dirty="0" smtClean="0">
                <a:solidFill>
                  <a:srgbClr val="FF0000"/>
                </a:solidFill>
                <a:latin typeface="Georgia" pitchFamily="18" charset="0"/>
              </a:rPr>
              <a:t>are</a:t>
            </a:r>
            <a:r>
              <a:rPr lang="en-US" altLang="zh-CN" sz="2800" i="1" dirty="0" smtClean="0">
                <a:latin typeface="Georgia" pitchFamily="18" charset="0"/>
              </a:rPr>
              <a:t> you </a:t>
            </a:r>
            <a:r>
              <a:rPr lang="en-US" altLang="zh-CN" sz="2800" i="1" dirty="0" smtClean="0">
                <a:solidFill>
                  <a:srgbClr val="FF0000"/>
                </a:solidFill>
                <a:latin typeface="Georgia" pitchFamily="18" charset="0"/>
              </a:rPr>
              <a:t>free</a:t>
            </a:r>
            <a:r>
              <a:rPr lang="en-US" altLang="zh-CN" sz="2800" i="1" dirty="0" smtClean="0">
                <a:latin typeface="Georgia" pitchFamily="18" charset="0"/>
              </a:rPr>
              <a:t> next week?</a:t>
            </a:r>
          </a:p>
          <a:p>
            <a:pPr>
              <a:lnSpc>
                <a:spcPts val="3500"/>
              </a:lnSpc>
            </a:pPr>
            <a:r>
              <a:rPr lang="en-US" altLang="zh-CN" sz="2800" i="1" dirty="0" smtClean="0">
                <a:latin typeface="Georgia" pitchFamily="18" charset="0"/>
              </a:rPr>
              <a:t>Claire:  Hmm… next week is </a:t>
            </a:r>
            <a:r>
              <a:rPr lang="en-US" altLang="zh-CN" sz="2800" i="1" dirty="0" smtClean="0">
                <a:solidFill>
                  <a:srgbClr val="FF0000"/>
                </a:solidFill>
                <a:latin typeface="Georgia" pitchFamily="18" charset="0"/>
              </a:rPr>
              <a:t>quite full </a:t>
            </a:r>
            <a:r>
              <a:rPr lang="en-US" altLang="zh-CN" sz="2800" i="1" dirty="0" smtClean="0">
                <a:latin typeface="Georgia" pitchFamily="18" charset="0"/>
              </a:rPr>
              <a:t>for me, Jack.</a:t>
            </a:r>
          </a:p>
          <a:p>
            <a:pPr>
              <a:lnSpc>
                <a:spcPts val="3500"/>
              </a:lnSpc>
            </a:pPr>
            <a:r>
              <a:rPr lang="en-US" altLang="zh-CN" sz="2800" i="1" dirty="0" smtClean="0">
                <a:latin typeface="Georgia" pitchFamily="18" charset="0"/>
              </a:rPr>
              <a:t>Jack:     Really? </a:t>
            </a:r>
            <a:r>
              <a:rPr lang="en-US" altLang="zh-CN" sz="2800" i="1" dirty="0" smtClean="0">
                <a:solidFill>
                  <a:srgbClr val="FF0000"/>
                </a:solidFill>
                <a:latin typeface="Georgia" pitchFamily="18" charset="0"/>
              </a:rPr>
              <a:t>How come?</a:t>
            </a:r>
            <a:endParaRPr lang="en-US" altLang="zh-CN" sz="2800" i="1" dirty="0" smtClean="0">
              <a:latin typeface="Georgia" pitchFamily="18" charset="0"/>
            </a:endParaRPr>
          </a:p>
          <a:p>
            <a:pPr>
              <a:lnSpc>
                <a:spcPts val="3500"/>
              </a:lnSpc>
            </a:pPr>
            <a:r>
              <a:rPr lang="en-US" altLang="zh-CN" sz="2800" i="1" dirty="0" smtClean="0">
                <a:latin typeface="Georgia" pitchFamily="18" charset="0"/>
              </a:rPr>
              <a:t>Claire:  I have dance and piano lessons.</a:t>
            </a:r>
          </a:p>
          <a:p>
            <a:pPr>
              <a:lnSpc>
                <a:spcPts val="3500"/>
              </a:lnSpc>
            </a:pPr>
            <a:r>
              <a:rPr lang="en-US" altLang="zh-CN" sz="2800" i="1" dirty="0" smtClean="0">
                <a:latin typeface="Georgia" pitchFamily="18" charset="0"/>
              </a:rPr>
              <a:t>Jack:     What </a:t>
            </a:r>
            <a:r>
              <a:rPr lang="en-US" altLang="zh-CN" sz="2800" i="1" dirty="0" smtClean="0">
                <a:solidFill>
                  <a:srgbClr val="FF0000"/>
                </a:solidFill>
                <a:latin typeface="Georgia" pitchFamily="18" charset="0"/>
              </a:rPr>
              <a:t>kind of </a:t>
            </a:r>
            <a:r>
              <a:rPr lang="en-US" altLang="zh-CN" sz="2800" i="1" dirty="0" smtClean="0">
                <a:latin typeface="Georgia" pitchFamily="18" charset="0"/>
              </a:rPr>
              <a:t>dance are you learning?</a:t>
            </a:r>
          </a:p>
          <a:p>
            <a:pPr>
              <a:lnSpc>
                <a:spcPts val="3500"/>
              </a:lnSpc>
            </a:pPr>
            <a:r>
              <a:rPr lang="en-US" altLang="zh-CN" sz="2800" i="1" dirty="0" smtClean="0">
                <a:latin typeface="Georgia" pitchFamily="18" charset="0"/>
              </a:rPr>
              <a:t>Claire:  Oh , swing dance. It’s fun! I have class once a </a:t>
            </a:r>
          </a:p>
          <a:p>
            <a:pPr>
              <a:lnSpc>
                <a:spcPts val="3500"/>
              </a:lnSpc>
            </a:pPr>
            <a:r>
              <a:rPr lang="en-US" altLang="zh-CN" sz="2800" i="1" dirty="0" smtClean="0">
                <a:latin typeface="Georgia" pitchFamily="18" charset="0"/>
              </a:rPr>
              <a:t>               week, every Monday.</a:t>
            </a:r>
          </a:p>
          <a:p>
            <a:pPr>
              <a:lnSpc>
                <a:spcPts val="3500"/>
              </a:lnSpc>
            </a:pPr>
            <a:r>
              <a:rPr lang="en-US" altLang="zh-CN" sz="2800" i="1" dirty="0" smtClean="0">
                <a:latin typeface="Georgia" pitchFamily="18" charset="0"/>
              </a:rPr>
              <a:t>Jack:     How often do you </a:t>
            </a:r>
            <a:r>
              <a:rPr lang="en-US" altLang="zh-CN" sz="2800" i="1" dirty="0" smtClean="0">
                <a:solidFill>
                  <a:srgbClr val="FF0000"/>
                </a:solidFill>
                <a:latin typeface="Georgia" pitchFamily="18" charset="0"/>
              </a:rPr>
              <a:t>have</a:t>
            </a:r>
            <a:r>
              <a:rPr lang="en-US" altLang="zh-CN" sz="2800" i="1" dirty="0" smtClean="0">
                <a:latin typeface="Georgia" pitchFamily="18" charset="0"/>
              </a:rPr>
              <a:t> </a:t>
            </a:r>
            <a:r>
              <a:rPr lang="en-US" altLang="zh-CN" sz="2800" i="1" dirty="0" smtClean="0">
                <a:solidFill>
                  <a:srgbClr val="0000FF"/>
                </a:solidFill>
                <a:latin typeface="Georgia" pitchFamily="18" charset="0"/>
              </a:rPr>
              <a:t>piano lessons</a:t>
            </a:r>
            <a:r>
              <a:rPr lang="en-US" altLang="zh-CN" sz="2800" i="1" dirty="0" smtClean="0">
                <a:latin typeface="Georgia" pitchFamily="18" charset="0"/>
              </a:rPr>
              <a:t>?</a:t>
            </a:r>
          </a:p>
          <a:p>
            <a:pPr>
              <a:lnSpc>
                <a:spcPts val="3500"/>
              </a:lnSpc>
            </a:pPr>
            <a:r>
              <a:rPr lang="en-US" altLang="zh-CN" sz="2800" i="1" dirty="0" smtClean="0">
                <a:latin typeface="Georgia" pitchFamily="18" charset="0"/>
              </a:rPr>
              <a:t>Claire:  Twice a week , </a:t>
            </a:r>
            <a:r>
              <a:rPr lang="en-US" altLang="zh-CN" sz="2800" i="1" dirty="0" smtClean="0">
                <a:solidFill>
                  <a:srgbClr val="FF0000"/>
                </a:solidFill>
                <a:latin typeface="Georgia" pitchFamily="18" charset="0"/>
              </a:rPr>
              <a:t>on</a:t>
            </a:r>
            <a:r>
              <a:rPr lang="en-US" altLang="zh-CN" sz="2800" i="1" dirty="0" smtClean="0">
                <a:latin typeface="Georgia" pitchFamily="18" charset="0"/>
              </a:rPr>
              <a:t> Wednesday and Friday.</a:t>
            </a:r>
          </a:p>
          <a:p>
            <a:pPr>
              <a:lnSpc>
                <a:spcPts val="3500"/>
              </a:lnSpc>
            </a:pPr>
            <a:r>
              <a:rPr lang="en-US" altLang="zh-CN" sz="2800" i="1" dirty="0" smtClean="0">
                <a:latin typeface="Georgia" pitchFamily="18" charset="0"/>
              </a:rPr>
              <a:t>Jack:     Well , how about Tuesday?</a:t>
            </a:r>
          </a:p>
          <a:p>
            <a:pPr>
              <a:lnSpc>
                <a:spcPts val="3500"/>
              </a:lnSpc>
            </a:pPr>
            <a:r>
              <a:rPr lang="en-US" altLang="zh-CN" sz="2800" i="1" dirty="0" smtClean="0">
                <a:latin typeface="Georgia" pitchFamily="18" charset="0"/>
              </a:rPr>
              <a:t>Claire:  Oh , I </a:t>
            </a:r>
            <a:r>
              <a:rPr lang="en-US" altLang="zh-CN" sz="2800" i="1" dirty="0" smtClean="0">
                <a:solidFill>
                  <a:srgbClr val="FF0000"/>
                </a:solidFill>
                <a:latin typeface="Georgia" pitchFamily="18" charset="0"/>
              </a:rPr>
              <a:t>have to </a:t>
            </a:r>
            <a:r>
              <a:rPr lang="en-US" altLang="zh-CN" sz="2800" i="1" dirty="0" smtClean="0">
                <a:solidFill>
                  <a:srgbClr val="0000FF"/>
                </a:solidFill>
                <a:latin typeface="Georgia" pitchFamily="18" charset="0"/>
              </a:rPr>
              <a:t>play</a:t>
            </a:r>
            <a:r>
              <a:rPr lang="en-US" altLang="zh-CN" sz="2800" i="1" dirty="0" smtClean="0">
                <a:latin typeface="Georgia" pitchFamily="18" charset="0"/>
              </a:rPr>
              <a:t> tennis </a:t>
            </a:r>
            <a:r>
              <a:rPr lang="en-US" altLang="zh-CN" sz="2800" i="1" dirty="0" smtClean="0">
                <a:solidFill>
                  <a:srgbClr val="0000FF"/>
                </a:solidFill>
                <a:latin typeface="Georgia" pitchFamily="18" charset="0"/>
              </a:rPr>
              <a:t>with</a:t>
            </a:r>
            <a:r>
              <a:rPr lang="en-US" altLang="zh-CN" sz="2800" i="1" dirty="0" smtClean="0">
                <a:latin typeface="Georgia" pitchFamily="18" charset="0"/>
              </a:rPr>
              <a:t> my friends . </a:t>
            </a:r>
          </a:p>
          <a:p>
            <a:pPr>
              <a:lnSpc>
                <a:spcPts val="3500"/>
              </a:lnSpc>
            </a:pPr>
            <a:r>
              <a:rPr lang="en-US" altLang="zh-CN" sz="2800" i="1" dirty="0" smtClean="0">
                <a:latin typeface="Georgia" pitchFamily="18" charset="0"/>
              </a:rPr>
              <a:t>              But do you </a:t>
            </a:r>
            <a:r>
              <a:rPr lang="en-US" altLang="zh-CN" sz="2800" i="1" dirty="0" smtClean="0">
                <a:solidFill>
                  <a:srgbClr val="FF0000"/>
                </a:solidFill>
                <a:latin typeface="Georgia" pitchFamily="18" charset="0"/>
              </a:rPr>
              <a:t>want to </a:t>
            </a:r>
            <a:r>
              <a:rPr lang="en-US" altLang="zh-CN" sz="2800" i="1" dirty="0" smtClean="0">
                <a:latin typeface="Georgia" pitchFamily="18" charset="0"/>
              </a:rPr>
              <a:t>come?</a:t>
            </a:r>
          </a:p>
          <a:p>
            <a:pPr>
              <a:lnSpc>
                <a:spcPts val="3500"/>
              </a:lnSpc>
            </a:pPr>
            <a:r>
              <a:rPr lang="en-US" altLang="zh-CN" sz="2800" i="1" dirty="0" smtClean="0">
                <a:latin typeface="Georgia" pitchFamily="18" charset="0"/>
              </a:rPr>
              <a:t>Jack:    Sure!</a:t>
            </a:r>
            <a:endParaRPr lang="zh-CN" altLang="en-US" sz="2800" i="1" dirty="0">
              <a:latin typeface="Georgia" pitchFamily="18" charset="0"/>
            </a:endParaRPr>
          </a:p>
        </p:txBody>
      </p:sp>
      <p:sp>
        <p:nvSpPr>
          <p:cNvPr id="8" name="圆角矩形标注 7"/>
          <p:cNvSpPr/>
          <p:nvPr/>
        </p:nvSpPr>
        <p:spPr>
          <a:xfrm>
            <a:off x="1431008" y="332656"/>
            <a:ext cx="4869184"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嗨，杰克，你下周有空吗？</a:t>
            </a:r>
            <a:endParaRPr lang="en-US" altLang="zh-CN" sz="2400" b="1" dirty="0" smtClean="0">
              <a:solidFill>
                <a:srgbClr val="FF0000"/>
              </a:solidFill>
              <a:latin typeface="Georgia" pitchFamily="18" charset="0"/>
              <a:ea typeface="华康海报体W12(P)" pitchFamily="82" charset="-122"/>
            </a:endParaRPr>
          </a:p>
        </p:txBody>
      </p:sp>
      <p:sp>
        <p:nvSpPr>
          <p:cNvPr id="9" name="圆角矩形标注 8"/>
          <p:cNvSpPr/>
          <p:nvPr/>
        </p:nvSpPr>
        <p:spPr>
          <a:xfrm>
            <a:off x="1142976" y="836712"/>
            <a:ext cx="6572296"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嗯，下周对于我来说相当忙，杰克</a:t>
            </a:r>
            <a:endParaRPr lang="en-US" altLang="zh-CN" sz="2400" b="1" dirty="0" smtClean="0">
              <a:solidFill>
                <a:srgbClr val="FF0000"/>
              </a:solidFill>
              <a:latin typeface="Georgia" pitchFamily="18" charset="0"/>
              <a:ea typeface="华康海报体W12(P)" pitchFamily="82" charset="-122"/>
            </a:endParaRPr>
          </a:p>
        </p:txBody>
      </p:sp>
      <p:sp>
        <p:nvSpPr>
          <p:cNvPr id="10" name="圆角矩形标注 9"/>
          <p:cNvSpPr/>
          <p:nvPr/>
        </p:nvSpPr>
        <p:spPr>
          <a:xfrm>
            <a:off x="1571604" y="1196752"/>
            <a:ext cx="3500462"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真的吗？怎么回事？</a:t>
            </a:r>
            <a:endParaRPr lang="en-US" altLang="zh-CN" sz="2400" b="1" dirty="0" smtClean="0">
              <a:solidFill>
                <a:srgbClr val="FF0000"/>
              </a:solidFill>
              <a:latin typeface="Georgia" pitchFamily="18" charset="0"/>
              <a:ea typeface="华康海报体W12(P)" pitchFamily="82" charset="-122"/>
            </a:endParaRPr>
          </a:p>
        </p:txBody>
      </p:sp>
      <p:sp>
        <p:nvSpPr>
          <p:cNvPr id="11" name="圆角矩形标注 10"/>
          <p:cNvSpPr/>
          <p:nvPr/>
        </p:nvSpPr>
        <p:spPr>
          <a:xfrm>
            <a:off x="1500166" y="1700808"/>
            <a:ext cx="3500462"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我要上舞蹈课和钢琴课</a:t>
            </a:r>
            <a:endParaRPr lang="en-US" altLang="zh-CN" sz="2400" b="1" dirty="0" smtClean="0">
              <a:solidFill>
                <a:srgbClr val="FF0000"/>
              </a:solidFill>
              <a:latin typeface="Georgia" pitchFamily="18" charset="0"/>
              <a:ea typeface="华康海报体W12(P)" pitchFamily="82" charset="-122"/>
            </a:endParaRPr>
          </a:p>
        </p:txBody>
      </p:sp>
      <p:sp>
        <p:nvSpPr>
          <p:cNvPr id="19" name="圆角矩形标注 18"/>
          <p:cNvSpPr/>
          <p:nvPr/>
        </p:nvSpPr>
        <p:spPr>
          <a:xfrm>
            <a:off x="1547664" y="2132856"/>
            <a:ext cx="3500462"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你在学什么种类的舞蹈？</a:t>
            </a:r>
            <a:endParaRPr lang="en-US" altLang="zh-CN" sz="2400" b="1" dirty="0" smtClean="0">
              <a:solidFill>
                <a:srgbClr val="FF0000"/>
              </a:solidFill>
              <a:latin typeface="Georgia" pitchFamily="18" charset="0"/>
              <a:ea typeface="华康海报体W12(P)" pitchFamily="82" charset="-122"/>
            </a:endParaRPr>
          </a:p>
        </p:txBody>
      </p:sp>
      <p:sp>
        <p:nvSpPr>
          <p:cNvPr id="20" name="圆角矩形标注 19"/>
          <p:cNvSpPr/>
          <p:nvPr/>
        </p:nvSpPr>
        <p:spPr>
          <a:xfrm>
            <a:off x="785786" y="2564904"/>
            <a:ext cx="8001056"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哦，是摇摆舞，它很有趣！我每周上一节课，每个周一上</a:t>
            </a:r>
            <a:endParaRPr lang="en-US" altLang="zh-CN" sz="2400" b="1" dirty="0" smtClean="0">
              <a:solidFill>
                <a:srgbClr val="FF0000"/>
              </a:solidFill>
              <a:latin typeface="Georgia" pitchFamily="18" charset="0"/>
              <a:ea typeface="华康海报体W12(P)" pitchFamily="82" charset="-122"/>
            </a:endParaRPr>
          </a:p>
        </p:txBody>
      </p:sp>
      <p:sp>
        <p:nvSpPr>
          <p:cNvPr id="21" name="圆角矩形标注 20"/>
          <p:cNvSpPr/>
          <p:nvPr/>
        </p:nvSpPr>
        <p:spPr>
          <a:xfrm>
            <a:off x="2143108" y="3429000"/>
            <a:ext cx="3500462"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你多久上一次钢琴课</a:t>
            </a:r>
            <a:endParaRPr lang="en-US" altLang="zh-CN" sz="2400" b="1" dirty="0" smtClean="0">
              <a:solidFill>
                <a:srgbClr val="FF0000"/>
              </a:solidFill>
              <a:latin typeface="Georgia" pitchFamily="18" charset="0"/>
              <a:ea typeface="华康海报体W12(P)" pitchFamily="82" charset="-122"/>
            </a:endParaRPr>
          </a:p>
        </p:txBody>
      </p:sp>
      <p:sp>
        <p:nvSpPr>
          <p:cNvPr id="22" name="圆角矩形标注 21"/>
          <p:cNvSpPr/>
          <p:nvPr/>
        </p:nvSpPr>
        <p:spPr>
          <a:xfrm>
            <a:off x="2143108" y="3929066"/>
            <a:ext cx="4071966" cy="500066"/>
          </a:xfrm>
          <a:prstGeom prst="wedgeRoundRectCallout">
            <a:avLst>
              <a:gd name="adj1" fmla="val -9698"/>
              <a:gd name="adj2" fmla="val 93324"/>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一周两次，周三和周五上</a:t>
            </a:r>
            <a:endParaRPr lang="en-US" altLang="zh-CN" sz="2400" b="1" dirty="0" smtClean="0">
              <a:solidFill>
                <a:srgbClr val="FF0000"/>
              </a:solidFill>
              <a:latin typeface="Georgia" pitchFamily="18" charset="0"/>
              <a:ea typeface="华康海报体W12(P)" pitchFamily="82" charset="-122"/>
            </a:endParaRPr>
          </a:p>
        </p:txBody>
      </p:sp>
      <p:sp>
        <p:nvSpPr>
          <p:cNvPr id="24" name="圆角矩形标注 23"/>
          <p:cNvSpPr/>
          <p:nvPr/>
        </p:nvSpPr>
        <p:spPr>
          <a:xfrm>
            <a:off x="1907704" y="4365104"/>
            <a:ext cx="3500462"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哦，那周二呢？</a:t>
            </a:r>
            <a:endParaRPr lang="en-US" altLang="zh-CN" sz="2400" b="1" dirty="0" smtClean="0">
              <a:solidFill>
                <a:srgbClr val="FF0000"/>
              </a:solidFill>
              <a:latin typeface="Georgia" pitchFamily="18" charset="0"/>
              <a:ea typeface="华康海报体W12(P)" pitchFamily="82" charset="-122"/>
            </a:endParaRPr>
          </a:p>
        </p:txBody>
      </p:sp>
      <p:sp>
        <p:nvSpPr>
          <p:cNvPr id="25" name="圆角矩形标注 24"/>
          <p:cNvSpPr/>
          <p:nvPr/>
        </p:nvSpPr>
        <p:spPr>
          <a:xfrm>
            <a:off x="857224" y="4797152"/>
            <a:ext cx="8001056"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我要和我的朋友们打网球，那么你想来吗？</a:t>
            </a:r>
            <a:endParaRPr lang="en-US" altLang="zh-CN" sz="2400" b="1" dirty="0" smtClean="0">
              <a:solidFill>
                <a:srgbClr val="FF0000"/>
              </a:solidFill>
              <a:latin typeface="Georgia" pitchFamily="18" charset="0"/>
              <a:ea typeface="华康海报体W12(P)" pitchFamily="82" charset="-122"/>
            </a:endParaRPr>
          </a:p>
        </p:txBody>
      </p:sp>
      <p:sp>
        <p:nvSpPr>
          <p:cNvPr id="26" name="圆角矩形标注 25"/>
          <p:cNvSpPr/>
          <p:nvPr/>
        </p:nvSpPr>
        <p:spPr>
          <a:xfrm>
            <a:off x="1428728" y="5582970"/>
            <a:ext cx="1500198" cy="500066"/>
          </a:xfrm>
          <a:prstGeom prst="wedgeRoundRectCallout">
            <a:avLst>
              <a:gd name="adj1" fmla="val -26284"/>
              <a:gd name="adj2" fmla="val 9622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smtClean="0">
                <a:solidFill>
                  <a:srgbClr val="FF0000"/>
                </a:solidFill>
                <a:latin typeface="Georgia" pitchFamily="18" charset="0"/>
                <a:ea typeface="华康海报体W12(P)" pitchFamily="82" charset="-122"/>
              </a:rPr>
              <a:t>当然了</a:t>
            </a:r>
            <a:endParaRPr lang="en-US" altLang="zh-CN" sz="2400" b="1" dirty="0" smtClean="0">
              <a:solidFill>
                <a:srgbClr val="FF0000"/>
              </a:solidFill>
              <a:latin typeface="Georgia" pitchFamily="18" charset="0"/>
              <a:ea typeface="华康海报体W12(P)" pitchFamily="82" charset="-122"/>
            </a:endParaRPr>
          </a:p>
        </p:txBody>
      </p:sp>
      <p:pic>
        <p:nvPicPr>
          <p:cNvPr id="15" name="Unit2 Section A 2d.mp3">
            <a:hlinkClick r:id="" action="ppaction://media"/>
          </p:cNvPr>
          <p:cNvPicPr>
            <a:picLocks noRot="1" noChangeAspect="1"/>
          </p:cNvPicPr>
          <p:nvPr>
            <a:audioFile r:link="rId1"/>
          </p:nvPr>
        </p:nvPicPr>
        <p:blipFill>
          <a:blip r:embed="rId6"/>
          <a:stretch>
            <a:fillRect/>
          </a:stretch>
        </p:blipFill>
        <p:spPr>
          <a:xfrm>
            <a:off x="8244408" y="476672"/>
            <a:ext cx="504056" cy="504056"/>
          </a:xfrm>
          <a:prstGeom prst="rect">
            <a:avLst/>
          </a:prstGeom>
        </p:spPr>
      </p:pic>
    </p:spTree>
  </p:cSld>
  <p:clrMapOvr>
    <a:masterClrMapping/>
  </p:clrMapOvr>
  <p:transition>
    <p:wipe dir="d"/>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5" name="ICE01.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5" name="ICE01.WAV"/>
                                        </p:tgtEl>
                                      </p:cMediaNode>
                                    </p:audio>
                                  </p:sub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5" name="ICE01.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5" name="ICE01.WAV"/>
                                        </p:tgtEl>
                                      </p:cMediaNode>
                                    </p:audio>
                                  </p:sub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5" name="ICE01.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5" name="ICE01.WAV"/>
                                        </p:tgtEl>
                                      </p:cMediaNode>
                                    </p:audio>
                                  </p:sub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5" name="ICE01.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5" name="ICE01.WAV"/>
                                        </p:tgtEl>
                                      </p:cMediaNode>
                                    </p:audio>
                                  </p:sub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lide(fromBottom)">
                                      <p:cBhvr>
                                        <p:cTn id="43" dur="500"/>
                                        <p:tgtEl>
                                          <p:spTgt spid="19"/>
                                        </p:tgtEl>
                                      </p:cBhvr>
                                    </p:animEffect>
                                  </p:childTnLst>
                                  <p:subTnLst>
                                    <p:audio>
                                      <p:cMediaNode>
                                        <p:cTn display="0" masterRel="sameClick">
                                          <p:stCondLst>
                                            <p:cond evt="begin" delay="0">
                                              <p:tn val="41"/>
                                            </p:cond>
                                          </p:stCondLst>
                                          <p:endCondLst>
                                            <p:cond evt="onStopAudio" delay="0">
                                              <p:tgtEl>
                                                <p:sldTgt/>
                                              </p:tgtEl>
                                            </p:cond>
                                          </p:endCondLst>
                                        </p:cTn>
                                        <p:tgtEl>
                                          <p:sndTgt r:embed="rId5" name="ICE01.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ICE01.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slide(fromBottom)">
                                      <p:cBhvr>
                                        <p:cTn id="52" dur="500"/>
                                        <p:tgtEl>
                                          <p:spTgt spid="20"/>
                                        </p:tgtEl>
                                      </p:cBhvr>
                                    </p:animEffect>
                                  </p:childTnLst>
                                  <p:subTnLst>
                                    <p:audio>
                                      <p:cMediaNode>
                                        <p:cTn display="0" masterRel="sameClick">
                                          <p:stCondLst>
                                            <p:cond evt="begin" delay="0">
                                              <p:tn val="50"/>
                                            </p:cond>
                                          </p:stCondLst>
                                          <p:endCondLst>
                                            <p:cond evt="onStopAudio" delay="0">
                                              <p:tgtEl>
                                                <p:sldTgt/>
                                              </p:tgtEl>
                                            </p:cond>
                                          </p:endCondLst>
                                        </p:cTn>
                                        <p:tgtEl>
                                          <p:sndTgt r:embed="rId5" name="ICE01.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5" name="ICE01.WAV"/>
                                        </p:tgtEl>
                                      </p:cMediaNode>
                                    </p:audio>
                                  </p:sub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slide(fromBottom)">
                                      <p:cBhvr>
                                        <p:cTn id="61" dur="500"/>
                                        <p:tgtEl>
                                          <p:spTgt spid="21"/>
                                        </p:tgtEl>
                                      </p:cBhvr>
                                    </p:animEffect>
                                  </p:childTnLst>
                                  <p:subTnLst>
                                    <p:audio>
                                      <p:cMediaNode>
                                        <p:cTn display="0" masterRel="sameClick">
                                          <p:stCondLst>
                                            <p:cond evt="begin" delay="0">
                                              <p:tn val="59"/>
                                            </p:cond>
                                          </p:stCondLst>
                                          <p:endCondLst>
                                            <p:cond evt="onStopAudio" delay="0">
                                              <p:tgtEl>
                                                <p:sldTgt/>
                                              </p:tgtEl>
                                            </p:cond>
                                          </p:endCondLst>
                                        </p:cTn>
                                        <p:tgtEl>
                                          <p:sndTgt r:embed="rId5" name="ICE01.WAV"/>
                                        </p:tgtEl>
                                      </p:cMediaNode>
                                    </p:audio>
                                  </p:sub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ICE01.WAV"/>
                                        </p:tgtEl>
                                      </p:cMediaNode>
                                    </p:audio>
                                  </p:sub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slide(fromBottom)">
                                      <p:cBhvr>
                                        <p:cTn id="70" dur="500"/>
                                        <p:tgtEl>
                                          <p:spTgt spid="22"/>
                                        </p:tgtEl>
                                      </p:cBhvr>
                                    </p:animEffect>
                                  </p:childTnLst>
                                  <p:subTnLst>
                                    <p:audio>
                                      <p:cMediaNode>
                                        <p:cTn display="0" masterRel="sameClick">
                                          <p:stCondLst>
                                            <p:cond evt="begin" delay="0">
                                              <p:tn val="68"/>
                                            </p:cond>
                                          </p:stCondLst>
                                          <p:endCondLst>
                                            <p:cond evt="onStopAudio" delay="0">
                                              <p:tgtEl>
                                                <p:sldTgt/>
                                              </p:tgtEl>
                                            </p:cond>
                                          </p:endCondLst>
                                        </p:cTn>
                                        <p:tgtEl>
                                          <p:sndTgt r:embed="rId5" name="ICE01.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5" name="ICE01.WAV"/>
                                        </p:tgtEl>
                                      </p:cMediaNode>
                                    </p:audio>
                                  </p:sub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slide(fromBottom)">
                                      <p:cBhvr>
                                        <p:cTn id="79" dur="500"/>
                                        <p:tgtEl>
                                          <p:spTgt spid="24"/>
                                        </p:tgtEl>
                                      </p:cBhvr>
                                    </p:animEffect>
                                  </p:childTnLst>
                                  <p:subTnLst>
                                    <p:audio>
                                      <p:cMediaNode>
                                        <p:cTn display="0" masterRel="sameClick">
                                          <p:stCondLst>
                                            <p:cond evt="begin" delay="0">
                                              <p:tn val="77"/>
                                            </p:cond>
                                          </p:stCondLst>
                                          <p:endCondLst>
                                            <p:cond evt="onStopAudio" delay="0">
                                              <p:tgtEl>
                                                <p:sldTgt/>
                                              </p:tgtEl>
                                            </p:cond>
                                          </p:endCondLst>
                                        </p:cTn>
                                        <p:tgtEl>
                                          <p:sndTgt r:embed="rId5" name="ICE01.WAV"/>
                                        </p:tgtEl>
                                      </p:cMediaNode>
                                    </p:audio>
                                  </p:sub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5" name="ICE01.WAV"/>
                                        </p:tgtEl>
                                      </p:cMediaNode>
                                    </p:audio>
                                  </p:sub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slide(fromBottom)">
                                      <p:cBhvr>
                                        <p:cTn id="88" dur="500"/>
                                        <p:tgtEl>
                                          <p:spTgt spid="25"/>
                                        </p:tgtEl>
                                      </p:cBhvr>
                                    </p:animEffect>
                                  </p:childTnLst>
                                  <p:subTnLst>
                                    <p:audio>
                                      <p:cMediaNode>
                                        <p:cTn display="0" masterRel="sameClick">
                                          <p:stCondLst>
                                            <p:cond evt="begin" delay="0">
                                              <p:tn val="86"/>
                                            </p:cond>
                                          </p:stCondLst>
                                          <p:endCondLst>
                                            <p:cond evt="onStopAudio" delay="0">
                                              <p:tgtEl>
                                                <p:sldTgt/>
                                              </p:tgtEl>
                                            </p:cond>
                                          </p:endCondLst>
                                        </p:cTn>
                                        <p:tgtEl>
                                          <p:sndTgt r:embed="rId5" name="ICE01.WAV"/>
                                        </p:tgtEl>
                                      </p:cMediaNode>
                                    </p:audio>
                                  </p:sub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5" name="ICE01.WAV"/>
                                        </p:tgtEl>
                                      </p:cMediaNode>
                                    </p:audio>
                                  </p:sub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slide(fromBottom)">
                                      <p:cBhvr>
                                        <p:cTn id="97" dur="500"/>
                                        <p:tgtEl>
                                          <p:spTgt spid="26"/>
                                        </p:tgtEl>
                                      </p:cBhvr>
                                    </p:animEffect>
                                  </p:childTnLst>
                                  <p:subTnLst>
                                    <p:audio>
                                      <p:cMediaNode>
                                        <p:cTn display="0" masterRel="sameClick">
                                          <p:stCondLst>
                                            <p:cond evt="begin" delay="0">
                                              <p:tn val="95"/>
                                            </p:cond>
                                          </p:stCondLst>
                                          <p:endCondLst>
                                            <p:cond evt="onStopAudio" delay="0">
                                              <p:tgtEl>
                                                <p:sldTgt/>
                                              </p:tgtEl>
                                            </p:cond>
                                          </p:endCondLst>
                                        </p:cTn>
                                        <p:tgtEl>
                                          <p:sndTgt r:embed="rId5" name="ICE01.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5"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2" restart="whenNotActive" fill="hold" evtFilter="cancelBubble" nodeType="interactiveSeq">
                <p:stCondLst>
                  <p:cond evt="onClick" delay="0">
                    <p:tgtEl>
                      <p:spTgt spid="15"/>
                    </p:tgtEl>
                  </p:cond>
                </p:stCondLst>
                <p:endSync evt="end" delay="0">
                  <p:rtn val="all"/>
                </p:endSync>
                <p:childTnLst>
                  <p:par>
                    <p:cTn id="103" fill="hold">
                      <p:stCondLst>
                        <p:cond delay="0"/>
                      </p:stCondLst>
                      <p:childTnLst>
                        <p:par>
                          <p:cTn id="104" fill="hold">
                            <p:stCondLst>
                              <p:cond delay="0"/>
                            </p:stCondLst>
                            <p:childTnLst>
                              <p:par>
                                <p:cTn id="105" presetID="1" presetClass="mediacall" presetSubtype="0" fill="hold" nodeType="clickEffect">
                                  <p:stCondLst>
                                    <p:cond delay="0"/>
                                  </p:stCondLst>
                                  <p:childTnLst>
                                    <p:cmd type="call" cmd="playFrom(0.0)">
                                      <p:cBhvr>
                                        <p:cTn id="106" dur="42136" fill="hold"/>
                                        <p:tgtEl>
                                          <p:spTgt spid="15"/>
                                        </p:tgtEl>
                                      </p:cBhvr>
                                    </p:cmd>
                                  </p:childTnLst>
                                </p:cTn>
                              </p:par>
                            </p:childTnLst>
                          </p:cTn>
                        </p:par>
                      </p:childTnLst>
                    </p:cTn>
                  </p:par>
                </p:childTnLst>
              </p:cTn>
              <p:nextCondLst>
                <p:cond evt="onClick" delay="0">
                  <p:tgtEl>
                    <p:spTgt spid="15"/>
                  </p:tgtEl>
                </p:cond>
              </p:nextCondLst>
            </p:seq>
            <p:audio>
              <p:cMediaNode>
                <p:cTn id="10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8" grpId="0" animBg="1"/>
      <p:bldP spid="8" grpId="1" animBg="1"/>
      <p:bldP spid="9" grpId="0" animBg="1"/>
      <p:bldP spid="9" grpId="1" animBg="1"/>
      <p:bldP spid="10" grpId="0" animBg="1"/>
      <p:bldP spid="10" grpId="1" animBg="1"/>
      <p:bldP spid="11" grpId="0" animBg="1"/>
      <p:bldP spid="11" grpId="1" animBg="1"/>
      <p:bldP spid="19" grpId="0" animBg="1"/>
      <p:bldP spid="19" grpId="1" animBg="1"/>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26" grpId="0" animBg="1"/>
      <p:bldP spid="2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4"/>
          <p:cNvSpPr>
            <a:spLocks noGrp="1"/>
          </p:cNvSpPr>
          <p:nvPr>
            <p:ph type="title"/>
          </p:nvPr>
        </p:nvSpPr>
        <p:spPr>
          <a:xfrm>
            <a:off x="1115616" y="188640"/>
            <a:ext cx="7848872" cy="722311"/>
          </a:xfrm>
        </p:spPr>
        <p:txBody>
          <a:bodyPr/>
          <a:lstStyle/>
          <a:p>
            <a:pPr>
              <a:lnSpc>
                <a:spcPct val="70000"/>
              </a:lnSpc>
            </a:pPr>
            <a:r>
              <a:rPr lang="en-US" altLang="zh-CN" sz="4400" b="0" dirty="0" smtClean="0">
                <a:latin typeface="Script MT Bold" pitchFamily="66" charset="0"/>
              </a:rPr>
              <a:t>2d.</a:t>
            </a:r>
            <a:r>
              <a:rPr lang="en-US" altLang="zh-CN" sz="4800" b="0" dirty="0" smtClean="0">
                <a:latin typeface="Script MT Bold" pitchFamily="66" charset="0"/>
              </a:rPr>
              <a:t> </a:t>
            </a:r>
            <a:r>
              <a:rPr lang="en-US" altLang="zh-CN" sz="3600" b="0" dirty="0" smtClean="0">
                <a:latin typeface="Script MT Bold" pitchFamily="66" charset="0"/>
              </a:rPr>
              <a:t> </a:t>
            </a:r>
            <a:r>
              <a:rPr lang="en-US" altLang="zh-CN" sz="4000" b="0" dirty="0" smtClean="0">
                <a:latin typeface="Script MT Bold" pitchFamily="66" charset="0"/>
              </a:rPr>
              <a:t>Role-play the conversation.</a:t>
            </a:r>
          </a:p>
        </p:txBody>
      </p:sp>
      <p:sp>
        <p:nvSpPr>
          <p:cNvPr id="7" name="TextBox 6"/>
          <p:cNvSpPr txBox="1"/>
          <p:nvPr/>
        </p:nvSpPr>
        <p:spPr>
          <a:xfrm>
            <a:off x="251520" y="852004"/>
            <a:ext cx="8779279" cy="5927264"/>
          </a:xfrm>
          <a:prstGeom prst="rect">
            <a:avLst/>
          </a:prstGeom>
          <a:noFill/>
        </p:spPr>
        <p:txBody>
          <a:bodyPr wrap="square" rtlCol="0">
            <a:spAutoFit/>
          </a:bodyPr>
          <a:lstStyle/>
          <a:p>
            <a:pPr>
              <a:lnSpc>
                <a:spcPts val="3500"/>
              </a:lnSpc>
            </a:pPr>
            <a:r>
              <a:rPr lang="en-US" altLang="zh-CN" sz="2800" i="1" dirty="0" smtClean="0">
                <a:latin typeface="Georgia" pitchFamily="18" charset="0"/>
              </a:rPr>
              <a:t>Jack:     Hi, Claire, </a:t>
            </a:r>
            <a:r>
              <a:rPr lang="en-US" altLang="zh-CN" sz="2800" i="1" dirty="0" smtClean="0">
                <a:solidFill>
                  <a:srgbClr val="FF0000"/>
                </a:solidFill>
                <a:latin typeface="Georgia" pitchFamily="18" charset="0"/>
              </a:rPr>
              <a:t>are</a:t>
            </a:r>
            <a:r>
              <a:rPr lang="en-US" altLang="zh-CN" sz="2800" i="1" dirty="0" smtClean="0">
                <a:latin typeface="Georgia" pitchFamily="18" charset="0"/>
              </a:rPr>
              <a:t> you </a:t>
            </a:r>
            <a:r>
              <a:rPr lang="en-US" altLang="zh-CN" sz="2800" i="1" dirty="0" smtClean="0">
                <a:solidFill>
                  <a:srgbClr val="FF0000"/>
                </a:solidFill>
                <a:latin typeface="Georgia" pitchFamily="18" charset="0"/>
              </a:rPr>
              <a:t>free</a:t>
            </a:r>
            <a:r>
              <a:rPr lang="en-US" altLang="zh-CN" sz="2800" i="1" dirty="0" smtClean="0">
                <a:latin typeface="Georgia" pitchFamily="18" charset="0"/>
              </a:rPr>
              <a:t> next week?</a:t>
            </a:r>
          </a:p>
          <a:p>
            <a:pPr>
              <a:lnSpc>
                <a:spcPts val="3500"/>
              </a:lnSpc>
            </a:pPr>
            <a:r>
              <a:rPr lang="en-US" altLang="zh-CN" sz="2800" i="1" dirty="0" smtClean="0">
                <a:latin typeface="Georgia" pitchFamily="18" charset="0"/>
              </a:rPr>
              <a:t>Claire:  Hmm… next week </a:t>
            </a:r>
            <a:r>
              <a:rPr lang="en-US" altLang="zh-CN" sz="2800" i="1" dirty="0" smtClean="0">
                <a:solidFill>
                  <a:srgbClr val="FF0000"/>
                </a:solidFill>
                <a:latin typeface="Georgia" pitchFamily="18" charset="0"/>
              </a:rPr>
              <a:t>is</a:t>
            </a:r>
            <a:r>
              <a:rPr lang="en-US" altLang="zh-CN" sz="2800" i="1" dirty="0" smtClean="0">
                <a:latin typeface="Georgia" pitchFamily="18" charset="0"/>
              </a:rPr>
              <a:t> </a:t>
            </a:r>
            <a:r>
              <a:rPr lang="en-US" altLang="zh-CN" sz="2800" i="1" dirty="0" smtClean="0">
                <a:solidFill>
                  <a:srgbClr val="FF0000"/>
                </a:solidFill>
                <a:latin typeface="Georgia" pitchFamily="18" charset="0"/>
              </a:rPr>
              <a:t>quite full </a:t>
            </a:r>
            <a:r>
              <a:rPr lang="en-US" altLang="zh-CN" sz="2800" i="1" dirty="0" smtClean="0">
                <a:latin typeface="Georgia" pitchFamily="18" charset="0"/>
              </a:rPr>
              <a:t>for me, Jack.</a:t>
            </a:r>
          </a:p>
          <a:p>
            <a:pPr>
              <a:lnSpc>
                <a:spcPts val="3500"/>
              </a:lnSpc>
            </a:pPr>
            <a:r>
              <a:rPr lang="en-US" altLang="zh-CN" sz="2800" i="1" dirty="0" smtClean="0">
                <a:latin typeface="Georgia" pitchFamily="18" charset="0"/>
              </a:rPr>
              <a:t>Jack:     Really? </a:t>
            </a:r>
            <a:r>
              <a:rPr lang="en-US" altLang="zh-CN" sz="2800" i="1" dirty="0" smtClean="0">
                <a:solidFill>
                  <a:srgbClr val="FF0000"/>
                </a:solidFill>
                <a:latin typeface="Georgia" pitchFamily="18" charset="0"/>
              </a:rPr>
              <a:t>How come</a:t>
            </a:r>
            <a:r>
              <a:rPr lang="en-US" altLang="zh-CN" sz="2800" i="1" dirty="0" smtClean="0">
                <a:latin typeface="Georgia" pitchFamily="18" charset="0"/>
              </a:rPr>
              <a:t>?</a:t>
            </a:r>
          </a:p>
          <a:p>
            <a:pPr>
              <a:lnSpc>
                <a:spcPts val="3500"/>
              </a:lnSpc>
            </a:pPr>
            <a:r>
              <a:rPr lang="en-US" altLang="zh-CN" sz="2800" i="1" dirty="0" smtClean="0">
                <a:latin typeface="Georgia" pitchFamily="18" charset="0"/>
              </a:rPr>
              <a:t>Claire:  I have dance and piano lessons.</a:t>
            </a:r>
          </a:p>
          <a:p>
            <a:pPr>
              <a:lnSpc>
                <a:spcPts val="3500"/>
              </a:lnSpc>
            </a:pPr>
            <a:r>
              <a:rPr lang="en-US" altLang="zh-CN" sz="2800" i="1" dirty="0" smtClean="0">
                <a:latin typeface="Georgia" pitchFamily="18" charset="0"/>
              </a:rPr>
              <a:t>Jack:     What </a:t>
            </a:r>
            <a:r>
              <a:rPr lang="en-US" altLang="zh-CN" sz="2800" i="1" dirty="0" smtClean="0">
                <a:solidFill>
                  <a:srgbClr val="FF0000"/>
                </a:solidFill>
                <a:latin typeface="Georgia" pitchFamily="18" charset="0"/>
              </a:rPr>
              <a:t>kind of </a:t>
            </a:r>
            <a:r>
              <a:rPr lang="en-US" altLang="zh-CN" sz="2800" i="1" dirty="0" smtClean="0">
                <a:latin typeface="Georgia" pitchFamily="18" charset="0"/>
              </a:rPr>
              <a:t>dance are you learning?</a:t>
            </a:r>
          </a:p>
          <a:p>
            <a:pPr>
              <a:lnSpc>
                <a:spcPts val="3500"/>
              </a:lnSpc>
            </a:pPr>
            <a:r>
              <a:rPr lang="en-US" altLang="zh-CN" sz="2800" i="1" dirty="0" smtClean="0">
                <a:latin typeface="Georgia" pitchFamily="18" charset="0"/>
              </a:rPr>
              <a:t>Claire:  Oh , swing dance. It’s fun! I have class once a </a:t>
            </a:r>
          </a:p>
          <a:p>
            <a:pPr>
              <a:lnSpc>
                <a:spcPts val="3500"/>
              </a:lnSpc>
            </a:pPr>
            <a:r>
              <a:rPr lang="en-US" altLang="zh-CN" sz="2800" i="1" dirty="0" smtClean="0">
                <a:latin typeface="Georgia" pitchFamily="18" charset="0"/>
              </a:rPr>
              <a:t>               week, every Monday.</a:t>
            </a:r>
          </a:p>
          <a:p>
            <a:pPr>
              <a:lnSpc>
                <a:spcPts val="3500"/>
              </a:lnSpc>
            </a:pPr>
            <a:r>
              <a:rPr lang="en-US" altLang="zh-CN" sz="2800" i="1" dirty="0" smtClean="0">
                <a:latin typeface="Georgia" pitchFamily="18" charset="0"/>
              </a:rPr>
              <a:t>Jack:     How often do you </a:t>
            </a:r>
            <a:r>
              <a:rPr lang="en-US" altLang="zh-CN" sz="2800" i="1" dirty="0" smtClean="0">
                <a:solidFill>
                  <a:srgbClr val="FF0000"/>
                </a:solidFill>
                <a:latin typeface="Georgia" pitchFamily="18" charset="0"/>
              </a:rPr>
              <a:t>have</a:t>
            </a:r>
            <a:r>
              <a:rPr lang="en-US" altLang="zh-CN" sz="2800" i="1" dirty="0" smtClean="0">
                <a:latin typeface="Georgia" pitchFamily="18" charset="0"/>
              </a:rPr>
              <a:t> </a:t>
            </a:r>
            <a:r>
              <a:rPr lang="en-US" altLang="zh-CN" sz="2800" i="1" dirty="0" smtClean="0">
                <a:solidFill>
                  <a:srgbClr val="0000FF"/>
                </a:solidFill>
                <a:latin typeface="Georgia" pitchFamily="18" charset="0"/>
              </a:rPr>
              <a:t>piano lessons</a:t>
            </a:r>
            <a:r>
              <a:rPr lang="en-US" altLang="zh-CN" sz="2800" i="1" dirty="0" smtClean="0">
                <a:latin typeface="Georgia" pitchFamily="18" charset="0"/>
              </a:rPr>
              <a:t>?</a:t>
            </a:r>
          </a:p>
          <a:p>
            <a:pPr>
              <a:lnSpc>
                <a:spcPts val="3500"/>
              </a:lnSpc>
            </a:pPr>
            <a:r>
              <a:rPr lang="en-US" altLang="zh-CN" sz="2800" i="1" dirty="0" smtClean="0">
                <a:latin typeface="Georgia" pitchFamily="18" charset="0"/>
              </a:rPr>
              <a:t>Claire:  Twice a week , </a:t>
            </a:r>
            <a:r>
              <a:rPr lang="en-US" altLang="zh-CN" sz="2800" i="1" dirty="0" smtClean="0">
                <a:solidFill>
                  <a:srgbClr val="FF0000"/>
                </a:solidFill>
                <a:latin typeface="Georgia" pitchFamily="18" charset="0"/>
              </a:rPr>
              <a:t>on</a:t>
            </a:r>
            <a:r>
              <a:rPr lang="en-US" altLang="zh-CN" sz="2800" i="1" dirty="0" smtClean="0">
                <a:latin typeface="Georgia" pitchFamily="18" charset="0"/>
              </a:rPr>
              <a:t> Wednesday and Friday.</a:t>
            </a:r>
          </a:p>
          <a:p>
            <a:pPr>
              <a:lnSpc>
                <a:spcPts val="3500"/>
              </a:lnSpc>
            </a:pPr>
            <a:r>
              <a:rPr lang="en-US" altLang="zh-CN" sz="2800" i="1" dirty="0" smtClean="0">
                <a:latin typeface="Georgia" pitchFamily="18" charset="0"/>
              </a:rPr>
              <a:t>Jack:     Well , how about Tuesday?</a:t>
            </a:r>
          </a:p>
          <a:p>
            <a:pPr>
              <a:lnSpc>
                <a:spcPts val="3500"/>
              </a:lnSpc>
            </a:pPr>
            <a:r>
              <a:rPr lang="en-US" altLang="zh-CN" sz="2800" i="1" dirty="0" smtClean="0">
                <a:latin typeface="Georgia" pitchFamily="18" charset="0"/>
              </a:rPr>
              <a:t>Claire:  Oh , I </a:t>
            </a:r>
            <a:r>
              <a:rPr lang="en-US" altLang="zh-CN" sz="2800" i="1" dirty="0" smtClean="0">
                <a:solidFill>
                  <a:srgbClr val="FF0000"/>
                </a:solidFill>
                <a:latin typeface="Georgia" pitchFamily="18" charset="0"/>
              </a:rPr>
              <a:t>have to </a:t>
            </a:r>
            <a:r>
              <a:rPr lang="en-US" altLang="zh-CN" sz="2800" i="1" dirty="0" smtClean="0">
                <a:solidFill>
                  <a:srgbClr val="0000FF"/>
                </a:solidFill>
                <a:latin typeface="Georgia" pitchFamily="18" charset="0"/>
              </a:rPr>
              <a:t>play</a:t>
            </a:r>
            <a:r>
              <a:rPr lang="en-US" altLang="zh-CN" sz="2800" i="1" dirty="0" smtClean="0">
                <a:latin typeface="Georgia" pitchFamily="18" charset="0"/>
              </a:rPr>
              <a:t> tennis </a:t>
            </a:r>
            <a:r>
              <a:rPr lang="en-US" altLang="zh-CN" sz="2800" i="1" dirty="0" smtClean="0">
                <a:solidFill>
                  <a:srgbClr val="0000FF"/>
                </a:solidFill>
                <a:latin typeface="Georgia" pitchFamily="18" charset="0"/>
              </a:rPr>
              <a:t>with</a:t>
            </a:r>
            <a:r>
              <a:rPr lang="en-US" altLang="zh-CN" sz="2800" i="1" dirty="0" smtClean="0">
                <a:latin typeface="Georgia" pitchFamily="18" charset="0"/>
              </a:rPr>
              <a:t> my friends . </a:t>
            </a:r>
          </a:p>
          <a:p>
            <a:pPr>
              <a:lnSpc>
                <a:spcPts val="3500"/>
              </a:lnSpc>
            </a:pPr>
            <a:r>
              <a:rPr lang="en-US" altLang="zh-CN" sz="2800" i="1" dirty="0" smtClean="0">
                <a:latin typeface="Georgia" pitchFamily="18" charset="0"/>
              </a:rPr>
              <a:t>              But do you </a:t>
            </a:r>
            <a:r>
              <a:rPr lang="en-US" altLang="zh-CN" sz="2800" i="1" dirty="0" smtClean="0">
                <a:solidFill>
                  <a:srgbClr val="FF0000"/>
                </a:solidFill>
                <a:latin typeface="Georgia" pitchFamily="18" charset="0"/>
              </a:rPr>
              <a:t>want to </a:t>
            </a:r>
            <a:r>
              <a:rPr lang="en-US" altLang="zh-CN" sz="2800" i="1" dirty="0" smtClean="0">
                <a:latin typeface="Georgia" pitchFamily="18" charset="0"/>
              </a:rPr>
              <a:t>come?</a:t>
            </a:r>
          </a:p>
          <a:p>
            <a:pPr>
              <a:lnSpc>
                <a:spcPts val="3500"/>
              </a:lnSpc>
            </a:pPr>
            <a:r>
              <a:rPr lang="en-US" altLang="zh-CN" sz="2800" i="1" dirty="0" smtClean="0">
                <a:latin typeface="Georgia" pitchFamily="18" charset="0"/>
              </a:rPr>
              <a:t>Jack:    Sure!</a:t>
            </a:r>
            <a:endParaRPr lang="zh-CN" altLang="en-US" sz="2800" i="1" dirty="0">
              <a:latin typeface="Georgia" pitchFamily="18" charset="0"/>
            </a:endParaRPr>
          </a:p>
        </p:txBody>
      </p:sp>
      <p:sp>
        <p:nvSpPr>
          <p:cNvPr id="17" name="圆角矩形标注 16"/>
          <p:cNvSpPr/>
          <p:nvPr/>
        </p:nvSpPr>
        <p:spPr>
          <a:xfrm>
            <a:off x="2714612" y="332656"/>
            <a:ext cx="2214578"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be free</a:t>
            </a:r>
            <a:r>
              <a:rPr lang="zh-CN" altLang="en-US" sz="2800" i="1" dirty="0" smtClean="0">
                <a:solidFill>
                  <a:srgbClr val="FF0000"/>
                </a:solidFill>
                <a:latin typeface="Georgia" pitchFamily="18" charset="0"/>
                <a:ea typeface="华康海报体W12(P)" pitchFamily="82" charset="-122"/>
              </a:rPr>
              <a:t>空闲</a:t>
            </a:r>
            <a:endParaRPr lang="en-US" altLang="zh-CN" sz="2800" i="1" dirty="0" smtClean="0">
              <a:solidFill>
                <a:srgbClr val="FF0000"/>
              </a:solidFill>
              <a:latin typeface="Georgia" pitchFamily="18" charset="0"/>
              <a:ea typeface="华康海报体W12(P)" pitchFamily="82" charset="-122"/>
            </a:endParaRPr>
          </a:p>
        </p:txBody>
      </p:sp>
      <p:sp>
        <p:nvSpPr>
          <p:cNvPr id="18" name="圆角矩形标注 17"/>
          <p:cNvSpPr/>
          <p:nvPr/>
        </p:nvSpPr>
        <p:spPr>
          <a:xfrm>
            <a:off x="4929190" y="332656"/>
            <a:ext cx="2714644"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be busy</a:t>
            </a:r>
            <a:r>
              <a:rPr lang="zh-CN" altLang="en-US" sz="2800" i="1" dirty="0" smtClean="0">
                <a:solidFill>
                  <a:srgbClr val="FF0000"/>
                </a:solidFill>
                <a:latin typeface="Georgia" pitchFamily="18" charset="0"/>
                <a:ea typeface="华康海报体W12(P)" pitchFamily="82" charset="-122"/>
              </a:rPr>
              <a:t>繁忙的</a:t>
            </a:r>
            <a:endParaRPr lang="en-US" altLang="zh-CN" sz="2800" i="1" dirty="0" smtClean="0">
              <a:solidFill>
                <a:srgbClr val="FF0000"/>
              </a:solidFill>
              <a:latin typeface="Georgia" pitchFamily="18" charset="0"/>
              <a:ea typeface="华康海报体W12(P)" pitchFamily="82" charset="-122"/>
            </a:endParaRPr>
          </a:p>
        </p:txBody>
      </p:sp>
      <p:sp>
        <p:nvSpPr>
          <p:cNvPr id="27" name="圆角矩形标注 26"/>
          <p:cNvSpPr/>
          <p:nvPr/>
        </p:nvSpPr>
        <p:spPr>
          <a:xfrm>
            <a:off x="4283968" y="764704"/>
            <a:ext cx="2714644"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be full </a:t>
            </a:r>
            <a:r>
              <a:rPr lang="zh-CN" altLang="en-US" sz="2800" i="1" dirty="0" smtClean="0">
                <a:solidFill>
                  <a:srgbClr val="FF0000"/>
                </a:solidFill>
                <a:latin typeface="Georgia" pitchFamily="18" charset="0"/>
                <a:ea typeface="华康海报体W12(P)" pitchFamily="82" charset="-122"/>
              </a:rPr>
              <a:t>充满的</a:t>
            </a:r>
            <a:endParaRPr lang="en-US" altLang="zh-CN" sz="2800" i="1" dirty="0" smtClean="0">
              <a:solidFill>
                <a:srgbClr val="FF0000"/>
              </a:solidFill>
              <a:latin typeface="Georgia" pitchFamily="18" charset="0"/>
              <a:ea typeface="华康海报体W12(P)" pitchFamily="82" charset="-122"/>
            </a:endParaRPr>
          </a:p>
        </p:txBody>
      </p:sp>
      <p:sp>
        <p:nvSpPr>
          <p:cNvPr id="28" name="圆角矩形标注 27"/>
          <p:cNvSpPr/>
          <p:nvPr/>
        </p:nvSpPr>
        <p:spPr>
          <a:xfrm>
            <a:off x="2500298" y="1196752"/>
            <a:ext cx="2214578"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怎么回事</a:t>
            </a:r>
            <a:endParaRPr lang="en-US" altLang="zh-CN" sz="2800" i="1" dirty="0" smtClean="0">
              <a:solidFill>
                <a:srgbClr val="FF0000"/>
              </a:solidFill>
              <a:latin typeface="Georgia" pitchFamily="18" charset="0"/>
              <a:ea typeface="华康海报体W12(P)" pitchFamily="82" charset="-122"/>
            </a:endParaRPr>
          </a:p>
        </p:txBody>
      </p:sp>
      <p:sp>
        <p:nvSpPr>
          <p:cNvPr id="29" name="圆角矩形标注 28"/>
          <p:cNvSpPr/>
          <p:nvPr/>
        </p:nvSpPr>
        <p:spPr>
          <a:xfrm>
            <a:off x="2051720" y="2060848"/>
            <a:ext cx="2214578"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a:t>
            </a:r>
            <a:r>
              <a:rPr lang="zh-CN" altLang="en-US" sz="2800" i="1" dirty="0" smtClean="0">
                <a:solidFill>
                  <a:srgbClr val="FF0000"/>
                </a:solidFill>
                <a:latin typeface="Georgia" pitchFamily="18" charset="0"/>
                <a:ea typeface="华康海报体W12(P)" pitchFamily="82" charset="-122"/>
              </a:rPr>
              <a:t>的种类</a:t>
            </a:r>
            <a:endParaRPr lang="en-US" altLang="zh-CN" sz="2800" i="1" dirty="0" smtClean="0">
              <a:solidFill>
                <a:srgbClr val="FF0000"/>
              </a:solidFill>
              <a:latin typeface="Georgia" pitchFamily="18" charset="0"/>
              <a:ea typeface="华康海报体W12(P)" pitchFamily="82" charset="-122"/>
            </a:endParaRPr>
          </a:p>
        </p:txBody>
      </p:sp>
      <p:sp>
        <p:nvSpPr>
          <p:cNvPr id="30" name="圆角矩形标注 29"/>
          <p:cNvSpPr/>
          <p:nvPr/>
        </p:nvSpPr>
        <p:spPr>
          <a:xfrm>
            <a:off x="4028426" y="3433560"/>
            <a:ext cx="2214578"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have+</a:t>
            </a:r>
            <a:r>
              <a:rPr lang="zh-CN" altLang="en-US" sz="2800" i="1" dirty="0" smtClean="0">
                <a:solidFill>
                  <a:srgbClr val="FF0000"/>
                </a:solidFill>
                <a:latin typeface="Georgia" pitchFamily="18" charset="0"/>
                <a:ea typeface="华康海报体W12(P)" pitchFamily="82" charset="-122"/>
              </a:rPr>
              <a:t>学科</a:t>
            </a:r>
            <a:endParaRPr lang="en-US" altLang="zh-CN" sz="2800" i="1" dirty="0" smtClean="0">
              <a:solidFill>
                <a:srgbClr val="FF0000"/>
              </a:solidFill>
              <a:latin typeface="Georgia" pitchFamily="18" charset="0"/>
              <a:ea typeface="华康海报体W12(P)" pitchFamily="82" charset="-122"/>
            </a:endParaRPr>
          </a:p>
        </p:txBody>
      </p:sp>
      <p:sp>
        <p:nvSpPr>
          <p:cNvPr id="31" name="圆角矩形标注 30"/>
          <p:cNvSpPr/>
          <p:nvPr/>
        </p:nvSpPr>
        <p:spPr>
          <a:xfrm>
            <a:off x="5885814" y="3504998"/>
            <a:ext cx="2214578"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钢琴课</a:t>
            </a:r>
            <a:endParaRPr lang="en-US" altLang="zh-CN" sz="2800" i="1" dirty="0" smtClean="0">
              <a:solidFill>
                <a:srgbClr val="FF0000"/>
              </a:solidFill>
              <a:latin typeface="Georgia" pitchFamily="18" charset="0"/>
              <a:ea typeface="华康海报体W12(P)" pitchFamily="82" charset="-122"/>
            </a:endParaRPr>
          </a:p>
        </p:txBody>
      </p:sp>
      <p:sp>
        <p:nvSpPr>
          <p:cNvPr id="32" name="圆角矩形标注 31"/>
          <p:cNvSpPr/>
          <p:nvPr/>
        </p:nvSpPr>
        <p:spPr>
          <a:xfrm>
            <a:off x="3074082" y="3933056"/>
            <a:ext cx="2434022"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在星期前用</a:t>
            </a:r>
            <a:r>
              <a:rPr lang="en-US" altLang="zh-CN" sz="2800" i="1" dirty="0" smtClean="0">
                <a:solidFill>
                  <a:srgbClr val="FF0000"/>
                </a:solidFill>
                <a:latin typeface="Georgia" pitchFamily="18" charset="0"/>
                <a:ea typeface="华康海报体W12(P)" pitchFamily="82" charset="-122"/>
              </a:rPr>
              <a:t>on</a:t>
            </a:r>
          </a:p>
        </p:txBody>
      </p:sp>
      <p:sp>
        <p:nvSpPr>
          <p:cNvPr id="33" name="圆角矩形标注 32"/>
          <p:cNvSpPr/>
          <p:nvPr/>
        </p:nvSpPr>
        <p:spPr>
          <a:xfrm>
            <a:off x="755576" y="3645024"/>
            <a:ext cx="6984776" cy="1364162"/>
          </a:xfrm>
          <a:prstGeom prst="wedgeRoundRectCallout">
            <a:avLst>
              <a:gd name="adj1" fmla="val -7749"/>
              <a:gd name="adj2" fmla="val 66004"/>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altLang="zh-CN" sz="2800" i="1" dirty="0" smtClean="0">
                <a:solidFill>
                  <a:srgbClr val="FF0000"/>
                </a:solidFill>
                <a:latin typeface="Georgia" pitchFamily="18" charset="0"/>
                <a:ea typeface="华康海报体W12(P)" pitchFamily="82" charset="-122"/>
              </a:rPr>
              <a:t>have to +</a:t>
            </a:r>
            <a:r>
              <a:rPr lang="zh-CN" altLang="en-US" sz="2800" i="1" dirty="0" smtClean="0">
                <a:solidFill>
                  <a:srgbClr val="FF0000"/>
                </a:solidFill>
                <a:latin typeface="Georgia" pitchFamily="18" charset="0"/>
                <a:ea typeface="华康海报体W12(P)" pitchFamily="82" charset="-122"/>
              </a:rPr>
              <a:t>动词原形</a:t>
            </a:r>
            <a:endParaRPr lang="en-US" altLang="zh-CN" sz="2800" i="1" dirty="0" smtClean="0">
              <a:solidFill>
                <a:srgbClr val="FF0000"/>
              </a:solidFill>
              <a:latin typeface="Georgia" pitchFamily="18" charset="0"/>
              <a:ea typeface="华康海报体W12(P)" pitchFamily="82" charset="-122"/>
            </a:endParaRPr>
          </a:p>
          <a:p>
            <a:r>
              <a:rPr lang="en-US" altLang="zh-CN" sz="2800" i="1" dirty="0" smtClean="0">
                <a:solidFill>
                  <a:srgbClr val="FF0000"/>
                </a:solidFill>
                <a:latin typeface="Georgia" pitchFamily="18" charset="0"/>
                <a:ea typeface="华康海报体W12(P)" pitchFamily="82" charset="-122"/>
              </a:rPr>
              <a:t>e.g. I’m sorry, I can’t.   have to _____ (do) my homework.</a:t>
            </a:r>
          </a:p>
        </p:txBody>
      </p:sp>
      <p:sp>
        <p:nvSpPr>
          <p:cNvPr id="34" name="TextBox 33"/>
          <p:cNvSpPr txBox="1"/>
          <p:nvPr/>
        </p:nvSpPr>
        <p:spPr>
          <a:xfrm>
            <a:off x="5948051" y="4005064"/>
            <a:ext cx="784189" cy="646331"/>
          </a:xfrm>
          <a:prstGeom prst="rect">
            <a:avLst/>
          </a:prstGeom>
          <a:noFill/>
        </p:spPr>
        <p:txBody>
          <a:bodyPr wrap="none" rtlCol="0">
            <a:spAutoFit/>
          </a:bodyPr>
          <a:lstStyle/>
          <a:p>
            <a:r>
              <a:rPr lang="en-US" altLang="zh-CN" sz="3600" b="1" i="1" dirty="0" smtClean="0">
                <a:latin typeface="Georgia" pitchFamily="18" charset="0"/>
              </a:rPr>
              <a:t>do</a:t>
            </a:r>
            <a:endParaRPr lang="zh-CN" altLang="en-US" sz="3600" b="1" i="1" dirty="0">
              <a:latin typeface="Georgia" pitchFamily="18" charset="0"/>
            </a:endParaRPr>
          </a:p>
        </p:txBody>
      </p:sp>
      <p:sp>
        <p:nvSpPr>
          <p:cNvPr id="35" name="圆角矩形标注 34"/>
          <p:cNvSpPr/>
          <p:nvPr/>
        </p:nvSpPr>
        <p:spPr>
          <a:xfrm>
            <a:off x="1907704" y="4149080"/>
            <a:ext cx="6840760" cy="1008112"/>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altLang="zh-CN" sz="2800" i="1" dirty="0" smtClean="0">
                <a:solidFill>
                  <a:srgbClr val="FF0000"/>
                </a:solidFill>
                <a:latin typeface="Georgia" pitchFamily="18" charset="0"/>
                <a:ea typeface="华康海报体W12(P)" pitchFamily="82" charset="-122"/>
              </a:rPr>
              <a:t>play with </a:t>
            </a:r>
            <a:r>
              <a:rPr lang="en-US" altLang="zh-CN" sz="2800" i="1" dirty="0" err="1" smtClean="0">
                <a:solidFill>
                  <a:srgbClr val="FF0000"/>
                </a:solidFill>
                <a:latin typeface="Georgia" pitchFamily="18" charset="0"/>
                <a:ea typeface="华康海报体W12(P)" pitchFamily="82" charset="-122"/>
              </a:rPr>
              <a:t>sb</a:t>
            </a:r>
            <a:r>
              <a:rPr lang="en-US" altLang="zh-CN" sz="2800" i="1" dirty="0" smtClean="0">
                <a:solidFill>
                  <a:srgbClr val="FF0000"/>
                </a:solidFill>
                <a:latin typeface="Georgia" pitchFamily="18" charset="0"/>
                <a:ea typeface="华康海报体W12(P)" pitchFamily="82" charset="-122"/>
              </a:rPr>
              <a:t> </a:t>
            </a:r>
            <a:r>
              <a:rPr lang="zh-CN" altLang="en-US" sz="2800" i="1" dirty="0" smtClean="0">
                <a:solidFill>
                  <a:srgbClr val="FF0000"/>
                </a:solidFill>
                <a:latin typeface="Georgia" pitchFamily="18" charset="0"/>
                <a:ea typeface="华康海报体W12(P)" pitchFamily="82" charset="-122"/>
              </a:rPr>
              <a:t>和</a:t>
            </a:r>
            <a:r>
              <a:rPr lang="en-US" altLang="zh-CN" sz="2800" i="1" dirty="0" smtClean="0">
                <a:solidFill>
                  <a:srgbClr val="FF0000"/>
                </a:solidFill>
                <a:latin typeface="Georgia" pitchFamily="18" charset="0"/>
                <a:ea typeface="华康海报体W12(P)" pitchFamily="82" charset="-122"/>
              </a:rPr>
              <a:t>…</a:t>
            </a:r>
            <a:r>
              <a:rPr lang="zh-CN" altLang="en-US" sz="2800" i="1" dirty="0" smtClean="0">
                <a:solidFill>
                  <a:srgbClr val="FF0000"/>
                </a:solidFill>
                <a:latin typeface="Georgia" pitchFamily="18" charset="0"/>
                <a:ea typeface="华康海报体W12(P)" pitchFamily="82" charset="-122"/>
              </a:rPr>
              <a:t>一起玩耍</a:t>
            </a:r>
            <a:endParaRPr lang="en-US" altLang="zh-CN" sz="2800" i="1" dirty="0" smtClean="0">
              <a:solidFill>
                <a:srgbClr val="FF0000"/>
              </a:solidFill>
              <a:latin typeface="Georgia" pitchFamily="18" charset="0"/>
              <a:ea typeface="华康海报体W12(P)" pitchFamily="82" charset="-122"/>
            </a:endParaRPr>
          </a:p>
          <a:p>
            <a:r>
              <a:rPr lang="en-US" altLang="zh-CN" sz="2800" i="1" dirty="0" smtClean="0">
                <a:solidFill>
                  <a:srgbClr val="FF0000"/>
                </a:solidFill>
                <a:latin typeface="Georgia" pitchFamily="18" charset="0"/>
                <a:ea typeface="华康海报体W12(P)" pitchFamily="82" charset="-122"/>
              </a:rPr>
              <a:t>e.g. Can you play _____ (with, and) us?</a:t>
            </a:r>
            <a:endParaRPr lang="zh-CN" altLang="en-US" sz="2800" i="1" dirty="0" smtClean="0">
              <a:solidFill>
                <a:srgbClr val="FF0000"/>
              </a:solidFill>
              <a:latin typeface="Georgia" pitchFamily="18" charset="0"/>
              <a:ea typeface="华康海报体W12(P)" pitchFamily="82" charset="-122"/>
            </a:endParaRPr>
          </a:p>
        </p:txBody>
      </p:sp>
      <p:sp>
        <p:nvSpPr>
          <p:cNvPr id="36" name="TextBox 35"/>
          <p:cNvSpPr txBox="1"/>
          <p:nvPr/>
        </p:nvSpPr>
        <p:spPr>
          <a:xfrm>
            <a:off x="4788024" y="4509120"/>
            <a:ext cx="1287532" cy="646331"/>
          </a:xfrm>
          <a:prstGeom prst="rect">
            <a:avLst/>
          </a:prstGeom>
          <a:noFill/>
        </p:spPr>
        <p:txBody>
          <a:bodyPr wrap="none" rtlCol="0">
            <a:spAutoFit/>
          </a:bodyPr>
          <a:lstStyle/>
          <a:p>
            <a:r>
              <a:rPr lang="en-US" altLang="zh-CN" sz="3600" b="1" i="1" dirty="0" smtClean="0">
                <a:latin typeface="Georgia" pitchFamily="18" charset="0"/>
              </a:rPr>
              <a:t>with</a:t>
            </a:r>
            <a:endParaRPr lang="zh-CN" altLang="en-US" sz="3600" b="1" i="1" dirty="0">
              <a:latin typeface="Georgia" pitchFamily="18" charset="0"/>
            </a:endParaRPr>
          </a:p>
        </p:txBody>
      </p:sp>
      <p:sp>
        <p:nvSpPr>
          <p:cNvPr id="37" name="圆角矩形标注 36"/>
          <p:cNvSpPr/>
          <p:nvPr/>
        </p:nvSpPr>
        <p:spPr>
          <a:xfrm>
            <a:off x="971600" y="3356992"/>
            <a:ext cx="7128792" cy="2232248"/>
          </a:xfrm>
          <a:prstGeom prst="wedgeRoundRectCallout">
            <a:avLst>
              <a:gd name="adj1" fmla="val -7147"/>
              <a:gd name="adj2" fmla="val 63225"/>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altLang="zh-CN" sz="2800" i="1" dirty="0" smtClean="0">
                <a:solidFill>
                  <a:srgbClr val="FF0000"/>
                </a:solidFill>
                <a:latin typeface="Georgia" pitchFamily="18" charset="0"/>
                <a:ea typeface="华康海报体W12(P)" pitchFamily="82" charset="-122"/>
              </a:rPr>
              <a:t>want to do </a:t>
            </a:r>
            <a:r>
              <a:rPr lang="en-US" altLang="zh-CN" sz="2800" i="1" dirty="0" err="1" smtClean="0">
                <a:solidFill>
                  <a:srgbClr val="FF0000"/>
                </a:solidFill>
                <a:latin typeface="Georgia" pitchFamily="18" charset="0"/>
                <a:ea typeface="华康海报体W12(P)" pitchFamily="82" charset="-122"/>
              </a:rPr>
              <a:t>sth</a:t>
            </a:r>
            <a:r>
              <a:rPr lang="en-US" altLang="zh-CN" sz="2800" i="1" dirty="0" smtClean="0">
                <a:solidFill>
                  <a:srgbClr val="FF0000"/>
                </a:solidFill>
                <a:latin typeface="Georgia" pitchFamily="18" charset="0"/>
                <a:ea typeface="华康海报体W12(P)" pitchFamily="82" charset="-122"/>
              </a:rPr>
              <a:t>. = would like to do </a:t>
            </a:r>
            <a:r>
              <a:rPr lang="en-US" altLang="zh-CN" sz="2800" i="1" dirty="0" err="1" smtClean="0">
                <a:solidFill>
                  <a:srgbClr val="FF0000"/>
                </a:solidFill>
                <a:latin typeface="Georgia" pitchFamily="18" charset="0"/>
                <a:ea typeface="华康海报体W12(P)" pitchFamily="82" charset="-122"/>
              </a:rPr>
              <a:t>sth</a:t>
            </a:r>
            <a:r>
              <a:rPr lang="en-US" altLang="zh-CN" sz="2800" i="1" dirty="0" smtClean="0">
                <a:solidFill>
                  <a:srgbClr val="FF0000"/>
                </a:solidFill>
                <a:latin typeface="Georgia" pitchFamily="18" charset="0"/>
                <a:ea typeface="华康海报体W12(P)" pitchFamily="82" charset="-122"/>
              </a:rPr>
              <a:t>. </a:t>
            </a:r>
          </a:p>
          <a:p>
            <a:r>
              <a:rPr lang="zh-CN" altLang="en-US" sz="2800" i="1" dirty="0" smtClean="0">
                <a:solidFill>
                  <a:srgbClr val="FF0000"/>
                </a:solidFill>
                <a:latin typeface="Georgia" pitchFamily="18" charset="0"/>
                <a:ea typeface="华康海报体W12(P)" pitchFamily="82" charset="-122"/>
              </a:rPr>
              <a:t>想要去做某事</a:t>
            </a:r>
            <a:endParaRPr lang="en-US" altLang="zh-CN" sz="2800" i="1" dirty="0" smtClean="0">
              <a:solidFill>
                <a:srgbClr val="FF0000"/>
              </a:solidFill>
              <a:latin typeface="Georgia" pitchFamily="18" charset="0"/>
              <a:ea typeface="华康海报体W12(P)" pitchFamily="82" charset="-122"/>
            </a:endParaRPr>
          </a:p>
          <a:p>
            <a:r>
              <a:rPr lang="en-US" altLang="zh-CN" sz="2800" i="1" dirty="0" smtClean="0">
                <a:solidFill>
                  <a:srgbClr val="FF0000"/>
                </a:solidFill>
                <a:latin typeface="Georgia" pitchFamily="18" charset="0"/>
                <a:ea typeface="华康海报体W12(P)" pitchFamily="82" charset="-122"/>
              </a:rPr>
              <a:t>want sb. to do </a:t>
            </a:r>
            <a:r>
              <a:rPr lang="en-US" altLang="zh-CN" sz="2800" i="1" dirty="0" err="1" smtClean="0">
                <a:solidFill>
                  <a:srgbClr val="FF0000"/>
                </a:solidFill>
                <a:latin typeface="Georgia" pitchFamily="18" charset="0"/>
                <a:ea typeface="华康海报体W12(P)" pitchFamily="82" charset="-122"/>
              </a:rPr>
              <a:t>sth</a:t>
            </a:r>
            <a:r>
              <a:rPr lang="en-US" altLang="zh-CN" sz="2800" i="1" dirty="0" smtClean="0">
                <a:solidFill>
                  <a:srgbClr val="FF0000"/>
                </a:solidFill>
                <a:latin typeface="Georgia" pitchFamily="18" charset="0"/>
                <a:ea typeface="华康海报体W12(P)" pitchFamily="82" charset="-122"/>
              </a:rPr>
              <a:t>. </a:t>
            </a:r>
            <a:r>
              <a:rPr lang="zh-CN" altLang="en-US" sz="2800" i="1" dirty="0" smtClean="0">
                <a:solidFill>
                  <a:srgbClr val="FF0000"/>
                </a:solidFill>
                <a:latin typeface="Georgia" pitchFamily="18" charset="0"/>
                <a:ea typeface="华康海报体W12(P)" pitchFamily="82" charset="-122"/>
              </a:rPr>
              <a:t>想要某人去做某事</a:t>
            </a:r>
            <a:endParaRPr lang="en-US" altLang="zh-CN" sz="2800" i="1" dirty="0" smtClean="0">
              <a:solidFill>
                <a:srgbClr val="FF0000"/>
              </a:solidFill>
              <a:latin typeface="Georgia" pitchFamily="18" charset="0"/>
              <a:ea typeface="华康海报体W12(P)" pitchFamily="82" charset="-122"/>
            </a:endParaRPr>
          </a:p>
          <a:p>
            <a:r>
              <a:rPr lang="en-US" altLang="zh-CN" sz="2800" i="1" dirty="0" smtClean="0">
                <a:solidFill>
                  <a:srgbClr val="FF0000"/>
                </a:solidFill>
                <a:latin typeface="Georgia" pitchFamily="18" charset="0"/>
                <a:ea typeface="华康海报体W12(P)" pitchFamily="82" charset="-122"/>
              </a:rPr>
              <a:t>e.g. She wants ____ (I) ________ (help) her with her English.</a:t>
            </a:r>
            <a:endParaRPr lang="zh-CN" altLang="en-US" sz="2800" i="1" dirty="0" smtClean="0">
              <a:solidFill>
                <a:srgbClr val="FF0000"/>
              </a:solidFill>
              <a:latin typeface="Georgia" pitchFamily="18" charset="0"/>
              <a:ea typeface="华康海报体W12(P)" pitchFamily="82" charset="-122"/>
            </a:endParaRPr>
          </a:p>
        </p:txBody>
      </p:sp>
      <p:sp>
        <p:nvSpPr>
          <p:cNvPr id="38" name="TextBox 37"/>
          <p:cNvSpPr txBox="1"/>
          <p:nvPr/>
        </p:nvSpPr>
        <p:spPr>
          <a:xfrm>
            <a:off x="3563888" y="4581128"/>
            <a:ext cx="918841" cy="646331"/>
          </a:xfrm>
          <a:prstGeom prst="rect">
            <a:avLst/>
          </a:prstGeom>
          <a:noFill/>
        </p:spPr>
        <p:txBody>
          <a:bodyPr wrap="none" rtlCol="0">
            <a:spAutoFit/>
          </a:bodyPr>
          <a:lstStyle/>
          <a:p>
            <a:r>
              <a:rPr lang="en-US" altLang="zh-CN" sz="3600" b="1" i="1" dirty="0" smtClean="0">
                <a:latin typeface="Georgia" pitchFamily="18" charset="0"/>
              </a:rPr>
              <a:t>me</a:t>
            </a:r>
            <a:endParaRPr lang="zh-CN" altLang="en-US" sz="3600" b="1" i="1" dirty="0">
              <a:latin typeface="Georgia" pitchFamily="18" charset="0"/>
            </a:endParaRPr>
          </a:p>
        </p:txBody>
      </p:sp>
      <p:sp>
        <p:nvSpPr>
          <p:cNvPr id="39" name="TextBox 38"/>
          <p:cNvSpPr txBox="1"/>
          <p:nvPr/>
        </p:nvSpPr>
        <p:spPr>
          <a:xfrm>
            <a:off x="5004048" y="4581128"/>
            <a:ext cx="1824538" cy="646331"/>
          </a:xfrm>
          <a:prstGeom prst="rect">
            <a:avLst/>
          </a:prstGeom>
          <a:noFill/>
        </p:spPr>
        <p:txBody>
          <a:bodyPr wrap="none" rtlCol="0">
            <a:spAutoFit/>
          </a:bodyPr>
          <a:lstStyle/>
          <a:p>
            <a:r>
              <a:rPr lang="en-US" altLang="zh-CN" sz="3600" b="1" i="1" dirty="0" smtClean="0">
                <a:latin typeface="Georgia" pitchFamily="18" charset="0"/>
              </a:rPr>
              <a:t>to help</a:t>
            </a:r>
            <a:endParaRPr lang="zh-CN" altLang="en-US" sz="3600" b="1" i="1" dirty="0">
              <a:latin typeface="Georgia" pitchFamily="18" charset="0"/>
            </a:endParaRP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清脆4.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slide(fromBottom)">
                                      <p:cBhvr>
                                        <p:cTn id="12" dur="500"/>
                                        <p:tgtEl>
                                          <p:spTgt spid="17">
                                            <p:bg/>
                                          </p:spTgt>
                                        </p:tgtEl>
                                      </p:cBhvr>
                                    </p:animEffect>
                                  </p:childTnLst>
                                  <p:subTnLst>
                                    <p:audio>
                                      <p:cMediaNode>
                                        <p:cTn display="0" masterRel="sameClick">
                                          <p:stCondLst>
                                            <p:cond evt="begin" delay="0">
                                              <p:tn val="10"/>
                                            </p:cond>
                                          </p:stCondLst>
                                          <p:endCondLst>
                                            <p:cond evt="onStopAudio" delay="0">
                                              <p:tgtEl>
                                                <p:sldTgt/>
                                              </p:tgtEl>
                                            </p:cond>
                                          </p:endCondLst>
                                        </p:cTn>
                                        <p:tgtEl>
                                          <p:sndTgt r:embed="rId5" name="ICE01.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slide(fromBottom)">
                                      <p:cBhvr>
                                        <p:cTn id="17" dur="500"/>
                                        <p:tgtEl>
                                          <p:spTgt spid="17">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ICE01.WAV"/>
                                        </p:tgtEl>
                                      </p:cMediaNode>
                                    </p:audio>
                                  </p:sub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5" name="ICE01.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7">
                                            <p:bg/>
                                          </p:spTgt>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5" name="ICE01.WAV"/>
                                        </p:tgtEl>
                                      </p:cMediaNode>
                                    </p:audio>
                                  </p:sub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8">
                                            <p:bg/>
                                          </p:spTgt>
                                        </p:tgtEl>
                                        <p:attrNameLst>
                                          <p:attrName>style.visibility</p:attrName>
                                        </p:attrNameLst>
                                      </p:cBhvr>
                                      <p:to>
                                        <p:strVal val="visible"/>
                                      </p:to>
                                    </p:set>
                                    <p:animEffect transition="in" filter="slide(fromBottom)">
                                      <p:cBhvr>
                                        <p:cTn id="30" dur="500"/>
                                        <p:tgtEl>
                                          <p:spTgt spid="18">
                                            <p:bg/>
                                          </p:spTgt>
                                        </p:tgtEl>
                                      </p:cBhvr>
                                    </p:animEffect>
                                  </p:childTnLst>
                                  <p:subTnLst>
                                    <p:audio>
                                      <p:cMediaNode>
                                        <p:cTn display="0" masterRel="sameClick">
                                          <p:stCondLst>
                                            <p:cond evt="begin" delay="0">
                                              <p:tn val="28"/>
                                            </p:cond>
                                          </p:stCondLst>
                                          <p:endCondLst>
                                            <p:cond evt="onStopAudio" delay="0">
                                              <p:tgtEl>
                                                <p:sldTgt/>
                                              </p:tgtEl>
                                            </p:cond>
                                          </p:endCondLst>
                                        </p:cTn>
                                        <p:tgtEl>
                                          <p:sndTgt r:embed="rId5" name="ICE01.WAV"/>
                                        </p:tgtEl>
                                      </p:cMediaNode>
                                    </p:audio>
                                  </p:sub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slide(fromBottom)">
                                      <p:cBhvr>
                                        <p:cTn id="35" dur="500"/>
                                        <p:tgtEl>
                                          <p:spTgt spid="18">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5" name="ICE01.WAV"/>
                                        </p:tgtEl>
                                      </p:cMediaNode>
                                    </p:audio>
                                  </p:sub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ICE01.WAV"/>
                                        </p:tgtEl>
                                      </p:cMediaNode>
                                    </p:audio>
                                  </p:sub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8">
                                            <p:bg/>
                                          </p:spTgt>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5" name="ICE01.WAV"/>
                                        </p:tgtEl>
                                      </p:cMediaNode>
                                    </p:audio>
                                  </p:sub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27">
                                            <p:bg/>
                                          </p:spTgt>
                                        </p:tgtEl>
                                        <p:attrNameLst>
                                          <p:attrName>style.visibility</p:attrName>
                                        </p:attrNameLst>
                                      </p:cBhvr>
                                      <p:to>
                                        <p:strVal val="visible"/>
                                      </p:to>
                                    </p:set>
                                    <p:animEffect transition="in" filter="slide(fromBottom)">
                                      <p:cBhvr>
                                        <p:cTn id="48" dur="500"/>
                                        <p:tgtEl>
                                          <p:spTgt spid="27">
                                            <p:bg/>
                                          </p:spTgt>
                                        </p:tgtEl>
                                      </p:cBhvr>
                                    </p:animEffect>
                                  </p:childTnLst>
                                  <p:subTnLst>
                                    <p:audio>
                                      <p:cMediaNode>
                                        <p:cTn display="0" masterRel="sameClick">
                                          <p:stCondLst>
                                            <p:cond evt="begin" delay="0">
                                              <p:tn val="46"/>
                                            </p:cond>
                                          </p:stCondLst>
                                          <p:endCondLst>
                                            <p:cond evt="onStopAudio" delay="0">
                                              <p:tgtEl>
                                                <p:sldTgt/>
                                              </p:tgtEl>
                                            </p:cond>
                                          </p:endCondLst>
                                        </p:cTn>
                                        <p:tgtEl>
                                          <p:sndTgt r:embed="rId5" name="ICE01.WAV"/>
                                        </p:tgtEl>
                                      </p:cMediaNode>
                                    </p:audio>
                                  </p:sub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7">
                                            <p:txEl>
                                              <p:pRg st="0" end="0"/>
                                            </p:txEl>
                                          </p:spTgt>
                                        </p:tgtEl>
                                        <p:attrNameLst>
                                          <p:attrName>style.visibility</p:attrName>
                                        </p:attrNameLst>
                                      </p:cBhvr>
                                      <p:to>
                                        <p:strVal val="visible"/>
                                      </p:to>
                                    </p:set>
                                    <p:animEffect transition="in" filter="slide(fromBottom)">
                                      <p:cBhvr>
                                        <p:cTn id="53" dur="500"/>
                                        <p:tgtEl>
                                          <p:spTgt spid="27">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5" name="ICE01.WAV"/>
                                        </p:tgtEl>
                                      </p:cMediaNode>
                                    </p:audio>
                                  </p:sub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7">
                                            <p:txEl>
                                              <p:pRg st="0" end="0"/>
                                            </p:txEl>
                                          </p:spTgt>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ICE01.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7">
                                            <p:bg/>
                                          </p:spTgt>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5" name="ICE01.WAV"/>
                                        </p:tgtEl>
                                      </p:cMediaNode>
                                    </p:audio>
                                  </p:sub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28">
                                            <p:bg/>
                                          </p:spTgt>
                                        </p:tgtEl>
                                        <p:attrNameLst>
                                          <p:attrName>style.visibility</p:attrName>
                                        </p:attrNameLst>
                                      </p:cBhvr>
                                      <p:to>
                                        <p:strVal val="visible"/>
                                      </p:to>
                                    </p:set>
                                    <p:animEffect transition="in" filter="slide(fromBottom)">
                                      <p:cBhvr>
                                        <p:cTn id="66" dur="500"/>
                                        <p:tgtEl>
                                          <p:spTgt spid="28">
                                            <p:bg/>
                                          </p:spTgt>
                                        </p:tgtEl>
                                      </p:cBhvr>
                                    </p:animEffect>
                                  </p:childTnLst>
                                  <p:subTnLst>
                                    <p:audio>
                                      <p:cMediaNode>
                                        <p:cTn display="0" masterRel="sameClick">
                                          <p:stCondLst>
                                            <p:cond evt="begin" delay="0">
                                              <p:tn val="64"/>
                                            </p:cond>
                                          </p:stCondLst>
                                          <p:endCondLst>
                                            <p:cond evt="onStopAudio" delay="0">
                                              <p:tgtEl>
                                                <p:sldTgt/>
                                              </p:tgtEl>
                                            </p:cond>
                                          </p:endCondLst>
                                        </p:cTn>
                                        <p:tgtEl>
                                          <p:sndTgt r:embed="rId5" name="ICE01.WAV"/>
                                        </p:tgtEl>
                                      </p:cMediaNode>
                                    </p:audio>
                                  </p:sub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28">
                                            <p:txEl>
                                              <p:pRg st="0" end="0"/>
                                            </p:txEl>
                                          </p:spTgt>
                                        </p:tgtEl>
                                        <p:attrNameLst>
                                          <p:attrName>style.visibility</p:attrName>
                                        </p:attrNameLst>
                                      </p:cBhvr>
                                      <p:to>
                                        <p:strVal val="visible"/>
                                      </p:to>
                                    </p:set>
                                    <p:animEffect transition="in" filter="slide(fromBottom)">
                                      <p:cBhvr>
                                        <p:cTn id="71" dur="500"/>
                                        <p:tgtEl>
                                          <p:spTgt spid="28">
                                            <p:txEl>
                                              <p:pRg st="0" end="0"/>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5" name="ICE01.WAV"/>
                                        </p:tgtEl>
                                      </p:cMediaNode>
                                    </p:audio>
                                  </p:sub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8">
                                            <p:txEl>
                                              <p:pRg st="0" end="0"/>
                                            </p:txEl>
                                          </p:spTgt>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ICE01.WAV"/>
                                        </p:tgtEl>
                                      </p:cMediaNode>
                                    </p:audio>
                                  </p:sub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28">
                                            <p:bg/>
                                          </p:spTgt>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5" name="ICE01.WAV"/>
                                        </p:tgtEl>
                                      </p:cMediaNode>
                                    </p:audio>
                                  </p:sub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29">
                                            <p:bg/>
                                          </p:spTgt>
                                        </p:tgtEl>
                                        <p:attrNameLst>
                                          <p:attrName>style.visibility</p:attrName>
                                        </p:attrNameLst>
                                      </p:cBhvr>
                                      <p:to>
                                        <p:strVal val="visible"/>
                                      </p:to>
                                    </p:set>
                                    <p:animEffect transition="in" filter="slide(fromBottom)">
                                      <p:cBhvr>
                                        <p:cTn id="84" dur="500"/>
                                        <p:tgtEl>
                                          <p:spTgt spid="29">
                                            <p:bg/>
                                          </p:spTgt>
                                        </p:tgtEl>
                                      </p:cBhvr>
                                    </p:animEffect>
                                  </p:childTnLst>
                                  <p:subTnLst>
                                    <p:audio>
                                      <p:cMediaNode>
                                        <p:cTn display="0" masterRel="sameClick">
                                          <p:stCondLst>
                                            <p:cond evt="begin" delay="0">
                                              <p:tn val="82"/>
                                            </p:cond>
                                          </p:stCondLst>
                                          <p:endCondLst>
                                            <p:cond evt="onStopAudio" delay="0">
                                              <p:tgtEl>
                                                <p:sldTgt/>
                                              </p:tgtEl>
                                            </p:cond>
                                          </p:endCondLst>
                                        </p:cTn>
                                        <p:tgtEl>
                                          <p:sndTgt r:embed="rId5" name="ICE01.WAV"/>
                                        </p:tgtEl>
                                      </p:cMediaNode>
                                    </p:audio>
                                  </p:sub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29">
                                            <p:txEl>
                                              <p:pRg st="0" end="0"/>
                                            </p:txEl>
                                          </p:spTgt>
                                        </p:tgtEl>
                                        <p:attrNameLst>
                                          <p:attrName>style.visibility</p:attrName>
                                        </p:attrNameLst>
                                      </p:cBhvr>
                                      <p:to>
                                        <p:strVal val="visible"/>
                                      </p:to>
                                    </p:set>
                                    <p:animEffect transition="in" filter="slide(fromBottom)">
                                      <p:cBhvr>
                                        <p:cTn id="89" dur="500"/>
                                        <p:tgtEl>
                                          <p:spTgt spid="29">
                                            <p:txEl>
                                              <p:pRg st="0" end="0"/>
                                            </p:txEl>
                                          </p:spTgt>
                                        </p:tgtEl>
                                      </p:cBhvr>
                                    </p:animEffect>
                                  </p:childTnLst>
                                  <p:subTnLst>
                                    <p:audio>
                                      <p:cMediaNode>
                                        <p:cTn display="0" masterRel="sameClick">
                                          <p:stCondLst>
                                            <p:cond evt="begin" delay="0">
                                              <p:tn val="87"/>
                                            </p:cond>
                                          </p:stCondLst>
                                          <p:endCondLst>
                                            <p:cond evt="onStopAudio" delay="0">
                                              <p:tgtEl>
                                                <p:sldTgt/>
                                              </p:tgtEl>
                                            </p:cond>
                                          </p:endCondLst>
                                        </p:cTn>
                                        <p:tgtEl>
                                          <p:sndTgt r:embed="rId5" name="ICE01.WAV"/>
                                        </p:tgtEl>
                                      </p:cMediaNode>
                                    </p:audio>
                                  </p:sub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29">
                                            <p:txEl>
                                              <p:pRg st="0" end="0"/>
                                            </p:txEl>
                                          </p:spTgt>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ICE01.WAV"/>
                                        </p:tgtEl>
                                      </p:cMediaNode>
                                    </p:audio>
                                  </p:sub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9">
                                            <p:bg/>
                                          </p:spTgt>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5" name="ICE01.WAV"/>
                                        </p:tgtEl>
                                      </p:cMediaNode>
                                    </p:audio>
                                  </p:subTnLst>
                                </p:cTn>
                              </p:par>
                            </p:childTnLst>
                          </p:cTn>
                        </p:par>
                      </p:childTnLst>
                    </p:cTn>
                  </p:par>
                  <p:par>
                    <p:cTn id="98" fill="hold">
                      <p:stCondLst>
                        <p:cond delay="indefinite"/>
                      </p:stCondLst>
                      <p:childTnLst>
                        <p:par>
                          <p:cTn id="99" fill="hold">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30">
                                            <p:bg/>
                                          </p:spTgt>
                                        </p:tgtEl>
                                        <p:attrNameLst>
                                          <p:attrName>style.visibility</p:attrName>
                                        </p:attrNameLst>
                                      </p:cBhvr>
                                      <p:to>
                                        <p:strVal val="visible"/>
                                      </p:to>
                                    </p:set>
                                    <p:animEffect transition="in" filter="slide(fromBottom)">
                                      <p:cBhvr>
                                        <p:cTn id="102" dur="500"/>
                                        <p:tgtEl>
                                          <p:spTgt spid="30">
                                            <p:bg/>
                                          </p:spTgt>
                                        </p:tgtEl>
                                      </p:cBhvr>
                                    </p:animEffect>
                                  </p:childTnLst>
                                  <p:subTnLst>
                                    <p:audio>
                                      <p:cMediaNode>
                                        <p:cTn display="0" masterRel="sameClick">
                                          <p:stCondLst>
                                            <p:cond evt="begin" delay="0">
                                              <p:tn val="100"/>
                                            </p:cond>
                                          </p:stCondLst>
                                          <p:endCondLst>
                                            <p:cond evt="onStopAudio" delay="0">
                                              <p:tgtEl>
                                                <p:sldTgt/>
                                              </p:tgtEl>
                                            </p:cond>
                                          </p:endCondLst>
                                        </p:cTn>
                                        <p:tgtEl>
                                          <p:sndTgt r:embed="rId5" name="ICE01.WAV"/>
                                        </p:tgtEl>
                                      </p:cMediaNode>
                                    </p:audio>
                                  </p:subTnLst>
                                </p:cTn>
                              </p:par>
                            </p:childTnLst>
                          </p:cTn>
                        </p:par>
                      </p:childTnLst>
                    </p:cTn>
                  </p:par>
                  <p:par>
                    <p:cTn id="103" fill="hold">
                      <p:stCondLst>
                        <p:cond delay="indefinite"/>
                      </p:stCondLst>
                      <p:childTnLst>
                        <p:par>
                          <p:cTn id="104" fill="hold">
                            <p:stCondLst>
                              <p:cond delay="0"/>
                            </p:stCondLst>
                            <p:childTnLst>
                              <p:par>
                                <p:cTn id="105" presetID="12" presetClass="entr" presetSubtype="4" fill="hold" grpId="0" nodeType="clickEffect">
                                  <p:stCondLst>
                                    <p:cond delay="0"/>
                                  </p:stCondLst>
                                  <p:childTnLst>
                                    <p:set>
                                      <p:cBhvr>
                                        <p:cTn id="106" dur="1" fill="hold">
                                          <p:stCondLst>
                                            <p:cond delay="0"/>
                                          </p:stCondLst>
                                        </p:cTn>
                                        <p:tgtEl>
                                          <p:spTgt spid="30">
                                            <p:txEl>
                                              <p:pRg st="0" end="0"/>
                                            </p:txEl>
                                          </p:spTgt>
                                        </p:tgtEl>
                                        <p:attrNameLst>
                                          <p:attrName>style.visibility</p:attrName>
                                        </p:attrNameLst>
                                      </p:cBhvr>
                                      <p:to>
                                        <p:strVal val="visible"/>
                                      </p:to>
                                    </p:set>
                                    <p:animEffect transition="in" filter="slide(fromBottom)">
                                      <p:cBhvr>
                                        <p:cTn id="107" dur="500"/>
                                        <p:tgtEl>
                                          <p:spTgt spid="30">
                                            <p:txEl>
                                              <p:pRg st="0" end="0"/>
                                            </p:txEl>
                                          </p:spTgt>
                                        </p:tgtEl>
                                      </p:cBhvr>
                                    </p:animEffect>
                                  </p:childTnLst>
                                  <p:subTnLst>
                                    <p:audio>
                                      <p:cMediaNode>
                                        <p:cTn display="0" masterRel="sameClick">
                                          <p:stCondLst>
                                            <p:cond evt="begin" delay="0">
                                              <p:tn val="105"/>
                                            </p:cond>
                                          </p:stCondLst>
                                          <p:endCondLst>
                                            <p:cond evt="onStopAudio" delay="0">
                                              <p:tgtEl>
                                                <p:sldTgt/>
                                              </p:tgtEl>
                                            </p:cond>
                                          </p:endCondLst>
                                        </p:cTn>
                                        <p:tgtEl>
                                          <p:sndTgt r:embed="rId5" name="ICE01.WAV"/>
                                        </p:tgtEl>
                                      </p:cMediaNode>
                                    </p:audio>
                                  </p:sub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30">
                                            <p:txEl>
                                              <p:pRg st="0" end="0"/>
                                            </p:txEl>
                                          </p:spTgt>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5" name="ICE01.WAV"/>
                                        </p:tgtEl>
                                      </p:cMediaNode>
                                    </p:audio>
                                  </p:sub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childTnLst>
                                    <p:set>
                                      <p:cBhvr>
                                        <p:cTn id="115" dur="1" fill="hold">
                                          <p:stCondLst>
                                            <p:cond delay="0"/>
                                          </p:stCondLst>
                                        </p:cTn>
                                        <p:tgtEl>
                                          <p:spTgt spid="30">
                                            <p:bg/>
                                          </p:spTgt>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5" name="ICE01.WAV"/>
                                        </p:tgtEl>
                                      </p:cMediaNode>
                                    </p:audio>
                                  </p:subTnLst>
                                </p:cTn>
                              </p:par>
                            </p:childTnLst>
                          </p:cTn>
                        </p:par>
                      </p:childTnLst>
                    </p:cTn>
                  </p:par>
                  <p:par>
                    <p:cTn id="116" fill="hold">
                      <p:stCondLst>
                        <p:cond delay="indefinite"/>
                      </p:stCondLst>
                      <p:childTnLst>
                        <p:par>
                          <p:cTn id="117" fill="hold">
                            <p:stCondLst>
                              <p:cond delay="0"/>
                            </p:stCondLst>
                            <p:childTnLst>
                              <p:par>
                                <p:cTn id="118" presetID="12" presetClass="entr" presetSubtype="4" fill="hold" grpId="0" nodeType="clickEffect">
                                  <p:stCondLst>
                                    <p:cond delay="0"/>
                                  </p:stCondLst>
                                  <p:childTnLst>
                                    <p:set>
                                      <p:cBhvr>
                                        <p:cTn id="119" dur="1" fill="hold">
                                          <p:stCondLst>
                                            <p:cond delay="0"/>
                                          </p:stCondLst>
                                        </p:cTn>
                                        <p:tgtEl>
                                          <p:spTgt spid="31">
                                            <p:bg/>
                                          </p:spTgt>
                                        </p:tgtEl>
                                        <p:attrNameLst>
                                          <p:attrName>style.visibility</p:attrName>
                                        </p:attrNameLst>
                                      </p:cBhvr>
                                      <p:to>
                                        <p:strVal val="visible"/>
                                      </p:to>
                                    </p:set>
                                    <p:animEffect transition="in" filter="slide(fromBottom)">
                                      <p:cBhvr>
                                        <p:cTn id="120" dur="500"/>
                                        <p:tgtEl>
                                          <p:spTgt spid="31">
                                            <p:bg/>
                                          </p:spTgt>
                                        </p:tgtEl>
                                      </p:cBhvr>
                                    </p:animEffect>
                                  </p:childTnLst>
                                  <p:subTnLst>
                                    <p:audio>
                                      <p:cMediaNode>
                                        <p:cTn display="0" masterRel="sameClick">
                                          <p:stCondLst>
                                            <p:cond evt="begin" delay="0">
                                              <p:tn val="118"/>
                                            </p:cond>
                                          </p:stCondLst>
                                          <p:endCondLst>
                                            <p:cond evt="onStopAudio" delay="0">
                                              <p:tgtEl>
                                                <p:sldTgt/>
                                              </p:tgtEl>
                                            </p:cond>
                                          </p:endCondLst>
                                        </p:cTn>
                                        <p:tgtEl>
                                          <p:sndTgt r:embed="rId5" name="ICE01.WAV"/>
                                        </p:tgtEl>
                                      </p:cMediaNode>
                                    </p:audio>
                                  </p:subTnLst>
                                </p:cTn>
                              </p:par>
                            </p:childTnLst>
                          </p:cTn>
                        </p:par>
                      </p:childTnLst>
                    </p:cTn>
                  </p:par>
                  <p:par>
                    <p:cTn id="121" fill="hold">
                      <p:stCondLst>
                        <p:cond delay="indefinite"/>
                      </p:stCondLst>
                      <p:childTnLst>
                        <p:par>
                          <p:cTn id="122" fill="hold">
                            <p:stCondLst>
                              <p:cond delay="0"/>
                            </p:stCondLst>
                            <p:childTnLst>
                              <p:par>
                                <p:cTn id="123" presetID="12" presetClass="entr" presetSubtype="4" fill="hold" grpId="0" nodeType="clickEffect">
                                  <p:stCondLst>
                                    <p:cond delay="0"/>
                                  </p:stCondLst>
                                  <p:childTnLst>
                                    <p:set>
                                      <p:cBhvr>
                                        <p:cTn id="124" dur="1" fill="hold">
                                          <p:stCondLst>
                                            <p:cond delay="0"/>
                                          </p:stCondLst>
                                        </p:cTn>
                                        <p:tgtEl>
                                          <p:spTgt spid="31">
                                            <p:txEl>
                                              <p:pRg st="0" end="0"/>
                                            </p:txEl>
                                          </p:spTgt>
                                        </p:tgtEl>
                                        <p:attrNameLst>
                                          <p:attrName>style.visibility</p:attrName>
                                        </p:attrNameLst>
                                      </p:cBhvr>
                                      <p:to>
                                        <p:strVal val="visible"/>
                                      </p:to>
                                    </p:set>
                                    <p:animEffect transition="in" filter="slide(fromBottom)">
                                      <p:cBhvr>
                                        <p:cTn id="125" dur="500"/>
                                        <p:tgtEl>
                                          <p:spTgt spid="31">
                                            <p:txEl>
                                              <p:pRg st="0" end="0"/>
                                            </p:txEl>
                                          </p:spTgt>
                                        </p:tgtEl>
                                      </p:cBhvr>
                                    </p:animEffect>
                                  </p:childTnLst>
                                  <p:subTnLst>
                                    <p:audio>
                                      <p:cMediaNode>
                                        <p:cTn display="0" masterRel="sameClick">
                                          <p:stCondLst>
                                            <p:cond evt="begin" delay="0">
                                              <p:tn val="123"/>
                                            </p:cond>
                                          </p:stCondLst>
                                          <p:endCondLst>
                                            <p:cond evt="onStopAudio" delay="0">
                                              <p:tgtEl>
                                                <p:sldTgt/>
                                              </p:tgtEl>
                                            </p:cond>
                                          </p:endCondLst>
                                        </p:cTn>
                                        <p:tgtEl>
                                          <p:sndTgt r:embed="rId5" name="ICE01.WAV"/>
                                        </p:tgtEl>
                                      </p:cMediaNode>
                                    </p:audio>
                                  </p:subTnLst>
                                </p:cTn>
                              </p:par>
                            </p:childTnLst>
                          </p:cTn>
                        </p:par>
                      </p:childTnLst>
                    </p:cTn>
                  </p:par>
                  <p:par>
                    <p:cTn id="126" fill="hold">
                      <p:stCondLst>
                        <p:cond delay="indefinite"/>
                      </p:stCondLst>
                      <p:childTnLst>
                        <p:par>
                          <p:cTn id="127" fill="hold">
                            <p:stCondLst>
                              <p:cond delay="0"/>
                            </p:stCondLst>
                            <p:childTnLst>
                              <p:par>
                                <p:cTn id="128" presetID="1" presetClass="exit" presetSubtype="0" fill="hold" grpId="1" nodeType="clickEffect">
                                  <p:stCondLst>
                                    <p:cond delay="0"/>
                                  </p:stCondLst>
                                  <p:childTnLst>
                                    <p:set>
                                      <p:cBhvr>
                                        <p:cTn id="129" dur="1" fill="hold">
                                          <p:stCondLst>
                                            <p:cond delay="0"/>
                                          </p:stCondLst>
                                        </p:cTn>
                                        <p:tgtEl>
                                          <p:spTgt spid="31">
                                            <p:txEl>
                                              <p:pRg st="0" end="0"/>
                                            </p:txEl>
                                          </p:spTgt>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5" name="ICE01.WAV"/>
                                        </p:tgtEl>
                                      </p:cMediaNode>
                                    </p:audio>
                                  </p:sub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31">
                                            <p:bg/>
                                          </p:spTgt>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5" name="ICE01.WAV"/>
                                        </p:tgtEl>
                                      </p:cMediaNode>
                                    </p:audio>
                                  </p:subTnLst>
                                </p:cTn>
                              </p:par>
                            </p:childTnLst>
                          </p:cTn>
                        </p:par>
                      </p:childTnLst>
                    </p:cTn>
                  </p:par>
                  <p:par>
                    <p:cTn id="134" fill="hold">
                      <p:stCondLst>
                        <p:cond delay="indefinite"/>
                      </p:stCondLst>
                      <p:childTnLst>
                        <p:par>
                          <p:cTn id="135" fill="hold">
                            <p:stCondLst>
                              <p:cond delay="0"/>
                            </p:stCondLst>
                            <p:childTnLst>
                              <p:par>
                                <p:cTn id="136" presetID="12" presetClass="entr" presetSubtype="4" fill="hold" grpId="0" nodeType="clickEffect">
                                  <p:stCondLst>
                                    <p:cond delay="0"/>
                                  </p:stCondLst>
                                  <p:childTnLst>
                                    <p:set>
                                      <p:cBhvr>
                                        <p:cTn id="137" dur="1" fill="hold">
                                          <p:stCondLst>
                                            <p:cond delay="0"/>
                                          </p:stCondLst>
                                        </p:cTn>
                                        <p:tgtEl>
                                          <p:spTgt spid="32">
                                            <p:bg/>
                                          </p:spTgt>
                                        </p:tgtEl>
                                        <p:attrNameLst>
                                          <p:attrName>style.visibility</p:attrName>
                                        </p:attrNameLst>
                                      </p:cBhvr>
                                      <p:to>
                                        <p:strVal val="visible"/>
                                      </p:to>
                                    </p:set>
                                    <p:animEffect transition="in" filter="slide(fromBottom)">
                                      <p:cBhvr>
                                        <p:cTn id="138" dur="500"/>
                                        <p:tgtEl>
                                          <p:spTgt spid="32">
                                            <p:bg/>
                                          </p:spTgt>
                                        </p:tgtEl>
                                      </p:cBhvr>
                                    </p:animEffect>
                                  </p:childTnLst>
                                  <p:subTnLst>
                                    <p:audio>
                                      <p:cMediaNode>
                                        <p:cTn display="0" masterRel="sameClick">
                                          <p:stCondLst>
                                            <p:cond evt="begin" delay="0">
                                              <p:tn val="136"/>
                                            </p:cond>
                                          </p:stCondLst>
                                          <p:endCondLst>
                                            <p:cond evt="onStopAudio" delay="0">
                                              <p:tgtEl>
                                                <p:sldTgt/>
                                              </p:tgtEl>
                                            </p:cond>
                                          </p:endCondLst>
                                        </p:cTn>
                                        <p:tgtEl>
                                          <p:sndTgt r:embed="rId5" name="ICE01.WAV"/>
                                        </p:tgtEl>
                                      </p:cMediaNode>
                                    </p:audio>
                                  </p:subTnLst>
                                </p:cTn>
                              </p:par>
                            </p:childTnLst>
                          </p:cTn>
                        </p:par>
                      </p:childTnLst>
                    </p:cTn>
                  </p:par>
                  <p:par>
                    <p:cTn id="139" fill="hold">
                      <p:stCondLst>
                        <p:cond delay="indefinite"/>
                      </p:stCondLst>
                      <p:childTnLst>
                        <p:par>
                          <p:cTn id="140" fill="hold">
                            <p:stCondLst>
                              <p:cond delay="0"/>
                            </p:stCondLst>
                            <p:childTnLst>
                              <p:par>
                                <p:cTn id="141" presetID="12" presetClass="entr" presetSubtype="4" fill="hold" grpId="0" nodeType="clickEffect">
                                  <p:stCondLst>
                                    <p:cond delay="0"/>
                                  </p:stCondLst>
                                  <p:childTnLst>
                                    <p:set>
                                      <p:cBhvr>
                                        <p:cTn id="142" dur="1" fill="hold">
                                          <p:stCondLst>
                                            <p:cond delay="0"/>
                                          </p:stCondLst>
                                        </p:cTn>
                                        <p:tgtEl>
                                          <p:spTgt spid="32">
                                            <p:txEl>
                                              <p:pRg st="0" end="0"/>
                                            </p:txEl>
                                          </p:spTgt>
                                        </p:tgtEl>
                                        <p:attrNameLst>
                                          <p:attrName>style.visibility</p:attrName>
                                        </p:attrNameLst>
                                      </p:cBhvr>
                                      <p:to>
                                        <p:strVal val="visible"/>
                                      </p:to>
                                    </p:set>
                                    <p:animEffect transition="in" filter="slide(fromBottom)">
                                      <p:cBhvr>
                                        <p:cTn id="143" dur="500"/>
                                        <p:tgtEl>
                                          <p:spTgt spid="32">
                                            <p:txEl>
                                              <p:pRg st="0" end="0"/>
                                            </p:txEl>
                                          </p:spTgt>
                                        </p:tgtEl>
                                      </p:cBhvr>
                                    </p:animEffect>
                                  </p:childTnLst>
                                  <p:subTnLst>
                                    <p:audio>
                                      <p:cMediaNode>
                                        <p:cTn display="0" masterRel="sameClick">
                                          <p:stCondLst>
                                            <p:cond evt="begin" delay="0">
                                              <p:tn val="141"/>
                                            </p:cond>
                                          </p:stCondLst>
                                          <p:endCondLst>
                                            <p:cond evt="onStopAudio" delay="0">
                                              <p:tgtEl>
                                                <p:sldTgt/>
                                              </p:tgtEl>
                                            </p:cond>
                                          </p:endCondLst>
                                        </p:cTn>
                                        <p:tgtEl>
                                          <p:sndTgt r:embed="rId5" name="ICE01.WAV"/>
                                        </p:tgtEl>
                                      </p:cMediaNode>
                                    </p:audio>
                                  </p:sub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1" nodeType="clickEffect">
                                  <p:stCondLst>
                                    <p:cond delay="0"/>
                                  </p:stCondLst>
                                  <p:childTnLst>
                                    <p:set>
                                      <p:cBhvr>
                                        <p:cTn id="147" dur="1" fill="hold">
                                          <p:stCondLst>
                                            <p:cond delay="0"/>
                                          </p:stCondLst>
                                        </p:cTn>
                                        <p:tgtEl>
                                          <p:spTgt spid="32">
                                            <p:txEl>
                                              <p:pRg st="0" end="0"/>
                                            </p:txEl>
                                          </p:spTgt>
                                        </p:tgtEl>
                                        <p:attrNameLst>
                                          <p:attrName>style.visibility</p:attrName>
                                        </p:attrNameLst>
                                      </p:cBhvr>
                                      <p:to>
                                        <p:strVal val="hidden"/>
                                      </p:to>
                                    </p:set>
                                  </p:childTnLst>
                                  <p:subTnLst>
                                    <p:audio>
                                      <p:cMediaNode>
                                        <p:cTn display="0" masterRel="sameClick">
                                          <p:stCondLst>
                                            <p:cond evt="begin" delay="0">
                                              <p:tn val="146"/>
                                            </p:cond>
                                          </p:stCondLst>
                                          <p:endCondLst>
                                            <p:cond evt="onStopAudio" delay="0">
                                              <p:tgtEl>
                                                <p:sldTgt/>
                                              </p:tgtEl>
                                            </p:cond>
                                          </p:endCondLst>
                                        </p:cTn>
                                        <p:tgtEl>
                                          <p:sndTgt r:embed="rId5" name="ICE01.WAV"/>
                                        </p:tgtEl>
                                      </p:cMediaNode>
                                    </p:audio>
                                  </p:subTnLst>
                                </p:cTn>
                              </p:par>
                            </p:childTnLst>
                          </p:cTn>
                        </p:par>
                      </p:childTnLst>
                    </p:cTn>
                  </p:par>
                  <p:par>
                    <p:cTn id="148" fill="hold">
                      <p:stCondLst>
                        <p:cond delay="indefinite"/>
                      </p:stCondLst>
                      <p:childTnLst>
                        <p:par>
                          <p:cTn id="149" fill="hold">
                            <p:stCondLst>
                              <p:cond delay="0"/>
                            </p:stCondLst>
                            <p:childTnLst>
                              <p:par>
                                <p:cTn id="150" presetID="1" presetClass="exit" presetSubtype="0" fill="hold" grpId="1" nodeType="clickEffect">
                                  <p:stCondLst>
                                    <p:cond delay="0"/>
                                  </p:stCondLst>
                                  <p:childTnLst>
                                    <p:set>
                                      <p:cBhvr>
                                        <p:cTn id="151" dur="1" fill="hold">
                                          <p:stCondLst>
                                            <p:cond delay="0"/>
                                          </p:stCondLst>
                                        </p:cTn>
                                        <p:tgtEl>
                                          <p:spTgt spid="32">
                                            <p:bg/>
                                          </p:spTgt>
                                        </p:tgtEl>
                                        <p:attrNameLst>
                                          <p:attrName>style.visibility</p:attrName>
                                        </p:attrNameLst>
                                      </p:cBhvr>
                                      <p:to>
                                        <p:strVal val="hidden"/>
                                      </p:to>
                                    </p:set>
                                  </p:childTnLst>
                                  <p:subTnLst>
                                    <p:audio>
                                      <p:cMediaNode>
                                        <p:cTn display="0" masterRel="sameClick">
                                          <p:stCondLst>
                                            <p:cond evt="begin" delay="0">
                                              <p:tn val="150"/>
                                            </p:cond>
                                          </p:stCondLst>
                                          <p:endCondLst>
                                            <p:cond evt="onStopAudio" delay="0">
                                              <p:tgtEl>
                                                <p:sldTgt/>
                                              </p:tgtEl>
                                            </p:cond>
                                          </p:endCondLst>
                                        </p:cTn>
                                        <p:tgtEl>
                                          <p:sndTgt r:embed="rId5" name="ICE01.WAV"/>
                                        </p:tgtEl>
                                      </p:cMediaNode>
                                    </p:audio>
                                  </p:subTnLst>
                                </p:cTn>
                              </p:par>
                            </p:childTnLst>
                          </p:cTn>
                        </p:par>
                      </p:childTnLst>
                    </p:cTn>
                  </p:par>
                  <p:par>
                    <p:cTn id="152" fill="hold">
                      <p:stCondLst>
                        <p:cond delay="indefinite"/>
                      </p:stCondLst>
                      <p:childTnLst>
                        <p:par>
                          <p:cTn id="153" fill="hold">
                            <p:stCondLst>
                              <p:cond delay="0"/>
                            </p:stCondLst>
                            <p:childTnLst>
                              <p:par>
                                <p:cTn id="154" presetID="12" presetClass="entr" presetSubtype="4" fill="hold" grpId="0" nodeType="clickEffect">
                                  <p:stCondLst>
                                    <p:cond delay="0"/>
                                  </p:stCondLst>
                                  <p:childTnLst>
                                    <p:set>
                                      <p:cBhvr>
                                        <p:cTn id="155" dur="1" fill="hold">
                                          <p:stCondLst>
                                            <p:cond delay="0"/>
                                          </p:stCondLst>
                                        </p:cTn>
                                        <p:tgtEl>
                                          <p:spTgt spid="33">
                                            <p:bg/>
                                          </p:spTgt>
                                        </p:tgtEl>
                                        <p:attrNameLst>
                                          <p:attrName>style.visibility</p:attrName>
                                        </p:attrNameLst>
                                      </p:cBhvr>
                                      <p:to>
                                        <p:strVal val="visible"/>
                                      </p:to>
                                    </p:set>
                                    <p:animEffect transition="in" filter="slide(fromBottom)">
                                      <p:cBhvr>
                                        <p:cTn id="156" dur="500"/>
                                        <p:tgtEl>
                                          <p:spTgt spid="33">
                                            <p:bg/>
                                          </p:spTgt>
                                        </p:tgtEl>
                                      </p:cBhvr>
                                    </p:animEffect>
                                  </p:childTnLst>
                                  <p:subTnLst>
                                    <p:audio>
                                      <p:cMediaNode>
                                        <p:cTn display="0" masterRel="sameClick">
                                          <p:stCondLst>
                                            <p:cond evt="begin" delay="0">
                                              <p:tn val="154"/>
                                            </p:cond>
                                          </p:stCondLst>
                                          <p:endCondLst>
                                            <p:cond evt="onStopAudio" delay="0">
                                              <p:tgtEl>
                                                <p:sldTgt/>
                                              </p:tgtEl>
                                            </p:cond>
                                          </p:endCondLst>
                                        </p:cTn>
                                        <p:tgtEl>
                                          <p:sndTgt r:embed="rId5" name="ICE01.WAV"/>
                                        </p:tgtEl>
                                      </p:cMediaNode>
                                    </p:audio>
                                  </p:subTnLst>
                                </p:cTn>
                              </p:par>
                            </p:childTnLst>
                          </p:cTn>
                        </p:par>
                      </p:childTnLst>
                    </p:cTn>
                  </p:par>
                  <p:par>
                    <p:cTn id="157" fill="hold">
                      <p:stCondLst>
                        <p:cond delay="indefinite"/>
                      </p:stCondLst>
                      <p:childTnLst>
                        <p:par>
                          <p:cTn id="158" fill="hold">
                            <p:stCondLst>
                              <p:cond delay="0"/>
                            </p:stCondLst>
                            <p:childTnLst>
                              <p:par>
                                <p:cTn id="159" presetID="12" presetClass="entr" presetSubtype="4" fill="hold" grpId="0" nodeType="clickEffect">
                                  <p:stCondLst>
                                    <p:cond delay="0"/>
                                  </p:stCondLst>
                                  <p:childTnLst>
                                    <p:set>
                                      <p:cBhvr>
                                        <p:cTn id="160" dur="1" fill="hold">
                                          <p:stCondLst>
                                            <p:cond delay="0"/>
                                          </p:stCondLst>
                                        </p:cTn>
                                        <p:tgtEl>
                                          <p:spTgt spid="33">
                                            <p:txEl>
                                              <p:pRg st="0" end="0"/>
                                            </p:txEl>
                                          </p:spTgt>
                                        </p:tgtEl>
                                        <p:attrNameLst>
                                          <p:attrName>style.visibility</p:attrName>
                                        </p:attrNameLst>
                                      </p:cBhvr>
                                      <p:to>
                                        <p:strVal val="visible"/>
                                      </p:to>
                                    </p:set>
                                    <p:animEffect transition="in" filter="slide(fromBottom)">
                                      <p:cBhvr>
                                        <p:cTn id="161" dur="500"/>
                                        <p:tgtEl>
                                          <p:spTgt spid="33">
                                            <p:txEl>
                                              <p:pRg st="0" end="0"/>
                                            </p:txEl>
                                          </p:spTgt>
                                        </p:tgtEl>
                                      </p:cBhvr>
                                    </p:animEffect>
                                  </p:childTnLst>
                                  <p:subTnLst>
                                    <p:audio>
                                      <p:cMediaNode>
                                        <p:cTn display="0" masterRel="sameClick">
                                          <p:stCondLst>
                                            <p:cond evt="begin" delay="0">
                                              <p:tn val="159"/>
                                            </p:cond>
                                          </p:stCondLst>
                                          <p:endCondLst>
                                            <p:cond evt="onStopAudio" delay="0">
                                              <p:tgtEl>
                                                <p:sldTgt/>
                                              </p:tgtEl>
                                            </p:cond>
                                          </p:endCondLst>
                                        </p:cTn>
                                        <p:tgtEl>
                                          <p:sndTgt r:embed="rId5" name="ICE01.WAV"/>
                                        </p:tgtEl>
                                      </p:cMediaNode>
                                    </p:audio>
                                  </p:subTnLst>
                                </p:cTn>
                              </p:par>
                            </p:childTnLst>
                          </p:cTn>
                        </p:par>
                      </p:childTnLst>
                    </p:cTn>
                  </p:par>
                  <p:par>
                    <p:cTn id="162" fill="hold">
                      <p:stCondLst>
                        <p:cond delay="indefinite"/>
                      </p:stCondLst>
                      <p:childTnLst>
                        <p:par>
                          <p:cTn id="163" fill="hold">
                            <p:stCondLst>
                              <p:cond delay="0"/>
                            </p:stCondLst>
                            <p:childTnLst>
                              <p:par>
                                <p:cTn id="164" presetID="12" presetClass="entr" presetSubtype="4" fill="hold" grpId="0" nodeType="clickEffect">
                                  <p:stCondLst>
                                    <p:cond delay="0"/>
                                  </p:stCondLst>
                                  <p:childTnLst>
                                    <p:set>
                                      <p:cBhvr>
                                        <p:cTn id="165" dur="1" fill="hold">
                                          <p:stCondLst>
                                            <p:cond delay="0"/>
                                          </p:stCondLst>
                                        </p:cTn>
                                        <p:tgtEl>
                                          <p:spTgt spid="33">
                                            <p:txEl>
                                              <p:pRg st="1" end="1"/>
                                            </p:txEl>
                                          </p:spTgt>
                                        </p:tgtEl>
                                        <p:attrNameLst>
                                          <p:attrName>style.visibility</p:attrName>
                                        </p:attrNameLst>
                                      </p:cBhvr>
                                      <p:to>
                                        <p:strVal val="visible"/>
                                      </p:to>
                                    </p:set>
                                    <p:animEffect transition="in" filter="slide(fromBottom)">
                                      <p:cBhvr>
                                        <p:cTn id="166" dur="500"/>
                                        <p:tgtEl>
                                          <p:spTgt spid="33">
                                            <p:txEl>
                                              <p:pRg st="1" end="1"/>
                                            </p:txEl>
                                          </p:spTgt>
                                        </p:tgtEl>
                                      </p:cBhvr>
                                    </p:animEffect>
                                  </p:childTnLst>
                                  <p:subTnLst>
                                    <p:audio>
                                      <p:cMediaNode>
                                        <p:cTn display="0" masterRel="sameClick">
                                          <p:stCondLst>
                                            <p:cond evt="begin" delay="0">
                                              <p:tn val="164"/>
                                            </p:cond>
                                          </p:stCondLst>
                                          <p:endCondLst>
                                            <p:cond evt="onStopAudio" delay="0">
                                              <p:tgtEl>
                                                <p:sldTgt/>
                                              </p:tgtEl>
                                            </p:cond>
                                          </p:endCondLst>
                                        </p:cTn>
                                        <p:tgtEl>
                                          <p:sndTgt r:embed="rId5" name="ICE01.WAV"/>
                                        </p:tgtEl>
                                      </p:cMediaNode>
                                    </p:audio>
                                  </p:subTnLst>
                                </p:cTn>
                              </p:par>
                            </p:childTnLst>
                          </p:cTn>
                        </p:par>
                      </p:childTnLst>
                    </p:cTn>
                  </p:par>
                  <p:par>
                    <p:cTn id="167" fill="hold">
                      <p:stCondLst>
                        <p:cond delay="indefinite"/>
                      </p:stCondLst>
                      <p:childTnLst>
                        <p:par>
                          <p:cTn id="168" fill="hold">
                            <p:stCondLst>
                              <p:cond delay="0"/>
                            </p:stCondLst>
                            <p:childTnLst>
                              <p:par>
                                <p:cTn id="169" presetID="12" presetClass="entr" presetSubtype="4" fill="hold" grpId="0" nodeType="click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slide(fromBottom)">
                                      <p:cBhvr>
                                        <p:cTn id="171" dur="500"/>
                                        <p:tgtEl>
                                          <p:spTgt spid="34"/>
                                        </p:tgtEl>
                                      </p:cBhvr>
                                    </p:animEffect>
                                  </p:childTnLst>
                                  <p:subTnLst>
                                    <p:audio>
                                      <p:cMediaNode>
                                        <p:cTn display="0" masterRel="sameClick">
                                          <p:stCondLst>
                                            <p:cond evt="begin" delay="0">
                                              <p:tn val="169"/>
                                            </p:cond>
                                          </p:stCondLst>
                                          <p:endCondLst>
                                            <p:cond evt="onStopAudio" delay="0">
                                              <p:tgtEl>
                                                <p:sldTgt/>
                                              </p:tgtEl>
                                            </p:cond>
                                          </p:endCondLst>
                                        </p:cTn>
                                        <p:tgtEl>
                                          <p:sndTgt r:embed="rId5" name="ICE01.WAV"/>
                                        </p:tgtEl>
                                      </p:cMediaNode>
                                    </p:audio>
                                  </p:subTnLst>
                                </p:cTn>
                              </p:par>
                            </p:childTnLst>
                          </p:cTn>
                        </p:par>
                      </p:childTnLst>
                    </p:cTn>
                  </p:par>
                  <p:par>
                    <p:cTn id="172" fill="hold">
                      <p:stCondLst>
                        <p:cond delay="indefinite"/>
                      </p:stCondLst>
                      <p:childTnLst>
                        <p:par>
                          <p:cTn id="173" fill="hold">
                            <p:stCondLst>
                              <p:cond delay="0"/>
                            </p:stCondLst>
                            <p:childTnLst>
                              <p:par>
                                <p:cTn id="174" presetID="1" presetClass="exit" presetSubtype="0" fill="hold" grpId="1" nodeType="clickEffect">
                                  <p:stCondLst>
                                    <p:cond delay="0"/>
                                  </p:stCondLst>
                                  <p:childTnLst>
                                    <p:set>
                                      <p:cBhvr>
                                        <p:cTn id="175" dur="1" fill="hold">
                                          <p:stCondLst>
                                            <p:cond delay="0"/>
                                          </p:stCondLst>
                                        </p:cTn>
                                        <p:tgtEl>
                                          <p:spTgt spid="33">
                                            <p:txEl>
                                              <p:pRg st="0" end="0"/>
                                            </p:txEl>
                                          </p:spTgt>
                                        </p:tgtEl>
                                        <p:attrNameLst>
                                          <p:attrName>style.visibility</p:attrName>
                                        </p:attrNameLst>
                                      </p:cBhvr>
                                      <p:to>
                                        <p:strVal val="hidden"/>
                                      </p:to>
                                    </p:set>
                                  </p:childTnLst>
                                  <p:subTnLst>
                                    <p:audio>
                                      <p:cMediaNode>
                                        <p:cTn display="0" masterRel="sameClick">
                                          <p:stCondLst>
                                            <p:cond evt="begin" delay="0">
                                              <p:tn val="174"/>
                                            </p:cond>
                                          </p:stCondLst>
                                          <p:endCondLst>
                                            <p:cond evt="onStopAudio" delay="0">
                                              <p:tgtEl>
                                                <p:sldTgt/>
                                              </p:tgtEl>
                                            </p:cond>
                                          </p:endCondLst>
                                        </p:cTn>
                                        <p:tgtEl>
                                          <p:sndTgt r:embed="rId5" name="ICE01.WAV"/>
                                        </p:tgtEl>
                                      </p:cMediaNode>
                                    </p:audio>
                                  </p:subTnLst>
                                </p:cTn>
                              </p:par>
                            </p:childTnLst>
                          </p:cTn>
                        </p:par>
                      </p:childTnLst>
                    </p:cTn>
                  </p:par>
                  <p:par>
                    <p:cTn id="176" fill="hold">
                      <p:stCondLst>
                        <p:cond delay="indefinite"/>
                      </p:stCondLst>
                      <p:childTnLst>
                        <p:par>
                          <p:cTn id="177" fill="hold">
                            <p:stCondLst>
                              <p:cond delay="0"/>
                            </p:stCondLst>
                            <p:childTnLst>
                              <p:par>
                                <p:cTn id="178" presetID="1" presetClass="exit" presetSubtype="0" fill="hold" grpId="1" nodeType="clickEffect">
                                  <p:stCondLst>
                                    <p:cond delay="0"/>
                                  </p:stCondLst>
                                  <p:childTnLst>
                                    <p:set>
                                      <p:cBhvr>
                                        <p:cTn id="179" dur="1" fill="hold">
                                          <p:stCondLst>
                                            <p:cond delay="0"/>
                                          </p:stCondLst>
                                        </p:cTn>
                                        <p:tgtEl>
                                          <p:spTgt spid="33">
                                            <p:txEl>
                                              <p:pRg st="1" end="1"/>
                                            </p:txEl>
                                          </p:spTgt>
                                        </p:tgtEl>
                                        <p:attrNameLst>
                                          <p:attrName>style.visibility</p:attrName>
                                        </p:attrNameLst>
                                      </p:cBhvr>
                                      <p:to>
                                        <p:strVal val="hidden"/>
                                      </p:to>
                                    </p:set>
                                  </p:childTnLst>
                                  <p:subTnLst>
                                    <p:audio>
                                      <p:cMediaNode>
                                        <p:cTn display="0" masterRel="sameClick">
                                          <p:stCondLst>
                                            <p:cond evt="begin" delay="0">
                                              <p:tn val="178"/>
                                            </p:cond>
                                          </p:stCondLst>
                                          <p:endCondLst>
                                            <p:cond evt="onStopAudio" delay="0">
                                              <p:tgtEl>
                                                <p:sldTgt/>
                                              </p:tgtEl>
                                            </p:cond>
                                          </p:endCondLst>
                                        </p:cTn>
                                        <p:tgtEl>
                                          <p:sndTgt r:embed="rId5" name="ICE01.WAV"/>
                                        </p:tgtEl>
                                      </p:cMediaNode>
                                    </p:audio>
                                  </p:subTnLst>
                                </p:cTn>
                              </p:par>
                            </p:childTnLst>
                          </p:cTn>
                        </p:par>
                      </p:childTnLst>
                    </p:cTn>
                  </p:par>
                  <p:par>
                    <p:cTn id="180" fill="hold">
                      <p:stCondLst>
                        <p:cond delay="indefinite"/>
                      </p:stCondLst>
                      <p:childTnLst>
                        <p:par>
                          <p:cTn id="181" fill="hold">
                            <p:stCondLst>
                              <p:cond delay="0"/>
                            </p:stCondLst>
                            <p:childTnLst>
                              <p:par>
                                <p:cTn id="182" presetID="1" presetClass="exit" presetSubtype="0" fill="hold" grpId="1" nodeType="clickEffect">
                                  <p:stCondLst>
                                    <p:cond delay="0"/>
                                  </p:stCondLst>
                                  <p:childTnLst>
                                    <p:set>
                                      <p:cBhvr>
                                        <p:cTn id="183" dur="1" fill="hold">
                                          <p:stCondLst>
                                            <p:cond delay="0"/>
                                          </p:stCondLst>
                                        </p:cTn>
                                        <p:tgtEl>
                                          <p:spTgt spid="33">
                                            <p:bg/>
                                          </p:spTgt>
                                        </p:tgtEl>
                                        <p:attrNameLst>
                                          <p:attrName>style.visibility</p:attrName>
                                        </p:attrNameLst>
                                      </p:cBhvr>
                                      <p:to>
                                        <p:strVal val="hidden"/>
                                      </p:to>
                                    </p:set>
                                  </p:childTnLst>
                                  <p:subTnLst>
                                    <p:audio>
                                      <p:cMediaNode>
                                        <p:cTn display="0" masterRel="sameClick">
                                          <p:stCondLst>
                                            <p:cond evt="begin" delay="0">
                                              <p:tn val="182"/>
                                            </p:cond>
                                          </p:stCondLst>
                                          <p:endCondLst>
                                            <p:cond evt="onStopAudio" delay="0">
                                              <p:tgtEl>
                                                <p:sldTgt/>
                                              </p:tgtEl>
                                            </p:cond>
                                          </p:endCondLst>
                                        </p:cTn>
                                        <p:tgtEl>
                                          <p:sndTgt r:embed="rId5" name="ICE01.WAV"/>
                                        </p:tgtEl>
                                      </p:cMediaNode>
                                    </p:audio>
                                  </p:subTnLst>
                                </p:cTn>
                              </p:par>
                              <p:par>
                                <p:cTn id="184" presetID="1" presetClass="exit" presetSubtype="0" fill="hold" grpId="1" nodeType="withEffect">
                                  <p:stCondLst>
                                    <p:cond delay="0"/>
                                  </p:stCondLst>
                                  <p:childTnLst>
                                    <p:set>
                                      <p:cBhvr>
                                        <p:cTn id="185" dur="1" fill="hold">
                                          <p:stCondLst>
                                            <p:cond delay="0"/>
                                          </p:stCondLst>
                                        </p:cTn>
                                        <p:tgtEl>
                                          <p:spTgt spid="34"/>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2" presetClass="entr" presetSubtype="4" fill="hold" grpId="0" nodeType="clickEffect">
                                  <p:stCondLst>
                                    <p:cond delay="0"/>
                                  </p:stCondLst>
                                  <p:childTnLst>
                                    <p:set>
                                      <p:cBhvr>
                                        <p:cTn id="189" dur="1" fill="hold">
                                          <p:stCondLst>
                                            <p:cond delay="0"/>
                                          </p:stCondLst>
                                        </p:cTn>
                                        <p:tgtEl>
                                          <p:spTgt spid="35">
                                            <p:bg/>
                                          </p:spTgt>
                                        </p:tgtEl>
                                        <p:attrNameLst>
                                          <p:attrName>style.visibility</p:attrName>
                                        </p:attrNameLst>
                                      </p:cBhvr>
                                      <p:to>
                                        <p:strVal val="visible"/>
                                      </p:to>
                                    </p:set>
                                    <p:animEffect transition="in" filter="slide(fromBottom)">
                                      <p:cBhvr>
                                        <p:cTn id="190" dur="500"/>
                                        <p:tgtEl>
                                          <p:spTgt spid="35">
                                            <p:bg/>
                                          </p:spTgt>
                                        </p:tgtEl>
                                      </p:cBhvr>
                                    </p:animEffect>
                                  </p:childTnLst>
                                  <p:subTnLst>
                                    <p:audio>
                                      <p:cMediaNode>
                                        <p:cTn display="0" masterRel="sameClick">
                                          <p:stCondLst>
                                            <p:cond evt="begin" delay="0">
                                              <p:tn val="188"/>
                                            </p:cond>
                                          </p:stCondLst>
                                          <p:endCondLst>
                                            <p:cond evt="onStopAudio" delay="0">
                                              <p:tgtEl>
                                                <p:sldTgt/>
                                              </p:tgtEl>
                                            </p:cond>
                                          </p:endCondLst>
                                        </p:cTn>
                                        <p:tgtEl>
                                          <p:sndTgt r:embed="rId5" name="ICE01.WAV"/>
                                        </p:tgtEl>
                                      </p:cMediaNode>
                                    </p:audio>
                                  </p:subTnLst>
                                </p:cTn>
                              </p:par>
                            </p:childTnLst>
                          </p:cTn>
                        </p:par>
                      </p:childTnLst>
                    </p:cTn>
                  </p:par>
                  <p:par>
                    <p:cTn id="191" fill="hold">
                      <p:stCondLst>
                        <p:cond delay="indefinite"/>
                      </p:stCondLst>
                      <p:childTnLst>
                        <p:par>
                          <p:cTn id="192" fill="hold">
                            <p:stCondLst>
                              <p:cond delay="0"/>
                            </p:stCondLst>
                            <p:childTnLst>
                              <p:par>
                                <p:cTn id="193" presetID="12" presetClass="entr" presetSubtype="4" fill="hold" grpId="0" nodeType="clickEffect">
                                  <p:stCondLst>
                                    <p:cond delay="0"/>
                                  </p:stCondLst>
                                  <p:childTnLst>
                                    <p:set>
                                      <p:cBhvr>
                                        <p:cTn id="194" dur="1" fill="hold">
                                          <p:stCondLst>
                                            <p:cond delay="0"/>
                                          </p:stCondLst>
                                        </p:cTn>
                                        <p:tgtEl>
                                          <p:spTgt spid="35">
                                            <p:txEl>
                                              <p:pRg st="0" end="0"/>
                                            </p:txEl>
                                          </p:spTgt>
                                        </p:tgtEl>
                                        <p:attrNameLst>
                                          <p:attrName>style.visibility</p:attrName>
                                        </p:attrNameLst>
                                      </p:cBhvr>
                                      <p:to>
                                        <p:strVal val="visible"/>
                                      </p:to>
                                    </p:set>
                                    <p:animEffect transition="in" filter="slide(fromBottom)">
                                      <p:cBhvr>
                                        <p:cTn id="195" dur="500"/>
                                        <p:tgtEl>
                                          <p:spTgt spid="35">
                                            <p:txEl>
                                              <p:pRg st="0" end="0"/>
                                            </p:txEl>
                                          </p:spTgt>
                                        </p:tgtEl>
                                      </p:cBhvr>
                                    </p:animEffect>
                                  </p:childTnLst>
                                  <p:subTnLst>
                                    <p:audio>
                                      <p:cMediaNode>
                                        <p:cTn display="0" masterRel="sameClick">
                                          <p:stCondLst>
                                            <p:cond evt="begin" delay="0">
                                              <p:tn val="193"/>
                                            </p:cond>
                                          </p:stCondLst>
                                          <p:endCondLst>
                                            <p:cond evt="onStopAudio" delay="0">
                                              <p:tgtEl>
                                                <p:sldTgt/>
                                              </p:tgtEl>
                                            </p:cond>
                                          </p:endCondLst>
                                        </p:cTn>
                                        <p:tgtEl>
                                          <p:sndTgt r:embed="rId5" name="ICE01.WAV"/>
                                        </p:tgtEl>
                                      </p:cMediaNode>
                                    </p:audio>
                                  </p:subTnLst>
                                </p:cTn>
                              </p:par>
                            </p:childTnLst>
                          </p:cTn>
                        </p:par>
                      </p:childTnLst>
                    </p:cTn>
                  </p:par>
                  <p:par>
                    <p:cTn id="196" fill="hold">
                      <p:stCondLst>
                        <p:cond delay="indefinite"/>
                      </p:stCondLst>
                      <p:childTnLst>
                        <p:par>
                          <p:cTn id="197" fill="hold">
                            <p:stCondLst>
                              <p:cond delay="0"/>
                            </p:stCondLst>
                            <p:childTnLst>
                              <p:par>
                                <p:cTn id="198" presetID="12" presetClass="entr" presetSubtype="4" fill="hold" grpId="0" nodeType="clickEffect">
                                  <p:stCondLst>
                                    <p:cond delay="0"/>
                                  </p:stCondLst>
                                  <p:childTnLst>
                                    <p:set>
                                      <p:cBhvr>
                                        <p:cTn id="199" dur="1" fill="hold">
                                          <p:stCondLst>
                                            <p:cond delay="0"/>
                                          </p:stCondLst>
                                        </p:cTn>
                                        <p:tgtEl>
                                          <p:spTgt spid="35">
                                            <p:txEl>
                                              <p:pRg st="1" end="1"/>
                                            </p:txEl>
                                          </p:spTgt>
                                        </p:tgtEl>
                                        <p:attrNameLst>
                                          <p:attrName>style.visibility</p:attrName>
                                        </p:attrNameLst>
                                      </p:cBhvr>
                                      <p:to>
                                        <p:strVal val="visible"/>
                                      </p:to>
                                    </p:set>
                                    <p:animEffect transition="in" filter="slide(fromBottom)">
                                      <p:cBhvr>
                                        <p:cTn id="200" dur="500"/>
                                        <p:tgtEl>
                                          <p:spTgt spid="35">
                                            <p:txEl>
                                              <p:pRg st="1" end="1"/>
                                            </p:txEl>
                                          </p:spTgt>
                                        </p:tgtEl>
                                      </p:cBhvr>
                                    </p:animEffect>
                                  </p:childTnLst>
                                  <p:subTnLst>
                                    <p:audio>
                                      <p:cMediaNode>
                                        <p:cTn display="0" masterRel="sameClick">
                                          <p:stCondLst>
                                            <p:cond evt="begin" delay="0">
                                              <p:tn val="198"/>
                                            </p:cond>
                                          </p:stCondLst>
                                          <p:endCondLst>
                                            <p:cond evt="onStopAudio" delay="0">
                                              <p:tgtEl>
                                                <p:sldTgt/>
                                              </p:tgtEl>
                                            </p:cond>
                                          </p:endCondLst>
                                        </p:cTn>
                                        <p:tgtEl>
                                          <p:sndTgt r:embed="rId5" name="ICE01.WAV"/>
                                        </p:tgtEl>
                                      </p:cMediaNode>
                                    </p:audio>
                                  </p:subTnLst>
                                </p:cTn>
                              </p:par>
                            </p:childTnLst>
                          </p:cTn>
                        </p:par>
                      </p:childTnLst>
                    </p:cTn>
                  </p:par>
                  <p:par>
                    <p:cTn id="201" fill="hold">
                      <p:stCondLst>
                        <p:cond delay="indefinite"/>
                      </p:stCondLst>
                      <p:childTnLst>
                        <p:par>
                          <p:cTn id="202" fill="hold">
                            <p:stCondLst>
                              <p:cond delay="0"/>
                            </p:stCondLst>
                            <p:childTnLst>
                              <p:par>
                                <p:cTn id="203" presetID="12" presetClass="entr" presetSubtype="4" fill="hold" grpId="0" nodeType="clickEffect">
                                  <p:stCondLst>
                                    <p:cond delay="0"/>
                                  </p:stCondLst>
                                  <p:childTnLst>
                                    <p:set>
                                      <p:cBhvr>
                                        <p:cTn id="204" dur="1" fill="hold">
                                          <p:stCondLst>
                                            <p:cond delay="0"/>
                                          </p:stCondLst>
                                        </p:cTn>
                                        <p:tgtEl>
                                          <p:spTgt spid="36"/>
                                        </p:tgtEl>
                                        <p:attrNameLst>
                                          <p:attrName>style.visibility</p:attrName>
                                        </p:attrNameLst>
                                      </p:cBhvr>
                                      <p:to>
                                        <p:strVal val="visible"/>
                                      </p:to>
                                    </p:set>
                                    <p:animEffect transition="in" filter="slide(fromBottom)">
                                      <p:cBhvr>
                                        <p:cTn id="205" dur="500"/>
                                        <p:tgtEl>
                                          <p:spTgt spid="36"/>
                                        </p:tgtEl>
                                      </p:cBhvr>
                                    </p:animEffect>
                                  </p:childTnLst>
                                  <p:subTnLst>
                                    <p:audio>
                                      <p:cMediaNode>
                                        <p:cTn display="0" masterRel="sameClick">
                                          <p:stCondLst>
                                            <p:cond evt="begin" delay="0">
                                              <p:tn val="203"/>
                                            </p:cond>
                                          </p:stCondLst>
                                          <p:endCondLst>
                                            <p:cond evt="onStopAudio" delay="0">
                                              <p:tgtEl>
                                                <p:sldTgt/>
                                              </p:tgtEl>
                                            </p:cond>
                                          </p:endCondLst>
                                        </p:cTn>
                                        <p:tgtEl>
                                          <p:sndTgt r:embed="rId5" name="ICE01.WAV"/>
                                        </p:tgtEl>
                                      </p:cMediaNode>
                                    </p:audio>
                                  </p:sub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1" nodeType="clickEffect">
                                  <p:stCondLst>
                                    <p:cond delay="0"/>
                                  </p:stCondLst>
                                  <p:childTnLst>
                                    <p:set>
                                      <p:cBhvr>
                                        <p:cTn id="209" dur="1" fill="hold">
                                          <p:stCondLst>
                                            <p:cond delay="0"/>
                                          </p:stCondLst>
                                        </p:cTn>
                                        <p:tgtEl>
                                          <p:spTgt spid="35">
                                            <p:txEl>
                                              <p:pRg st="0" end="0"/>
                                            </p:txEl>
                                          </p:spTgt>
                                        </p:tgtEl>
                                        <p:attrNameLst>
                                          <p:attrName>style.visibility</p:attrName>
                                        </p:attrNameLst>
                                      </p:cBhvr>
                                      <p:to>
                                        <p:strVal val="hidden"/>
                                      </p:to>
                                    </p:set>
                                  </p:childTnLst>
                                  <p:subTnLst>
                                    <p:audio>
                                      <p:cMediaNode>
                                        <p:cTn display="0" masterRel="sameClick">
                                          <p:stCondLst>
                                            <p:cond evt="begin" delay="0">
                                              <p:tn val="208"/>
                                            </p:cond>
                                          </p:stCondLst>
                                          <p:endCondLst>
                                            <p:cond evt="onStopAudio" delay="0">
                                              <p:tgtEl>
                                                <p:sldTgt/>
                                              </p:tgtEl>
                                            </p:cond>
                                          </p:endCondLst>
                                        </p:cTn>
                                        <p:tgtEl>
                                          <p:sndTgt r:embed="rId5" name="ICE01.WAV"/>
                                        </p:tgtEl>
                                      </p:cMediaNode>
                                    </p:audio>
                                  </p:subTnLst>
                                </p:cTn>
                              </p:par>
                            </p:childTnLst>
                          </p:cTn>
                        </p:par>
                      </p:childTnLst>
                    </p:cTn>
                  </p:par>
                  <p:par>
                    <p:cTn id="210" fill="hold">
                      <p:stCondLst>
                        <p:cond delay="indefinite"/>
                      </p:stCondLst>
                      <p:childTnLst>
                        <p:par>
                          <p:cTn id="211" fill="hold">
                            <p:stCondLst>
                              <p:cond delay="0"/>
                            </p:stCondLst>
                            <p:childTnLst>
                              <p:par>
                                <p:cTn id="212" presetID="1" presetClass="exit" presetSubtype="0" fill="hold" grpId="1" nodeType="clickEffect">
                                  <p:stCondLst>
                                    <p:cond delay="0"/>
                                  </p:stCondLst>
                                  <p:childTnLst>
                                    <p:set>
                                      <p:cBhvr>
                                        <p:cTn id="213" dur="1" fill="hold">
                                          <p:stCondLst>
                                            <p:cond delay="0"/>
                                          </p:stCondLst>
                                        </p:cTn>
                                        <p:tgtEl>
                                          <p:spTgt spid="35">
                                            <p:txEl>
                                              <p:pRg st="1" end="1"/>
                                            </p:txEl>
                                          </p:spTgt>
                                        </p:tgtEl>
                                        <p:attrNameLst>
                                          <p:attrName>style.visibility</p:attrName>
                                        </p:attrNameLst>
                                      </p:cBhvr>
                                      <p:to>
                                        <p:strVal val="hidden"/>
                                      </p:to>
                                    </p:set>
                                  </p:childTnLst>
                                  <p:subTnLst>
                                    <p:audio>
                                      <p:cMediaNode>
                                        <p:cTn display="0" masterRel="sameClick">
                                          <p:stCondLst>
                                            <p:cond evt="begin" delay="0">
                                              <p:tn val="212"/>
                                            </p:cond>
                                          </p:stCondLst>
                                          <p:endCondLst>
                                            <p:cond evt="onStopAudio" delay="0">
                                              <p:tgtEl>
                                                <p:sldTgt/>
                                              </p:tgtEl>
                                            </p:cond>
                                          </p:endCondLst>
                                        </p:cTn>
                                        <p:tgtEl>
                                          <p:sndTgt r:embed="rId5" name="ICE01.WAV"/>
                                        </p:tgtEl>
                                      </p:cMediaNode>
                                    </p:audio>
                                  </p:subTnLst>
                                </p:cTn>
                              </p:par>
                            </p:childTnLst>
                          </p:cTn>
                        </p:par>
                      </p:childTnLst>
                    </p:cTn>
                  </p:par>
                  <p:par>
                    <p:cTn id="214" fill="hold">
                      <p:stCondLst>
                        <p:cond delay="indefinite"/>
                      </p:stCondLst>
                      <p:childTnLst>
                        <p:par>
                          <p:cTn id="215" fill="hold">
                            <p:stCondLst>
                              <p:cond delay="0"/>
                            </p:stCondLst>
                            <p:childTnLst>
                              <p:par>
                                <p:cTn id="216" presetID="1" presetClass="exit" presetSubtype="0" fill="hold" grpId="1" nodeType="clickEffect">
                                  <p:stCondLst>
                                    <p:cond delay="0"/>
                                  </p:stCondLst>
                                  <p:childTnLst>
                                    <p:set>
                                      <p:cBhvr>
                                        <p:cTn id="217" dur="1" fill="hold">
                                          <p:stCondLst>
                                            <p:cond delay="0"/>
                                          </p:stCondLst>
                                        </p:cTn>
                                        <p:tgtEl>
                                          <p:spTgt spid="35">
                                            <p:bg/>
                                          </p:spTgt>
                                        </p:tgtEl>
                                        <p:attrNameLst>
                                          <p:attrName>style.visibility</p:attrName>
                                        </p:attrNameLst>
                                      </p:cBhvr>
                                      <p:to>
                                        <p:strVal val="hidden"/>
                                      </p:to>
                                    </p:set>
                                  </p:childTnLst>
                                  <p:subTnLst>
                                    <p:audio>
                                      <p:cMediaNode>
                                        <p:cTn display="0" masterRel="sameClick">
                                          <p:stCondLst>
                                            <p:cond evt="begin" delay="0">
                                              <p:tn val="216"/>
                                            </p:cond>
                                          </p:stCondLst>
                                          <p:endCondLst>
                                            <p:cond evt="onStopAudio" delay="0">
                                              <p:tgtEl>
                                                <p:sldTgt/>
                                              </p:tgtEl>
                                            </p:cond>
                                          </p:endCondLst>
                                        </p:cTn>
                                        <p:tgtEl>
                                          <p:sndTgt r:embed="rId5" name="ICE01.WAV"/>
                                        </p:tgtEl>
                                      </p:cMediaNode>
                                    </p:audio>
                                  </p:subTnLst>
                                </p:cTn>
                              </p:par>
                              <p:par>
                                <p:cTn id="218" presetID="1" presetClass="exit" presetSubtype="0" fill="hold" grpId="1" nodeType="withEffect">
                                  <p:stCondLst>
                                    <p:cond delay="0"/>
                                  </p:stCondLst>
                                  <p:childTnLst>
                                    <p:set>
                                      <p:cBhvr>
                                        <p:cTn id="219" dur="1" fill="hold">
                                          <p:stCondLst>
                                            <p:cond delay="0"/>
                                          </p:stCondLst>
                                        </p:cTn>
                                        <p:tgtEl>
                                          <p:spTgt spid="36"/>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2" presetClass="entr" presetSubtype="4" fill="hold" grpId="0" nodeType="clickEffect">
                                  <p:stCondLst>
                                    <p:cond delay="0"/>
                                  </p:stCondLst>
                                  <p:childTnLst>
                                    <p:set>
                                      <p:cBhvr>
                                        <p:cTn id="223" dur="1" fill="hold">
                                          <p:stCondLst>
                                            <p:cond delay="0"/>
                                          </p:stCondLst>
                                        </p:cTn>
                                        <p:tgtEl>
                                          <p:spTgt spid="37">
                                            <p:bg/>
                                          </p:spTgt>
                                        </p:tgtEl>
                                        <p:attrNameLst>
                                          <p:attrName>style.visibility</p:attrName>
                                        </p:attrNameLst>
                                      </p:cBhvr>
                                      <p:to>
                                        <p:strVal val="visible"/>
                                      </p:to>
                                    </p:set>
                                    <p:animEffect transition="in" filter="slide(fromBottom)">
                                      <p:cBhvr>
                                        <p:cTn id="224" dur="500"/>
                                        <p:tgtEl>
                                          <p:spTgt spid="37">
                                            <p:bg/>
                                          </p:spTgt>
                                        </p:tgtEl>
                                      </p:cBhvr>
                                    </p:animEffect>
                                  </p:childTnLst>
                                  <p:subTnLst>
                                    <p:audio>
                                      <p:cMediaNode>
                                        <p:cTn display="0" masterRel="sameClick">
                                          <p:stCondLst>
                                            <p:cond evt="begin" delay="0">
                                              <p:tn val="222"/>
                                            </p:cond>
                                          </p:stCondLst>
                                          <p:endCondLst>
                                            <p:cond evt="onStopAudio" delay="0">
                                              <p:tgtEl>
                                                <p:sldTgt/>
                                              </p:tgtEl>
                                            </p:cond>
                                          </p:endCondLst>
                                        </p:cTn>
                                        <p:tgtEl>
                                          <p:sndTgt r:embed="rId5" name="ICE01.WAV"/>
                                        </p:tgtEl>
                                      </p:cMediaNode>
                                    </p:audio>
                                  </p:subTnLst>
                                </p:cTn>
                              </p:par>
                            </p:childTnLst>
                          </p:cTn>
                        </p:par>
                      </p:childTnLst>
                    </p:cTn>
                  </p:par>
                  <p:par>
                    <p:cTn id="225" fill="hold">
                      <p:stCondLst>
                        <p:cond delay="indefinite"/>
                      </p:stCondLst>
                      <p:childTnLst>
                        <p:par>
                          <p:cTn id="226" fill="hold">
                            <p:stCondLst>
                              <p:cond delay="0"/>
                            </p:stCondLst>
                            <p:childTnLst>
                              <p:par>
                                <p:cTn id="227" presetID="12" presetClass="entr" presetSubtype="4" fill="hold" grpId="0" nodeType="clickEffect">
                                  <p:stCondLst>
                                    <p:cond delay="0"/>
                                  </p:stCondLst>
                                  <p:childTnLst>
                                    <p:set>
                                      <p:cBhvr>
                                        <p:cTn id="228" dur="1" fill="hold">
                                          <p:stCondLst>
                                            <p:cond delay="0"/>
                                          </p:stCondLst>
                                        </p:cTn>
                                        <p:tgtEl>
                                          <p:spTgt spid="37">
                                            <p:txEl>
                                              <p:pRg st="0" end="0"/>
                                            </p:txEl>
                                          </p:spTgt>
                                        </p:tgtEl>
                                        <p:attrNameLst>
                                          <p:attrName>style.visibility</p:attrName>
                                        </p:attrNameLst>
                                      </p:cBhvr>
                                      <p:to>
                                        <p:strVal val="visible"/>
                                      </p:to>
                                    </p:set>
                                    <p:animEffect transition="in" filter="slide(fromBottom)">
                                      <p:cBhvr>
                                        <p:cTn id="229" dur="500"/>
                                        <p:tgtEl>
                                          <p:spTgt spid="37">
                                            <p:txEl>
                                              <p:pRg st="0" end="0"/>
                                            </p:txEl>
                                          </p:spTgt>
                                        </p:tgtEl>
                                      </p:cBhvr>
                                    </p:animEffect>
                                  </p:childTnLst>
                                  <p:subTnLst>
                                    <p:audio>
                                      <p:cMediaNode>
                                        <p:cTn display="0" masterRel="sameClick">
                                          <p:stCondLst>
                                            <p:cond evt="begin" delay="0">
                                              <p:tn val="227"/>
                                            </p:cond>
                                          </p:stCondLst>
                                          <p:endCondLst>
                                            <p:cond evt="onStopAudio" delay="0">
                                              <p:tgtEl>
                                                <p:sldTgt/>
                                              </p:tgtEl>
                                            </p:cond>
                                          </p:endCondLst>
                                        </p:cTn>
                                        <p:tgtEl>
                                          <p:sndTgt r:embed="rId5" name="ICE01.WAV"/>
                                        </p:tgtEl>
                                      </p:cMediaNode>
                                    </p:audio>
                                  </p:subTnLst>
                                </p:cTn>
                              </p:par>
                            </p:childTnLst>
                          </p:cTn>
                        </p:par>
                      </p:childTnLst>
                    </p:cTn>
                  </p:par>
                  <p:par>
                    <p:cTn id="230" fill="hold">
                      <p:stCondLst>
                        <p:cond delay="indefinite"/>
                      </p:stCondLst>
                      <p:childTnLst>
                        <p:par>
                          <p:cTn id="231" fill="hold">
                            <p:stCondLst>
                              <p:cond delay="0"/>
                            </p:stCondLst>
                            <p:childTnLst>
                              <p:par>
                                <p:cTn id="232" presetID="12" presetClass="entr" presetSubtype="4" fill="hold" grpId="0" nodeType="clickEffect">
                                  <p:stCondLst>
                                    <p:cond delay="0"/>
                                  </p:stCondLst>
                                  <p:childTnLst>
                                    <p:set>
                                      <p:cBhvr>
                                        <p:cTn id="233" dur="1" fill="hold">
                                          <p:stCondLst>
                                            <p:cond delay="0"/>
                                          </p:stCondLst>
                                        </p:cTn>
                                        <p:tgtEl>
                                          <p:spTgt spid="37">
                                            <p:txEl>
                                              <p:pRg st="1" end="1"/>
                                            </p:txEl>
                                          </p:spTgt>
                                        </p:tgtEl>
                                        <p:attrNameLst>
                                          <p:attrName>style.visibility</p:attrName>
                                        </p:attrNameLst>
                                      </p:cBhvr>
                                      <p:to>
                                        <p:strVal val="visible"/>
                                      </p:to>
                                    </p:set>
                                    <p:animEffect transition="in" filter="slide(fromBottom)">
                                      <p:cBhvr>
                                        <p:cTn id="234" dur="500"/>
                                        <p:tgtEl>
                                          <p:spTgt spid="37">
                                            <p:txEl>
                                              <p:pRg st="1" end="1"/>
                                            </p:txEl>
                                          </p:spTgt>
                                        </p:tgtEl>
                                      </p:cBhvr>
                                    </p:animEffect>
                                  </p:childTnLst>
                                  <p:subTnLst>
                                    <p:audio>
                                      <p:cMediaNode>
                                        <p:cTn display="0" masterRel="sameClick">
                                          <p:stCondLst>
                                            <p:cond evt="begin" delay="0">
                                              <p:tn val="232"/>
                                            </p:cond>
                                          </p:stCondLst>
                                          <p:endCondLst>
                                            <p:cond evt="onStopAudio" delay="0">
                                              <p:tgtEl>
                                                <p:sldTgt/>
                                              </p:tgtEl>
                                            </p:cond>
                                          </p:endCondLst>
                                        </p:cTn>
                                        <p:tgtEl>
                                          <p:sndTgt r:embed="rId5" name="ICE01.WAV"/>
                                        </p:tgtEl>
                                      </p:cMediaNode>
                                    </p:audio>
                                  </p:subTnLst>
                                </p:cTn>
                              </p:par>
                            </p:childTnLst>
                          </p:cTn>
                        </p:par>
                      </p:childTnLst>
                    </p:cTn>
                  </p:par>
                  <p:par>
                    <p:cTn id="235" fill="hold">
                      <p:stCondLst>
                        <p:cond delay="indefinite"/>
                      </p:stCondLst>
                      <p:childTnLst>
                        <p:par>
                          <p:cTn id="236" fill="hold">
                            <p:stCondLst>
                              <p:cond delay="0"/>
                            </p:stCondLst>
                            <p:childTnLst>
                              <p:par>
                                <p:cTn id="237" presetID="12" presetClass="entr" presetSubtype="4" fill="hold" grpId="0" nodeType="clickEffect">
                                  <p:stCondLst>
                                    <p:cond delay="0"/>
                                  </p:stCondLst>
                                  <p:childTnLst>
                                    <p:set>
                                      <p:cBhvr>
                                        <p:cTn id="238" dur="1" fill="hold">
                                          <p:stCondLst>
                                            <p:cond delay="0"/>
                                          </p:stCondLst>
                                        </p:cTn>
                                        <p:tgtEl>
                                          <p:spTgt spid="37">
                                            <p:txEl>
                                              <p:pRg st="2" end="2"/>
                                            </p:txEl>
                                          </p:spTgt>
                                        </p:tgtEl>
                                        <p:attrNameLst>
                                          <p:attrName>style.visibility</p:attrName>
                                        </p:attrNameLst>
                                      </p:cBhvr>
                                      <p:to>
                                        <p:strVal val="visible"/>
                                      </p:to>
                                    </p:set>
                                    <p:animEffect transition="in" filter="slide(fromBottom)">
                                      <p:cBhvr>
                                        <p:cTn id="239" dur="500"/>
                                        <p:tgtEl>
                                          <p:spTgt spid="37">
                                            <p:txEl>
                                              <p:pRg st="2" end="2"/>
                                            </p:txEl>
                                          </p:spTgt>
                                        </p:tgtEl>
                                      </p:cBhvr>
                                    </p:animEffect>
                                  </p:childTnLst>
                                  <p:subTnLst>
                                    <p:audio>
                                      <p:cMediaNode>
                                        <p:cTn display="0" masterRel="sameClick">
                                          <p:stCondLst>
                                            <p:cond evt="begin" delay="0">
                                              <p:tn val="237"/>
                                            </p:cond>
                                          </p:stCondLst>
                                          <p:endCondLst>
                                            <p:cond evt="onStopAudio" delay="0">
                                              <p:tgtEl>
                                                <p:sldTgt/>
                                              </p:tgtEl>
                                            </p:cond>
                                          </p:endCondLst>
                                        </p:cTn>
                                        <p:tgtEl>
                                          <p:sndTgt r:embed="rId5" name="ICE01.WAV"/>
                                        </p:tgtEl>
                                      </p:cMediaNode>
                                    </p:audio>
                                  </p:subTnLst>
                                </p:cTn>
                              </p:par>
                            </p:childTnLst>
                          </p:cTn>
                        </p:par>
                      </p:childTnLst>
                    </p:cTn>
                  </p:par>
                  <p:par>
                    <p:cTn id="240" fill="hold">
                      <p:stCondLst>
                        <p:cond delay="indefinite"/>
                      </p:stCondLst>
                      <p:childTnLst>
                        <p:par>
                          <p:cTn id="241" fill="hold">
                            <p:stCondLst>
                              <p:cond delay="0"/>
                            </p:stCondLst>
                            <p:childTnLst>
                              <p:par>
                                <p:cTn id="242" presetID="12" presetClass="entr" presetSubtype="4" fill="hold" grpId="0" nodeType="clickEffect">
                                  <p:stCondLst>
                                    <p:cond delay="0"/>
                                  </p:stCondLst>
                                  <p:childTnLst>
                                    <p:set>
                                      <p:cBhvr>
                                        <p:cTn id="243" dur="1" fill="hold">
                                          <p:stCondLst>
                                            <p:cond delay="0"/>
                                          </p:stCondLst>
                                        </p:cTn>
                                        <p:tgtEl>
                                          <p:spTgt spid="37">
                                            <p:txEl>
                                              <p:pRg st="3" end="3"/>
                                            </p:txEl>
                                          </p:spTgt>
                                        </p:tgtEl>
                                        <p:attrNameLst>
                                          <p:attrName>style.visibility</p:attrName>
                                        </p:attrNameLst>
                                      </p:cBhvr>
                                      <p:to>
                                        <p:strVal val="visible"/>
                                      </p:to>
                                    </p:set>
                                    <p:animEffect transition="in" filter="slide(fromBottom)">
                                      <p:cBhvr>
                                        <p:cTn id="244" dur="500"/>
                                        <p:tgtEl>
                                          <p:spTgt spid="37">
                                            <p:txEl>
                                              <p:pRg st="3" end="3"/>
                                            </p:txEl>
                                          </p:spTgt>
                                        </p:tgtEl>
                                      </p:cBhvr>
                                    </p:animEffect>
                                  </p:childTnLst>
                                  <p:subTnLst>
                                    <p:audio>
                                      <p:cMediaNode>
                                        <p:cTn display="0" masterRel="sameClick">
                                          <p:stCondLst>
                                            <p:cond evt="begin" delay="0">
                                              <p:tn val="242"/>
                                            </p:cond>
                                          </p:stCondLst>
                                          <p:endCondLst>
                                            <p:cond evt="onStopAudio" delay="0">
                                              <p:tgtEl>
                                                <p:sldTgt/>
                                              </p:tgtEl>
                                            </p:cond>
                                          </p:endCondLst>
                                        </p:cTn>
                                        <p:tgtEl>
                                          <p:sndTgt r:embed="rId5" name="ICE01.WAV"/>
                                        </p:tgtEl>
                                      </p:cMediaNode>
                                    </p:audio>
                                  </p:subTnLst>
                                </p:cTn>
                              </p:par>
                            </p:childTnLst>
                          </p:cTn>
                        </p:par>
                      </p:childTnLst>
                    </p:cTn>
                  </p:par>
                  <p:par>
                    <p:cTn id="245" fill="hold">
                      <p:stCondLst>
                        <p:cond delay="indefinite"/>
                      </p:stCondLst>
                      <p:childTnLst>
                        <p:par>
                          <p:cTn id="246" fill="hold">
                            <p:stCondLst>
                              <p:cond delay="0"/>
                            </p:stCondLst>
                            <p:childTnLst>
                              <p:par>
                                <p:cTn id="247" presetID="12" presetClass="entr" presetSubtype="4" fill="hold" grpId="0" nodeType="clickEffect">
                                  <p:stCondLst>
                                    <p:cond delay="0"/>
                                  </p:stCondLst>
                                  <p:childTnLst>
                                    <p:set>
                                      <p:cBhvr>
                                        <p:cTn id="248" dur="1" fill="hold">
                                          <p:stCondLst>
                                            <p:cond delay="0"/>
                                          </p:stCondLst>
                                        </p:cTn>
                                        <p:tgtEl>
                                          <p:spTgt spid="38"/>
                                        </p:tgtEl>
                                        <p:attrNameLst>
                                          <p:attrName>style.visibility</p:attrName>
                                        </p:attrNameLst>
                                      </p:cBhvr>
                                      <p:to>
                                        <p:strVal val="visible"/>
                                      </p:to>
                                    </p:set>
                                    <p:animEffect transition="in" filter="slide(fromBottom)">
                                      <p:cBhvr>
                                        <p:cTn id="249" dur="500"/>
                                        <p:tgtEl>
                                          <p:spTgt spid="38"/>
                                        </p:tgtEl>
                                      </p:cBhvr>
                                    </p:animEffect>
                                  </p:childTnLst>
                                  <p:subTnLst>
                                    <p:audio>
                                      <p:cMediaNode>
                                        <p:cTn display="0" masterRel="sameClick">
                                          <p:stCondLst>
                                            <p:cond evt="begin" delay="0">
                                              <p:tn val="247"/>
                                            </p:cond>
                                          </p:stCondLst>
                                          <p:endCondLst>
                                            <p:cond evt="onStopAudio" delay="0">
                                              <p:tgtEl>
                                                <p:sldTgt/>
                                              </p:tgtEl>
                                            </p:cond>
                                          </p:endCondLst>
                                        </p:cTn>
                                        <p:tgtEl>
                                          <p:sndTgt r:embed="rId5" name="ICE01.WAV"/>
                                        </p:tgtEl>
                                      </p:cMediaNode>
                                    </p:audio>
                                  </p:subTnLst>
                                </p:cTn>
                              </p:par>
                            </p:childTnLst>
                          </p:cTn>
                        </p:par>
                      </p:childTnLst>
                    </p:cTn>
                  </p:par>
                  <p:par>
                    <p:cTn id="250" fill="hold">
                      <p:stCondLst>
                        <p:cond delay="indefinite"/>
                      </p:stCondLst>
                      <p:childTnLst>
                        <p:par>
                          <p:cTn id="251" fill="hold">
                            <p:stCondLst>
                              <p:cond delay="0"/>
                            </p:stCondLst>
                            <p:childTnLst>
                              <p:par>
                                <p:cTn id="252" presetID="1" presetClass="exit" presetSubtype="0" fill="hold" grpId="1" nodeType="clickEffect">
                                  <p:stCondLst>
                                    <p:cond delay="0"/>
                                  </p:stCondLst>
                                  <p:childTnLst>
                                    <p:set>
                                      <p:cBhvr>
                                        <p:cTn id="253" dur="1" fill="hold">
                                          <p:stCondLst>
                                            <p:cond delay="0"/>
                                          </p:stCondLst>
                                        </p:cTn>
                                        <p:tgtEl>
                                          <p:spTgt spid="37">
                                            <p:txEl>
                                              <p:pRg st="0" end="0"/>
                                            </p:txEl>
                                          </p:spTgt>
                                        </p:tgtEl>
                                        <p:attrNameLst>
                                          <p:attrName>style.visibility</p:attrName>
                                        </p:attrNameLst>
                                      </p:cBhvr>
                                      <p:to>
                                        <p:strVal val="hidden"/>
                                      </p:to>
                                    </p:set>
                                  </p:childTnLst>
                                  <p:subTnLst>
                                    <p:audio>
                                      <p:cMediaNode>
                                        <p:cTn display="0" masterRel="sameClick">
                                          <p:stCondLst>
                                            <p:cond evt="begin" delay="0">
                                              <p:tn val="252"/>
                                            </p:cond>
                                          </p:stCondLst>
                                          <p:endCondLst>
                                            <p:cond evt="onStopAudio" delay="0">
                                              <p:tgtEl>
                                                <p:sldTgt/>
                                              </p:tgtEl>
                                            </p:cond>
                                          </p:endCondLst>
                                        </p:cTn>
                                        <p:tgtEl>
                                          <p:sndTgt r:embed="rId5" name="ICE01.WAV"/>
                                        </p:tgtEl>
                                      </p:cMediaNode>
                                    </p:audio>
                                  </p:subTnLst>
                                </p:cTn>
                              </p:par>
                            </p:childTnLst>
                          </p:cTn>
                        </p:par>
                      </p:childTnLst>
                    </p:cTn>
                  </p:par>
                  <p:par>
                    <p:cTn id="254" fill="hold">
                      <p:stCondLst>
                        <p:cond delay="indefinite"/>
                      </p:stCondLst>
                      <p:childTnLst>
                        <p:par>
                          <p:cTn id="255" fill="hold">
                            <p:stCondLst>
                              <p:cond delay="0"/>
                            </p:stCondLst>
                            <p:childTnLst>
                              <p:par>
                                <p:cTn id="256" presetID="1" presetClass="exit" presetSubtype="0" fill="hold" grpId="1" nodeType="clickEffect">
                                  <p:stCondLst>
                                    <p:cond delay="0"/>
                                  </p:stCondLst>
                                  <p:childTnLst>
                                    <p:set>
                                      <p:cBhvr>
                                        <p:cTn id="257" dur="1" fill="hold">
                                          <p:stCondLst>
                                            <p:cond delay="0"/>
                                          </p:stCondLst>
                                        </p:cTn>
                                        <p:tgtEl>
                                          <p:spTgt spid="37">
                                            <p:txEl>
                                              <p:pRg st="1" end="1"/>
                                            </p:txEl>
                                          </p:spTgt>
                                        </p:tgtEl>
                                        <p:attrNameLst>
                                          <p:attrName>style.visibility</p:attrName>
                                        </p:attrNameLst>
                                      </p:cBhvr>
                                      <p:to>
                                        <p:strVal val="hidden"/>
                                      </p:to>
                                    </p:set>
                                  </p:childTnLst>
                                  <p:subTnLst>
                                    <p:audio>
                                      <p:cMediaNode>
                                        <p:cTn display="0" masterRel="sameClick">
                                          <p:stCondLst>
                                            <p:cond evt="begin" delay="0">
                                              <p:tn val="256"/>
                                            </p:cond>
                                          </p:stCondLst>
                                          <p:endCondLst>
                                            <p:cond evt="onStopAudio" delay="0">
                                              <p:tgtEl>
                                                <p:sldTgt/>
                                              </p:tgtEl>
                                            </p:cond>
                                          </p:endCondLst>
                                        </p:cTn>
                                        <p:tgtEl>
                                          <p:sndTgt r:embed="rId5" name="ICE01.WAV"/>
                                        </p:tgtEl>
                                      </p:cMediaNode>
                                    </p:audio>
                                  </p:subTnLst>
                                </p:cTn>
                              </p:par>
                            </p:childTnLst>
                          </p:cTn>
                        </p:par>
                      </p:childTnLst>
                    </p:cTn>
                  </p:par>
                  <p:par>
                    <p:cTn id="258" fill="hold">
                      <p:stCondLst>
                        <p:cond delay="indefinite"/>
                      </p:stCondLst>
                      <p:childTnLst>
                        <p:par>
                          <p:cTn id="259" fill="hold">
                            <p:stCondLst>
                              <p:cond delay="0"/>
                            </p:stCondLst>
                            <p:childTnLst>
                              <p:par>
                                <p:cTn id="260" presetID="1" presetClass="exit" presetSubtype="0" fill="hold" grpId="1" nodeType="clickEffect">
                                  <p:stCondLst>
                                    <p:cond delay="0"/>
                                  </p:stCondLst>
                                  <p:childTnLst>
                                    <p:set>
                                      <p:cBhvr>
                                        <p:cTn id="261" dur="1" fill="hold">
                                          <p:stCondLst>
                                            <p:cond delay="0"/>
                                          </p:stCondLst>
                                        </p:cTn>
                                        <p:tgtEl>
                                          <p:spTgt spid="37">
                                            <p:txEl>
                                              <p:pRg st="2" end="2"/>
                                            </p:txEl>
                                          </p:spTgt>
                                        </p:tgtEl>
                                        <p:attrNameLst>
                                          <p:attrName>style.visibility</p:attrName>
                                        </p:attrNameLst>
                                      </p:cBhvr>
                                      <p:to>
                                        <p:strVal val="hidden"/>
                                      </p:to>
                                    </p:set>
                                  </p:childTnLst>
                                  <p:subTnLst>
                                    <p:audio>
                                      <p:cMediaNode>
                                        <p:cTn display="0" masterRel="sameClick">
                                          <p:stCondLst>
                                            <p:cond evt="begin" delay="0">
                                              <p:tn val="260"/>
                                            </p:cond>
                                          </p:stCondLst>
                                          <p:endCondLst>
                                            <p:cond evt="onStopAudio" delay="0">
                                              <p:tgtEl>
                                                <p:sldTgt/>
                                              </p:tgtEl>
                                            </p:cond>
                                          </p:endCondLst>
                                        </p:cTn>
                                        <p:tgtEl>
                                          <p:sndTgt r:embed="rId5" name="ICE01.WAV"/>
                                        </p:tgtEl>
                                      </p:cMediaNode>
                                    </p:audio>
                                  </p:subTnLst>
                                </p:cTn>
                              </p:par>
                            </p:childTnLst>
                          </p:cTn>
                        </p:par>
                      </p:childTnLst>
                    </p:cTn>
                  </p:par>
                  <p:par>
                    <p:cTn id="262" fill="hold">
                      <p:stCondLst>
                        <p:cond delay="indefinite"/>
                      </p:stCondLst>
                      <p:childTnLst>
                        <p:par>
                          <p:cTn id="263" fill="hold">
                            <p:stCondLst>
                              <p:cond delay="0"/>
                            </p:stCondLst>
                            <p:childTnLst>
                              <p:par>
                                <p:cTn id="264" presetID="1" presetClass="exit" presetSubtype="0" fill="hold" grpId="1" nodeType="clickEffect">
                                  <p:stCondLst>
                                    <p:cond delay="0"/>
                                  </p:stCondLst>
                                  <p:childTnLst>
                                    <p:set>
                                      <p:cBhvr>
                                        <p:cTn id="265" dur="1" fill="hold">
                                          <p:stCondLst>
                                            <p:cond delay="0"/>
                                          </p:stCondLst>
                                        </p:cTn>
                                        <p:tgtEl>
                                          <p:spTgt spid="37">
                                            <p:txEl>
                                              <p:pRg st="3" end="3"/>
                                            </p:txEl>
                                          </p:spTgt>
                                        </p:tgtEl>
                                        <p:attrNameLst>
                                          <p:attrName>style.visibility</p:attrName>
                                        </p:attrNameLst>
                                      </p:cBhvr>
                                      <p:to>
                                        <p:strVal val="hidden"/>
                                      </p:to>
                                    </p:set>
                                  </p:childTnLst>
                                  <p:subTnLst>
                                    <p:audio>
                                      <p:cMediaNode>
                                        <p:cTn display="0" masterRel="sameClick">
                                          <p:stCondLst>
                                            <p:cond evt="begin" delay="0">
                                              <p:tn val="264"/>
                                            </p:cond>
                                          </p:stCondLst>
                                          <p:endCondLst>
                                            <p:cond evt="onStopAudio" delay="0">
                                              <p:tgtEl>
                                                <p:sldTgt/>
                                              </p:tgtEl>
                                            </p:cond>
                                          </p:endCondLst>
                                        </p:cTn>
                                        <p:tgtEl>
                                          <p:sndTgt r:embed="rId5" name="ICE01.WAV"/>
                                        </p:tgtEl>
                                      </p:cMediaNode>
                                    </p:audio>
                                  </p:subTnLst>
                                </p:cTn>
                              </p:par>
                            </p:childTnLst>
                          </p:cTn>
                        </p:par>
                      </p:childTnLst>
                    </p:cTn>
                  </p:par>
                  <p:par>
                    <p:cTn id="266" fill="hold">
                      <p:stCondLst>
                        <p:cond delay="indefinite"/>
                      </p:stCondLst>
                      <p:childTnLst>
                        <p:par>
                          <p:cTn id="267" fill="hold">
                            <p:stCondLst>
                              <p:cond delay="0"/>
                            </p:stCondLst>
                            <p:childTnLst>
                              <p:par>
                                <p:cTn id="268" presetID="1" presetClass="exit" presetSubtype="0" fill="hold" grpId="1" nodeType="clickEffect">
                                  <p:stCondLst>
                                    <p:cond delay="0"/>
                                  </p:stCondLst>
                                  <p:childTnLst>
                                    <p:set>
                                      <p:cBhvr>
                                        <p:cTn id="269" dur="1" fill="hold">
                                          <p:stCondLst>
                                            <p:cond delay="0"/>
                                          </p:stCondLst>
                                        </p:cTn>
                                        <p:tgtEl>
                                          <p:spTgt spid="37">
                                            <p:bg/>
                                          </p:spTgt>
                                        </p:tgtEl>
                                        <p:attrNameLst>
                                          <p:attrName>style.visibility</p:attrName>
                                        </p:attrNameLst>
                                      </p:cBhvr>
                                      <p:to>
                                        <p:strVal val="hidden"/>
                                      </p:to>
                                    </p:set>
                                  </p:childTnLst>
                                  <p:subTnLst>
                                    <p:audio>
                                      <p:cMediaNode>
                                        <p:cTn display="0" masterRel="sameClick">
                                          <p:stCondLst>
                                            <p:cond evt="begin" delay="0">
                                              <p:tn val="268"/>
                                            </p:cond>
                                          </p:stCondLst>
                                          <p:endCondLst>
                                            <p:cond evt="onStopAudio" delay="0">
                                              <p:tgtEl>
                                                <p:sldTgt/>
                                              </p:tgtEl>
                                            </p:cond>
                                          </p:endCondLst>
                                        </p:cTn>
                                        <p:tgtEl>
                                          <p:sndTgt r:embed="rId5" name="ICE01.WAV"/>
                                        </p:tgtEl>
                                      </p:cMediaNode>
                                    </p:audio>
                                  </p:subTnLst>
                                </p:cTn>
                              </p:par>
                              <p:par>
                                <p:cTn id="270" presetID="1" presetClass="exit" presetSubtype="0" fill="hold" grpId="1" nodeType="withEffect">
                                  <p:stCondLst>
                                    <p:cond delay="0"/>
                                  </p:stCondLst>
                                  <p:childTnLst>
                                    <p:set>
                                      <p:cBhvr>
                                        <p:cTn id="271" dur="1" fill="hold">
                                          <p:stCondLst>
                                            <p:cond delay="0"/>
                                          </p:stCondLst>
                                        </p:cTn>
                                        <p:tgtEl>
                                          <p:spTgt spid="38"/>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2" presetClass="entr" presetSubtype="4" fill="hold" grpId="0" nodeType="click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slide(fromBottom)">
                                      <p:cBhvr>
                                        <p:cTn id="276" dur="500"/>
                                        <p:tgtEl>
                                          <p:spTgt spid="39"/>
                                        </p:tgtEl>
                                      </p:cBhvr>
                                    </p:animEffect>
                                  </p:childTnLst>
                                  <p:subTnLst>
                                    <p:audio>
                                      <p:cMediaNode>
                                        <p:cTn display="0" masterRel="sameClick">
                                          <p:stCondLst>
                                            <p:cond evt="begin" delay="0">
                                              <p:tn val="274"/>
                                            </p:cond>
                                          </p:stCondLst>
                                          <p:endCondLst>
                                            <p:cond evt="onStopAudio" delay="0">
                                              <p:tgtEl>
                                                <p:sldTgt/>
                                              </p:tgtEl>
                                            </p:cond>
                                          </p:endCondLst>
                                        </p:cTn>
                                        <p:tgtEl>
                                          <p:sndTgt r:embed="rId5" name="ICE01.WAV"/>
                                        </p:tgtEl>
                                      </p:cMediaNode>
                                    </p:audio>
                                  </p:subTnLst>
                                </p:cTn>
                              </p:par>
                              <p:par>
                                <p:cTn id="277" presetID="1" presetClass="exit" presetSubtype="0" fill="hold" grpId="1" nodeType="withEffect">
                                  <p:stCondLst>
                                    <p:cond delay="0"/>
                                  </p:stCondLst>
                                  <p:childTnLst>
                                    <p:set>
                                      <p:cBhvr>
                                        <p:cTn id="27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build="p" animBg="1"/>
      <p:bldP spid="17" grpId="1" build="p" animBg="1"/>
      <p:bldP spid="18" grpId="0" build="p" animBg="1"/>
      <p:bldP spid="18" grpId="1" build="p" animBg="1"/>
      <p:bldP spid="27" grpId="0" build="p" animBg="1"/>
      <p:bldP spid="27" grpId="1" build="p" animBg="1"/>
      <p:bldP spid="28" grpId="0" build="p" animBg="1"/>
      <p:bldP spid="28" grpId="1" build="p" animBg="1"/>
      <p:bldP spid="29" grpId="0" build="p" animBg="1"/>
      <p:bldP spid="29" grpId="1" build="p" animBg="1"/>
      <p:bldP spid="30" grpId="0" build="p" animBg="1"/>
      <p:bldP spid="30" grpId="1" build="p" animBg="1"/>
      <p:bldP spid="31" grpId="0" build="p" animBg="1"/>
      <p:bldP spid="31" grpId="1" build="p" animBg="1"/>
      <p:bldP spid="32" grpId="0" build="p" animBg="1"/>
      <p:bldP spid="32" grpId="1" build="p" animBg="1"/>
      <p:bldP spid="33" grpId="0" build="p" animBg="1"/>
      <p:bldP spid="33" grpId="1" build="p" animBg="1"/>
      <p:bldP spid="34" grpId="0"/>
      <p:bldP spid="34" grpId="1"/>
      <p:bldP spid="35" grpId="0" build="p" animBg="1"/>
      <p:bldP spid="35" grpId="1" build="p" animBg="1"/>
      <p:bldP spid="36" grpId="0"/>
      <p:bldP spid="36" grpId="1"/>
      <p:bldP spid="37" grpId="0" build="p" animBg="1"/>
      <p:bldP spid="37" grpId="1" build="p" animBg="1"/>
      <p:bldP spid="38" grpId="0"/>
      <p:bldP spid="38" grpId="1"/>
      <p:bldP spid="39" grpId="0"/>
      <p:bldP spid="3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Grammar Focus</a:t>
            </a:r>
            <a:endParaRPr lang="zh-CN" altLang="en-US" sz="5400" b="0" i="0" dirty="0">
              <a:latin typeface="Script MT Bold" pitchFamily="66" charset="0"/>
            </a:endParaRPr>
          </a:p>
        </p:txBody>
      </p:sp>
      <p:sp>
        <p:nvSpPr>
          <p:cNvPr id="24" name="矩形 23"/>
          <p:cNvSpPr/>
          <p:nvPr/>
        </p:nvSpPr>
        <p:spPr>
          <a:xfrm>
            <a:off x="214282" y="1142984"/>
            <a:ext cx="5286412" cy="2643206"/>
          </a:xfrm>
          <a:prstGeom prst="rect">
            <a:avLst/>
          </a:prstGeom>
          <a:solidFill>
            <a:srgbClr val="00FF00">
              <a:alpha val="45098"/>
            </a:srgbClr>
          </a:solidFill>
          <a:ln>
            <a:solidFill>
              <a:srgbClr val="117E0C"/>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3500"/>
              </a:lnSpc>
            </a:pPr>
            <a:r>
              <a:rPr lang="en-US" altLang="zh-CN" sz="2000" b="1" i="1" dirty="0" smtClean="0">
                <a:latin typeface="Georgia" pitchFamily="18" charset="0"/>
              </a:rPr>
              <a:t>What do you usually do on weekends?</a:t>
            </a:r>
          </a:p>
          <a:p>
            <a:pPr>
              <a:lnSpc>
                <a:spcPts val="3500"/>
              </a:lnSpc>
            </a:pPr>
            <a:r>
              <a:rPr lang="en-US" altLang="zh-CN" sz="2000" b="1" i="1" dirty="0" smtClean="0">
                <a:latin typeface="Georgia" pitchFamily="18" charset="0"/>
              </a:rPr>
              <a:t>What do they do on weekends?</a:t>
            </a:r>
          </a:p>
          <a:p>
            <a:pPr>
              <a:lnSpc>
                <a:spcPts val="3500"/>
              </a:lnSpc>
            </a:pPr>
            <a:r>
              <a:rPr lang="en-US" altLang="zh-CN" sz="2000" b="1" i="1" dirty="0" smtClean="0">
                <a:latin typeface="Georgia" pitchFamily="18" charset="0"/>
              </a:rPr>
              <a:t>What does she do on  weekends?</a:t>
            </a:r>
          </a:p>
          <a:p>
            <a:pPr>
              <a:lnSpc>
                <a:spcPts val="3500"/>
              </a:lnSpc>
            </a:pPr>
            <a:r>
              <a:rPr lang="en-US" altLang="zh-CN" sz="2000" b="1" i="1" dirty="0" smtClean="0">
                <a:latin typeface="Georgia" pitchFamily="18" charset="0"/>
              </a:rPr>
              <a:t>How often do go to the movies?</a:t>
            </a:r>
          </a:p>
          <a:p>
            <a:pPr>
              <a:lnSpc>
                <a:spcPts val="3500"/>
              </a:lnSpc>
            </a:pPr>
            <a:r>
              <a:rPr lang="en-US" altLang="zh-CN" sz="2000" b="1" i="1" dirty="0" smtClean="0">
                <a:latin typeface="Georgia" pitchFamily="18" charset="0"/>
              </a:rPr>
              <a:t>How  often does he watch TV?</a:t>
            </a:r>
          </a:p>
          <a:p>
            <a:pPr>
              <a:lnSpc>
                <a:spcPts val="3500"/>
              </a:lnSpc>
            </a:pPr>
            <a:r>
              <a:rPr lang="en-US" altLang="zh-CN" sz="2000" b="1" i="1" dirty="0" smtClean="0">
                <a:latin typeface="Georgia" pitchFamily="18" charset="0"/>
              </a:rPr>
              <a:t>Dong you go shopping</a:t>
            </a:r>
          </a:p>
        </p:txBody>
      </p:sp>
      <p:sp>
        <p:nvSpPr>
          <p:cNvPr id="25" name="矩形 24"/>
          <p:cNvSpPr/>
          <p:nvPr/>
        </p:nvSpPr>
        <p:spPr>
          <a:xfrm>
            <a:off x="3500430" y="3857628"/>
            <a:ext cx="5429288" cy="2643206"/>
          </a:xfrm>
          <a:prstGeom prst="rect">
            <a:avLst/>
          </a:prstGeom>
          <a:solidFill>
            <a:srgbClr val="00FF00">
              <a:alpha val="45098"/>
            </a:srgbClr>
          </a:solidFill>
          <a:ln>
            <a:solidFill>
              <a:srgbClr val="117E0C"/>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3500"/>
              </a:lnSpc>
            </a:pPr>
            <a:r>
              <a:rPr lang="en-US" altLang="zh-CN" sz="2000" b="1" i="1" dirty="0" smtClean="0">
                <a:latin typeface="Georgia" pitchFamily="18" charset="0"/>
              </a:rPr>
              <a:t>I always exercise.</a:t>
            </a:r>
          </a:p>
          <a:p>
            <a:pPr>
              <a:lnSpc>
                <a:spcPts val="3500"/>
              </a:lnSpc>
            </a:pPr>
            <a:r>
              <a:rPr lang="en-US" altLang="zh-CN" sz="2000" b="1" i="1" dirty="0" smtClean="0">
                <a:latin typeface="Georgia" pitchFamily="18" charset="0"/>
              </a:rPr>
              <a:t>They often help with housework.</a:t>
            </a:r>
          </a:p>
          <a:p>
            <a:pPr>
              <a:lnSpc>
                <a:spcPts val="3500"/>
              </a:lnSpc>
            </a:pPr>
            <a:r>
              <a:rPr lang="en-US" altLang="zh-CN" sz="2000" b="1" i="1" dirty="0" smtClean="0">
                <a:latin typeface="Georgia" pitchFamily="18" charset="0"/>
              </a:rPr>
              <a:t>She sometimes goes shopping.</a:t>
            </a:r>
          </a:p>
          <a:p>
            <a:pPr>
              <a:lnSpc>
                <a:spcPts val="3500"/>
              </a:lnSpc>
            </a:pPr>
            <a:r>
              <a:rPr lang="en-US" altLang="zh-CN" sz="2000" b="1" i="1" dirty="0" smtClean="0">
                <a:latin typeface="Georgia" pitchFamily="18" charset="0"/>
              </a:rPr>
              <a:t>I go to the movies maybe once a month.</a:t>
            </a:r>
          </a:p>
          <a:p>
            <a:pPr>
              <a:lnSpc>
                <a:spcPts val="3500"/>
              </a:lnSpc>
            </a:pPr>
            <a:r>
              <a:rPr lang="en-US" altLang="zh-CN" sz="2000" b="1" i="1" dirty="0" smtClean="0">
                <a:latin typeface="Georgia" pitchFamily="18" charset="0"/>
              </a:rPr>
              <a:t>He hardly ever watches TV.</a:t>
            </a:r>
          </a:p>
          <a:p>
            <a:pPr>
              <a:lnSpc>
                <a:spcPts val="3500"/>
              </a:lnSpc>
            </a:pPr>
            <a:r>
              <a:rPr lang="en-US" altLang="zh-CN" sz="2000" b="1" i="1" dirty="0" smtClean="0">
                <a:latin typeface="Georgia" pitchFamily="18" charset="0"/>
              </a:rPr>
              <a:t>No, l never go shopping.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to="" calcmode="lin" valueType="num">
                                      <p:cBhvr>
                                        <p:cTn id="7" dur="1" fill="hold"/>
                                        <p:tgtEl>
                                          <p:spTgt spid="2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to="" calcmode="lin" valueType="num">
                                      <p:cBhvr>
                                        <p:cTn id="12" dur="1" fill="hold"/>
                                        <p:tgtEl>
                                          <p:spTgt spid="25"/>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132" y="1268760"/>
            <a:ext cx="4210852" cy="5000536"/>
          </a:xfrm>
          <a:prstGeom prst="rect">
            <a:avLst/>
          </a:prstGeom>
          <a:noFill/>
        </p:spPr>
        <p:txBody>
          <a:bodyPr wrap="square" rtlCol="0">
            <a:spAutoFit/>
          </a:bodyPr>
          <a:lstStyle/>
          <a:p>
            <a:pPr marL="342900" indent="-342900">
              <a:lnSpc>
                <a:spcPts val="3500"/>
              </a:lnSpc>
              <a:buAutoNum type="arabicPeriod"/>
            </a:pPr>
            <a:r>
              <a:rPr lang="en-US" altLang="zh-CN" sz="2800" i="1" dirty="0" smtClean="0">
                <a:latin typeface="Georgia" pitchFamily="18" charset="0"/>
              </a:rPr>
              <a:t>How often _____ he play soccer?</a:t>
            </a:r>
          </a:p>
          <a:p>
            <a:pPr marL="342900" indent="-342900">
              <a:lnSpc>
                <a:spcPts val="3500"/>
              </a:lnSpc>
              <a:buAutoNum type="arabicPeriod"/>
            </a:pPr>
            <a:r>
              <a:rPr lang="en-US" altLang="zh-CN" sz="2800" i="1" dirty="0" smtClean="0">
                <a:latin typeface="Georgia" pitchFamily="18" charset="0"/>
              </a:rPr>
              <a:t>____you drink milk?</a:t>
            </a:r>
          </a:p>
          <a:p>
            <a:pPr marL="342900" indent="-342900">
              <a:lnSpc>
                <a:spcPts val="3500"/>
              </a:lnSpc>
              <a:buAutoNum type="arabicPeriod"/>
            </a:pPr>
            <a:r>
              <a:rPr lang="en-US" altLang="zh-CN" sz="2800" i="1" dirty="0" smtClean="0">
                <a:latin typeface="Georgia" pitchFamily="18" charset="0"/>
              </a:rPr>
              <a:t>How often ___ they stay up late?</a:t>
            </a:r>
          </a:p>
          <a:p>
            <a:pPr marL="342900" indent="-342900">
              <a:lnSpc>
                <a:spcPts val="3500"/>
              </a:lnSpc>
              <a:buAutoNum type="arabicPeriod"/>
            </a:pPr>
            <a:r>
              <a:rPr lang="en-US" altLang="zh-CN" sz="2800" i="1" dirty="0" smtClean="0">
                <a:latin typeface="Georgia" pitchFamily="18" charset="0"/>
              </a:rPr>
              <a:t>________ Sue eat a healthy breakfast?</a:t>
            </a:r>
          </a:p>
          <a:p>
            <a:pPr marL="342900" indent="-342900">
              <a:lnSpc>
                <a:spcPts val="3500"/>
              </a:lnSpc>
              <a:buAutoNum type="arabicPeriod"/>
            </a:pPr>
            <a:r>
              <a:rPr lang="en-US" altLang="zh-CN" sz="2800" i="1" dirty="0" smtClean="0">
                <a:latin typeface="Georgia" pitchFamily="18" charset="0"/>
              </a:rPr>
              <a:t>How often ___ you eat apples?</a:t>
            </a:r>
          </a:p>
          <a:p>
            <a:pPr marL="342900" indent="-342900">
              <a:lnSpc>
                <a:spcPts val="3500"/>
              </a:lnSpc>
              <a:buAutoNum type="arabicPeriod"/>
            </a:pPr>
            <a:r>
              <a:rPr lang="en-US" altLang="zh-CN" sz="2800" i="1" dirty="0" smtClean="0">
                <a:latin typeface="Georgia" pitchFamily="18" charset="0"/>
              </a:rPr>
              <a:t>___ -your parents play sports?</a:t>
            </a:r>
            <a:endParaRPr lang="zh-CN" altLang="en-US" sz="2800" i="1" dirty="0">
              <a:latin typeface="Georgia" pitchFamily="18" charset="0"/>
            </a:endParaRPr>
          </a:p>
        </p:txBody>
      </p:sp>
      <p:sp>
        <p:nvSpPr>
          <p:cNvPr id="7" name="TextBox 6"/>
          <p:cNvSpPr txBox="1"/>
          <p:nvPr/>
        </p:nvSpPr>
        <p:spPr>
          <a:xfrm>
            <a:off x="5148064" y="1196752"/>
            <a:ext cx="3786214" cy="5000536"/>
          </a:xfrm>
          <a:prstGeom prst="rect">
            <a:avLst/>
          </a:prstGeom>
          <a:noFill/>
        </p:spPr>
        <p:txBody>
          <a:bodyPr wrap="square" rtlCol="0">
            <a:spAutoFit/>
          </a:bodyPr>
          <a:lstStyle/>
          <a:p>
            <a:pPr marL="342900" indent="-342900">
              <a:lnSpc>
                <a:spcPts val="3500"/>
              </a:lnSpc>
              <a:buAutoNum type="alphaLcPeriod"/>
            </a:pPr>
            <a:r>
              <a:rPr lang="en-US" altLang="zh-CN" sz="2800" i="1" dirty="0" smtClean="0">
                <a:latin typeface="Georgia" pitchFamily="18" charset="0"/>
              </a:rPr>
              <a:t>Yes. she usually does.</a:t>
            </a:r>
          </a:p>
          <a:p>
            <a:pPr marL="342900" indent="-342900">
              <a:lnSpc>
                <a:spcPts val="3500"/>
              </a:lnSpc>
              <a:buAutoNum type="alphaLcPeriod"/>
            </a:pPr>
            <a:r>
              <a:rPr lang="en-US" altLang="zh-CN" sz="2800" i="1" dirty="0" smtClean="0">
                <a:latin typeface="Georgia" pitchFamily="18" charset="0"/>
              </a:rPr>
              <a:t> Hardly ever. I don’t them</a:t>
            </a:r>
          </a:p>
          <a:p>
            <a:pPr marL="342900" indent="-342900">
              <a:lnSpc>
                <a:spcPts val="3500"/>
              </a:lnSpc>
              <a:buAutoNum type="alphaLcPeriod"/>
            </a:pPr>
            <a:r>
              <a:rPr lang="en-US" altLang="zh-CN" sz="2800" i="1" dirty="0" smtClean="0">
                <a:latin typeface="Georgia" pitchFamily="18" charset="0"/>
              </a:rPr>
              <a:t>He plays at least twice s week.</a:t>
            </a:r>
          </a:p>
          <a:p>
            <a:pPr marL="342900" indent="-342900">
              <a:lnSpc>
                <a:spcPts val="3500"/>
              </a:lnSpc>
              <a:buAutoNum type="alphaLcPeriod"/>
            </a:pPr>
            <a:r>
              <a:rPr lang="en-US" altLang="zh-CN" sz="2800" i="1" dirty="0" smtClean="0">
                <a:latin typeface="Georgia" pitchFamily="18" charset="0"/>
              </a:rPr>
              <a:t> No , they don’t. They’re too busy.</a:t>
            </a:r>
          </a:p>
          <a:p>
            <a:pPr marL="342900" indent="-342900">
              <a:lnSpc>
                <a:spcPts val="3500"/>
              </a:lnSpc>
              <a:buAutoNum type="alphaLcPeriod"/>
            </a:pPr>
            <a:r>
              <a:rPr lang="en-US" altLang="zh-CN" sz="2800" i="1" dirty="0" smtClean="0">
                <a:latin typeface="Georgia" pitchFamily="18" charset="0"/>
              </a:rPr>
              <a:t>Never. They always go to bed early.</a:t>
            </a:r>
          </a:p>
          <a:p>
            <a:pPr marL="342900" indent="-342900">
              <a:lnSpc>
                <a:spcPts val="3500"/>
              </a:lnSpc>
              <a:buAutoNum type="alphaLcPeriod"/>
            </a:pPr>
            <a:r>
              <a:rPr lang="en-US" altLang="zh-CN" sz="2800" i="1" dirty="0" smtClean="0">
                <a:latin typeface="Georgia" pitchFamily="18" charset="0"/>
              </a:rPr>
              <a:t> Yes, I do. Every day.</a:t>
            </a:r>
            <a:endParaRPr lang="zh-CN" altLang="en-US" sz="2800" i="1" dirty="0">
              <a:latin typeface="Georgia" pitchFamily="18" charset="0"/>
            </a:endParaRPr>
          </a:p>
        </p:txBody>
      </p:sp>
      <p:sp>
        <p:nvSpPr>
          <p:cNvPr id="8" name="TextBox 7"/>
          <p:cNvSpPr txBox="1"/>
          <p:nvPr/>
        </p:nvSpPr>
        <p:spPr>
          <a:xfrm>
            <a:off x="2408057" y="1196752"/>
            <a:ext cx="1011815"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does</a:t>
            </a:r>
            <a:endParaRPr lang="zh-CN" altLang="en-US" sz="3200" i="1" dirty="0">
              <a:solidFill>
                <a:srgbClr val="FF0000"/>
              </a:solidFill>
              <a:latin typeface="Georgia" pitchFamily="18" charset="0"/>
            </a:endParaRPr>
          </a:p>
        </p:txBody>
      </p:sp>
      <p:sp>
        <p:nvSpPr>
          <p:cNvPr id="9" name="TextBox 8"/>
          <p:cNvSpPr txBox="1"/>
          <p:nvPr/>
        </p:nvSpPr>
        <p:spPr>
          <a:xfrm>
            <a:off x="755576" y="2125446"/>
            <a:ext cx="813043"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Do </a:t>
            </a:r>
            <a:endParaRPr lang="zh-CN" altLang="en-US" sz="3200" i="1" dirty="0">
              <a:solidFill>
                <a:srgbClr val="FF0000"/>
              </a:solidFill>
              <a:latin typeface="Georgia" pitchFamily="18" charset="0"/>
            </a:endParaRPr>
          </a:p>
        </p:txBody>
      </p:sp>
      <p:sp>
        <p:nvSpPr>
          <p:cNvPr id="10" name="TextBox 9"/>
          <p:cNvSpPr txBox="1"/>
          <p:nvPr/>
        </p:nvSpPr>
        <p:spPr>
          <a:xfrm>
            <a:off x="2462940" y="2554074"/>
            <a:ext cx="740908"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do </a:t>
            </a:r>
            <a:endParaRPr lang="zh-CN" altLang="en-US" sz="3200" i="1" dirty="0">
              <a:solidFill>
                <a:srgbClr val="FF0000"/>
              </a:solidFill>
              <a:latin typeface="Georgia" pitchFamily="18" charset="0"/>
            </a:endParaRPr>
          </a:p>
        </p:txBody>
      </p:sp>
      <p:sp>
        <p:nvSpPr>
          <p:cNvPr id="11" name="TextBox 10"/>
          <p:cNvSpPr txBox="1"/>
          <p:nvPr/>
        </p:nvSpPr>
        <p:spPr>
          <a:xfrm>
            <a:off x="1115616" y="3444367"/>
            <a:ext cx="1183337"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Does </a:t>
            </a:r>
            <a:endParaRPr lang="zh-CN" altLang="en-US" sz="3200" i="1" dirty="0">
              <a:solidFill>
                <a:srgbClr val="FF0000"/>
              </a:solidFill>
              <a:latin typeface="Georgia" pitchFamily="18" charset="0"/>
            </a:endParaRPr>
          </a:p>
        </p:txBody>
      </p:sp>
      <p:sp>
        <p:nvSpPr>
          <p:cNvPr id="12" name="TextBox 11"/>
          <p:cNvSpPr txBox="1"/>
          <p:nvPr/>
        </p:nvSpPr>
        <p:spPr>
          <a:xfrm>
            <a:off x="2408057" y="4340024"/>
            <a:ext cx="740908"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do </a:t>
            </a:r>
            <a:endParaRPr lang="zh-CN" altLang="en-US" sz="3200" i="1" dirty="0">
              <a:solidFill>
                <a:srgbClr val="FF0000"/>
              </a:solidFill>
              <a:latin typeface="Georgia" pitchFamily="18" charset="0"/>
            </a:endParaRPr>
          </a:p>
        </p:txBody>
      </p:sp>
      <p:sp>
        <p:nvSpPr>
          <p:cNvPr id="13" name="TextBox 12"/>
          <p:cNvSpPr txBox="1"/>
          <p:nvPr/>
        </p:nvSpPr>
        <p:spPr>
          <a:xfrm>
            <a:off x="611560" y="5220489"/>
            <a:ext cx="813043"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Do </a:t>
            </a:r>
            <a:endParaRPr lang="zh-CN" altLang="en-US" sz="3200" i="1" dirty="0">
              <a:solidFill>
                <a:srgbClr val="FF0000"/>
              </a:solidFill>
              <a:latin typeface="Georgia" pitchFamily="18" charset="0"/>
            </a:endParaRPr>
          </a:p>
        </p:txBody>
      </p:sp>
      <p:cxnSp>
        <p:nvCxnSpPr>
          <p:cNvPr id="14" name="直接连接符 13"/>
          <p:cNvCxnSpPr/>
          <p:nvPr/>
        </p:nvCxnSpPr>
        <p:spPr>
          <a:xfrm rot="16200000" flipH="1">
            <a:off x="3743908" y="1736812"/>
            <a:ext cx="1656184" cy="129614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200000" flipH="1">
            <a:off x="2843808" y="3717032"/>
            <a:ext cx="3456384" cy="100811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3455876" y="3320988"/>
            <a:ext cx="2088232" cy="129614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flipH="1" flipV="1">
            <a:off x="3199288" y="2137416"/>
            <a:ext cx="2592288" cy="14310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flipH="1" flipV="1">
            <a:off x="3455876" y="2960948"/>
            <a:ext cx="2160240" cy="13681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491880" y="4221088"/>
            <a:ext cx="1728192" cy="165618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标题 4"/>
          <p:cNvSpPr>
            <a:spLocks noGrp="1"/>
          </p:cNvSpPr>
          <p:nvPr>
            <p:ph type="title"/>
          </p:nvPr>
        </p:nvSpPr>
        <p:spPr>
          <a:xfrm>
            <a:off x="1115616" y="188640"/>
            <a:ext cx="7848872" cy="722311"/>
          </a:xfrm>
        </p:spPr>
        <p:txBody>
          <a:bodyPr/>
          <a:lstStyle/>
          <a:p>
            <a:pPr>
              <a:lnSpc>
                <a:spcPct val="70000"/>
              </a:lnSpc>
            </a:pPr>
            <a:r>
              <a:rPr lang="en-US" altLang="zh-CN" sz="4400" b="0" i="0" dirty="0" smtClean="0">
                <a:latin typeface="Script MT Bold" pitchFamily="66" charset="0"/>
              </a:rPr>
              <a:t>3a.</a:t>
            </a:r>
            <a:r>
              <a:rPr lang="en-US" altLang="zh-CN" sz="3600" b="0" i="0" dirty="0" smtClean="0">
                <a:latin typeface="Script MT Bold" pitchFamily="66" charset="0"/>
              </a:rPr>
              <a:t>Complete the questions with do or does. Then match the questions and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lide(fromBottom)">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lide(fromBottom)">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slide(fromBottom)">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slide(fromBottom)">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slide(fromBottom)">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amera.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4"/>
          <p:cNvSpPr>
            <a:spLocks noGrp="1"/>
          </p:cNvSpPr>
          <p:nvPr>
            <p:ph type="title"/>
          </p:nvPr>
        </p:nvSpPr>
        <p:spPr>
          <a:xfrm>
            <a:off x="1115616" y="188640"/>
            <a:ext cx="7848872" cy="722311"/>
          </a:xfrm>
        </p:spPr>
        <p:txBody>
          <a:bodyPr/>
          <a:lstStyle/>
          <a:p>
            <a:pPr>
              <a:lnSpc>
                <a:spcPct val="70000"/>
              </a:lnSpc>
            </a:pPr>
            <a:r>
              <a:rPr lang="en-US" altLang="zh-CN" sz="4400" b="0" i="0" dirty="0" smtClean="0">
                <a:latin typeface="Script MT Bold" pitchFamily="66" charset="0"/>
              </a:rPr>
              <a:t>3b.</a:t>
            </a:r>
            <a:r>
              <a:rPr lang="en-US" altLang="zh-CN" sz="3600" b="0" i="0" dirty="0" smtClean="0">
                <a:latin typeface="Script MT Bold" pitchFamily="66" charset="0"/>
              </a:rPr>
              <a:t> Use the words given to write questions. Then ask  and answer then with a partner.</a:t>
            </a:r>
            <a:br>
              <a:rPr lang="en-US" altLang="zh-CN" sz="3600" b="0" i="0" dirty="0" smtClean="0">
                <a:latin typeface="Script MT Bold" pitchFamily="66" charset="0"/>
              </a:rPr>
            </a:br>
            <a:endParaRPr lang="en-US" altLang="zh-CN" sz="3600" b="0" i="0" dirty="0" smtClean="0">
              <a:latin typeface="Script MT Bold" pitchFamily="66" charset="0"/>
            </a:endParaRPr>
          </a:p>
        </p:txBody>
      </p:sp>
      <p:sp>
        <p:nvSpPr>
          <p:cNvPr id="20" name="矩形 19"/>
          <p:cNvSpPr/>
          <p:nvPr/>
        </p:nvSpPr>
        <p:spPr>
          <a:xfrm>
            <a:off x="215422" y="1214422"/>
            <a:ext cx="8749066" cy="5286412"/>
          </a:xfrm>
          <a:prstGeom prst="rect">
            <a:avLst/>
          </a:prstGeom>
          <a:solidFill>
            <a:srgbClr val="00FF00">
              <a:alpha val="32941"/>
            </a:srgbClr>
          </a:solidFill>
          <a:ln>
            <a:solidFill>
              <a:srgbClr val="117E0C"/>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ts val="3000"/>
              </a:lnSpc>
            </a:pPr>
            <a:r>
              <a:rPr lang="en-US" altLang="zh-CN" sz="2400" i="1" dirty="0" smtClean="0">
                <a:latin typeface="Georgia" pitchFamily="18" charset="0"/>
              </a:rPr>
              <a:t>Questions                                                         My parent’s answers</a:t>
            </a:r>
          </a:p>
          <a:p>
            <a:pPr>
              <a:lnSpc>
                <a:spcPts val="3000"/>
              </a:lnSpc>
            </a:pPr>
            <a:endParaRPr lang="en-US" altLang="zh-CN" sz="2400" i="1" dirty="0" smtClean="0">
              <a:latin typeface="Georgia" pitchFamily="18" charset="0"/>
            </a:endParaRPr>
          </a:p>
          <a:p>
            <a:pPr marL="342900" indent="-342900">
              <a:lnSpc>
                <a:spcPts val="3000"/>
              </a:lnSpc>
              <a:buAutoNum type="arabicPeriod"/>
            </a:pPr>
            <a:r>
              <a:rPr lang="en-US" altLang="zh-CN" sz="2400" i="1" dirty="0" smtClean="0">
                <a:latin typeface="Georgia" pitchFamily="18" charset="0"/>
              </a:rPr>
              <a:t>_________________________?        __________</a:t>
            </a:r>
          </a:p>
          <a:p>
            <a:pPr marL="342900" indent="-342900">
              <a:lnSpc>
                <a:spcPts val="3000"/>
              </a:lnSpc>
            </a:pPr>
            <a:r>
              <a:rPr lang="en-US" altLang="zh-CN" sz="2400" i="1" dirty="0" smtClean="0">
                <a:latin typeface="Georgia" pitchFamily="18" charset="0"/>
              </a:rPr>
              <a:t>    (how often/help with housework)</a:t>
            </a:r>
          </a:p>
          <a:p>
            <a:pPr marL="342900" indent="-342900">
              <a:lnSpc>
                <a:spcPts val="3000"/>
              </a:lnSpc>
            </a:pPr>
            <a:endParaRPr lang="en-US" altLang="zh-CN" sz="2400" i="1" dirty="0" smtClean="0">
              <a:latin typeface="Georgia" pitchFamily="18" charset="0"/>
            </a:endParaRPr>
          </a:p>
          <a:p>
            <a:pPr marL="342900" indent="-342900">
              <a:lnSpc>
                <a:spcPts val="3000"/>
              </a:lnSpc>
              <a:buAutoNum type="arabicPeriod" startAt="2"/>
            </a:pPr>
            <a:r>
              <a:rPr lang="en-US" altLang="zh-CN" sz="2400" i="1" dirty="0" smtClean="0">
                <a:latin typeface="Georgia" pitchFamily="18" charset="0"/>
              </a:rPr>
              <a:t>_________________________?        __________</a:t>
            </a:r>
          </a:p>
          <a:p>
            <a:pPr marL="342900" indent="-342900">
              <a:lnSpc>
                <a:spcPts val="3000"/>
              </a:lnSpc>
            </a:pPr>
            <a:r>
              <a:rPr lang="en-US" altLang="zh-CN" sz="2400" i="1" dirty="0" smtClean="0">
                <a:latin typeface="Georgia" pitchFamily="18" charset="0"/>
              </a:rPr>
              <a:t>    (what/usually/do/weekends)</a:t>
            </a:r>
          </a:p>
          <a:p>
            <a:pPr marL="342900" indent="-342900">
              <a:lnSpc>
                <a:spcPts val="3000"/>
              </a:lnSpc>
            </a:pPr>
            <a:endParaRPr lang="en-US" altLang="zh-CN" sz="2400" i="1" dirty="0" smtClean="0">
              <a:latin typeface="Georgia" pitchFamily="18" charset="0"/>
            </a:endParaRPr>
          </a:p>
          <a:p>
            <a:pPr marL="342900" indent="-342900">
              <a:lnSpc>
                <a:spcPts val="3000"/>
              </a:lnSpc>
              <a:buAutoNum type="arabicPeriod" startAt="3"/>
            </a:pPr>
            <a:r>
              <a:rPr lang="en-US" altLang="zh-CN" sz="2400" i="1" dirty="0" smtClean="0">
                <a:latin typeface="Georgia" pitchFamily="18" charset="0"/>
              </a:rPr>
              <a:t>_________________________?        __________</a:t>
            </a:r>
          </a:p>
          <a:p>
            <a:pPr marL="342900" indent="-342900">
              <a:lnSpc>
                <a:spcPts val="3000"/>
              </a:lnSpc>
            </a:pPr>
            <a:r>
              <a:rPr lang="en-US" altLang="zh-CN" sz="2400" i="1" dirty="0" smtClean="0">
                <a:latin typeface="Georgia" pitchFamily="18" charset="0"/>
              </a:rPr>
              <a:t>    (how often/best friend/exercise)</a:t>
            </a:r>
          </a:p>
          <a:p>
            <a:pPr marL="342900" indent="-342900">
              <a:lnSpc>
                <a:spcPts val="3000"/>
              </a:lnSpc>
            </a:pPr>
            <a:endParaRPr lang="en-US" altLang="zh-CN" sz="2400" i="1" dirty="0" smtClean="0">
              <a:latin typeface="Georgia" pitchFamily="18" charset="0"/>
            </a:endParaRPr>
          </a:p>
          <a:p>
            <a:pPr marL="342900" indent="-342900">
              <a:lnSpc>
                <a:spcPts val="3000"/>
              </a:lnSpc>
              <a:buAutoNum type="arabicPeriod" startAt="4"/>
            </a:pPr>
            <a:r>
              <a:rPr lang="en-US" altLang="zh-CN" sz="2400" i="1" dirty="0" smtClean="0">
                <a:latin typeface="Georgia" pitchFamily="18" charset="0"/>
              </a:rPr>
              <a:t>_________________________?        __________</a:t>
            </a:r>
          </a:p>
          <a:p>
            <a:pPr marL="342900" indent="-342900">
              <a:lnSpc>
                <a:spcPts val="3000"/>
              </a:lnSpc>
            </a:pPr>
            <a:r>
              <a:rPr lang="en-US" altLang="zh-CN" sz="2400" i="1" dirty="0" smtClean="0">
                <a:latin typeface="Georgia" pitchFamily="18" charset="0"/>
              </a:rPr>
              <a:t>    (what/usually/do/after school)</a:t>
            </a:r>
          </a:p>
          <a:p>
            <a:pPr marL="342900" indent="-342900">
              <a:lnSpc>
                <a:spcPts val="3000"/>
              </a:lnSpc>
            </a:pPr>
            <a:r>
              <a:rPr lang="en-US" altLang="zh-CN" sz="2400" i="1" dirty="0" smtClean="0">
                <a:latin typeface="Georgia" pitchFamily="18" charset="0"/>
              </a:rPr>
              <a:t>               </a:t>
            </a:r>
            <a:endParaRPr lang="zh-CN" altLang="en-US" sz="2400" i="1" dirty="0">
              <a:latin typeface="Georgia" pitchFamily="18" charset="0"/>
            </a:endParaRPr>
          </a:p>
        </p:txBody>
      </p:sp>
      <p:sp>
        <p:nvSpPr>
          <p:cNvPr id="21" name="TextBox 20"/>
          <p:cNvSpPr txBox="1"/>
          <p:nvPr/>
        </p:nvSpPr>
        <p:spPr>
          <a:xfrm>
            <a:off x="530646" y="1500174"/>
            <a:ext cx="4684296" cy="830997"/>
          </a:xfrm>
          <a:prstGeom prst="rect">
            <a:avLst/>
          </a:prstGeom>
          <a:noFill/>
        </p:spPr>
        <p:txBody>
          <a:bodyPr wrap="none" rtlCol="0">
            <a:spAutoFit/>
          </a:bodyPr>
          <a:lstStyle/>
          <a:p>
            <a:r>
              <a:rPr lang="en-US" altLang="zh-CN" sz="2400" b="1" i="1" dirty="0" smtClean="0">
                <a:solidFill>
                  <a:srgbClr val="FF0000"/>
                </a:solidFill>
                <a:latin typeface="Georgia" pitchFamily="18" charset="0"/>
              </a:rPr>
              <a:t>How often do you help with </a:t>
            </a:r>
          </a:p>
          <a:p>
            <a:r>
              <a:rPr lang="en-US" altLang="zh-CN" sz="2400" b="1" i="1" dirty="0" smtClean="0">
                <a:solidFill>
                  <a:srgbClr val="FF0000"/>
                </a:solidFill>
                <a:latin typeface="Georgia" pitchFamily="18" charset="0"/>
              </a:rPr>
              <a:t> housework</a:t>
            </a:r>
            <a:endParaRPr lang="zh-CN" altLang="en-US" sz="2400" b="1" i="1" dirty="0">
              <a:solidFill>
                <a:srgbClr val="FF0000"/>
              </a:solidFill>
              <a:latin typeface="Georgia" pitchFamily="18" charset="0"/>
            </a:endParaRPr>
          </a:p>
        </p:txBody>
      </p:sp>
      <p:sp>
        <p:nvSpPr>
          <p:cNvPr id="22" name="TextBox 21"/>
          <p:cNvSpPr txBox="1"/>
          <p:nvPr/>
        </p:nvSpPr>
        <p:spPr>
          <a:xfrm>
            <a:off x="557063" y="4929198"/>
            <a:ext cx="4086375" cy="830997"/>
          </a:xfrm>
          <a:prstGeom prst="rect">
            <a:avLst/>
          </a:prstGeom>
          <a:noFill/>
        </p:spPr>
        <p:txBody>
          <a:bodyPr wrap="none" rtlCol="0">
            <a:spAutoFit/>
          </a:bodyPr>
          <a:lstStyle/>
          <a:p>
            <a:r>
              <a:rPr lang="en-US" altLang="zh-CN" sz="2400" b="1" i="1" dirty="0" smtClean="0">
                <a:solidFill>
                  <a:srgbClr val="FF0000"/>
                </a:solidFill>
                <a:latin typeface="Georgia" pitchFamily="18" charset="0"/>
              </a:rPr>
              <a:t>What do you usually do </a:t>
            </a:r>
          </a:p>
          <a:p>
            <a:r>
              <a:rPr lang="en-US" altLang="zh-CN" sz="2400" b="1" i="1" dirty="0" smtClean="0">
                <a:solidFill>
                  <a:srgbClr val="FF0000"/>
                </a:solidFill>
                <a:latin typeface="Georgia" pitchFamily="18" charset="0"/>
              </a:rPr>
              <a:t>  after school</a:t>
            </a:r>
          </a:p>
        </p:txBody>
      </p:sp>
      <p:sp>
        <p:nvSpPr>
          <p:cNvPr id="23" name="TextBox 22"/>
          <p:cNvSpPr txBox="1"/>
          <p:nvPr/>
        </p:nvSpPr>
        <p:spPr>
          <a:xfrm>
            <a:off x="599158" y="3786190"/>
            <a:ext cx="4330032" cy="830997"/>
          </a:xfrm>
          <a:prstGeom prst="rect">
            <a:avLst/>
          </a:prstGeom>
          <a:noFill/>
        </p:spPr>
        <p:txBody>
          <a:bodyPr wrap="none" rtlCol="0">
            <a:spAutoFit/>
          </a:bodyPr>
          <a:lstStyle/>
          <a:p>
            <a:r>
              <a:rPr lang="en-US" altLang="zh-CN" sz="2400" b="1" i="1" dirty="0" smtClean="0">
                <a:solidFill>
                  <a:srgbClr val="FF0000"/>
                </a:solidFill>
                <a:latin typeface="Georgia" pitchFamily="18" charset="0"/>
              </a:rPr>
              <a:t>How often does your best </a:t>
            </a:r>
          </a:p>
          <a:p>
            <a:r>
              <a:rPr lang="en-US" altLang="zh-CN" sz="2400" b="1" i="1" dirty="0" smtClean="0">
                <a:solidFill>
                  <a:srgbClr val="FF0000"/>
                </a:solidFill>
                <a:latin typeface="Georgia" pitchFamily="18" charset="0"/>
              </a:rPr>
              <a:t>  friend exercise</a:t>
            </a:r>
          </a:p>
        </p:txBody>
      </p:sp>
      <p:sp>
        <p:nvSpPr>
          <p:cNvPr id="24" name="TextBox 23"/>
          <p:cNvSpPr txBox="1"/>
          <p:nvPr/>
        </p:nvSpPr>
        <p:spPr>
          <a:xfrm>
            <a:off x="771377" y="2669441"/>
            <a:ext cx="4086375" cy="830997"/>
          </a:xfrm>
          <a:prstGeom prst="rect">
            <a:avLst/>
          </a:prstGeom>
          <a:noFill/>
        </p:spPr>
        <p:txBody>
          <a:bodyPr wrap="none" rtlCol="0">
            <a:spAutoFit/>
          </a:bodyPr>
          <a:lstStyle/>
          <a:p>
            <a:r>
              <a:rPr lang="en-US" altLang="zh-CN" sz="2400" b="1" i="1" dirty="0" smtClean="0">
                <a:solidFill>
                  <a:srgbClr val="FF0000"/>
                </a:solidFill>
                <a:latin typeface="Georgia" pitchFamily="18" charset="0"/>
              </a:rPr>
              <a:t>What do you usually do </a:t>
            </a:r>
          </a:p>
          <a:p>
            <a:r>
              <a:rPr lang="en-US" altLang="zh-CN" sz="2400" b="1" i="1" dirty="0" smtClean="0">
                <a:solidFill>
                  <a:srgbClr val="FF0000"/>
                </a:solidFill>
                <a:latin typeface="Georgia" pitchFamily="18" charset="0"/>
              </a:rPr>
              <a:t>  on weekends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lide(fromBottom)">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lide(fromBottom)">
                                      <p:cBhvr>
                                        <p:cTn id="17" dur="500"/>
                                        <p:tgtEl>
                                          <p:spTgt spid="23"/>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lide(fromBottom)">
                                      <p:cBhvr>
                                        <p:cTn id="22" dur="500"/>
                                        <p:tgtEl>
                                          <p:spTgt spid="22"/>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4"/>
          <p:cNvSpPr>
            <a:spLocks noGrp="1"/>
          </p:cNvSpPr>
          <p:nvPr>
            <p:ph type="title"/>
          </p:nvPr>
        </p:nvSpPr>
        <p:spPr>
          <a:xfrm>
            <a:off x="1115616" y="186409"/>
            <a:ext cx="7848872" cy="722311"/>
          </a:xfrm>
        </p:spPr>
        <p:txBody>
          <a:bodyPr/>
          <a:lstStyle/>
          <a:p>
            <a:pPr>
              <a:lnSpc>
                <a:spcPct val="70000"/>
              </a:lnSpc>
            </a:pPr>
            <a:r>
              <a:rPr lang="en-US" altLang="zh-CN" sz="4000" b="0" i="0" dirty="0" smtClean="0">
                <a:latin typeface="Script MT Bold" pitchFamily="66" charset="0"/>
              </a:rPr>
              <a:t>3c.</a:t>
            </a:r>
            <a:r>
              <a:rPr lang="en-US" altLang="zh-CN" sz="3600" b="0" i="0" dirty="0" smtClean="0">
                <a:latin typeface="Script MT Bold" pitchFamily="66" charset="0"/>
              </a:rPr>
              <a:t> </a:t>
            </a:r>
            <a:r>
              <a:rPr lang="en-US" altLang="zh-CN" b="0" i="0" dirty="0" smtClean="0">
                <a:latin typeface="Script MT Bold" pitchFamily="66" charset="0"/>
              </a:rPr>
              <a:t>What can you do to improve your English? Add more things to the chart. Then practice with your partner.</a:t>
            </a:r>
            <a:endParaRPr lang="en-US" altLang="zh-CN" sz="3600" b="0" i="0" dirty="0" smtClean="0">
              <a:latin typeface="Script MT Bold" pitchFamily="66" charset="0"/>
            </a:endParaRPr>
          </a:p>
        </p:txBody>
      </p:sp>
      <p:graphicFrame>
        <p:nvGraphicFramePr>
          <p:cNvPr id="8" name="表格 7"/>
          <p:cNvGraphicFramePr>
            <a:graphicFrameLocks noGrp="1"/>
          </p:cNvGraphicFramePr>
          <p:nvPr/>
        </p:nvGraphicFramePr>
        <p:xfrm>
          <a:off x="251520" y="1484784"/>
          <a:ext cx="8568952" cy="3312365"/>
        </p:xfrm>
        <a:graphic>
          <a:graphicData uri="http://schemas.openxmlformats.org/drawingml/2006/table">
            <a:tbl>
              <a:tblPr firstRow="1" bandRow="1">
                <a:tableStyleId>{F5AB1C69-6EDB-4FF4-983F-18BD219EF322}</a:tableStyleId>
              </a:tblPr>
              <a:tblGrid>
                <a:gridCol w="4760529"/>
                <a:gridCol w="1720191"/>
                <a:gridCol w="2088232"/>
              </a:tblGrid>
              <a:tr h="473195">
                <a:tc>
                  <a:txBody>
                    <a:bodyPr/>
                    <a:lstStyle/>
                    <a:p>
                      <a:r>
                        <a:rPr lang="en-US" altLang="zh-CN" sz="2400" i="1" dirty="0" smtClean="0">
                          <a:latin typeface="Georgia" pitchFamily="18" charset="0"/>
                        </a:rPr>
                        <a:t>How</a:t>
                      </a:r>
                      <a:r>
                        <a:rPr lang="en-US" altLang="zh-CN" sz="2400" i="1" baseline="0" dirty="0" smtClean="0">
                          <a:latin typeface="Georgia" pitchFamily="18" charset="0"/>
                        </a:rPr>
                        <a:t> often do you…</a:t>
                      </a:r>
                      <a:endParaRPr lang="zh-CN" altLang="en-US" sz="2400" i="1" dirty="0">
                        <a:latin typeface="Georgia" pitchFamily="18" charset="0"/>
                      </a:endParaRPr>
                    </a:p>
                  </a:txBody>
                  <a:tcPr/>
                </a:tc>
                <a:tc>
                  <a:txBody>
                    <a:bodyPr/>
                    <a:lstStyle/>
                    <a:p>
                      <a:r>
                        <a:rPr lang="en-US" altLang="zh-CN" sz="2400" i="1" dirty="0" smtClean="0">
                          <a:latin typeface="Georgia" pitchFamily="18" charset="0"/>
                        </a:rPr>
                        <a:t>Names</a:t>
                      </a:r>
                      <a:endParaRPr lang="zh-CN" altLang="en-US" sz="2400" i="1" dirty="0">
                        <a:latin typeface="Georgia" pitchFamily="18" charset="0"/>
                      </a:endParaRPr>
                    </a:p>
                  </a:txBody>
                  <a:tcPr/>
                </a:tc>
                <a:tc>
                  <a:txBody>
                    <a:bodyPr/>
                    <a:lstStyle/>
                    <a:p>
                      <a:r>
                        <a:rPr lang="en-US" altLang="zh-CN" sz="2400" i="1" dirty="0" smtClean="0">
                          <a:latin typeface="Georgia" pitchFamily="18" charset="0"/>
                        </a:rPr>
                        <a:t>Frequency</a:t>
                      </a:r>
                      <a:endParaRPr lang="zh-CN" altLang="en-US" sz="2400" i="1" dirty="0">
                        <a:latin typeface="Georgia" pitchFamily="18" charset="0"/>
                      </a:endParaRPr>
                    </a:p>
                  </a:txBody>
                  <a:tcPr/>
                </a:tc>
              </a:tr>
              <a:tr h="473195">
                <a:tc>
                  <a:txBody>
                    <a:bodyPr/>
                    <a:lstStyle/>
                    <a:p>
                      <a:r>
                        <a:rPr lang="en-US" altLang="zh-CN" sz="2400" i="1" dirty="0" smtClean="0">
                          <a:latin typeface="Georgia" pitchFamily="18" charset="0"/>
                        </a:rPr>
                        <a:t>Read</a:t>
                      </a:r>
                      <a:r>
                        <a:rPr lang="en-US" altLang="zh-CN" sz="2400" i="1" baseline="0" dirty="0" smtClean="0">
                          <a:latin typeface="Georgia" pitchFamily="18" charset="0"/>
                        </a:rPr>
                        <a:t> English books?</a:t>
                      </a:r>
                      <a:endParaRPr lang="zh-CN" altLang="en-US" sz="2400" i="1" dirty="0">
                        <a:latin typeface="Georgia" pitchFamily="18" charset="0"/>
                      </a:endParaRPr>
                    </a:p>
                  </a:txBody>
                  <a:tcPr/>
                </a:tc>
                <a:tc>
                  <a:txBody>
                    <a:bodyPr/>
                    <a:lstStyle/>
                    <a:p>
                      <a:r>
                        <a:rPr lang="en-US" altLang="zh-CN" sz="2400" i="1" dirty="0" smtClean="0">
                          <a:latin typeface="Georgia" pitchFamily="18" charset="0"/>
                        </a:rPr>
                        <a:t>Lin Ying</a:t>
                      </a:r>
                      <a:endParaRPr lang="zh-CN" altLang="en-US" sz="2400" i="1" dirty="0">
                        <a:latin typeface="Georgia" pitchFamily="18" charset="0"/>
                      </a:endParaRPr>
                    </a:p>
                  </a:txBody>
                  <a:tcPr/>
                </a:tc>
                <a:tc>
                  <a:txBody>
                    <a:bodyPr/>
                    <a:lstStyle/>
                    <a:p>
                      <a:r>
                        <a:rPr lang="en-US" altLang="zh-CN" sz="2400" i="1" dirty="0" smtClean="0">
                          <a:latin typeface="Georgia" pitchFamily="18" charset="0"/>
                        </a:rPr>
                        <a:t>twice a week</a:t>
                      </a:r>
                      <a:endParaRPr lang="zh-CN" altLang="en-US" sz="2400" i="1" dirty="0">
                        <a:latin typeface="Georgia" pitchFamily="18" charset="0"/>
                      </a:endParaRPr>
                    </a:p>
                  </a:txBody>
                  <a:tcPr/>
                </a:tc>
              </a:tr>
              <a:tr h="473195">
                <a:tc>
                  <a:txBody>
                    <a:bodyPr/>
                    <a:lstStyle/>
                    <a:p>
                      <a:endParaRPr lang="zh-CN" altLang="en-US" sz="2400" i="1">
                        <a:latin typeface="Georgia" pitchFamily="18" charset="0"/>
                      </a:endParaRPr>
                    </a:p>
                  </a:txBody>
                  <a:tcPr/>
                </a:tc>
                <a:tc>
                  <a:txBody>
                    <a:bodyPr/>
                    <a:lstStyle/>
                    <a:p>
                      <a:endParaRPr lang="zh-CN" altLang="en-US" sz="2400" i="1" dirty="0">
                        <a:latin typeface="Georgia" pitchFamily="18" charset="0"/>
                      </a:endParaRPr>
                    </a:p>
                  </a:txBody>
                  <a:tcPr/>
                </a:tc>
                <a:tc>
                  <a:txBody>
                    <a:bodyPr/>
                    <a:lstStyle/>
                    <a:p>
                      <a:endParaRPr lang="zh-CN" altLang="en-US" sz="2400" i="1">
                        <a:latin typeface="Georgia" pitchFamily="18" charset="0"/>
                      </a:endParaRPr>
                    </a:p>
                  </a:txBody>
                  <a:tcPr/>
                </a:tc>
              </a:tr>
              <a:tr h="473195">
                <a:tc>
                  <a:txBody>
                    <a:bodyPr/>
                    <a:lstStyle/>
                    <a:p>
                      <a:endParaRPr lang="zh-CN" altLang="en-US" sz="2400" i="1">
                        <a:latin typeface="Georgia" pitchFamily="18" charset="0"/>
                      </a:endParaRPr>
                    </a:p>
                  </a:txBody>
                  <a:tcPr/>
                </a:tc>
                <a:tc>
                  <a:txBody>
                    <a:bodyPr/>
                    <a:lstStyle/>
                    <a:p>
                      <a:endParaRPr lang="zh-CN" altLang="en-US" sz="2400" i="1" dirty="0">
                        <a:latin typeface="Georgia" pitchFamily="18" charset="0"/>
                      </a:endParaRPr>
                    </a:p>
                  </a:txBody>
                  <a:tcPr/>
                </a:tc>
                <a:tc>
                  <a:txBody>
                    <a:bodyPr/>
                    <a:lstStyle/>
                    <a:p>
                      <a:endParaRPr lang="zh-CN" altLang="en-US" sz="2400" i="1">
                        <a:latin typeface="Georgia" pitchFamily="18" charset="0"/>
                      </a:endParaRPr>
                    </a:p>
                  </a:txBody>
                  <a:tcPr/>
                </a:tc>
              </a:tr>
              <a:tr h="473195">
                <a:tc>
                  <a:txBody>
                    <a:bodyPr/>
                    <a:lstStyle/>
                    <a:p>
                      <a:endParaRPr lang="zh-CN" altLang="en-US" sz="2400" i="1">
                        <a:latin typeface="Georgia" pitchFamily="18" charset="0"/>
                      </a:endParaRPr>
                    </a:p>
                  </a:txBody>
                  <a:tcPr/>
                </a:tc>
                <a:tc>
                  <a:txBody>
                    <a:bodyPr/>
                    <a:lstStyle/>
                    <a:p>
                      <a:endParaRPr lang="zh-CN" altLang="en-US" sz="2400" i="1" dirty="0">
                        <a:latin typeface="Georgia" pitchFamily="18" charset="0"/>
                      </a:endParaRPr>
                    </a:p>
                  </a:txBody>
                  <a:tcPr/>
                </a:tc>
                <a:tc>
                  <a:txBody>
                    <a:bodyPr/>
                    <a:lstStyle/>
                    <a:p>
                      <a:endParaRPr lang="zh-CN" altLang="en-US" sz="2400" i="1" dirty="0">
                        <a:latin typeface="Georgia" pitchFamily="18" charset="0"/>
                      </a:endParaRPr>
                    </a:p>
                  </a:txBody>
                  <a:tcPr/>
                </a:tc>
              </a:tr>
              <a:tr h="473195">
                <a:tc>
                  <a:txBody>
                    <a:bodyPr/>
                    <a:lstStyle/>
                    <a:p>
                      <a:endParaRPr lang="zh-CN" altLang="en-US" sz="2400" i="1">
                        <a:latin typeface="Georgia" pitchFamily="18" charset="0"/>
                      </a:endParaRPr>
                    </a:p>
                  </a:txBody>
                  <a:tcPr/>
                </a:tc>
                <a:tc>
                  <a:txBody>
                    <a:bodyPr/>
                    <a:lstStyle/>
                    <a:p>
                      <a:endParaRPr lang="zh-CN" altLang="en-US" sz="2400" i="1">
                        <a:latin typeface="Georgia" pitchFamily="18" charset="0"/>
                      </a:endParaRPr>
                    </a:p>
                  </a:txBody>
                  <a:tcPr/>
                </a:tc>
                <a:tc>
                  <a:txBody>
                    <a:bodyPr/>
                    <a:lstStyle/>
                    <a:p>
                      <a:endParaRPr lang="zh-CN" altLang="en-US" sz="2400" i="1" dirty="0">
                        <a:latin typeface="Georgia" pitchFamily="18" charset="0"/>
                      </a:endParaRPr>
                    </a:p>
                  </a:txBody>
                  <a:tcPr/>
                </a:tc>
              </a:tr>
              <a:tr h="473195">
                <a:tc>
                  <a:txBody>
                    <a:bodyPr/>
                    <a:lstStyle/>
                    <a:p>
                      <a:endParaRPr lang="zh-CN" altLang="en-US" sz="2400" i="1">
                        <a:latin typeface="Georgia" pitchFamily="18" charset="0"/>
                      </a:endParaRPr>
                    </a:p>
                  </a:txBody>
                  <a:tcPr/>
                </a:tc>
                <a:tc>
                  <a:txBody>
                    <a:bodyPr/>
                    <a:lstStyle/>
                    <a:p>
                      <a:endParaRPr lang="zh-CN" altLang="en-US" sz="2400" i="1" dirty="0">
                        <a:latin typeface="Georgia" pitchFamily="18" charset="0"/>
                      </a:endParaRPr>
                    </a:p>
                  </a:txBody>
                  <a:tcPr/>
                </a:tc>
                <a:tc>
                  <a:txBody>
                    <a:bodyPr/>
                    <a:lstStyle/>
                    <a:p>
                      <a:endParaRPr lang="zh-CN" altLang="en-US" sz="2400" i="1" dirty="0">
                        <a:latin typeface="Georgia" pitchFamily="18" charset="0"/>
                      </a:endParaRPr>
                    </a:p>
                  </a:txBody>
                  <a:tcPr/>
                </a:tc>
              </a:tr>
            </a:tbl>
          </a:graphicData>
        </a:graphic>
      </p:graphicFrame>
      <p:sp>
        <p:nvSpPr>
          <p:cNvPr id="9" name="矩形 8"/>
          <p:cNvSpPr/>
          <p:nvPr/>
        </p:nvSpPr>
        <p:spPr>
          <a:xfrm>
            <a:off x="107504" y="2905780"/>
            <a:ext cx="5544616" cy="523220"/>
          </a:xfrm>
          <a:prstGeom prst="rect">
            <a:avLst/>
          </a:prstGeom>
          <a:noFill/>
        </p:spPr>
        <p:txBody>
          <a:bodyPr wrap="square">
            <a:spAutoFit/>
          </a:bodyPr>
          <a:lstStyle/>
          <a:p>
            <a:pPr algn="l">
              <a:defRPr/>
            </a:pPr>
            <a:r>
              <a:rPr lang="en-US" altLang="zh-CN" sz="2800" i="1" dirty="0" smtClean="0">
                <a:solidFill>
                  <a:srgbClr val="C00000"/>
                </a:solidFill>
                <a:latin typeface="Georgia" pitchFamily="18" charset="0"/>
              </a:rPr>
              <a:t> listen to English tapes</a:t>
            </a:r>
            <a:endParaRPr lang="zh-CN" altLang="en-US" sz="2800" i="1" dirty="0">
              <a:solidFill>
                <a:srgbClr val="C00000"/>
              </a:solidFill>
              <a:latin typeface="Georgia" pitchFamily="18" charset="0"/>
            </a:endParaRPr>
          </a:p>
        </p:txBody>
      </p:sp>
      <p:sp>
        <p:nvSpPr>
          <p:cNvPr id="10" name="矩形 9"/>
          <p:cNvSpPr/>
          <p:nvPr/>
        </p:nvSpPr>
        <p:spPr>
          <a:xfrm>
            <a:off x="107504" y="3356992"/>
            <a:ext cx="5544616" cy="523220"/>
          </a:xfrm>
          <a:prstGeom prst="rect">
            <a:avLst/>
          </a:prstGeom>
          <a:noFill/>
        </p:spPr>
        <p:txBody>
          <a:bodyPr wrap="square">
            <a:spAutoFit/>
          </a:bodyPr>
          <a:lstStyle/>
          <a:p>
            <a:pPr algn="l">
              <a:defRPr/>
            </a:pPr>
            <a:r>
              <a:rPr lang="en-US" altLang="zh-CN" sz="2800" i="1" dirty="0" smtClean="0">
                <a:solidFill>
                  <a:srgbClr val="C00000"/>
                </a:solidFill>
                <a:latin typeface="Georgia" pitchFamily="18" charset="0"/>
              </a:rPr>
              <a:t> join the English club</a:t>
            </a:r>
            <a:endParaRPr lang="zh-CN" altLang="en-US" sz="2800" i="1" dirty="0">
              <a:solidFill>
                <a:srgbClr val="C00000"/>
              </a:solidFill>
              <a:latin typeface="Georgia" pitchFamily="18" charset="0"/>
            </a:endParaRPr>
          </a:p>
        </p:txBody>
      </p:sp>
      <p:sp>
        <p:nvSpPr>
          <p:cNvPr id="11" name="矩形 10"/>
          <p:cNvSpPr/>
          <p:nvPr/>
        </p:nvSpPr>
        <p:spPr>
          <a:xfrm>
            <a:off x="107504" y="3841884"/>
            <a:ext cx="5544616" cy="523220"/>
          </a:xfrm>
          <a:prstGeom prst="rect">
            <a:avLst/>
          </a:prstGeom>
          <a:noFill/>
        </p:spPr>
        <p:txBody>
          <a:bodyPr wrap="square">
            <a:spAutoFit/>
          </a:bodyPr>
          <a:lstStyle/>
          <a:p>
            <a:pPr algn="l">
              <a:defRPr/>
            </a:pPr>
            <a:r>
              <a:rPr lang="en-US" altLang="zh-CN" sz="2800" i="1" dirty="0" smtClean="0">
                <a:solidFill>
                  <a:srgbClr val="C00000"/>
                </a:solidFill>
                <a:latin typeface="Georgia" pitchFamily="18" charset="0"/>
              </a:rPr>
              <a:t> practice speaking English</a:t>
            </a:r>
            <a:endParaRPr lang="zh-CN" altLang="en-US" sz="2800" i="1" dirty="0">
              <a:solidFill>
                <a:srgbClr val="C00000"/>
              </a:solidFill>
              <a:latin typeface="Georgia" pitchFamily="18" charset="0"/>
            </a:endParaRPr>
          </a:p>
        </p:txBody>
      </p:sp>
      <p:sp>
        <p:nvSpPr>
          <p:cNvPr id="12" name="矩形 11"/>
          <p:cNvSpPr/>
          <p:nvPr/>
        </p:nvSpPr>
        <p:spPr>
          <a:xfrm>
            <a:off x="107504" y="2401724"/>
            <a:ext cx="5544616" cy="523220"/>
          </a:xfrm>
          <a:prstGeom prst="rect">
            <a:avLst/>
          </a:prstGeom>
          <a:noFill/>
        </p:spPr>
        <p:txBody>
          <a:bodyPr wrap="square">
            <a:spAutoFit/>
          </a:bodyPr>
          <a:lstStyle/>
          <a:p>
            <a:pPr algn="l">
              <a:defRPr/>
            </a:pPr>
            <a:r>
              <a:rPr lang="en-US" altLang="zh-CN" sz="2800" i="1" dirty="0" smtClean="0">
                <a:solidFill>
                  <a:srgbClr val="C00000"/>
                </a:solidFill>
                <a:latin typeface="Georgia" pitchFamily="18" charset="0"/>
              </a:rPr>
              <a:t> watch English program</a:t>
            </a:r>
            <a:endParaRPr lang="zh-CN" altLang="en-US" sz="2800" i="1" dirty="0">
              <a:solidFill>
                <a:srgbClr val="C00000"/>
              </a:solidFill>
              <a:latin typeface="Georgia" pitchFamily="18" charset="0"/>
            </a:endParaRPr>
          </a:p>
        </p:txBody>
      </p:sp>
      <p:sp>
        <p:nvSpPr>
          <p:cNvPr id="13" name="矩形 12"/>
          <p:cNvSpPr/>
          <p:nvPr/>
        </p:nvSpPr>
        <p:spPr>
          <a:xfrm>
            <a:off x="107504" y="4273932"/>
            <a:ext cx="5544616" cy="523220"/>
          </a:xfrm>
          <a:prstGeom prst="rect">
            <a:avLst/>
          </a:prstGeom>
          <a:noFill/>
        </p:spPr>
        <p:txBody>
          <a:bodyPr wrap="square">
            <a:spAutoFit/>
          </a:bodyPr>
          <a:lstStyle/>
          <a:p>
            <a:pPr algn="l">
              <a:defRPr/>
            </a:pPr>
            <a:r>
              <a:rPr lang="en-US" altLang="zh-CN" sz="2800" i="1" dirty="0" smtClean="0">
                <a:solidFill>
                  <a:srgbClr val="C00000"/>
                </a:solidFill>
                <a:latin typeface="Georgia" pitchFamily="18" charset="0"/>
              </a:rPr>
              <a:t> sing English songs</a:t>
            </a:r>
            <a:endParaRPr lang="zh-CN" altLang="en-US" sz="2800" i="1" dirty="0">
              <a:solidFill>
                <a:srgbClr val="C00000"/>
              </a:solidFill>
              <a:latin typeface="Georgia" pitchFamily="18" charset="0"/>
            </a:endParaRPr>
          </a:p>
        </p:txBody>
      </p:sp>
      <p:sp>
        <p:nvSpPr>
          <p:cNvPr id="14" name="TextBox 13"/>
          <p:cNvSpPr txBox="1"/>
          <p:nvPr/>
        </p:nvSpPr>
        <p:spPr>
          <a:xfrm>
            <a:off x="395536" y="5157192"/>
            <a:ext cx="7200800" cy="1155766"/>
          </a:xfrm>
          <a:prstGeom prst="rect">
            <a:avLst/>
          </a:prstGeom>
          <a:noFill/>
          <a:ln w="57150">
            <a:solidFill>
              <a:srgbClr val="117E0C"/>
            </a:solidFill>
          </a:ln>
        </p:spPr>
        <p:txBody>
          <a:bodyPr wrap="square" rtlCol="0">
            <a:spAutoFit/>
          </a:bodyPr>
          <a:lstStyle/>
          <a:p>
            <a:pPr>
              <a:lnSpc>
                <a:spcPct val="130000"/>
              </a:lnSpc>
            </a:pPr>
            <a:r>
              <a:rPr lang="en-US" altLang="zh-CN" sz="2800" i="1" dirty="0" smtClean="0">
                <a:latin typeface="Georgia" pitchFamily="18" charset="0"/>
              </a:rPr>
              <a:t>A: How often do you read English books?</a:t>
            </a:r>
          </a:p>
          <a:p>
            <a:pPr>
              <a:lnSpc>
                <a:spcPct val="130000"/>
              </a:lnSpc>
            </a:pPr>
            <a:r>
              <a:rPr lang="en-US" altLang="zh-CN" sz="2800" i="1" dirty="0" smtClean="0">
                <a:latin typeface="Georgia" pitchFamily="18" charset="0"/>
              </a:rPr>
              <a:t>B: I read English books about twice a week.</a:t>
            </a:r>
            <a:endParaRPr lang="zh-CN" altLang="en-US" sz="2800" i="1"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16" name="TextBox 15"/>
          <p:cNvSpPr txBox="1"/>
          <p:nvPr/>
        </p:nvSpPr>
        <p:spPr>
          <a:xfrm>
            <a:off x="500034" y="1285860"/>
            <a:ext cx="7858180" cy="5078313"/>
          </a:xfrm>
          <a:prstGeom prst="rect">
            <a:avLst/>
          </a:prstGeom>
          <a:noFill/>
        </p:spPr>
        <p:txBody>
          <a:bodyPr wrap="square" rtlCol="0">
            <a:spAutoFit/>
          </a:bodyPr>
          <a:lstStyle/>
          <a:p>
            <a:pPr>
              <a:lnSpc>
                <a:spcPct val="150000"/>
              </a:lnSpc>
            </a:pPr>
            <a:r>
              <a:rPr lang="zh-CN" altLang="en-US" sz="3600" dirty="0" smtClean="0">
                <a:latin typeface="华康海报体W12(P)" pitchFamily="82" charset="-122"/>
                <a:ea typeface="华康海报体W12(P)" pitchFamily="82" charset="-122"/>
              </a:rPr>
              <a:t>短语英汉互译</a:t>
            </a:r>
            <a:endParaRPr lang="en-US" altLang="zh-CN" sz="3600" dirty="0" smtClean="0">
              <a:latin typeface="华康海报体W12(P)" pitchFamily="82" charset="-122"/>
              <a:ea typeface="华康海报体W12(P)" pitchFamily="82" charset="-122"/>
            </a:endParaRPr>
          </a:p>
          <a:p>
            <a:pPr marL="514350" indent="-514350">
              <a:lnSpc>
                <a:spcPct val="150000"/>
              </a:lnSpc>
              <a:buAutoNum type="arabicPeriod"/>
            </a:pPr>
            <a:r>
              <a:rPr lang="zh-CN" altLang="en-US" sz="3600" dirty="0" smtClean="0">
                <a:latin typeface="华康海报体W12(P)" pitchFamily="82" charset="-122"/>
                <a:ea typeface="华康海报体W12(P)" pitchFamily="82" charset="-122"/>
              </a:rPr>
              <a:t> 摇摆舞</a:t>
            </a:r>
            <a:endParaRPr lang="en-US" altLang="zh-CN" sz="3600" dirty="0" smtClean="0">
              <a:latin typeface="华康海报体W12(P)" pitchFamily="82" charset="-122"/>
              <a:ea typeface="华康海报体W12(P)" pitchFamily="82" charset="-122"/>
            </a:endParaRPr>
          </a:p>
          <a:p>
            <a:pPr marL="514350" indent="-514350">
              <a:lnSpc>
                <a:spcPct val="150000"/>
              </a:lnSpc>
              <a:buAutoNum type="arabicPeriod"/>
            </a:pPr>
            <a:r>
              <a:rPr lang="en-US" altLang="zh-CN" sz="3600" dirty="0" smtClean="0">
                <a:latin typeface="华康海报体W12(P)" pitchFamily="82" charset="-122"/>
                <a:ea typeface="华康海报体W12(P)" pitchFamily="82" charset="-122"/>
              </a:rPr>
              <a:t> </a:t>
            </a:r>
            <a:r>
              <a:rPr lang="zh-CN" altLang="en-US" sz="3600" dirty="0" smtClean="0">
                <a:latin typeface="华康海报体W12(P)" pitchFamily="82" charset="-122"/>
                <a:ea typeface="华康海报体W12(P)" pitchFamily="82" charset="-122"/>
              </a:rPr>
              <a:t>每月两次</a:t>
            </a:r>
            <a:endParaRPr lang="en-US" altLang="zh-CN" sz="3600" dirty="0" smtClean="0">
              <a:latin typeface="华康海报体W12(P)" pitchFamily="82" charset="-122"/>
              <a:ea typeface="华康海报体W12(P)" pitchFamily="82" charset="-122"/>
            </a:endParaRPr>
          </a:p>
          <a:p>
            <a:pPr marL="514350" indent="-514350">
              <a:lnSpc>
                <a:spcPct val="150000"/>
              </a:lnSpc>
              <a:buAutoNum type="arabicPeriod"/>
            </a:pPr>
            <a:r>
              <a:rPr lang="en-US" altLang="zh-CN" sz="3600" dirty="0" smtClean="0">
                <a:latin typeface="华康海报体W12(P)" pitchFamily="82" charset="-122"/>
                <a:ea typeface="华康海报体W12(P)" pitchFamily="82" charset="-122"/>
              </a:rPr>
              <a:t> </a:t>
            </a:r>
            <a:r>
              <a:rPr lang="en-US" altLang="zh-CN" sz="3600" b="1" i="1" dirty="0" smtClean="0">
                <a:latin typeface="Georgia" pitchFamily="18" charset="0"/>
                <a:ea typeface="华康海报体W12(P)" pitchFamily="82" charset="-122"/>
              </a:rPr>
              <a:t>be full</a:t>
            </a:r>
          </a:p>
          <a:p>
            <a:pPr marL="514350" indent="-514350">
              <a:lnSpc>
                <a:spcPct val="150000"/>
              </a:lnSpc>
              <a:buAutoNum type="arabicPeriod"/>
            </a:pPr>
            <a:r>
              <a:rPr lang="en-US" altLang="zh-CN" sz="3600" dirty="0" smtClean="0">
                <a:latin typeface="华康海报体W12(P)" pitchFamily="82" charset="-122"/>
                <a:ea typeface="华康海报体W12(P)" pitchFamily="82" charset="-122"/>
              </a:rPr>
              <a:t> </a:t>
            </a:r>
            <a:r>
              <a:rPr lang="en-US" altLang="zh-CN" sz="3600" b="1" i="1" dirty="0" smtClean="0">
                <a:latin typeface="Georgia" pitchFamily="18" charset="0"/>
                <a:ea typeface="华康海报体W12(P)" pitchFamily="82" charset="-122"/>
              </a:rPr>
              <a:t>at least</a:t>
            </a:r>
          </a:p>
          <a:p>
            <a:pPr marL="514350" indent="-514350">
              <a:lnSpc>
                <a:spcPct val="150000"/>
              </a:lnSpc>
              <a:buAutoNum type="arabicPeriod"/>
            </a:pPr>
            <a:r>
              <a:rPr lang="en-US" altLang="zh-CN" sz="3600" dirty="0" smtClean="0">
                <a:latin typeface="华康海报体W12(P)" pitchFamily="82" charset="-122"/>
                <a:ea typeface="华康海报体W12(P)" pitchFamily="82" charset="-122"/>
              </a:rPr>
              <a:t> </a:t>
            </a:r>
            <a:r>
              <a:rPr lang="en-US" altLang="zh-CN" sz="3600" b="1" i="1" dirty="0" smtClean="0">
                <a:latin typeface="Georgia" pitchFamily="18" charset="0"/>
                <a:ea typeface="华康海报体W12(P)" pitchFamily="82" charset="-122"/>
              </a:rPr>
              <a:t>use the Internet</a:t>
            </a:r>
            <a:endParaRPr lang="zh-CN" altLang="en-US" sz="3600" b="1" i="1" dirty="0">
              <a:latin typeface="Georgia" pitchFamily="18" charset="0"/>
              <a:ea typeface="华康海报体W12(P)" pitchFamily="82" charset="-122"/>
            </a:endParaRPr>
          </a:p>
        </p:txBody>
      </p:sp>
      <p:sp>
        <p:nvSpPr>
          <p:cNvPr id="17" name="TextBox 16"/>
          <p:cNvSpPr txBox="1"/>
          <p:nvPr/>
        </p:nvSpPr>
        <p:spPr>
          <a:xfrm>
            <a:off x="3929058" y="2221048"/>
            <a:ext cx="3065263" cy="707886"/>
          </a:xfrm>
          <a:prstGeom prst="rect">
            <a:avLst/>
          </a:prstGeom>
          <a:noFill/>
        </p:spPr>
        <p:txBody>
          <a:bodyPr wrap="none" rtlCol="0">
            <a:spAutoFit/>
          </a:bodyPr>
          <a:lstStyle/>
          <a:p>
            <a:r>
              <a:rPr lang="en-US" altLang="zh-CN" sz="4000" i="1" dirty="0" smtClean="0">
                <a:solidFill>
                  <a:srgbClr val="FF0000"/>
                </a:solidFill>
                <a:latin typeface="Georgia" pitchFamily="18" charset="0"/>
              </a:rPr>
              <a:t>swing dance</a:t>
            </a:r>
            <a:endParaRPr lang="zh-CN" altLang="en-US" sz="4000" i="1" dirty="0">
              <a:solidFill>
                <a:srgbClr val="FF0000"/>
              </a:solidFill>
              <a:latin typeface="Georgia" pitchFamily="18" charset="0"/>
            </a:endParaRPr>
          </a:p>
        </p:txBody>
      </p:sp>
      <p:sp>
        <p:nvSpPr>
          <p:cNvPr id="18" name="TextBox 17"/>
          <p:cNvSpPr txBox="1"/>
          <p:nvPr/>
        </p:nvSpPr>
        <p:spPr>
          <a:xfrm>
            <a:off x="3995936" y="3000372"/>
            <a:ext cx="3446777" cy="707886"/>
          </a:xfrm>
          <a:prstGeom prst="rect">
            <a:avLst/>
          </a:prstGeom>
          <a:noFill/>
        </p:spPr>
        <p:txBody>
          <a:bodyPr wrap="none" rtlCol="0">
            <a:spAutoFit/>
          </a:bodyPr>
          <a:lstStyle/>
          <a:p>
            <a:r>
              <a:rPr lang="en-US" altLang="zh-CN" sz="4000" i="1" dirty="0" smtClean="0">
                <a:solidFill>
                  <a:srgbClr val="FF0000"/>
                </a:solidFill>
                <a:latin typeface="Georgia" pitchFamily="18" charset="0"/>
              </a:rPr>
              <a:t>twice a month</a:t>
            </a:r>
            <a:endParaRPr lang="zh-CN" altLang="en-US" sz="4000" i="1" dirty="0">
              <a:solidFill>
                <a:srgbClr val="FF0000"/>
              </a:solidFill>
              <a:latin typeface="Georgia" pitchFamily="18" charset="0"/>
            </a:endParaRPr>
          </a:p>
        </p:txBody>
      </p:sp>
      <p:sp>
        <p:nvSpPr>
          <p:cNvPr id="19" name="TextBox 18"/>
          <p:cNvSpPr txBox="1"/>
          <p:nvPr/>
        </p:nvSpPr>
        <p:spPr>
          <a:xfrm>
            <a:off x="4929190" y="3857628"/>
            <a:ext cx="1723549" cy="707886"/>
          </a:xfrm>
          <a:prstGeom prst="rect">
            <a:avLst/>
          </a:prstGeom>
          <a:noFill/>
        </p:spPr>
        <p:txBody>
          <a:bodyPr wrap="none" rtlCol="0">
            <a:spAutoFit/>
          </a:bodyPr>
          <a:lstStyle/>
          <a:p>
            <a:r>
              <a:rPr lang="zh-CN" altLang="en-US" sz="4000" dirty="0" smtClean="0">
                <a:solidFill>
                  <a:srgbClr val="FF0000"/>
                </a:solidFill>
                <a:latin typeface="华康海报体W12(P)" pitchFamily="82" charset="-122"/>
                <a:ea typeface="华康海报体W12(P)" pitchFamily="82" charset="-122"/>
              </a:rPr>
              <a:t>充满的</a:t>
            </a:r>
            <a:endParaRPr lang="zh-CN" altLang="en-US" sz="4000" dirty="0">
              <a:solidFill>
                <a:srgbClr val="FF0000"/>
              </a:solidFill>
              <a:latin typeface="华康海报体W12(P)" pitchFamily="82" charset="-122"/>
              <a:ea typeface="华康海报体W12(P)" pitchFamily="82" charset="-122"/>
            </a:endParaRPr>
          </a:p>
        </p:txBody>
      </p:sp>
      <p:sp>
        <p:nvSpPr>
          <p:cNvPr id="20" name="TextBox 19"/>
          <p:cNvSpPr txBox="1"/>
          <p:nvPr/>
        </p:nvSpPr>
        <p:spPr>
          <a:xfrm>
            <a:off x="5089604" y="4643446"/>
            <a:ext cx="1210588" cy="707886"/>
          </a:xfrm>
          <a:prstGeom prst="rect">
            <a:avLst/>
          </a:prstGeom>
          <a:noFill/>
        </p:spPr>
        <p:txBody>
          <a:bodyPr wrap="none" rtlCol="0">
            <a:spAutoFit/>
          </a:bodyPr>
          <a:lstStyle/>
          <a:p>
            <a:r>
              <a:rPr lang="zh-CN" altLang="en-US" sz="4000" dirty="0" smtClean="0">
                <a:solidFill>
                  <a:srgbClr val="FF0000"/>
                </a:solidFill>
                <a:latin typeface="华康海报体W12(P)" pitchFamily="82" charset="-122"/>
                <a:ea typeface="华康海报体W12(P)" pitchFamily="82" charset="-122"/>
              </a:rPr>
              <a:t>至少</a:t>
            </a:r>
            <a:endParaRPr lang="zh-CN" altLang="en-US" sz="4000" dirty="0">
              <a:solidFill>
                <a:srgbClr val="FF0000"/>
              </a:solidFill>
              <a:latin typeface="华康海报体W12(P)" pitchFamily="82" charset="-122"/>
              <a:ea typeface="华康海报体W12(P)" pitchFamily="82" charset="-122"/>
            </a:endParaRPr>
          </a:p>
        </p:txBody>
      </p:sp>
      <p:sp>
        <p:nvSpPr>
          <p:cNvPr id="21" name="TextBox 20"/>
          <p:cNvSpPr txBox="1"/>
          <p:nvPr/>
        </p:nvSpPr>
        <p:spPr>
          <a:xfrm>
            <a:off x="5134897" y="5500702"/>
            <a:ext cx="2749471" cy="707886"/>
          </a:xfrm>
          <a:prstGeom prst="rect">
            <a:avLst/>
          </a:prstGeom>
          <a:noFill/>
        </p:spPr>
        <p:txBody>
          <a:bodyPr wrap="none" rtlCol="0">
            <a:spAutoFit/>
          </a:bodyPr>
          <a:lstStyle/>
          <a:p>
            <a:r>
              <a:rPr lang="zh-CN" altLang="en-US" sz="4000" dirty="0" smtClean="0">
                <a:solidFill>
                  <a:srgbClr val="FF0000"/>
                </a:solidFill>
                <a:latin typeface="华康海报体W12(P)" pitchFamily="82" charset="-122"/>
                <a:ea typeface="华康海报体W12(P)" pitchFamily="82" charset="-122"/>
              </a:rPr>
              <a:t>使用互联网</a:t>
            </a:r>
            <a:endParaRPr lang="zh-CN" altLang="en-US" sz="4000" dirty="0">
              <a:solidFill>
                <a:srgbClr val="FF0000"/>
              </a:solidFill>
              <a:latin typeface="华康海报体W12(P)" pitchFamily="82" charset="-122"/>
              <a:ea typeface="华康海报体W12(P)" pitchFamily="8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ICE01.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subTnLst>
                                    <p:audio>
                                      <p:cMediaNode>
                                        <p:cTn display="0" masterRel="sameClick">
                                          <p:stCondLst>
                                            <p:cond evt="begin" delay="0">
                                              <p:tn val="15"/>
                                            </p:cond>
                                          </p:stCondLst>
                                          <p:endCondLst>
                                            <p:cond evt="onStopAudio" delay="0">
                                              <p:tgtEl>
                                                <p:sldTgt/>
                                              </p:tgtEl>
                                            </p:cond>
                                          </p:endCondLst>
                                        </p:cTn>
                                        <p:tgtEl>
                                          <p:sndTgt r:embed="rId2" name="ICE01.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ICE01.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Phonetic</a:t>
            </a:r>
            <a:endParaRPr lang="zh-CN" altLang="en-US" sz="5400" b="0" i="0" dirty="0">
              <a:latin typeface="Script MT Bold" pitchFamily="66" charset="0"/>
            </a:endParaRPr>
          </a:p>
        </p:txBody>
      </p:sp>
      <p:pic>
        <p:nvPicPr>
          <p:cNvPr id="4" name="图片 3" descr="0410120502.jpg"/>
          <p:cNvPicPr>
            <a:picLocks noChangeAspect="1"/>
          </p:cNvPicPr>
          <p:nvPr/>
        </p:nvPicPr>
        <p:blipFill>
          <a:blip r:embed="rId3">
            <a:clrChange>
              <a:clrFrom>
                <a:srgbClr val="FFFFFF"/>
              </a:clrFrom>
              <a:clrTo>
                <a:srgbClr val="FFFFFF">
                  <a:alpha val="0"/>
                </a:srgbClr>
              </a:clrTo>
            </a:clrChange>
          </a:blip>
          <a:stretch>
            <a:fillRect/>
          </a:stretch>
        </p:blipFill>
        <p:spPr>
          <a:xfrm>
            <a:off x="323528" y="1196752"/>
            <a:ext cx="8424936" cy="5544616"/>
          </a:xfrm>
          <a:prstGeom prst="rect">
            <a:avLst/>
          </a:prstGeom>
        </p:spPr>
      </p:pic>
      <p:sp>
        <p:nvSpPr>
          <p:cNvPr id="6" name="TextBox 5"/>
          <p:cNvSpPr txBox="1"/>
          <p:nvPr/>
        </p:nvSpPr>
        <p:spPr>
          <a:xfrm>
            <a:off x="4031833" y="2285992"/>
            <a:ext cx="184731" cy="1569660"/>
          </a:xfrm>
          <a:prstGeom prst="rect">
            <a:avLst/>
          </a:prstGeom>
          <a:noFill/>
        </p:spPr>
        <p:txBody>
          <a:bodyPr wrap="none" rtlCol="0">
            <a:spAutoFit/>
          </a:bodyPr>
          <a:lstStyle/>
          <a:p>
            <a:endParaRPr lang="zh-CN" altLang="en-US" sz="9600" i="1" dirty="0">
              <a:latin typeface="Georgia" pitchFamily="18" charset="0"/>
            </a:endParaRPr>
          </a:p>
        </p:txBody>
      </p:sp>
      <p:sp>
        <p:nvSpPr>
          <p:cNvPr id="8" name="TextBox 7"/>
          <p:cNvSpPr txBox="1"/>
          <p:nvPr/>
        </p:nvSpPr>
        <p:spPr>
          <a:xfrm>
            <a:off x="2025707" y="2285992"/>
            <a:ext cx="4196983" cy="1446550"/>
          </a:xfrm>
          <a:prstGeom prst="rect">
            <a:avLst/>
          </a:prstGeom>
          <a:noFill/>
        </p:spPr>
        <p:txBody>
          <a:bodyPr wrap="none" rtlCol="0">
            <a:spAutoFit/>
          </a:bodyPr>
          <a:lstStyle/>
          <a:p>
            <a:r>
              <a:rPr lang="en-US" altLang="zh-CN" sz="8800" b="1" i="1" dirty="0" smtClean="0">
                <a:latin typeface="Georgia" pitchFamily="18" charset="0"/>
              </a:rPr>
              <a:t>h</a:t>
            </a:r>
            <a:r>
              <a:rPr lang="en-US" altLang="zh-CN" sz="8800" b="1" i="1" dirty="0" smtClean="0">
                <a:solidFill>
                  <a:srgbClr val="FF0000"/>
                </a:solidFill>
                <a:latin typeface="Georgia" pitchFamily="18" charset="0"/>
              </a:rPr>
              <a:t>ar</a:t>
            </a:r>
            <a:r>
              <a:rPr lang="en-US" altLang="zh-CN" sz="8800" b="1" i="1" dirty="0" smtClean="0">
                <a:latin typeface="Georgia" pitchFamily="18" charset="0"/>
              </a:rPr>
              <a:t>dly</a:t>
            </a:r>
            <a:endParaRPr lang="zh-CN" altLang="en-US" sz="8800" b="1" i="1" dirty="0">
              <a:latin typeface="Georgia" pitchFamily="18" charset="0"/>
            </a:endParaRPr>
          </a:p>
        </p:txBody>
      </p:sp>
      <p:sp>
        <p:nvSpPr>
          <p:cNvPr id="9" name="TextBox 8"/>
          <p:cNvSpPr txBox="1"/>
          <p:nvPr/>
        </p:nvSpPr>
        <p:spPr>
          <a:xfrm>
            <a:off x="2312644" y="2285992"/>
            <a:ext cx="3682418" cy="1446550"/>
          </a:xfrm>
          <a:prstGeom prst="rect">
            <a:avLst/>
          </a:prstGeom>
          <a:noFill/>
        </p:spPr>
        <p:txBody>
          <a:bodyPr wrap="none" rtlCol="0">
            <a:spAutoFit/>
          </a:bodyPr>
          <a:lstStyle/>
          <a:p>
            <a:r>
              <a:rPr lang="en-US" altLang="zh-CN" sz="8800" b="1" i="1" dirty="0" smtClean="0">
                <a:latin typeface="Georgia" pitchFamily="18" charset="0"/>
              </a:rPr>
              <a:t>c</a:t>
            </a:r>
            <a:r>
              <a:rPr lang="en-US" altLang="zh-CN" sz="8800" b="1" i="1" dirty="0" smtClean="0">
                <a:solidFill>
                  <a:srgbClr val="FF0000"/>
                </a:solidFill>
                <a:latin typeface="Georgia" pitchFamily="18" charset="0"/>
              </a:rPr>
              <a:t>o</a:t>
            </a:r>
            <a:r>
              <a:rPr lang="en-US" altLang="zh-CN" sz="8800" b="1" i="1" dirty="0" smtClean="0">
                <a:latin typeface="Georgia" pitchFamily="18" charset="0"/>
              </a:rPr>
              <a:t>ff</a:t>
            </a:r>
            <a:r>
              <a:rPr lang="en-US" altLang="zh-CN" sz="8800" b="1" i="1" dirty="0" smtClean="0">
                <a:solidFill>
                  <a:srgbClr val="FF0000"/>
                </a:solidFill>
                <a:latin typeface="Georgia" pitchFamily="18" charset="0"/>
              </a:rPr>
              <a:t>ee</a:t>
            </a:r>
            <a:endParaRPr lang="zh-CN" altLang="en-US" sz="8800" b="1" i="1" dirty="0">
              <a:solidFill>
                <a:srgbClr val="FF0000"/>
              </a:solidFill>
              <a:latin typeface="Georgia" pitchFamily="18" charset="0"/>
            </a:endParaRPr>
          </a:p>
        </p:txBody>
      </p:sp>
      <p:sp>
        <p:nvSpPr>
          <p:cNvPr id="10" name="TextBox 9"/>
          <p:cNvSpPr txBox="1"/>
          <p:nvPr/>
        </p:nvSpPr>
        <p:spPr>
          <a:xfrm>
            <a:off x="2617215" y="2285992"/>
            <a:ext cx="3013967" cy="1446550"/>
          </a:xfrm>
          <a:prstGeom prst="rect">
            <a:avLst/>
          </a:prstGeom>
          <a:noFill/>
        </p:spPr>
        <p:txBody>
          <a:bodyPr wrap="none" rtlCol="0">
            <a:spAutoFit/>
          </a:bodyPr>
          <a:lstStyle/>
          <a:p>
            <a:r>
              <a:rPr lang="en-US" altLang="zh-CN" sz="8800" b="1" i="1" dirty="0" smtClean="0">
                <a:latin typeface="Georgia" pitchFamily="18" charset="0"/>
              </a:rPr>
              <a:t>l</a:t>
            </a:r>
            <a:r>
              <a:rPr lang="en-US" altLang="zh-CN" sz="8800" b="1" i="1" dirty="0" smtClean="0">
                <a:solidFill>
                  <a:srgbClr val="FF0000"/>
                </a:solidFill>
                <a:latin typeface="Georgia" pitchFamily="18" charset="0"/>
              </a:rPr>
              <a:t>ea</a:t>
            </a:r>
            <a:r>
              <a:rPr lang="en-US" altLang="zh-CN" sz="8800" b="1" i="1" dirty="0" smtClean="0">
                <a:latin typeface="Georgia" pitchFamily="18" charset="0"/>
              </a:rPr>
              <a:t>st</a:t>
            </a:r>
            <a:endParaRPr lang="zh-CN" altLang="en-US" sz="8800" b="1" i="1" dirty="0">
              <a:solidFill>
                <a:srgbClr val="FF0000"/>
              </a:solidFill>
              <a:latin typeface="Georgia" pitchFamily="18" charset="0"/>
            </a:endParaRPr>
          </a:p>
        </p:txBody>
      </p:sp>
      <p:sp>
        <p:nvSpPr>
          <p:cNvPr id="11" name="TextBox 10"/>
          <p:cNvSpPr txBox="1"/>
          <p:nvPr/>
        </p:nvSpPr>
        <p:spPr>
          <a:xfrm>
            <a:off x="1691680" y="2276872"/>
            <a:ext cx="4527201" cy="1569660"/>
          </a:xfrm>
          <a:prstGeom prst="rect">
            <a:avLst/>
          </a:prstGeom>
          <a:noFill/>
        </p:spPr>
        <p:txBody>
          <a:bodyPr wrap="none" rtlCol="0">
            <a:spAutoFit/>
          </a:bodyPr>
          <a:lstStyle/>
          <a:p>
            <a:r>
              <a:rPr lang="en-US" altLang="zh-CN" sz="9600" dirty="0" smtClean="0">
                <a:latin typeface="Georgia" pitchFamily="18" charset="0"/>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rPr>
              <a:t>/</a:t>
            </a:r>
            <a:endParaRPr lang="zh-CN" altLang="en-US" sz="9600" dirty="0">
              <a:solidFill>
                <a:srgbClr val="FF0000"/>
              </a:solidFill>
              <a:latin typeface="Georgia" pitchFamily="18" charset="0"/>
            </a:endParaRPr>
          </a:p>
        </p:txBody>
      </p:sp>
      <p:sp>
        <p:nvSpPr>
          <p:cNvPr id="17" name="TextBox 16"/>
          <p:cNvSpPr txBox="1"/>
          <p:nvPr/>
        </p:nvSpPr>
        <p:spPr>
          <a:xfrm>
            <a:off x="2339752" y="2276872"/>
            <a:ext cx="3954929" cy="1446550"/>
          </a:xfrm>
          <a:prstGeom prst="rect">
            <a:avLst/>
          </a:prstGeom>
          <a:noFill/>
        </p:spPr>
        <p:txBody>
          <a:bodyPr wrap="none" rtlCol="0">
            <a:spAutoFit/>
          </a:bodyPr>
          <a:lstStyle/>
          <a:p>
            <a:r>
              <a:rPr lang="en-US" altLang="zh-CN" sz="8800" b="1" i="1" dirty="0" smtClean="0">
                <a:latin typeface="Georgia" pitchFamily="18" charset="0"/>
              </a:rPr>
              <a:t>wr</a:t>
            </a:r>
            <a:r>
              <a:rPr lang="en-US" altLang="zh-CN" sz="8800" b="1" i="1" dirty="0" smtClean="0">
                <a:solidFill>
                  <a:srgbClr val="FF0000"/>
                </a:solidFill>
                <a:latin typeface="Georgia" pitchFamily="18" charset="0"/>
              </a:rPr>
              <a:t>i</a:t>
            </a:r>
            <a:r>
              <a:rPr lang="en-US" altLang="zh-CN" sz="8800" b="1" i="1" dirty="0" smtClean="0">
                <a:latin typeface="Georgia" pitchFamily="18" charset="0"/>
              </a:rPr>
              <a:t>t</a:t>
            </a:r>
            <a:r>
              <a:rPr lang="en-US" altLang="zh-CN" sz="8800" b="1" i="1" dirty="0" smtClean="0">
                <a:solidFill>
                  <a:srgbClr val="FF0000"/>
                </a:solidFill>
                <a:latin typeface="Georgia" pitchFamily="18" charset="0"/>
              </a:rPr>
              <a:t>er</a:t>
            </a:r>
            <a:endParaRPr lang="zh-CN" altLang="en-US" sz="8800" b="1" i="1" dirty="0">
              <a:solidFill>
                <a:srgbClr val="FF0000"/>
              </a:solidFill>
              <a:latin typeface="Georgia" pitchFamily="18" charset="0"/>
            </a:endParaRPr>
          </a:p>
        </p:txBody>
      </p:sp>
      <p:sp>
        <p:nvSpPr>
          <p:cNvPr id="18" name="TextBox 17"/>
          <p:cNvSpPr txBox="1"/>
          <p:nvPr/>
        </p:nvSpPr>
        <p:spPr>
          <a:xfrm>
            <a:off x="2051720" y="2276872"/>
            <a:ext cx="4277133" cy="1446550"/>
          </a:xfrm>
          <a:prstGeom prst="rect">
            <a:avLst/>
          </a:prstGeom>
          <a:noFill/>
        </p:spPr>
        <p:txBody>
          <a:bodyPr wrap="none" rtlCol="0">
            <a:spAutoFit/>
          </a:bodyPr>
          <a:lstStyle/>
          <a:p>
            <a:r>
              <a:rPr lang="en-US" altLang="zh-CN" sz="8800" b="1" i="1" dirty="0" smtClean="0">
                <a:latin typeface="Georgia" pitchFamily="18" charset="0"/>
              </a:rPr>
              <a:t>d</a:t>
            </a:r>
            <a:r>
              <a:rPr lang="en-US" altLang="zh-CN" sz="8800" b="1" i="1" dirty="0" smtClean="0">
                <a:solidFill>
                  <a:srgbClr val="FF0000"/>
                </a:solidFill>
                <a:latin typeface="Georgia" pitchFamily="18" charset="0"/>
              </a:rPr>
              <a:t>e</a:t>
            </a:r>
            <a:r>
              <a:rPr lang="en-US" altLang="zh-CN" sz="8800" b="1" i="1" dirty="0" smtClean="0">
                <a:latin typeface="Georgia" pitchFamily="18" charset="0"/>
              </a:rPr>
              <a:t>nt</a:t>
            </a:r>
            <a:r>
              <a:rPr lang="en-US" altLang="zh-CN" sz="8800" b="1" i="1" dirty="0" smtClean="0">
                <a:solidFill>
                  <a:srgbClr val="FF0000"/>
                </a:solidFill>
                <a:latin typeface="Georgia" pitchFamily="18" charset="0"/>
              </a:rPr>
              <a:t>i</a:t>
            </a:r>
            <a:r>
              <a:rPr lang="en-US" altLang="zh-CN" sz="8800" b="1" i="1" dirty="0" smtClean="0">
                <a:latin typeface="Georgia" pitchFamily="18" charset="0"/>
              </a:rPr>
              <a:t>st</a:t>
            </a:r>
            <a:endParaRPr lang="zh-CN" altLang="en-US" sz="8800" b="1" i="1" dirty="0">
              <a:solidFill>
                <a:srgbClr val="FF0000"/>
              </a:solidFill>
              <a:latin typeface="Georgia" pitchFamily="18" charset="0"/>
            </a:endParaRPr>
          </a:p>
        </p:txBody>
      </p:sp>
      <p:sp>
        <p:nvSpPr>
          <p:cNvPr id="19" name="TextBox 18"/>
          <p:cNvSpPr txBox="1"/>
          <p:nvPr/>
        </p:nvSpPr>
        <p:spPr>
          <a:xfrm>
            <a:off x="2123728" y="2276872"/>
            <a:ext cx="3902030" cy="1446550"/>
          </a:xfrm>
          <a:prstGeom prst="rect">
            <a:avLst/>
          </a:prstGeom>
          <a:noFill/>
        </p:spPr>
        <p:txBody>
          <a:bodyPr wrap="none" rtlCol="0">
            <a:spAutoFit/>
          </a:bodyPr>
          <a:lstStyle/>
          <a:p>
            <a:r>
              <a:rPr lang="en-US" altLang="zh-CN" sz="8800" b="1" i="1" dirty="0" smtClean="0">
                <a:solidFill>
                  <a:srgbClr val="FF0000"/>
                </a:solidFill>
                <a:latin typeface="Georgia" pitchFamily="18" charset="0"/>
              </a:rPr>
              <a:t>o</a:t>
            </a:r>
            <a:r>
              <a:rPr lang="en-US" altLang="zh-CN" sz="8800" b="1" i="1" dirty="0" smtClean="0">
                <a:latin typeface="Georgia" pitchFamily="18" charset="0"/>
              </a:rPr>
              <a:t>nl</a:t>
            </a:r>
            <a:r>
              <a:rPr lang="en-US" altLang="zh-CN" sz="8800" b="1" i="1" dirty="0" smtClean="0">
                <a:solidFill>
                  <a:srgbClr val="FF0000"/>
                </a:solidFill>
                <a:latin typeface="Georgia" pitchFamily="18" charset="0"/>
              </a:rPr>
              <a:t>i</a:t>
            </a:r>
            <a:r>
              <a:rPr lang="en-US" altLang="zh-CN" sz="8800" b="1" i="1" dirty="0" smtClean="0">
                <a:latin typeface="Georgia" pitchFamily="18" charset="0"/>
              </a:rPr>
              <a:t>n</a:t>
            </a:r>
            <a:r>
              <a:rPr lang="en-US" altLang="zh-CN" sz="8800" b="1" i="1" dirty="0" smtClean="0">
                <a:solidFill>
                  <a:srgbClr val="FF0000"/>
                </a:solidFill>
                <a:latin typeface="Georgia" pitchFamily="18" charset="0"/>
              </a:rPr>
              <a:t>e</a:t>
            </a:r>
            <a:endParaRPr lang="zh-CN" altLang="en-US" sz="8800" b="1" i="1" dirty="0">
              <a:solidFill>
                <a:srgbClr val="FF0000"/>
              </a:solidFill>
              <a:latin typeface="Georgia" pitchFamily="18" charset="0"/>
            </a:endParaRPr>
          </a:p>
        </p:txBody>
      </p:sp>
      <p:sp>
        <p:nvSpPr>
          <p:cNvPr id="20" name="TextBox 19"/>
          <p:cNvSpPr txBox="1"/>
          <p:nvPr/>
        </p:nvSpPr>
        <p:spPr>
          <a:xfrm>
            <a:off x="2123728" y="2276872"/>
            <a:ext cx="3744936" cy="1446550"/>
          </a:xfrm>
          <a:prstGeom prst="rect">
            <a:avLst/>
          </a:prstGeom>
          <a:noFill/>
        </p:spPr>
        <p:txBody>
          <a:bodyPr wrap="none" rtlCol="0">
            <a:spAutoFit/>
          </a:bodyPr>
          <a:lstStyle/>
          <a:p>
            <a:r>
              <a:rPr lang="en-US" altLang="zh-CN" sz="8800" b="1" i="1" dirty="0" smtClean="0">
                <a:latin typeface="Georgia" pitchFamily="18" charset="0"/>
              </a:rPr>
              <a:t>sw</a:t>
            </a:r>
            <a:r>
              <a:rPr lang="en-US" altLang="zh-CN" sz="8800" b="1" i="1" dirty="0" smtClean="0">
                <a:solidFill>
                  <a:srgbClr val="FF0000"/>
                </a:solidFill>
                <a:latin typeface="Georgia" pitchFamily="18" charset="0"/>
              </a:rPr>
              <a:t>i</a:t>
            </a:r>
            <a:r>
              <a:rPr lang="en-US" altLang="zh-CN" sz="8800" b="1" i="1" dirty="0" smtClean="0">
                <a:latin typeface="Georgia" pitchFamily="18" charset="0"/>
              </a:rPr>
              <a:t>ng</a:t>
            </a:r>
            <a:endParaRPr lang="zh-CN" altLang="en-US" sz="8800" b="1" i="1" dirty="0">
              <a:latin typeface="Georgia" pitchFamily="18" charset="0"/>
            </a:endParaRPr>
          </a:p>
        </p:txBody>
      </p:sp>
      <p:sp>
        <p:nvSpPr>
          <p:cNvPr id="21" name="TextBox 20"/>
          <p:cNvSpPr txBox="1"/>
          <p:nvPr/>
        </p:nvSpPr>
        <p:spPr>
          <a:xfrm>
            <a:off x="1691680" y="2276872"/>
            <a:ext cx="4325223" cy="1569660"/>
          </a:xfrm>
          <a:prstGeom prst="rect">
            <a:avLst/>
          </a:prstGeom>
          <a:noFill/>
        </p:spPr>
        <p:txBody>
          <a:bodyPr wrap="none" rtlCol="0">
            <a:spAutoFit/>
          </a:bodyPr>
          <a:lstStyle/>
          <a:p>
            <a:r>
              <a:rPr lang="en-US" altLang="zh-CN" sz="9600" dirty="0" smtClean="0">
                <a:latin typeface="Georgia" pitchFamily="18" charset="0"/>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sym typeface="GWIPA"/>
              </a:rPr>
              <a:t></a:t>
            </a:r>
            <a:r>
              <a:rPr lang="en-US" altLang="zh-CN" sz="9600" dirty="0" smtClean="0">
                <a:latin typeface="Georgia" pitchFamily="18" charset="0"/>
              </a:rPr>
              <a:t>/</a:t>
            </a:r>
            <a:endParaRPr lang="zh-CN" altLang="en-US" sz="9600" dirty="0">
              <a:solidFill>
                <a:srgbClr val="FF0000"/>
              </a:solidFill>
              <a:latin typeface="Georgia" pitchFamily="18" charset="0"/>
            </a:endParaRPr>
          </a:p>
        </p:txBody>
      </p:sp>
      <p:sp>
        <p:nvSpPr>
          <p:cNvPr id="22" name="TextBox 21"/>
          <p:cNvSpPr txBox="1"/>
          <p:nvPr/>
        </p:nvSpPr>
        <p:spPr>
          <a:xfrm>
            <a:off x="1547664" y="2276872"/>
            <a:ext cx="5448928" cy="1569660"/>
          </a:xfrm>
          <a:prstGeom prst="rect">
            <a:avLst/>
          </a:prstGeom>
          <a:noFill/>
        </p:spPr>
        <p:txBody>
          <a:bodyPr wrap="none" rtlCol="0">
            <a:spAutoFit/>
          </a:bodyPr>
          <a:lstStyle/>
          <a:p>
            <a:r>
              <a:rPr lang="en-US" altLang="zh-CN" sz="9600" dirty="0" smtClean="0">
                <a:latin typeface="Georgia" pitchFamily="18" charset="0"/>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sym typeface="GWIPA"/>
              </a:rPr>
              <a:t></a:t>
            </a:r>
            <a:r>
              <a:rPr lang="en-US" altLang="zh-CN" sz="9600" dirty="0" smtClean="0">
                <a:latin typeface="Georgia" pitchFamily="18" charset="0"/>
              </a:rPr>
              <a:t>/</a:t>
            </a:r>
            <a:endParaRPr lang="zh-CN" altLang="en-US" sz="9600" dirty="0">
              <a:solidFill>
                <a:srgbClr val="FF0000"/>
              </a:solidFill>
              <a:latin typeface="Georgia" pitchFamily="18" charset="0"/>
            </a:endParaRPr>
          </a:p>
        </p:txBody>
      </p:sp>
      <p:sp>
        <p:nvSpPr>
          <p:cNvPr id="23" name="TextBox 22"/>
          <p:cNvSpPr txBox="1"/>
          <p:nvPr/>
        </p:nvSpPr>
        <p:spPr>
          <a:xfrm>
            <a:off x="2195736" y="2276872"/>
            <a:ext cx="3886000" cy="1569660"/>
          </a:xfrm>
          <a:prstGeom prst="rect">
            <a:avLst/>
          </a:prstGeom>
          <a:noFill/>
        </p:spPr>
        <p:txBody>
          <a:bodyPr wrap="none" rtlCol="0">
            <a:spAutoFit/>
          </a:bodyPr>
          <a:lstStyle/>
          <a:p>
            <a:r>
              <a:rPr lang="en-US" altLang="zh-CN" sz="9600" dirty="0" smtClean="0">
                <a:latin typeface="Georgia" pitchFamily="18" charset="0"/>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sym typeface="GWIPA"/>
              </a:rPr>
              <a:t></a:t>
            </a:r>
            <a:r>
              <a:rPr lang="en-US" altLang="zh-CN" sz="9600" dirty="0" smtClean="0">
                <a:latin typeface="Georgia" pitchFamily="18" charset="0"/>
              </a:rPr>
              <a:t>/</a:t>
            </a:r>
            <a:endParaRPr lang="zh-CN" altLang="en-US" sz="9600" dirty="0">
              <a:solidFill>
                <a:srgbClr val="FF0000"/>
              </a:solidFill>
              <a:latin typeface="Georgia" pitchFamily="18" charset="0"/>
            </a:endParaRPr>
          </a:p>
        </p:txBody>
      </p:sp>
      <p:sp>
        <p:nvSpPr>
          <p:cNvPr id="24" name="TextBox 23"/>
          <p:cNvSpPr txBox="1"/>
          <p:nvPr/>
        </p:nvSpPr>
        <p:spPr>
          <a:xfrm>
            <a:off x="2123728" y="2276872"/>
            <a:ext cx="3886000" cy="1569660"/>
          </a:xfrm>
          <a:prstGeom prst="rect">
            <a:avLst/>
          </a:prstGeom>
          <a:noFill/>
        </p:spPr>
        <p:txBody>
          <a:bodyPr wrap="none" rtlCol="0">
            <a:spAutoFit/>
          </a:bodyPr>
          <a:lstStyle/>
          <a:p>
            <a:r>
              <a:rPr lang="en-US" altLang="zh-CN" sz="9600" dirty="0" smtClean="0">
                <a:latin typeface="Georgia" pitchFamily="18" charset="0"/>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rPr>
              <a:t>/</a:t>
            </a:r>
            <a:endParaRPr lang="zh-CN" altLang="en-US" sz="9600" dirty="0">
              <a:solidFill>
                <a:srgbClr val="FF0000"/>
              </a:solidFill>
              <a:latin typeface="Georgia" pitchFamily="18" charset="0"/>
            </a:endParaRPr>
          </a:p>
        </p:txBody>
      </p:sp>
      <p:sp>
        <p:nvSpPr>
          <p:cNvPr id="25" name="TextBox 24"/>
          <p:cNvSpPr txBox="1"/>
          <p:nvPr/>
        </p:nvSpPr>
        <p:spPr>
          <a:xfrm>
            <a:off x="2051720" y="2276872"/>
            <a:ext cx="4041491" cy="1569660"/>
          </a:xfrm>
          <a:prstGeom prst="rect">
            <a:avLst/>
          </a:prstGeom>
          <a:noFill/>
        </p:spPr>
        <p:txBody>
          <a:bodyPr wrap="none" rtlCol="0">
            <a:spAutoFit/>
          </a:bodyPr>
          <a:lstStyle/>
          <a:p>
            <a:r>
              <a:rPr lang="en-US" altLang="zh-CN" sz="9600" dirty="0" smtClean="0">
                <a:latin typeface="Georgia" pitchFamily="18" charset="0"/>
              </a:rPr>
              <a:t>/</a:t>
            </a:r>
            <a:r>
              <a:rPr lang="en-US" altLang="zh-CN" sz="9600" dirty="0" smtClean="0">
                <a:latin typeface="Georgia" pitchFamily="18" charset="0"/>
                <a:sym typeface="GWIPA"/>
              </a:rPr>
              <a:t></a:t>
            </a:r>
            <a:r>
              <a:rPr lang="en-US" altLang="zh-CN" sz="9600" dirty="0" smtClean="0">
                <a:solidFill>
                  <a:srgbClr val="FF0000"/>
                </a:solidFill>
                <a:latin typeface="Georgia" pitchFamily="18" charset="0"/>
                <a:sym typeface="GWIPA"/>
              </a:rPr>
              <a:t></a:t>
            </a:r>
            <a:r>
              <a:rPr lang="en-US" altLang="zh-CN" sz="9600" dirty="0" smtClean="0">
                <a:latin typeface="Georgia" pitchFamily="18" charset="0"/>
                <a:sym typeface="GWIPA"/>
              </a:rPr>
              <a:t></a:t>
            </a:r>
            <a:r>
              <a:rPr lang="en-US" altLang="zh-CN" sz="9600" dirty="0" smtClean="0">
                <a:latin typeface="Georgia" pitchFamily="18" charset="0"/>
              </a:rPr>
              <a:t>/</a:t>
            </a:r>
            <a:endParaRPr lang="zh-CN" altLang="en-US" sz="9600"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subTnLst>
                                    <p:set>
                                      <p:cBhvr override="childStyle">
                                        <p:cTn dur="1" fill="hold" display="0" masterRel="nextClick" afterEffect="1"/>
                                        <p:tgtEl>
                                          <p:spTgt spid="8"/>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subTnLst>
                                    <p:set>
                                      <p:cBhvr override="childStyle">
                                        <p:cTn dur="1" fill="hold" display="0" masterRel="nextClick" afterEffect="1"/>
                                        <p:tgtEl>
                                          <p:spTgt spid="9"/>
                                        </p:tgtEl>
                                        <p:attrNameLst>
                                          <p:attrName>style.visibility</p:attrName>
                                        </p:attrNameLst>
                                      </p:cBhvr>
                                      <p:to>
                                        <p:strVal val="hidden"/>
                                      </p:to>
                                    </p:set>
                                    <p:audio>
                                      <p:cMediaNode>
                                        <p:cTn display="0" masterRel="sameClick">
                                          <p:stCondLst>
                                            <p:cond evt="begin" delay="0">
                                              <p:tn val="10"/>
                                            </p:cond>
                                          </p:stCondLst>
                                          <p:endCondLst>
                                            <p:cond evt="onStopAudio" delay="0">
                                              <p:tgtEl>
                                                <p:sldTgt/>
                                              </p:tgtEl>
                                            </p:cond>
                                          </p:endCondLst>
                                        </p:cTn>
                                        <p:tgtEl>
                                          <p:sndTgt r:embed="rId2" name="ICE01.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subTnLst>
                                    <p:set>
                                      <p:cBhvr override="childStyle">
                                        <p:cTn dur="1" fill="hold" display="0" masterRel="nextClick" afterEffect="1"/>
                                        <p:tgtEl>
                                          <p:spTgt spid="10"/>
                                        </p:tgtEl>
                                        <p:attrNameLst>
                                          <p:attrName>style.visibility</p:attrName>
                                        </p:attrNameLst>
                                      </p:cBhvr>
                                      <p:to>
                                        <p:strVal val="hidden"/>
                                      </p:to>
                                    </p:set>
                                    <p:audio>
                                      <p:cMediaNode>
                                        <p:cTn display="0" masterRel="sameClick">
                                          <p:stCondLst>
                                            <p:cond evt="begin" delay="0">
                                              <p:tn val="15"/>
                                            </p:cond>
                                          </p:stCondLst>
                                          <p:endCondLst>
                                            <p:cond evt="onStopAudio" delay="0">
                                              <p:tgtEl>
                                                <p:sldTgt/>
                                              </p:tgtEl>
                                            </p:cond>
                                          </p:endCondLst>
                                        </p:cTn>
                                        <p:tgtEl>
                                          <p:sndTgt r:embed="rId2" name="ICE01.WAV"/>
                                        </p:tgtEl>
                                      </p:cMediaNode>
                                    </p:audio>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subTnLst>
                                    <p:set>
                                      <p:cBhvr override="childStyle">
                                        <p:cTn dur="1" fill="hold" display="0" masterRel="nextClick" afterEffect="1"/>
                                        <p:tgtEl>
                                          <p:spTgt spid="11"/>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2" name="ICE01.WAV"/>
                                        </p:tgtEl>
                                      </p:cMediaNode>
                                    </p:audio>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to="" calcmode="lin" valueType="num">
                                      <p:cBhvr>
                                        <p:cTn id="27" dur="1" fill="hold"/>
                                        <p:tgtEl>
                                          <p:spTgt spid="17"/>
                                        </p:tgtEl>
                                        <p:attrNameLst>
                                          <p:attrName/>
                                        </p:attrNameLst>
                                      </p:cBhvr>
                                    </p:anim>
                                  </p:childTnLst>
                                  <p:subTnLst>
                                    <p:set>
                                      <p:cBhvr override="childStyle">
                                        <p:cTn dur="1" fill="hold" display="0" masterRel="nextClick" afterEffect="1"/>
                                        <p:tgtEl>
                                          <p:spTgt spid="17"/>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2" name="ICE01.WAV"/>
                                        </p:tgtEl>
                                      </p:cMediaNode>
                                    </p:audio>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to="" calcmode="lin" valueType="num">
                                      <p:cBhvr>
                                        <p:cTn id="32" dur="1" fill="hold"/>
                                        <p:tgtEl>
                                          <p:spTgt spid="18"/>
                                        </p:tgtEl>
                                        <p:attrNameLst>
                                          <p:attrName/>
                                        </p:attrNameLst>
                                      </p:cBhvr>
                                    </p:anim>
                                  </p:childTnLst>
                                  <p:subTnLst>
                                    <p:set>
                                      <p:cBhvr override="childStyle">
                                        <p:cTn dur="1" fill="hold" display="0" masterRel="nextClick" afterEffect="1"/>
                                        <p:tgtEl>
                                          <p:spTgt spid="18"/>
                                        </p:tgtEl>
                                        <p:attrNameLst>
                                          <p:attrName>style.visibility</p:attrName>
                                        </p:attrNameLst>
                                      </p:cBhvr>
                                      <p:to>
                                        <p:strVal val="hidden"/>
                                      </p:to>
                                    </p:set>
                                    <p:audio>
                                      <p:cMediaNode>
                                        <p:cTn display="0" masterRel="sameClick">
                                          <p:stCondLst>
                                            <p:cond evt="begin" delay="0">
                                              <p:tn val="30"/>
                                            </p:cond>
                                          </p:stCondLst>
                                          <p:endCondLst>
                                            <p:cond evt="onStopAudio" delay="0">
                                              <p:tgtEl>
                                                <p:sldTgt/>
                                              </p:tgtEl>
                                            </p:cond>
                                          </p:endCondLst>
                                        </p:cTn>
                                        <p:tgtEl>
                                          <p:sndTgt r:embed="rId2" name="ICE01.WAV"/>
                                        </p:tgtEl>
                                      </p:cMediaNode>
                                    </p:audio>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to="" calcmode="lin" valueType="num">
                                      <p:cBhvr>
                                        <p:cTn id="37" dur="1" fill="hold"/>
                                        <p:tgtEl>
                                          <p:spTgt spid="19"/>
                                        </p:tgtEl>
                                        <p:attrNameLst>
                                          <p:attrName/>
                                        </p:attrNameLst>
                                      </p:cBhvr>
                                    </p:anim>
                                  </p:childTnLst>
                                  <p:subTnLst>
                                    <p:set>
                                      <p:cBhvr override="childStyle">
                                        <p:cTn dur="1" fill="hold" display="0" masterRel="nextClick" afterEffect="1"/>
                                        <p:tgtEl>
                                          <p:spTgt spid="19"/>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ICE01.WAV"/>
                                        </p:tgtEl>
                                      </p:cMediaNode>
                                    </p:audio>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to="" calcmode="lin" valueType="num">
                                      <p:cBhvr>
                                        <p:cTn id="42" dur="1" fill="hold"/>
                                        <p:tgtEl>
                                          <p:spTgt spid="20"/>
                                        </p:tgtEl>
                                        <p:attrNameLst>
                                          <p:attrName/>
                                        </p:attrNameLst>
                                      </p:cBhvr>
                                    </p:anim>
                                  </p:childTnLst>
                                  <p:subTnLst>
                                    <p:set>
                                      <p:cBhvr override="childStyle">
                                        <p:cTn dur="1" fill="hold" display="0" masterRel="nextClick" afterEffect="1"/>
                                        <p:tgtEl>
                                          <p:spTgt spid="20"/>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2" name="ICE01.WAV"/>
                                        </p:tgtEl>
                                      </p:cMediaNode>
                                    </p:audio>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to="" calcmode="lin" valueType="num">
                                      <p:cBhvr>
                                        <p:cTn id="47" dur="1" fill="hold"/>
                                        <p:tgtEl>
                                          <p:spTgt spid="21"/>
                                        </p:tgtEl>
                                        <p:attrNameLst>
                                          <p:attrName/>
                                        </p:attrNameLst>
                                      </p:cBhvr>
                                    </p:anim>
                                  </p:childTnLst>
                                  <p:subTnLst>
                                    <p:set>
                                      <p:cBhvr override="childStyle">
                                        <p:cTn dur="1" fill="hold" display="0" masterRel="nextClick" afterEffect="1"/>
                                        <p:tgtEl>
                                          <p:spTgt spid="21"/>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ICE01.WAV"/>
                                        </p:tgtEl>
                                      </p:cMediaNode>
                                    </p:audio>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to="" calcmode="lin" valueType="num">
                                      <p:cBhvr>
                                        <p:cTn id="52" dur="1" fill="hold"/>
                                        <p:tgtEl>
                                          <p:spTgt spid="22"/>
                                        </p:tgtEl>
                                        <p:attrNameLst>
                                          <p:attrName/>
                                        </p:attrNameLst>
                                      </p:cBhvr>
                                    </p:anim>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2" name="ICE01.WAV"/>
                                        </p:tgtEl>
                                      </p:cMediaNode>
                                    </p:audio>
                                  </p:sub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to="" calcmode="lin" valueType="num">
                                      <p:cBhvr>
                                        <p:cTn id="57" dur="1" fill="hold"/>
                                        <p:tgtEl>
                                          <p:spTgt spid="23"/>
                                        </p:tgtEl>
                                        <p:attrNameLst>
                                          <p:attrName/>
                                        </p:attrNameLst>
                                      </p:cBhvr>
                                    </p:anim>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55"/>
                                            </p:cond>
                                          </p:stCondLst>
                                          <p:endCondLst>
                                            <p:cond evt="onStopAudio" delay="0">
                                              <p:tgtEl>
                                                <p:sldTgt/>
                                              </p:tgtEl>
                                            </p:cond>
                                          </p:endCondLst>
                                        </p:cTn>
                                        <p:tgtEl>
                                          <p:sndTgt r:embed="rId2" name="ICE01.WAV"/>
                                        </p:tgtEl>
                                      </p:cMediaNode>
                                    </p:audio>
                                  </p:sub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 to="" calcmode="lin" valueType="num">
                                      <p:cBhvr>
                                        <p:cTn id="62" dur="1" fill="hold"/>
                                        <p:tgtEl>
                                          <p:spTgt spid="24"/>
                                        </p:tgtEl>
                                        <p:attrNameLst>
                                          <p:attrName/>
                                        </p:attrNameLst>
                                      </p:cBhvr>
                                    </p:anim>
                                  </p:childTnLst>
                                  <p:subTnLst>
                                    <p:set>
                                      <p:cBhvr override="childStyle">
                                        <p:cTn dur="1" fill="hold" display="0" masterRel="nextClick" afterEffect="1"/>
                                        <p:tgtEl>
                                          <p:spTgt spid="24"/>
                                        </p:tgtEl>
                                        <p:attrNameLst>
                                          <p:attrName>style.visibility</p:attrName>
                                        </p:attrNameLst>
                                      </p:cBhvr>
                                      <p:to>
                                        <p:strVal val="hidden"/>
                                      </p:to>
                                    </p:set>
                                    <p:audio>
                                      <p:cMediaNode>
                                        <p:cTn display="0" masterRel="sameClick">
                                          <p:stCondLst>
                                            <p:cond evt="begin" delay="0">
                                              <p:tn val="60"/>
                                            </p:cond>
                                          </p:stCondLst>
                                          <p:endCondLst>
                                            <p:cond evt="onStopAudio" delay="0">
                                              <p:tgtEl>
                                                <p:sldTgt/>
                                              </p:tgtEl>
                                            </p:cond>
                                          </p:endCondLst>
                                        </p:cTn>
                                        <p:tgtEl>
                                          <p:sndTgt r:embed="rId2" name="ICE01.WAV"/>
                                        </p:tgtEl>
                                      </p:cMediaNode>
                                    </p:audio>
                                  </p:sub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to="" calcmode="lin" valueType="num">
                                      <p:cBhvr>
                                        <p:cTn id="67" dur="1" fill="hold"/>
                                        <p:tgtEl>
                                          <p:spTgt spid="25"/>
                                        </p:tgtEl>
                                        <p:attrNameLst>
                                          <p:attrName/>
                                        </p:attrNameLst>
                                      </p:cBhvr>
                                    </p:anim>
                                  </p:childTnLst>
                                  <p:subTnLst>
                                    <p:set>
                                      <p:cBhvr override="childStyle">
                                        <p:cTn dur="1" fill="hold" display="0" masterRel="nextClick" afterEffect="1"/>
                                        <p:tgtEl>
                                          <p:spTgt spid="25"/>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P spid="19" grpId="0"/>
      <p:bldP spid="20" grpId="0"/>
      <p:bldP spid="21" grpId="0"/>
      <p:bldP spid="22" grpId="0"/>
      <p:bldP spid="23" grpId="0"/>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9" name="TextBox 8"/>
          <p:cNvSpPr txBox="1"/>
          <p:nvPr/>
        </p:nvSpPr>
        <p:spPr>
          <a:xfrm>
            <a:off x="395536" y="1196752"/>
            <a:ext cx="8280920" cy="5016758"/>
          </a:xfrm>
          <a:prstGeom prst="rect">
            <a:avLst/>
          </a:prstGeom>
          <a:noFill/>
        </p:spPr>
        <p:txBody>
          <a:bodyPr wrap="square" rtlCol="0">
            <a:spAutoFit/>
          </a:bodyPr>
          <a:lstStyle/>
          <a:p>
            <a:pPr marL="514350" indent="-514350"/>
            <a:r>
              <a:rPr lang="en-US" altLang="zh-CN" sz="3200" i="1" dirty="0" smtClean="0">
                <a:latin typeface="Georgia" pitchFamily="18" charset="0"/>
              </a:rPr>
              <a:t>1. – Would</a:t>
            </a:r>
            <a:r>
              <a:rPr lang="zh-CN" altLang="en-US" sz="3200" i="1" dirty="0" smtClean="0">
                <a:latin typeface="Georgia" pitchFamily="18" charset="0"/>
              </a:rPr>
              <a:t> </a:t>
            </a:r>
            <a:r>
              <a:rPr lang="en-US" altLang="zh-CN" sz="3200" i="1" dirty="0" smtClean="0">
                <a:latin typeface="Georgia" pitchFamily="18" charset="0"/>
              </a:rPr>
              <a:t>you like some cakes and bread?</a:t>
            </a:r>
          </a:p>
          <a:p>
            <a:pPr marL="514350" indent="-514350"/>
            <a:r>
              <a:rPr lang="en-US" altLang="zh-CN" sz="3200" i="1" dirty="0" smtClean="0">
                <a:latin typeface="Georgia" pitchFamily="18" charset="0"/>
              </a:rPr>
              <a:t>    -- No, thanks. I’m f________.</a:t>
            </a:r>
          </a:p>
          <a:p>
            <a:pPr marL="514350" indent="-514350"/>
            <a:r>
              <a:rPr lang="en-US" altLang="zh-CN" sz="3200" i="1" dirty="0" smtClean="0">
                <a:latin typeface="Georgia" pitchFamily="18" charset="0"/>
              </a:rPr>
              <a:t>2. M_______ you shouldn’t do like that. It is not good for you.</a:t>
            </a:r>
          </a:p>
          <a:p>
            <a:pPr marL="514350" indent="-514350"/>
            <a:r>
              <a:rPr lang="en-US" altLang="zh-CN" sz="3200" i="1" dirty="0" smtClean="0">
                <a:latin typeface="Georgia" pitchFamily="18" charset="0"/>
              </a:rPr>
              <a:t>3. Animal World is very interesting, and it’s also my son’s favorite TV p________.</a:t>
            </a:r>
          </a:p>
          <a:p>
            <a:pPr marL="514350" indent="-514350"/>
            <a:r>
              <a:rPr lang="en-US" altLang="zh-CN" sz="3200" i="1" dirty="0" smtClean="0">
                <a:latin typeface="Georgia" pitchFamily="18" charset="0"/>
              </a:rPr>
              <a:t>4. – Let’s search(</a:t>
            </a:r>
            <a:r>
              <a:rPr lang="zh-CN" altLang="en-US" sz="3200" i="1" dirty="0" smtClean="0">
                <a:latin typeface="Georgia" pitchFamily="18" charset="0"/>
              </a:rPr>
              <a:t>搜索</a:t>
            </a:r>
            <a:r>
              <a:rPr lang="en-US" altLang="zh-CN" sz="3200" i="1" dirty="0" smtClean="0">
                <a:latin typeface="Georgia" pitchFamily="18" charset="0"/>
              </a:rPr>
              <a:t>) the word on the I_______.</a:t>
            </a:r>
          </a:p>
          <a:p>
            <a:pPr marL="514350" indent="-514350"/>
            <a:r>
              <a:rPr lang="en-US" altLang="zh-CN" sz="3200" i="1" dirty="0" smtClean="0">
                <a:latin typeface="Georgia" pitchFamily="18" charset="0"/>
              </a:rPr>
              <a:t>5. I h_______ ever see him now. What about you?</a:t>
            </a:r>
            <a:endParaRPr lang="zh-CN" altLang="en-US" sz="3200" i="1" dirty="0">
              <a:latin typeface="Georgia" pitchFamily="18" charset="0"/>
            </a:endParaRPr>
          </a:p>
        </p:txBody>
      </p:sp>
      <p:sp>
        <p:nvSpPr>
          <p:cNvPr id="12" name="TextBox 11"/>
          <p:cNvSpPr txBox="1"/>
          <p:nvPr/>
        </p:nvSpPr>
        <p:spPr>
          <a:xfrm>
            <a:off x="4211960" y="1700808"/>
            <a:ext cx="654346" cy="584775"/>
          </a:xfrm>
          <a:prstGeom prst="rect">
            <a:avLst/>
          </a:prstGeom>
          <a:noFill/>
        </p:spPr>
        <p:txBody>
          <a:bodyPr wrap="none" rtlCol="0">
            <a:spAutoFit/>
          </a:bodyPr>
          <a:lstStyle/>
          <a:p>
            <a:r>
              <a:rPr lang="en-US" altLang="zh-CN" sz="3200" i="1" dirty="0" err="1" smtClean="0">
                <a:solidFill>
                  <a:srgbClr val="FF0000"/>
                </a:solidFill>
                <a:latin typeface="Georgia" pitchFamily="18" charset="0"/>
              </a:rPr>
              <a:t>ull</a:t>
            </a:r>
            <a:endParaRPr lang="zh-CN" altLang="en-US" sz="3200" i="1" dirty="0">
              <a:solidFill>
                <a:srgbClr val="FF0000"/>
              </a:solidFill>
              <a:latin typeface="Georgia" pitchFamily="18" charset="0"/>
            </a:endParaRPr>
          </a:p>
        </p:txBody>
      </p:sp>
      <p:sp>
        <p:nvSpPr>
          <p:cNvPr id="13" name="TextBox 12"/>
          <p:cNvSpPr txBox="1"/>
          <p:nvPr/>
        </p:nvSpPr>
        <p:spPr>
          <a:xfrm>
            <a:off x="1187624" y="2196153"/>
            <a:ext cx="1071127" cy="584775"/>
          </a:xfrm>
          <a:prstGeom prst="rect">
            <a:avLst/>
          </a:prstGeom>
          <a:noFill/>
        </p:spPr>
        <p:txBody>
          <a:bodyPr wrap="none" rtlCol="0">
            <a:spAutoFit/>
          </a:bodyPr>
          <a:lstStyle/>
          <a:p>
            <a:r>
              <a:rPr lang="en-US" altLang="zh-CN" sz="3200" i="1" dirty="0" err="1" smtClean="0">
                <a:solidFill>
                  <a:srgbClr val="FF0000"/>
                </a:solidFill>
                <a:latin typeface="Georgia" pitchFamily="18" charset="0"/>
              </a:rPr>
              <a:t>aybe</a:t>
            </a:r>
            <a:endParaRPr lang="zh-CN" altLang="en-US" sz="3200" i="1" dirty="0">
              <a:solidFill>
                <a:srgbClr val="FF0000"/>
              </a:solidFill>
              <a:latin typeface="Georgia" pitchFamily="18" charset="0"/>
            </a:endParaRPr>
          </a:p>
        </p:txBody>
      </p:sp>
      <p:sp>
        <p:nvSpPr>
          <p:cNvPr id="14" name="TextBox 13"/>
          <p:cNvSpPr txBox="1"/>
          <p:nvPr/>
        </p:nvSpPr>
        <p:spPr>
          <a:xfrm>
            <a:off x="5868144" y="3645024"/>
            <a:ext cx="1616148" cy="584775"/>
          </a:xfrm>
          <a:prstGeom prst="rect">
            <a:avLst/>
          </a:prstGeom>
          <a:noFill/>
        </p:spPr>
        <p:txBody>
          <a:bodyPr wrap="none" rtlCol="0">
            <a:spAutoFit/>
          </a:bodyPr>
          <a:lstStyle/>
          <a:p>
            <a:r>
              <a:rPr lang="en-US" altLang="zh-CN" sz="3200" i="1" dirty="0" err="1" smtClean="0">
                <a:solidFill>
                  <a:srgbClr val="FF0000"/>
                </a:solidFill>
                <a:latin typeface="Georgia" pitchFamily="18" charset="0"/>
              </a:rPr>
              <a:t>rogram</a:t>
            </a:r>
            <a:endParaRPr lang="zh-CN" altLang="en-US" sz="3200" i="1" dirty="0">
              <a:solidFill>
                <a:srgbClr val="FF0000"/>
              </a:solidFill>
              <a:latin typeface="Georgia" pitchFamily="18" charset="0"/>
            </a:endParaRPr>
          </a:p>
        </p:txBody>
      </p:sp>
      <p:sp>
        <p:nvSpPr>
          <p:cNvPr id="15" name="TextBox 14"/>
          <p:cNvSpPr txBox="1"/>
          <p:nvPr/>
        </p:nvSpPr>
        <p:spPr>
          <a:xfrm>
            <a:off x="1043608" y="4581128"/>
            <a:ext cx="1531188" cy="584775"/>
          </a:xfrm>
          <a:prstGeom prst="rect">
            <a:avLst/>
          </a:prstGeom>
          <a:noFill/>
        </p:spPr>
        <p:txBody>
          <a:bodyPr wrap="none" rtlCol="0">
            <a:spAutoFit/>
          </a:bodyPr>
          <a:lstStyle/>
          <a:p>
            <a:r>
              <a:rPr lang="en-US" altLang="zh-CN" sz="3200" i="1" dirty="0" err="1" smtClean="0">
                <a:solidFill>
                  <a:srgbClr val="FF0000"/>
                </a:solidFill>
                <a:latin typeface="Georgia" pitchFamily="18" charset="0"/>
              </a:rPr>
              <a:t>nternet</a:t>
            </a:r>
            <a:endParaRPr lang="zh-CN" altLang="en-US" sz="3200" i="1" dirty="0">
              <a:solidFill>
                <a:srgbClr val="FF0000"/>
              </a:solidFill>
              <a:latin typeface="Georgia" pitchFamily="18" charset="0"/>
            </a:endParaRPr>
          </a:p>
        </p:txBody>
      </p:sp>
      <p:sp>
        <p:nvSpPr>
          <p:cNvPr id="22" name="TextBox 21"/>
          <p:cNvSpPr txBox="1"/>
          <p:nvPr/>
        </p:nvSpPr>
        <p:spPr>
          <a:xfrm>
            <a:off x="1331640" y="5085184"/>
            <a:ext cx="1191352" cy="584775"/>
          </a:xfrm>
          <a:prstGeom prst="rect">
            <a:avLst/>
          </a:prstGeom>
          <a:noFill/>
        </p:spPr>
        <p:txBody>
          <a:bodyPr wrap="none" rtlCol="0">
            <a:spAutoFit/>
          </a:bodyPr>
          <a:lstStyle/>
          <a:p>
            <a:r>
              <a:rPr lang="en-US" altLang="zh-CN" sz="3200" i="1" dirty="0" err="1" smtClean="0">
                <a:solidFill>
                  <a:srgbClr val="FF0000"/>
                </a:solidFill>
                <a:latin typeface="Georgia" pitchFamily="18" charset="0"/>
              </a:rPr>
              <a:t>ardly</a:t>
            </a:r>
            <a:endParaRPr lang="zh-CN" altLang="en-US" sz="32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清脆4.wav"/>
                                        </p:tgtEl>
                                      </p:cMediaNode>
                                    </p:audio>
                                  </p:sub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清脆4.wav"/>
                                        </p:tgtEl>
                                      </p:cMediaNode>
                                    </p:audio>
                                  </p:sub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清脆4.wav"/>
                                        </p:tgtEl>
                                      </p:cMediaNode>
                                    </p:audio>
                                  </p:sub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15" name="内容占位符 2"/>
          <p:cNvSpPr>
            <a:spLocks noGrp="1"/>
          </p:cNvSpPr>
          <p:nvPr>
            <p:ph idx="1"/>
          </p:nvPr>
        </p:nvSpPr>
        <p:spPr>
          <a:xfrm>
            <a:off x="276516" y="1260403"/>
            <a:ext cx="8543956" cy="5768997"/>
          </a:xfrm>
        </p:spPr>
        <p:txBody>
          <a:bodyPr>
            <a:noAutofit/>
          </a:bodyPr>
          <a:lstStyle/>
          <a:p>
            <a:pPr>
              <a:lnSpc>
                <a:spcPct val="150000"/>
              </a:lnSpc>
              <a:buNone/>
            </a:pPr>
            <a:r>
              <a:rPr lang="en-US" altLang="zh-CN" sz="3000" i="1" dirty="0" smtClean="0">
                <a:latin typeface="Georgia" pitchFamily="18" charset="0"/>
              </a:rPr>
              <a:t>1.The boy never______ (have) junk food .</a:t>
            </a:r>
          </a:p>
          <a:p>
            <a:pPr>
              <a:lnSpc>
                <a:spcPct val="150000"/>
              </a:lnSpc>
              <a:buNone/>
            </a:pPr>
            <a:r>
              <a:rPr lang="en-US" altLang="zh-CN" sz="3000" i="1" dirty="0" smtClean="0">
                <a:latin typeface="Georgia" pitchFamily="18" charset="0"/>
              </a:rPr>
              <a:t>2.Reading helps me __________ (learn) English well.</a:t>
            </a:r>
          </a:p>
          <a:p>
            <a:pPr>
              <a:lnSpc>
                <a:spcPct val="150000"/>
              </a:lnSpc>
              <a:buNone/>
            </a:pPr>
            <a:r>
              <a:rPr lang="en-US" altLang="zh-CN" sz="3000" i="1" dirty="0" smtClean="0">
                <a:latin typeface="Georgia" pitchFamily="18" charset="0"/>
              </a:rPr>
              <a:t>3. My brother _______ (surf) the Internet every day .</a:t>
            </a:r>
          </a:p>
          <a:p>
            <a:pPr>
              <a:lnSpc>
                <a:spcPct val="150000"/>
              </a:lnSpc>
              <a:buNone/>
            </a:pPr>
            <a:r>
              <a:rPr lang="en-US" altLang="zh-CN" sz="3000" i="1" dirty="0" smtClean="0">
                <a:latin typeface="Georgia" pitchFamily="18" charset="0"/>
              </a:rPr>
              <a:t>4.They __________(exercise) every weekend .</a:t>
            </a:r>
          </a:p>
          <a:p>
            <a:pPr>
              <a:lnSpc>
                <a:spcPct val="150000"/>
              </a:lnSpc>
              <a:buNone/>
            </a:pPr>
            <a:r>
              <a:rPr lang="en-US" altLang="zh-CN" sz="3000" i="1" dirty="0" smtClean="0">
                <a:latin typeface="Georgia" pitchFamily="18" charset="0"/>
              </a:rPr>
              <a:t>5.Jim goes to the library______ (two) a week .</a:t>
            </a:r>
            <a:endParaRPr lang="zh-CN" altLang="en-US" sz="3000" i="1" dirty="0">
              <a:latin typeface="Georgia" pitchFamily="18" charset="0"/>
            </a:endParaRPr>
          </a:p>
        </p:txBody>
      </p:sp>
      <p:sp>
        <p:nvSpPr>
          <p:cNvPr id="16" name="TextBox 15"/>
          <p:cNvSpPr txBox="1"/>
          <p:nvPr/>
        </p:nvSpPr>
        <p:spPr>
          <a:xfrm>
            <a:off x="3026500" y="1436555"/>
            <a:ext cx="944489"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has</a:t>
            </a:r>
            <a:endParaRPr lang="zh-CN" altLang="en-US" sz="3200" b="1" i="1" dirty="0">
              <a:solidFill>
                <a:srgbClr val="FF0000"/>
              </a:solidFill>
              <a:latin typeface="Georgia" pitchFamily="18" charset="0"/>
              <a:ea typeface="黑体" pitchFamily="2" charset="-122"/>
            </a:endParaRPr>
          </a:p>
        </p:txBody>
      </p:sp>
      <p:sp>
        <p:nvSpPr>
          <p:cNvPr id="17" name="TextBox 16"/>
          <p:cNvSpPr txBox="1"/>
          <p:nvPr/>
        </p:nvSpPr>
        <p:spPr>
          <a:xfrm>
            <a:off x="3823143" y="2181333"/>
            <a:ext cx="2132315"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(to)learn</a:t>
            </a:r>
            <a:endParaRPr lang="zh-CN" altLang="en-US" sz="3200" b="1" i="1" dirty="0">
              <a:solidFill>
                <a:srgbClr val="FF0000"/>
              </a:solidFill>
              <a:latin typeface="Georgia" pitchFamily="18" charset="0"/>
              <a:ea typeface="黑体" pitchFamily="2" charset="-122"/>
            </a:endParaRPr>
          </a:p>
        </p:txBody>
      </p:sp>
      <p:sp>
        <p:nvSpPr>
          <p:cNvPr id="18" name="TextBox 17"/>
          <p:cNvSpPr txBox="1"/>
          <p:nvPr/>
        </p:nvSpPr>
        <p:spPr>
          <a:xfrm>
            <a:off x="2904418" y="3623364"/>
            <a:ext cx="1265090"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surfs</a:t>
            </a:r>
            <a:endParaRPr lang="zh-CN" altLang="en-US" sz="3200" b="1" i="1" dirty="0">
              <a:solidFill>
                <a:srgbClr val="FF0000"/>
              </a:solidFill>
              <a:latin typeface="Georgia" pitchFamily="18" charset="0"/>
              <a:ea typeface="黑体" pitchFamily="2" charset="-122"/>
            </a:endParaRPr>
          </a:p>
        </p:txBody>
      </p:sp>
      <p:sp>
        <p:nvSpPr>
          <p:cNvPr id="19" name="TextBox 18"/>
          <p:cNvSpPr txBox="1"/>
          <p:nvPr/>
        </p:nvSpPr>
        <p:spPr>
          <a:xfrm>
            <a:off x="1812054" y="5110291"/>
            <a:ext cx="1912703"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exercise</a:t>
            </a:r>
            <a:endParaRPr lang="zh-CN" altLang="en-US" sz="3200" b="1" i="1" dirty="0">
              <a:solidFill>
                <a:srgbClr val="FF0000"/>
              </a:solidFill>
              <a:latin typeface="Georgia" pitchFamily="18" charset="0"/>
              <a:ea typeface="黑体" pitchFamily="2" charset="-122"/>
            </a:endParaRPr>
          </a:p>
        </p:txBody>
      </p:sp>
      <p:sp>
        <p:nvSpPr>
          <p:cNvPr id="20" name="TextBox 19"/>
          <p:cNvSpPr txBox="1"/>
          <p:nvPr/>
        </p:nvSpPr>
        <p:spPr>
          <a:xfrm>
            <a:off x="4545192" y="5837942"/>
            <a:ext cx="1338828"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twice</a:t>
            </a:r>
            <a:endParaRPr lang="zh-CN" altLang="en-US" sz="3200" b="1" i="1" dirty="0">
              <a:solidFill>
                <a:srgbClr val="FF0000"/>
              </a:solidFill>
              <a:latin typeface="Georgia" pitchFamily="18" charset="0"/>
              <a:ea typeface="黑体" pitchFamily="2" charset="-122"/>
            </a:endParaRPr>
          </a:p>
        </p:txBody>
      </p:sp>
      <p:sp>
        <p:nvSpPr>
          <p:cNvPr id="21" name="标题 1"/>
          <p:cNvSpPr txBox="1">
            <a:spLocks/>
          </p:cNvSpPr>
          <p:nvPr/>
        </p:nvSpPr>
        <p:spPr bwMode="auto">
          <a:xfrm>
            <a:off x="169012" y="908720"/>
            <a:ext cx="5214974"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rgbClr val="3366FF"/>
                </a:solidFill>
                <a:effectLst/>
                <a:uLnTx/>
                <a:uFillTx/>
                <a:latin typeface="+mn-ea"/>
                <a:ea typeface="+mn-ea"/>
                <a:cs typeface="+mj-cs"/>
              </a:rPr>
              <a:t>用所给词的适当形式填空</a:t>
            </a:r>
            <a:r>
              <a:rPr kumimoji="0" lang="en-US" altLang="zh-CN" sz="3200" b="1" i="0" u="none" strike="noStrike" kern="0" cap="none" spc="0" normalizeH="0" baseline="0" noProof="0" dirty="0" smtClean="0">
                <a:ln>
                  <a:noFill/>
                </a:ln>
                <a:solidFill>
                  <a:srgbClr val="3366FF"/>
                </a:solidFill>
                <a:effectLst/>
                <a:uLnTx/>
                <a:uFillTx/>
                <a:latin typeface="+mn-ea"/>
                <a:ea typeface="+mn-ea"/>
                <a:cs typeface="+mj-cs"/>
              </a:rPr>
              <a:t>.</a:t>
            </a:r>
            <a:endParaRPr kumimoji="0" lang="zh-CN" altLang="en-US" sz="3200" b="1" i="0" u="none" strike="noStrike" kern="0" cap="none" spc="0" normalizeH="0" baseline="0" noProof="0" dirty="0">
              <a:ln>
                <a:noFill/>
              </a:ln>
              <a:solidFill>
                <a:srgbClr val="3366FF"/>
              </a:solidFill>
              <a:effectLst/>
              <a:uLnTx/>
              <a:uFillTx/>
              <a:latin typeface="+mn-ea"/>
              <a:ea typeface="+mn-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ood job.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good jo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good job.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good jo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good jo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15" name="Rectangle 1"/>
          <p:cNvSpPr>
            <a:spLocks noChangeArrowheads="1"/>
          </p:cNvSpPr>
          <p:nvPr/>
        </p:nvSpPr>
        <p:spPr bwMode="auto">
          <a:xfrm>
            <a:off x="91673" y="753789"/>
            <a:ext cx="8800807" cy="61042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1" u="none" strike="noStrike" cap="none" normalizeH="0" baseline="0" dirty="0" smtClean="0">
                <a:ln>
                  <a:noFill/>
                </a:ln>
                <a:solidFill>
                  <a:schemeClr val="tx1"/>
                </a:solidFill>
                <a:effectLst/>
                <a:latin typeface="Georgia" pitchFamily="18" charset="0"/>
                <a:ea typeface="宋体" pitchFamily="2" charset="-122"/>
                <a:cs typeface="Arial" pitchFamily="34" charset="0"/>
              </a:rPr>
              <a:t>单项选择 </a:t>
            </a:r>
            <a:endParaRPr kumimoji="0" lang="zh-CN" altLang="en-US"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 1. --How ______ do you watch TV?      --Once a week.</a:t>
            </a:r>
            <a:endParaRPr kumimoji="0" lang="en-US" altLang="zh-CN"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A. much	B. long</a:t>
            </a:r>
            <a:r>
              <a:rPr lang="en-US" altLang="zh-CN" sz="2400" i="1" dirty="0" smtClean="0">
                <a:latin typeface="Georgia" pitchFamily="18" charset="0"/>
                <a:ea typeface="宋体" pitchFamily="2" charset="-122"/>
                <a:cs typeface="Arial" pitchFamily="34" charset="0"/>
              </a:rPr>
              <a:t>    </a:t>
            </a: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C. often</a:t>
            </a:r>
            <a:endParaRPr kumimoji="0" lang="en-US" altLang="zh-CN"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 2. Mr. White said that he had ________ visited the Great </a:t>
            </a:r>
          </a:p>
          <a:p>
            <a:pPr marL="0" marR="0" lvl="0" indent="0" algn="l" defTabSz="914400" rtl="0" eaLnBrk="0" fontAlgn="base" latinLnBrk="0" hangingPunct="0">
              <a:lnSpc>
                <a:spcPts val="4000"/>
              </a:lnSpc>
              <a:spcBef>
                <a:spcPct val="0"/>
              </a:spcBef>
              <a:spcAft>
                <a:spcPct val="0"/>
              </a:spcAft>
              <a:buClrTx/>
              <a:buSzTx/>
              <a:buFontTx/>
              <a:buNone/>
              <a:tabLst/>
            </a:pPr>
            <a:r>
              <a:rPr lang="en-US" altLang="zh-CN" sz="2400" i="1" dirty="0" smtClean="0">
                <a:latin typeface="Georgia" pitchFamily="18" charset="0"/>
                <a:ea typeface="宋体" pitchFamily="2" charset="-122"/>
                <a:cs typeface="Arial" pitchFamily="34" charset="0"/>
              </a:rPr>
              <a:t>     </a:t>
            </a: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Wall before. It’s his first time to come to China.</a:t>
            </a:r>
            <a:endParaRPr kumimoji="0" lang="en-US" altLang="zh-CN"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A. ever	B. never   C. once</a:t>
            </a:r>
            <a:endParaRPr kumimoji="0" lang="en-US" altLang="zh-CN"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 3. I was so tired that I could ________ walk any farther.</a:t>
            </a:r>
            <a:endParaRPr kumimoji="0" lang="en-US" altLang="zh-CN"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A. hardly	B. nearly	C. really</a:t>
            </a:r>
            <a:endParaRPr kumimoji="0" lang="en-US" altLang="zh-CN"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 4. I visit my grandparents ________ a month.</a:t>
            </a:r>
            <a:endParaRPr kumimoji="0" lang="en-US" altLang="zh-CN"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A. two times	B. twice	C. second time</a:t>
            </a:r>
            <a:endParaRPr kumimoji="0" lang="en-US" altLang="zh-CN"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 5.Vegetable is good ______ people’s health.</a:t>
            </a:r>
            <a:endParaRPr kumimoji="0" lang="en-US" altLang="zh-CN" sz="12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a:p>
            <a:pPr marL="0" marR="0" lvl="0" indent="0" algn="l" defTabSz="914400" rtl="0" eaLnBrk="0" fontAlgn="base" latinLnBrk="0" hangingPunct="0">
              <a:lnSpc>
                <a:spcPts val="4000"/>
              </a:lnSpc>
              <a:spcBef>
                <a:spcPct val="0"/>
              </a:spcBef>
              <a:spcAft>
                <a:spcPct val="0"/>
              </a:spcAft>
              <a:buClrTx/>
              <a:buSzTx/>
              <a:buFontTx/>
              <a:buNone/>
              <a:tabLst/>
            </a:pPr>
            <a:r>
              <a:rPr kumimoji="0" lang="en-US" altLang="zh-CN" sz="2400" b="0" i="1" u="none" strike="noStrike" cap="none" normalizeH="0" baseline="0" dirty="0" smtClean="0">
                <a:ln>
                  <a:noFill/>
                </a:ln>
                <a:solidFill>
                  <a:schemeClr val="tx1"/>
                </a:solidFill>
                <a:effectLst/>
                <a:latin typeface="Georgia" pitchFamily="18" charset="0"/>
                <a:ea typeface="宋体" pitchFamily="2" charset="-122"/>
                <a:cs typeface="Arial" pitchFamily="34" charset="0"/>
              </a:rPr>
              <a:t>  	A. on		B. about	C. for </a:t>
            </a:r>
            <a:endParaRPr kumimoji="0" lang="en-US" altLang="zh-CN" sz="3600" b="0" i="1" u="none" strike="noStrike" cap="none" normalizeH="0" baseline="0" dirty="0" smtClean="0">
              <a:ln>
                <a:noFill/>
              </a:ln>
              <a:solidFill>
                <a:schemeClr val="tx1"/>
              </a:solidFill>
              <a:effectLst/>
              <a:latin typeface="Georgia" pitchFamily="18" charset="0"/>
              <a:ea typeface="宋体" pitchFamily="2" charset="-122"/>
              <a:cs typeface="宋体" pitchFamily="2" charset="-122"/>
            </a:endParaRPr>
          </a:p>
        </p:txBody>
      </p:sp>
      <p:sp>
        <p:nvSpPr>
          <p:cNvPr id="16" name="矩形 15"/>
          <p:cNvSpPr/>
          <p:nvPr/>
        </p:nvSpPr>
        <p:spPr>
          <a:xfrm>
            <a:off x="234517" y="1214422"/>
            <a:ext cx="4500594"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zh-CN" alt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矩形 16"/>
          <p:cNvSpPr/>
          <p:nvPr/>
        </p:nvSpPr>
        <p:spPr>
          <a:xfrm>
            <a:off x="244041" y="2214554"/>
            <a:ext cx="56198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endParaRPr lang="zh-CN" alt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矩形 17"/>
          <p:cNvSpPr/>
          <p:nvPr/>
        </p:nvSpPr>
        <p:spPr>
          <a:xfrm>
            <a:off x="234517" y="3714752"/>
            <a:ext cx="481018"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zh-CN" alt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矩形 18"/>
          <p:cNvSpPr/>
          <p:nvPr/>
        </p:nvSpPr>
        <p:spPr>
          <a:xfrm>
            <a:off x="263089" y="4714884"/>
            <a:ext cx="614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endParaRPr lang="zh-CN" alt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矩形 19"/>
          <p:cNvSpPr/>
          <p:nvPr/>
        </p:nvSpPr>
        <p:spPr>
          <a:xfrm>
            <a:off x="201175" y="5773183"/>
            <a:ext cx="604846"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zh-CN" alt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云形标注 20"/>
          <p:cNvSpPr/>
          <p:nvPr/>
        </p:nvSpPr>
        <p:spPr>
          <a:xfrm>
            <a:off x="6092433" y="5643578"/>
            <a:ext cx="2714644" cy="857256"/>
          </a:xfrm>
          <a:prstGeom prst="cloudCallout">
            <a:avLst>
              <a:gd name="adj1" fmla="val -68219"/>
              <a:gd name="adj2" fmla="val -44166"/>
            </a:avLst>
          </a:prstGeom>
          <a:solidFill>
            <a:srgbClr val="00CC00"/>
          </a:solidFill>
          <a:ln>
            <a:solidFill>
              <a:srgbClr val="117E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i="1" dirty="0" smtClean="0">
                <a:solidFill>
                  <a:schemeClr val="tx2">
                    <a:lumMod val="75000"/>
                  </a:schemeClr>
                </a:solidFill>
                <a:latin typeface="Georgia" pitchFamily="18" charset="0"/>
              </a:rPr>
              <a:t> be   good  for  </a:t>
            </a:r>
            <a:r>
              <a:rPr lang="zh-CN" altLang="en-US" b="1" i="1" dirty="0" smtClean="0">
                <a:solidFill>
                  <a:schemeClr val="tx2">
                    <a:lumMod val="75000"/>
                  </a:schemeClr>
                </a:solidFill>
                <a:latin typeface="Georgia" pitchFamily="18" charset="0"/>
              </a:rPr>
              <a:t>对</a:t>
            </a:r>
            <a:r>
              <a:rPr lang="en-US" altLang="zh-CN" b="1" i="1" dirty="0" smtClean="0">
                <a:solidFill>
                  <a:schemeClr val="tx2">
                    <a:lumMod val="75000"/>
                  </a:schemeClr>
                </a:solidFill>
                <a:latin typeface="Georgia" pitchFamily="18" charset="0"/>
              </a:rPr>
              <a:t>…</a:t>
            </a:r>
            <a:r>
              <a:rPr lang="zh-CN" altLang="en-US" b="1" i="1" dirty="0" smtClean="0">
                <a:solidFill>
                  <a:schemeClr val="tx2">
                    <a:lumMod val="75000"/>
                  </a:schemeClr>
                </a:solidFill>
                <a:latin typeface="Georgia" pitchFamily="18" charset="0"/>
              </a:rPr>
              <a:t>有好处</a:t>
            </a:r>
            <a:endParaRPr lang="zh-CN" altLang="en-US" b="1" i="1" dirty="0">
              <a:solidFill>
                <a:schemeClr val="tx2">
                  <a:lumMod val="75000"/>
                </a:schemeClr>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Look at the pictures</a:t>
            </a:r>
            <a:endParaRPr lang="zh-CN" altLang="en-US" sz="5400" b="0" i="0" dirty="0">
              <a:latin typeface="Script MT Bold" pitchFamily="66" charset="0"/>
            </a:endParaRPr>
          </a:p>
        </p:txBody>
      </p:sp>
      <p:pic>
        <p:nvPicPr>
          <p:cNvPr id="17"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4785" t="17482" r="79445" b="74342"/>
          <a:stretch>
            <a:fillRect/>
          </a:stretch>
        </p:blipFill>
        <p:spPr bwMode="auto">
          <a:xfrm>
            <a:off x="683568" y="2060848"/>
            <a:ext cx="3015710" cy="2304256"/>
          </a:xfrm>
          <a:prstGeom prst="rect">
            <a:avLst/>
          </a:prstGeom>
          <a:noFill/>
        </p:spPr>
      </p:pic>
      <p:sp>
        <p:nvSpPr>
          <p:cNvPr id="18" name="TextBox 17"/>
          <p:cNvSpPr txBox="1"/>
          <p:nvPr/>
        </p:nvSpPr>
        <p:spPr>
          <a:xfrm>
            <a:off x="1074958" y="4598434"/>
            <a:ext cx="2285338" cy="923330"/>
          </a:xfrm>
          <a:prstGeom prst="rect">
            <a:avLst/>
          </a:prstGeom>
          <a:noFill/>
        </p:spPr>
        <p:txBody>
          <a:bodyPr wrap="square" rtlCol="0">
            <a:spAutoFit/>
          </a:bodyPr>
          <a:lstStyle/>
          <a:p>
            <a:r>
              <a:rPr lang="en-US" altLang="zh-CN" sz="5400" b="1" i="1" dirty="0" smtClean="0">
                <a:solidFill>
                  <a:srgbClr val="FF0000"/>
                </a:solidFill>
                <a:latin typeface="Georgia" pitchFamily="18" charset="0"/>
              </a:rPr>
              <a:t>milk</a:t>
            </a:r>
            <a:endParaRPr lang="zh-CN" altLang="en-US" sz="5400" b="1" i="1" dirty="0">
              <a:solidFill>
                <a:srgbClr val="FF0000"/>
              </a:solidFill>
              <a:latin typeface="Georgia" pitchFamily="18" charset="0"/>
            </a:endParaRPr>
          </a:p>
        </p:txBody>
      </p:sp>
      <p:sp>
        <p:nvSpPr>
          <p:cNvPr id="19" name="TextBox 18"/>
          <p:cNvSpPr txBox="1"/>
          <p:nvPr/>
        </p:nvSpPr>
        <p:spPr>
          <a:xfrm>
            <a:off x="1043608" y="5550331"/>
            <a:ext cx="2067687" cy="830997"/>
          </a:xfrm>
          <a:prstGeom prst="rect">
            <a:avLst/>
          </a:prstGeom>
          <a:noFill/>
        </p:spPr>
        <p:txBody>
          <a:bodyPr wrap="square" rtlCol="0">
            <a:spAutoFit/>
          </a:bodyPr>
          <a:lstStyle/>
          <a:p>
            <a:r>
              <a:rPr lang="en-US" altLang="zh-CN" sz="4800" b="1" dirty="0" smtClean="0">
                <a:latin typeface="GWIPA" pitchFamily="2" charset="2"/>
              </a:rPr>
              <a:t>/</a:t>
            </a:r>
            <a:r>
              <a:rPr lang="en-US" altLang="zh-CN" sz="4800" b="1" dirty="0" err="1" smtClean="0">
                <a:latin typeface="GWIPA" pitchFamily="2" charset="2"/>
              </a:rPr>
              <a:t>mIlk</a:t>
            </a:r>
            <a:r>
              <a:rPr lang="en-US" altLang="zh-CN" sz="4800" b="1" dirty="0" smtClean="0">
                <a:latin typeface="GWIPA" pitchFamily="2" charset="2"/>
              </a:rPr>
              <a:t>/</a:t>
            </a:r>
            <a:endParaRPr lang="zh-CN" altLang="en-US" sz="4800" b="1" dirty="0">
              <a:latin typeface="GWIPA" pitchFamily="2" charset="2"/>
            </a:endParaRPr>
          </a:p>
        </p:txBody>
      </p:sp>
      <p:pic>
        <p:nvPicPr>
          <p:cNvPr id="20"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20556" t="18212" r="64031" b="74979"/>
          <a:stretch>
            <a:fillRect/>
          </a:stretch>
        </p:blipFill>
        <p:spPr bwMode="auto">
          <a:xfrm>
            <a:off x="4716016" y="2204864"/>
            <a:ext cx="3011985" cy="1961293"/>
          </a:xfrm>
          <a:prstGeom prst="rect">
            <a:avLst/>
          </a:prstGeom>
          <a:noFill/>
        </p:spPr>
      </p:pic>
      <p:sp>
        <p:nvSpPr>
          <p:cNvPr id="21" name="TextBox 20"/>
          <p:cNvSpPr txBox="1"/>
          <p:nvPr/>
        </p:nvSpPr>
        <p:spPr>
          <a:xfrm>
            <a:off x="4283968" y="4645585"/>
            <a:ext cx="4320480" cy="923330"/>
          </a:xfrm>
          <a:prstGeom prst="rect">
            <a:avLst/>
          </a:prstGeom>
          <a:noFill/>
        </p:spPr>
        <p:txBody>
          <a:bodyPr wrap="square" rtlCol="0">
            <a:spAutoFit/>
          </a:bodyPr>
          <a:lstStyle/>
          <a:p>
            <a:r>
              <a:rPr lang="en-US" altLang="zh-CN" sz="5400" b="1" i="1" dirty="0" smtClean="0">
                <a:latin typeface="Georgia" pitchFamily="18" charset="0"/>
              </a:rPr>
              <a:t> </a:t>
            </a:r>
            <a:r>
              <a:rPr lang="en-US" altLang="zh-CN" sz="5400" b="1" i="1" dirty="0" smtClean="0">
                <a:solidFill>
                  <a:srgbClr val="FF0000"/>
                </a:solidFill>
                <a:latin typeface="Georgia" pitchFamily="18" charset="0"/>
              </a:rPr>
              <a:t>junk f</a:t>
            </a:r>
            <a:r>
              <a:rPr lang="en-US" altLang="zh-CN" sz="5400" b="1" i="1" u="sng" dirty="0" smtClean="0">
                <a:solidFill>
                  <a:srgbClr val="FF0000"/>
                </a:solidFill>
                <a:latin typeface="Georgia" pitchFamily="18" charset="0"/>
              </a:rPr>
              <a:t>oo</a:t>
            </a:r>
            <a:r>
              <a:rPr lang="en-US" altLang="zh-CN" sz="5400" b="1" i="1" dirty="0" smtClean="0">
                <a:solidFill>
                  <a:srgbClr val="FF0000"/>
                </a:solidFill>
                <a:latin typeface="Georgia" pitchFamily="18" charset="0"/>
              </a:rPr>
              <a:t>d   </a:t>
            </a:r>
            <a:r>
              <a:rPr lang="en-US" altLang="zh-CN" sz="5400" b="1" i="1" dirty="0" smtClean="0">
                <a:latin typeface="Georgia" pitchFamily="18" charset="0"/>
              </a:rPr>
              <a:t>        </a:t>
            </a:r>
            <a:endParaRPr lang="zh-CN" altLang="en-US" sz="5400" b="1" i="1" dirty="0">
              <a:solidFill>
                <a:srgbClr val="FF0000"/>
              </a:solidFill>
              <a:latin typeface="Georgia" pitchFamily="18" charset="0"/>
            </a:endParaRPr>
          </a:p>
        </p:txBody>
      </p:sp>
      <p:sp>
        <p:nvSpPr>
          <p:cNvPr id="22" name="TextBox 21"/>
          <p:cNvSpPr txBox="1"/>
          <p:nvPr/>
        </p:nvSpPr>
        <p:spPr>
          <a:xfrm>
            <a:off x="5022858" y="5611887"/>
            <a:ext cx="2357454" cy="769441"/>
          </a:xfrm>
          <a:prstGeom prst="rect">
            <a:avLst/>
          </a:prstGeom>
          <a:noFill/>
        </p:spPr>
        <p:txBody>
          <a:bodyPr wrap="square" rtlCol="0">
            <a:spAutoFit/>
          </a:bodyPr>
          <a:lstStyle/>
          <a:p>
            <a:r>
              <a:rPr lang="en-US" altLang="zh-CN" sz="4400" b="1" dirty="0" smtClean="0">
                <a:latin typeface="GWIPA" pitchFamily="2" charset="2"/>
              </a:rPr>
              <a:t>/</a:t>
            </a:r>
            <a:r>
              <a:rPr lang="en-US" altLang="zh-CN" sz="4400" b="1" dirty="0" err="1" smtClean="0">
                <a:latin typeface="GWIPA" pitchFamily="2" charset="2"/>
              </a:rPr>
              <a:t>dZVNk</a:t>
            </a:r>
            <a:r>
              <a:rPr lang="en-US" altLang="zh-CN" sz="4400" b="1" dirty="0" smtClean="0">
                <a:latin typeface="GWIPA" pitchFamily="2" charset="2"/>
              </a:rPr>
              <a:t>/</a:t>
            </a:r>
            <a:endParaRPr lang="zh-CN" altLang="en-US" sz="4400" b="1" dirty="0">
              <a:latin typeface="GWIPA"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Look at the pictures</a:t>
            </a:r>
            <a:endParaRPr lang="zh-CN" altLang="en-US" sz="5400" b="0" i="0" dirty="0">
              <a:latin typeface="Script MT Bold" pitchFamily="66" charset="0"/>
            </a:endParaRPr>
          </a:p>
        </p:txBody>
      </p:sp>
      <p:pic>
        <p:nvPicPr>
          <p:cNvPr id="9"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36686" t="18212" r="47902" b="74736"/>
          <a:stretch>
            <a:fillRect/>
          </a:stretch>
        </p:blipFill>
        <p:spPr bwMode="auto">
          <a:xfrm>
            <a:off x="755576" y="2212416"/>
            <a:ext cx="3121020" cy="2080680"/>
          </a:xfrm>
          <a:prstGeom prst="rect">
            <a:avLst/>
          </a:prstGeom>
          <a:noFill/>
        </p:spPr>
      </p:pic>
      <p:sp>
        <p:nvSpPr>
          <p:cNvPr id="10" name="TextBox 9"/>
          <p:cNvSpPr txBox="1"/>
          <p:nvPr/>
        </p:nvSpPr>
        <p:spPr>
          <a:xfrm>
            <a:off x="395536" y="5157192"/>
            <a:ext cx="4076761" cy="830997"/>
          </a:xfrm>
          <a:prstGeom prst="rect">
            <a:avLst/>
          </a:prstGeom>
          <a:noFill/>
        </p:spPr>
        <p:txBody>
          <a:bodyPr wrap="square" rtlCol="0">
            <a:spAutoFit/>
          </a:bodyPr>
          <a:lstStyle/>
          <a:p>
            <a:r>
              <a:rPr lang="en-US" altLang="zh-CN" sz="4800" b="1" i="1" dirty="0" smtClean="0">
                <a:solidFill>
                  <a:srgbClr val="FF0000"/>
                </a:solidFill>
                <a:latin typeface="Georgia" pitchFamily="18" charset="0"/>
              </a:rPr>
              <a:t>vegetables</a:t>
            </a:r>
            <a:endParaRPr lang="zh-CN" altLang="en-US" sz="4800" b="1" i="1" dirty="0">
              <a:solidFill>
                <a:srgbClr val="FF0000"/>
              </a:solidFill>
              <a:latin typeface="Georgia" pitchFamily="18" charset="0"/>
            </a:endParaRPr>
          </a:p>
        </p:txBody>
      </p:sp>
      <p:pic>
        <p:nvPicPr>
          <p:cNvPr id="11"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52456" t="17726" r="32490" b="74736"/>
          <a:stretch>
            <a:fillRect/>
          </a:stretch>
        </p:blipFill>
        <p:spPr bwMode="auto">
          <a:xfrm>
            <a:off x="4788024" y="2132856"/>
            <a:ext cx="3240360" cy="2237963"/>
          </a:xfrm>
          <a:prstGeom prst="rect">
            <a:avLst/>
          </a:prstGeom>
          <a:noFill/>
        </p:spPr>
      </p:pic>
      <p:sp>
        <p:nvSpPr>
          <p:cNvPr id="12" name="TextBox 11"/>
          <p:cNvSpPr txBox="1"/>
          <p:nvPr/>
        </p:nvSpPr>
        <p:spPr>
          <a:xfrm>
            <a:off x="5076056" y="4874875"/>
            <a:ext cx="4824536" cy="923330"/>
          </a:xfrm>
          <a:prstGeom prst="rect">
            <a:avLst/>
          </a:prstGeom>
          <a:noFill/>
        </p:spPr>
        <p:txBody>
          <a:bodyPr wrap="square" rtlCol="0">
            <a:spAutoFit/>
          </a:bodyPr>
          <a:lstStyle/>
          <a:p>
            <a:r>
              <a:rPr lang="en-US" altLang="zh-CN" sz="5400" b="1" i="1" dirty="0" smtClean="0">
                <a:solidFill>
                  <a:srgbClr val="FF0000"/>
                </a:solidFill>
                <a:latin typeface="Georgia" pitchFamily="18" charset="0"/>
              </a:rPr>
              <a:t>coffee</a:t>
            </a:r>
            <a:endParaRPr lang="zh-CN" altLang="en-US" sz="5400" b="1" i="1" dirty="0">
              <a:solidFill>
                <a:srgbClr val="FF0000"/>
              </a:solidFill>
              <a:latin typeface="Georgia" pitchFamily="18" charset="0"/>
            </a:endParaRPr>
          </a:p>
        </p:txBody>
      </p:sp>
      <p:sp>
        <p:nvSpPr>
          <p:cNvPr id="13" name="TextBox 12"/>
          <p:cNvSpPr txBox="1"/>
          <p:nvPr/>
        </p:nvSpPr>
        <p:spPr>
          <a:xfrm>
            <a:off x="5364088" y="5855130"/>
            <a:ext cx="3666647" cy="830997"/>
          </a:xfrm>
          <a:prstGeom prst="rect">
            <a:avLst/>
          </a:prstGeom>
          <a:noFill/>
        </p:spPr>
        <p:txBody>
          <a:bodyPr wrap="square" rtlCol="0">
            <a:spAutoFit/>
          </a:bodyPr>
          <a:lstStyle/>
          <a:p>
            <a:r>
              <a:rPr lang="en-US" altLang="zh-CN" sz="4800" b="1" dirty="0" smtClean="0">
                <a:latin typeface="GWIPA" pitchFamily="2" charset="2"/>
              </a:rPr>
              <a:t>/</a:t>
            </a:r>
            <a:r>
              <a:rPr lang="en-US" altLang="zh-CN" sz="4800" b="1" dirty="0" smtClean="0">
                <a:latin typeface="GWIPA" pitchFamily="2" charset="2"/>
                <a:sym typeface="GWIPA"/>
              </a:rPr>
              <a:t></a:t>
            </a:r>
            <a:r>
              <a:rPr lang="en-US" altLang="zh-CN" sz="4800" b="1" dirty="0" err="1" smtClean="0">
                <a:latin typeface="GWIPA" pitchFamily="2" charset="2"/>
              </a:rPr>
              <a:t>kXfI</a:t>
            </a:r>
            <a:r>
              <a:rPr lang="en-US" altLang="zh-CN" sz="4800" b="1" dirty="0" smtClean="0">
                <a:latin typeface="GWIPA" pitchFamily="2" charset="2"/>
              </a:rPr>
              <a:t>/</a:t>
            </a:r>
            <a:endParaRPr lang="zh-CN" altLang="en-US" sz="4800" b="1" dirty="0">
              <a:latin typeface="GWIPA"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Look at the pictures</a:t>
            </a:r>
            <a:endParaRPr lang="zh-CN" altLang="en-US" sz="5400" b="0" i="0" dirty="0">
              <a:latin typeface="Script MT Bold" pitchFamily="66" charset="0"/>
            </a:endParaRPr>
          </a:p>
        </p:txBody>
      </p:sp>
      <p:pic>
        <p:nvPicPr>
          <p:cNvPr id="8"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67869" t="17726" r="16361" b="74736"/>
          <a:stretch>
            <a:fillRect/>
          </a:stretch>
        </p:blipFill>
        <p:spPr bwMode="auto">
          <a:xfrm>
            <a:off x="764867" y="2132856"/>
            <a:ext cx="3375085" cy="2377901"/>
          </a:xfrm>
          <a:prstGeom prst="rect">
            <a:avLst/>
          </a:prstGeom>
          <a:noFill/>
        </p:spPr>
      </p:pic>
      <p:sp>
        <p:nvSpPr>
          <p:cNvPr id="14" name="TextBox 13"/>
          <p:cNvSpPr txBox="1"/>
          <p:nvPr/>
        </p:nvSpPr>
        <p:spPr>
          <a:xfrm>
            <a:off x="1269919" y="5157192"/>
            <a:ext cx="1933929" cy="923330"/>
          </a:xfrm>
          <a:prstGeom prst="rect">
            <a:avLst/>
          </a:prstGeom>
          <a:noFill/>
        </p:spPr>
        <p:txBody>
          <a:bodyPr wrap="square" rtlCol="0">
            <a:spAutoFit/>
          </a:bodyPr>
          <a:lstStyle/>
          <a:p>
            <a:r>
              <a:rPr lang="en-US" altLang="zh-CN" sz="5400" b="1" i="1" dirty="0" smtClean="0">
                <a:solidFill>
                  <a:srgbClr val="FF0000"/>
                </a:solidFill>
                <a:latin typeface="Georgia" pitchFamily="18" charset="0"/>
              </a:rPr>
              <a:t>fruit</a:t>
            </a:r>
            <a:endParaRPr lang="zh-CN" altLang="en-US" sz="5400" b="1" i="1" dirty="0">
              <a:solidFill>
                <a:srgbClr val="FF0000"/>
              </a:solidFill>
              <a:latin typeface="Georgia" pitchFamily="18" charset="0"/>
            </a:endParaRPr>
          </a:p>
        </p:txBody>
      </p:sp>
      <p:pic>
        <p:nvPicPr>
          <p:cNvPr id="15"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83997" t="17726" r="591" b="74736"/>
          <a:stretch>
            <a:fillRect/>
          </a:stretch>
        </p:blipFill>
        <p:spPr bwMode="auto">
          <a:xfrm>
            <a:off x="4860032" y="2204864"/>
            <a:ext cx="3384376" cy="2356212"/>
          </a:xfrm>
          <a:prstGeom prst="rect">
            <a:avLst/>
          </a:prstGeom>
          <a:noFill/>
        </p:spPr>
      </p:pic>
      <p:sp>
        <p:nvSpPr>
          <p:cNvPr id="17" name="TextBox 16"/>
          <p:cNvSpPr txBox="1"/>
          <p:nvPr/>
        </p:nvSpPr>
        <p:spPr>
          <a:xfrm>
            <a:off x="4788024" y="5097958"/>
            <a:ext cx="2022323" cy="923330"/>
          </a:xfrm>
          <a:prstGeom prst="rect">
            <a:avLst/>
          </a:prstGeom>
          <a:noFill/>
        </p:spPr>
        <p:txBody>
          <a:bodyPr wrap="square" rtlCol="0">
            <a:spAutoFit/>
          </a:bodyPr>
          <a:lstStyle/>
          <a:p>
            <a:r>
              <a:rPr lang="en-US" altLang="zh-CN" sz="5400" b="1" i="1" dirty="0" smtClean="0">
                <a:solidFill>
                  <a:srgbClr val="FF0000"/>
                </a:solidFill>
                <a:latin typeface="Georgia" pitchFamily="18" charset="0"/>
              </a:rPr>
              <a:t>sleep</a:t>
            </a:r>
            <a:endParaRPr lang="zh-CN" altLang="en-US" sz="5400" b="1"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188640"/>
            <a:ext cx="7776864" cy="722311"/>
          </a:xfrm>
        </p:spPr>
        <p:txBody>
          <a:bodyPr/>
          <a:lstStyle/>
          <a:p>
            <a:r>
              <a:rPr lang="en-US" altLang="zh-CN" sz="4400" b="0" i="0" dirty="0" smtClean="0">
                <a:latin typeface="Script MT Bold" pitchFamily="66" charset="0"/>
              </a:rPr>
              <a:t>1a. </a:t>
            </a:r>
            <a:r>
              <a:rPr lang="en-US" altLang="zh-CN" sz="4000" b="0" i="0" dirty="0" smtClean="0">
                <a:latin typeface="Script MT Bold" pitchFamily="66" charset="0"/>
              </a:rPr>
              <a:t>Math the words with the pictures.</a:t>
            </a:r>
            <a:endParaRPr lang="zh-CN" altLang="en-US" sz="4400" b="0" i="0" dirty="0">
              <a:latin typeface="Script MT Bold" pitchFamily="66" charset="0"/>
            </a:endParaRPr>
          </a:p>
        </p:txBody>
      </p:sp>
      <p:pic>
        <p:nvPicPr>
          <p:cNvPr id="7"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4785" t="17482" r="79445" b="74342"/>
          <a:stretch>
            <a:fillRect/>
          </a:stretch>
        </p:blipFill>
        <p:spPr bwMode="auto">
          <a:xfrm>
            <a:off x="611560" y="1124744"/>
            <a:ext cx="2304256" cy="1760646"/>
          </a:xfrm>
          <a:prstGeom prst="rect">
            <a:avLst/>
          </a:prstGeom>
          <a:noFill/>
        </p:spPr>
      </p:pic>
      <p:pic>
        <p:nvPicPr>
          <p:cNvPr id="9"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20556" t="18212" r="64031" b="74979"/>
          <a:stretch>
            <a:fillRect/>
          </a:stretch>
        </p:blipFill>
        <p:spPr bwMode="auto">
          <a:xfrm>
            <a:off x="3373880" y="1260682"/>
            <a:ext cx="2262544" cy="1473284"/>
          </a:xfrm>
          <a:prstGeom prst="rect">
            <a:avLst/>
          </a:prstGeom>
          <a:noFill/>
        </p:spPr>
      </p:pic>
      <p:pic>
        <p:nvPicPr>
          <p:cNvPr id="10"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36686" t="18212" r="47902" b="74736"/>
          <a:stretch>
            <a:fillRect/>
          </a:stretch>
        </p:blipFill>
        <p:spPr bwMode="auto">
          <a:xfrm>
            <a:off x="6182192" y="1188674"/>
            <a:ext cx="2350248" cy="1585051"/>
          </a:xfrm>
          <a:prstGeom prst="rect">
            <a:avLst/>
          </a:prstGeom>
          <a:noFill/>
        </p:spPr>
      </p:pic>
      <p:pic>
        <p:nvPicPr>
          <p:cNvPr id="11"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67869" t="17726" r="16361" b="74736"/>
          <a:stretch>
            <a:fillRect/>
          </a:stretch>
        </p:blipFill>
        <p:spPr bwMode="auto">
          <a:xfrm>
            <a:off x="3445888" y="2869463"/>
            <a:ext cx="2232248" cy="1572720"/>
          </a:xfrm>
          <a:prstGeom prst="rect">
            <a:avLst/>
          </a:prstGeom>
          <a:noFill/>
        </p:spPr>
      </p:pic>
      <p:pic>
        <p:nvPicPr>
          <p:cNvPr id="12"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83997" t="17726" r="591" b="74736"/>
          <a:stretch>
            <a:fillRect/>
          </a:stretch>
        </p:blipFill>
        <p:spPr bwMode="auto">
          <a:xfrm>
            <a:off x="6318758" y="2884800"/>
            <a:ext cx="2160240" cy="1557382"/>
          </a:xfrm>
          <a:prstGeom prst="rect">
            <a:avLst/>
          </a:prstGeom>
          <a:noFill/>
        </p:spPr>
      </p:pic>
      <p:pic>
        <p:nvPicPr>
          <p:cNvPr id="13" name="Picture 6" descr="H:\资料库\精品课件库\标八上课件和听力\8s课本整页图片\GFI8AU1-4.jpg"/>
          <p:cNvPicPr>
            <a:picLocks noChangeAspect="1" noChangeArrowheads="1"/>
          </p:cNvPicPr>
          <p:nvPr/>
        </p:nvPicPr>
        <p:blipFill>
          <a:blip r:embed="rId2" cstate="print">
            <a:clrChange>
              <a:clrFrom>
                <a:srgbClr val="FFFFFF"/>
              </a:clrFrom>
              <a:clrTo>
                <a:srgbClr val="FFFFFF">
                  <a:alpha val="0"/>
                </a:srgbClr>
              </a:clrTo>
            </a:clrChange>
          </a:blip>
          <a:srcRect l="52456" t="17726" r="32490" b="74736"/>
          <a:stretch>
            <a:fillRect/>
          </a:stretch>
        </p:blipFill>
        <p:spPr bwMode="auto">
          <a:xfrm>
            <a:off x="683568" y="2847719"/>
            <a:ext cx="2160240" cy="1594463"/>
          </a:xfrm>
          <a:prstGeom prst="rect">
            <a:avLst/>
          </a:prstGeom>
          <a:noFill/>
        </p:spPr>
      </p:pic>
      <p:sp>
        <p:nvSpPr>
          <p:cNvPr id="18" name="TextBox 17"/>
          <p:cNvSpPr txBox="1"/>
          <p:nvPr/>
        </p:nvSpPr>
        <p:spPr>
          <a:xfrm>
            <a:off x="683568" y="4608513"/>
            <a:ext cx="7632848" cy="2086725"/>
          </a:xfrm>
          <a:prstGeom prst="rect">
            <a:avLst/>
          </a:prstGeom>
          <a:noFill/>
        </p:spPr>
        <p:txBody>
          <a:bodyPr wrap="square" rtlCol="0">
            <a:spAutoFit/>
          </a:bodyPr>
          <a:lstStyle/>
          <a:p>
            <a:pPr algn="l">
              <a:lnSpc>
                <a:spcPct val="120000"/>
              </a:lnSpc>
            </a:pPr>
            <a:r>
              <a:rPr lang="en-US" altLang="zh-CN" sz="3600" i="1" dirty="0" smtClean="0">
                <a:latin typeface="Georgia" pitchFamily="18" charset="0"/>
              </a:rPr>
              <a:t>1.___junk food     2.___milk</a:t>
            </a:r>
          </a:p>
          <a:p>
            <a:pPr algn="l">
              <a:lnSpc>
                <a:spcPct val="120000"/>
              </a:lnSpc>
            </a:pPr>
            <a:r>
              <a:rPr lang="en-US" altLang="zh-CN" sz="3600" i="1" dirty="0" smtClean="0">
                <a:latin typeface="Georgia" pitchFamily="18" charset="0"/>
              </a:rPr>
              <a:t>3.___fruit              4.___vegetables</a:t>
            </a:r>
          </a:p>
          <a:p>
            <a:pPr algn="l">
              <a:lnSpc>
                <a:spcPct val="120000"/>
              </a:lnSpc>
            </a:pPr>
            <a:r>
              <a:rPr lang="en-US" altLang="zh-CN" sz="3600" i="1" dirty="0" smtClean="0">
                <a:latin typeface="Georgia" pitchFamily="18" charset="0"/>
              </a:rPr>
              <a:t>5.___sleep             6.___coffee</a:t>
            </a:r>
            <a:endParaRPr lang="zh-CN" altLang="en-US" sz="3600" i="1" dirty="0" smtClean="0">
              <a:latin typeface="Georgia" pitchFamily="18" charset="0"/>
            </a:endParaRPr>
          </a:p>
        </p:txBody>
      </p:sp>
      <p:sp>
        <p:nvSpPr>
          <p:cNvPr id="19" name="TextBox 18"/>
          <p:cNvSpPr txBox="1"/>
          <p:nvPr/>
        </p:nvSpPr>
        <p:spPr>
          <a:xfrm>
            <a:off x="899592" y="4608512"/>
            <a:ext cx="1296144" cy="646331"/>
          </a:xfrm>
          <a:prstGeom prst="rect">
            <a:avLst/>
          </a:prstGeom>
          <a:noFill/>
        </p:spPr>
        <p:txBody>
          <a:bodyPr wrap="square" rtlCol="0">
            <a:spAutoFit/>
          </a:bodyPr>
          <a:lstStyle/>
          <a:p>
            <a:pPr algn="ctr"/>
            <a:r>
              <a:rPr lang="en-US" altLang="zh-CN" sz="3600" b="1" i="1" dirty="0" smtClean="0">
                <a:latin typeface="Georgia" pitchFamily="18" charset="0"/>
              </a:rPr>
              <a:t>b</a:t>
            </a:r>
            <a:endParaRPr lang="zh-CN" altLang="en-US" sz="3600" b="1" i="1" dirty="0">
              <a:latin typeface="Georgia" pitchFamily="18" charset="0"/>
            </a:endParaRPr>
          </a:p>
        </p:txBody>
      </p:sp>
      <p:sp>
        <p:nvSpPr>
          <p:cNvPr id="20" name="TextBox 19"/>
          <p:cNvSpPr txBox="1"/>
          <p:nvPr/>
        </p:nvSpPr>
        <p:spPr>
          <a:xfrm>
            <a:off x="4572000" y="4654877"/>
            <a:ext cx="1296144" cy="646331"/>
          </a:xfrm>
          <a:prstGeom prst="rect">
            <a:avLst/>
          </a:prstGeom>
          <a:noFill/>
        </p:spPr>
        <p:txBody>
          <a:bodyPr wrap="square" rtlCol="0">
            <a:spAutoFit/>
          </a:bodyPr>
          <a:lstStyle/>
          <a:p>
            <a:pPr algn="ctr"/>
            <a:r>
              <a:rPr lang="en-US" altLang="zh-CN" sz="3600" b="1" i="1" dirty="0" smtClean="0">
                <a:solidFill>
                  <a:srgbClr val="FF0000"/>
                </a:solidFill>
                <a:latin typeface="Georgia" pitchFamily="18" charset="0"/>
              </a:rPr>
              <a:t>a</a:t>
            </a:r>
            <a:endParaRPr lang="zh-CN" altLang="en-US" sz="3600" b="1" i="1" dirty="0">
              <a:solidFill>
                <a:srgbClr val="FF0000"/>
              </a:solidFill>
              <a:latin typeface="Georgia" pitchFamily="18" charset="0"/>
            </a:endParaRPr>
          </a:p>
        </p:txBody>
      </p:sp>
      <p:sp>
        <p:nvSpPr>
          <p:cNvPr id="21" name="TextBox 20"/>
          <p:cNvSpPr txBox="1"/>
          <p:nvPr/>
        </p:nvSpPr>
        <p:spPr>
          <a:xfrm>
            <a:off x="899592" y="5302949"/>
            <a:ext cx="1296144" cy="646331"/>
          </a:xfrm>
          <a:prstGeom prst="rect">
            <a:avLst/>
          </a:prstGeom>
          <a:noFill/>
        </p:spPr>
        <p:txBody>
          <a:bodyPr wrap="square" rtlCol="0">
            <a:spAutoFit/>
          </a:bodyPr>
          <a:lstStyle/>
          <a:p>
            <a:pPr algn="ctr"/>
            <a:r>
              <a:rPr lang="en-US" altLang="zh-CN" sz="3600" b="1" i="1" dirty="0" smtClean="0">
                <a:solidFill>
                  <a:srgbClr val="FF0000"/>
                </a:solidFill>
                <a:latin typeface="Georgia" pitchFamily="18" charset="0"/>
              </a:rPr>
              <a:t>e</a:t>
            </a:r>
            <a:endParaRPr lang="zh-CN" altLang="en-US" sz="3600" b="1" i="1" dirty="0">
              <a:solidFill>
                <a:srgbClr val="FF0000"/>
              </a:solidFill>
              <a:latin typeface="Georgia" pitchFamily="18" charset="0"/>
            </a:endParaRPr>
          </a:p>
        </p:txBody>
      </p:sp>
      <p:sp>
        <p:nvSpPr>
          <p:cNvPr id="22" name="TextBox 21"/>
          <p:cNvSpPr txBox="1"/>
          <p:nvPr/>
        </p:nvSpPr>
        <p:spPr>
          <a:xfrm>
            <a:off x="4572000" y="5304690"/>
            <a:ext cx="1296144" cy="646331"/>
          </a:xfrm>
          <a:prstGeom prst="rect">
            <a:avLst/>
          </a:prstGeom>
          <a:noFill/>
        </p:spPr>
        <p:txBody>
          <a:bodyPr wrap="square" rtlCol="0">
            <a:spAutoFit/>
          </a:bodyPr>
          <a:lstStyle/>
          <a:p>
            <a:pPr algn="ctr"/>
            <a:r>
              <a:rPr lang="en-US" altLang="zh-CN" sz="3600" b="1" i="1" dirty="0" smtClean="0">
                <a:solidFill>
                  <a:srgbClr val="FF0000"/>
                </a:solidFill>
                <a:latin typeface="Georgia" pitchFamily="18" charset="0"/>
              </a:rPr>
              <a:t>c</a:t>
            </a:r>
            <a:endParaRPr lang="zh-CN" altLang="en-US" sz="3600" b="1" i="1" dirty="0">
              <a:solidFill>
                <a:srgbClr val="FF0000"/>
              </a:solidFill>
              <a:latin typeface="Georgia" pitchFamily="18" charset="0"/>
            </a:endParaRPr>
          </a:p>
        </p:txBody>
      </p:sp>
      <p:sp>
        <p:nvSpPr>
          <p:cNvPr id="23" name="TextBox 22"/>
          <p:cNvSpPr txBox="1"/>
          <p:nvPr/>
        </p:nvSpPr>
        <p:spPr>
          <a:xfrm>
            <a:off x="899592" y="6023029"/>
            <a:ext cx="1296144" cy="646331"/>
          </a:xfrm>
          <a:prstGeom prst="rect">
            <a:avLst/>
          </a:prstGeom>
          <a:noFill/>
        </p:spPr>
        <p:txBody>
          <a:bodyPr wrap="square" rtlCol="0">
            <a:spAutoFit/>
          </a:bodyPr>
          <a:lstStyle/>
          <a:p>
            <a:pPr algn="ctr"/>
            <a:r>
              <a:rPr lang="en-US" altLang="zh-CN" sz="3600" b="1" i="1" dirty="0" smtClean="0">
                <a:solidFill>
                  <a:srgbClr val="FF0000"/>
                </a:solidFill>
                <a:latin typeface="Georgia" pitchFamily="18" charset="0"/>
              </a:rPr>
              <a:t>f</a:t>
            </a:r>
            <a:endParaRPr lang="zh-CN" altLang="en-US" sz="3600" b="1" i="1" dirty="0">
              <a:solidFill>
                <a:srgbClr val="FF0000"/>
              </a:solidFill>
              <a:latin typeface="Georgia" pitchFamily="18" charset="0"/>
            </a:endParaRPr>
          </a:p>
        </p:txBody>
      </p:sp>
      <p:sp>
        <p:nvSpPr>
          <p:cNvPr id="24" name="TextBox 23"/>
          <p:cNvSpPr txBox="1"/>
          <p:nvPr/>
        </p:nvSpPr>
        <p:spPr>
          <a:xfrm>
            <a:off x="4644008" y="6095037"/>
            <a:ext cx="1296144" cy="646331"/>
          </a:xfrm>
          <a:prstGeom prst="rect">
            <a:avLst/>
          </a:prstGeom>
          <a:noFill/>
        </p:spPr>
        <p:txBody>
          <a:bodyPr wrap="square" rtlCol="0">
            <a:spAutoFit/>
          </a:bodyPr>
          <a:lstStyle/>
          <a:p>
            <a:pPr algn="ctr"/>
            <a:r>
              <a:rPr lang="en-US" altLang="zh-CN" sz="3600" b="1" i="1" dirty="0" smtClean="0">
                <a:solidFill>
                  <a:srgbClr val="FF0000"/>
                </a:solidFill>
                <a:latin typeface="Georgia" pitchFamily="18" charset="0"/>
              </a:rPr>
              <a:t>d</a:t>
            </a:r>
            <a:endParaRPr lang="zh-CN" altLang="en-US" sz="3600" b="1"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188640"/>
            <a:ext cx="7776864" cy="722311"/>
          </a:xfrm>
        </p:spPr>
        <p:txBody>
          <a:bodyPr/>
          <a:lstStyle/>
          <a:p>
            <a:pPr>
              <a:lnSpc>
                <a:spcPct val="60000"/>
              </a:lnSpc>
            </a:pPr>
            <a:r>
              <a:rPr lang="en-US" altLang="zh-CN" sz="4400" b="0" i="0" dirty="0" smtClean="0">
                <a:latin typeface="Script MT Bold" pitchFamily="66" charset="0"/>
              </a:rPr>
              <a:t>1b. </a:t>
            </a:r>
            <a:r>
              <a:rPr lang="en-US" altLang="zh-CN" sz="4000" b="0" i="0" dirty="0" smtClean="0">
                <a:latin typeface="Script MT Bold" pitchFamily="66" charset="0"/>
              </a:rPr>
              <a:t>Ask and answer questions. Use the words form 1a.</a:t>
            </a:r>
            <a:endParaRPr lang="zh-CN" altLang="en-US" sz="4400" b="0" i="0" dirty="0">
              <a:latin typeface="Script MT Bold" pitchFamily="66" charset="0"/>
            </a:endParaRPr>
          </a:p>
        </p:txBody>
      </p:sp>
      <p:sp>
        <p:nvSpPr>
          <p:cNvPr id="17" name="TextBox 16"/>
          <p:cNvSpPr txBox="1"/>
          <p:nvPr/>
        </p:nvSpPr>
        <p:spPr>
          <a:xfrm>
            <a:off x="357158" y="1597286"/>
            <a:ext cx="7929618" cy="523220"/>
          </a:xfrm>
          <a:prstGeom prst="rect">
            <a:avLst/>
          </a:prstGeom>
          <a:noFill/>
        </p:spPr>
        <p:txBody>
          <a:bodyPr wrap="square" rtlCol="0">
            <a:spAutoFit/>
          </a:bodyPr>
          <a:lstStyle/>
          <a:p>
            <a:pPr algn="l"/>
            <a:r>
              <a:rPr lang="en-US" altLang="zh-CN" sz="2800" i="1" dirty="0" smtClean="0">
                <a:latin typeface="Georgia" pitchFamily="18" charset="0"/>
              </a:rPr>
              <a:t>A: How often do you </a:t>
            </a:r>
            <a:r>
              <a:rPr lang="en-US" altLang="zh-CN" sz="2800" i="1" dirty="0" smtClean="0">
                <a:solidFill>
                  <a:srgbClr val="FF0000"/>
                </a:solidFill>
                <a:latin typeface="Georgia" pitchFamily="18" charset="0"/>
              </a:rPr>
              <a:t>drink milk, </a:t>
            </a:r>
            <a:r>
              <a:rPr lang="en-US" altLang="zh-CN" sz="2800" i="1" dirty="0" smtClean="0">
                <a:latin typeface="Georgia" pitchFamily="18" charset="0"/>
              </a:rPr>
              <a:t>Liu Fang?</a:t>
            </a:r>
          </a:p>
        </p:txBody>
      </p:sp>
      <p:sp>
        <p:nvSpPr>
          <p:cNvPr id="25" name="TextBox 24"/>
          <p:cNvSpPr txBox="1"/>
          <p:nvPr/>
        </p:nvSpPr>
        <p:spPr>
          <a:xfrm>
            <a:off x="357158" y="2311666"/>
            <a:ext cx="7929618" cy="523220"/>
          </a:xfrm>
          <a:prstGeom prst="rect">
            <a:avLst/>
          </a:prstGeom>
          <a:noFill/>
        </p:spPr>
        <p:txBody>
          <a:bodyPr wrap="square" rtlCol="0">
            <a:spAutoFit/>
          </a:bodyPr>
          <a:lstStyle/>
          <a:p>
            <a:pPr algn="l"/>
            <a:r>
              <a:rPr lang="en-US" altLang="zh-CN" sz="2800" i="1" dirty="0" smtClean="0">
                <a:latin typeface="Georgia" pitchFamily="18" charset="0"/>
              </a:rPr>
              <a:t>B: I </a:t>
            </a:r>
            <a:r>
              <a:rPr lang="en-US" altLang="zh-CN" sz="2800" i="1" dirty="0" smtClean="0">
                <a:solidFill>
                  <a:srgbClr val="FF0000"/>
                </a:solidFill>
                <a:latin typeface="Georgia" pitchFamily="18" charset="0"/>
              </a:rPr>
              <a:t>drink milk </a:t>
            </a:r>
            <a:r>
              <a:rPr lang="en-US" altLang="zh-CN" sz="2800" i="1" u="sng" dirty="0" smtClean="0">
                <a:latin typeface="Georgia" pitchFamily="18" charset="0"/>
              </a:rPr>
              <a:t>every day</a:t>
            </a:r>
            <a:r>
              <a:rPr lang="en-US" altLang="zh-CN" sz="2800" i="1" dirty="0" smtClean="0">
                <a:latin typeface="Georgia" pitchFamily="18" charset="0"/>
              </a:rPr>
              <a:t>.</a:t>
            </a:r>
          </a:p>
        </p:txBody>
      </p:sp>
      <p:sp>
        <p:nvSpPr>
          <p:cNvPr id="26" name="TextBox 25"/>
          <p:cNvSpPr txBox="1"/>
          <p:nvPr/>
        </p:nvSpPr>
        <p:spPr>
          <a:xfrm>
            <a:off x="357158" y="3026046"/>
            <a:ext cx="7929618" cy="523220"/>
          </a:xfrm>
          <a:prstGeom prst="rect">
            <a:avLst/>
          </a:prstGeom>
          <a:noFill/>
        </p:spPr>
        <p:txBody>
          <a:bodyPr wrap="square" rtlCol="0">
            <a:spAutoFit/>
          </a:bodyPr>
          <a:lstStyle/>
          <a:p>
            <a:pPr algn="l"/>
            <a:r>
              <a:rPr lang="en-US" altLang="zh-CN" sz="2800" i="1" dirty="0" smtClean="0">
                <a:latin typeface="Georgia" pitchFamily="18" charset="0"/>
              </a:rPr>
              <a:t>A: Do you like it?</a:t>
            </a:r>
          </a:p>
        </p:txBody>
      </p:sp>
      <p:sp>
        <p:nvSpPr>
          <p:cNvPr id="27" name="TextBox 26"/>
          <p:cNvSpPr txBox="1"/>
          <p:nvPr/>
        </p:nvSpPr>
        <p:spPr>
          <a:xfrm>
            <a:off x="357158" y="3740426"/>
            <a:ext cx="8786842" cy="954107"/>
          </a:xfrm>
          <a:prstGeom prst="rect">
            <a:avLst/>
          </a:prstGeom>
          <a:noFill/>
        </p:spPr>
        <p:txBody>
          <a:bodyPr wrap="square" rtlCol="0">
            <a:spAutoFit/>
          </a:bodyPr>
          <a:lstStyle/>
          <a:p>
            <a:pPr algn="l"/>
            <a:r>
              <a:rPr lang="en-US" altLang="zh-CN" sz="2800" i="1" dirty="0" smtClean="0">
                <a:latin typeface="Georgia" pitchFamily="18" charset="0"/>
              </a:rPr>
              <a:t>B: No. But my mother wants me _______(drink) it. </a:t>
            </a:r>
          </a:p>
          <a:p>
            <a:pPr algn="l"/>
            <a:r>
              <a:rPr lang="en-US" altLang="zh-CN" sz="2800" i="1" dirty="0" smtClean="0">
                <a:latin typeface="Georgia" pitchFamily="18" charset="0"/>
              </a:rPr>
              <a:t>	She says it</a:t>
            </a:r>
            <a:r>
              <a:rPr lang="en-US" altLang="zh-CN" sz="2800" i="1" dirty="0" smtClean="0">
                <a:solidFill>
                  <a:srgbClr val="FF0000"/>
                </a:solidFill>
                <a:latin typeface="Georgia" pitchFamily="18" charset="0"/>
              </a:rPr>
              <a:t>’s good for </a:t>
            </a:r>
            <a:r>
              <a:rPr lang="en-US" altLang="zh-CN" sz="2800" i="1" dirty="0" smtClean="0">
                <a:latin typeface="Georgia" pitchFamily="18" charset="0"/>
              </a:rPr>
              <a:t>my health.</a:t>
            </a:r>
          </a:p>
        </p:txBody>
      </p:sp>
      <p:sp>
        <p:nvSpPr>
          <p:cNvPr id="28" name="TextBox 27"/>
          <p:cNvSpPr txBox="1"/>
          <p:nvPr/>
        </p:nvSpPr>
        <p:spPr>
          <a:xfrm>
            <a:off x="5643570" y="3740426"/>
            <a:ext cx="1571636" cy="523220"/>
          </a:xfrm>
          <a:prstGeom prst="rect">
            <a:avLst/>
          </a:prstGeom>
          <a:noFill/>
        </p:spPr>
        <p:txBody>
          <a:bodyPr wrap="square" rtlCol="0">
            <a:spAutoFit/>
          </a:bodyPr>
          <a:lstStyle/>
          <a:p>
            <a:pPr algn="l"/>
            <a:r>
              <a:rPr lang="en-US" altLang="zh-CN" sz="2800" i="1" dirty="0" smtClean="0">
                <a:solidFill>
                  <a:srgbClr val="FF0000"/>
                </a:solidFill>
                <a:latin typeface="Georgia" pitchFamily="18" charset="0"/>
              </a:rPr>
              <a:t>to drink</a:t>
            </a:r>
          </a:p>
        </p:txBody>
      </p:sp>
      <p:sp>
        <p:nvSpPr>
          <p:cNvPr id="29" name="圆角矩形标注 28"/>
          <p:cNvSpPr/>
          <p:nvPr/>
        </p:nvSpPr>
        <p:spPr>
          <a:xfrm>
            <a:off x="1428728" y="5383500"/>
            <a:ext cx="1428760" cy="571504"/>
          </a:xfrm>
          <a:prstGeom prst="wedgeRoundRectCallout">
            <a:avLst>
              <a:gd name="adj1" fmla="val 45013"/>
              <a:gd name="adj2" fmla="val -177222"/>
              <a:gd name="adj3" fmla="val 16667"/>
            </a:avLst>
          </a:prstGeom>
          <a:solidFill>
            <a:srgbClr val="FFFF00"/>
          </a:solidFill>
          <a:ln>
            <a:solidFill>
              <a:srgbClr val="117E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i="1" dirty="0" smtClean="0">
                <a:solidFill>
                  <a:schemeClr val="tx1"/>
                </a:solidFill>
                <a:latin typeface="Georgia" pitchFamily="18" charset="0"/>
                <a:ea typeface="黑体" pitchFamily="49" charset="-122"/>
              </a:rPr>
              <a:t>(that)</a:t>
            </a:r>
            <a:endParaRPr lang="zh-CN" altLang="en-US" sz="2800" i="1" dirty="0">
              <a:solidFill>
                <a:schemeClr val="tx1"/>
              </a:solidFill>
              <a:latin typeface="Georgia" pitchFamily="18" charset="0"/>
              <a:ea typeface="黑体" pitchFamily="49" charset="-122"/>
            </a:endParaRPr>
          </a:p>
        </p:txBody>
      </p:sp>
      <p:sp>
        <p:nvSpPr>
          <p:cNvPr id="30" name="圆角矩形标注 29"/>
          <p:cNvSpPr/>
          <p:nvPr/>
        </p:nvSpPr>
        <p:spPr>
          <a:xfrm>
            <a:off x="214282" y="5026310"/>
            <a:ext cx="1143008" cy="571504"/>
          </a:xfrm>
          <a:prstGeom prst="wedgeRoundRectCallout">
            <a:avLst>
              <a:gd name="adj1" fmla="val 67107"/>
              <a:gd name="adj2" fmla="val -100805"/>
              <a:gd name="adj3" fmla="val 16667"/>
            </a:avLst>
          </a:prstGeom>
          <a:solidFill>
            <a:srgbClr val="FFFF00"/>
          </a:solidFill>
          <a:ln>
            <a:solidFill>
              <a:srgbClr val="117E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smtClean="0">
                <a:solidFill>
                  <a:schemeClr val="tx1"/>
                </a:solidFill>
                <a:latin typeface="黑体" pitchFamily="49" charset="-122"/>
                <a:ea typeface="黑体" pitchFamily="49" charset="-122"/>
              </a:rPr>
              <a:t>主句</a:t>
            </a:r>
            <a:endParaRPr lang="zh-CN" altLang="en-US" sz="2800" dirty="0">
              <a:solidFill>
                <a:schemeClr val="tx1"/>
              </a:solidFill>
              <a:latin typeface="黑体" pitchFamily="49" charset="-122"/>
              <a:ea typeface="黑体" pitchFamily="49" charset="-122"/>
            </a:endParaRPr>
          </a:p>
        </p:txBody>
      </p:sp>
      <p:cxnSp>
        <p:nvCxnSpPr>
          <p:cNvPr id="31" name="直接连接符 30"/>
          <p:cNvCxnSpPr/>
          <p:nvPr/>
        </p:nvCxnSpPr>
        <p:spPr>
          <a:xfrm>
            <a:off x="1357290" y="4669120"/>
            <a:ext cx="135732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857488" y="4669120"/>
            <a:ext cx="3500462" cy="1588"/>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圆角矩形标注 32"/>
          <p:cNvSpPr/>
          <p:nvPr/>
        </p:nvSpPr>
        <p:spPr>
          <a:xfrm>
            <a:off x="7215206" y="4526244"/>
            <a:ext cx="1643074" cy="571504"/>
          </a:xfrm>
          <a:prstGeom prst="wedgeRoundRectCallout">
            <a:avLst>
              <a:gd name="adj1" fmla="val -103792"/>
              <a:gd name="adj2" fmla="val -19612"/>
              <a:gd name="adj3" fmla="val 16667"/>
            </a:avLst>
          </a:prstGeom>
          <a:solidFill>
            <a:srgbClr val="FFFF00"/>
          </a:solidFill>
          <a:ln>
            <a:solidFill>
              <a:srgbClr val="117E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smtClean="0">
                <a:solidFill>
                  <a:schemeClr val="tx1"/>
                </a:solidFill>
                <a:latin typeface="黑体" pitchFamily="49" charset="-122"/>
                <a:ea typeface="黑体" pitchFamily="49" charset="-122"/>
              </a:rPr>
              <a:t>从句</a:t>
            </a:r>
            <a:endParaRPr lang="zh-CN" altLang="en-US" sz="2800" dirty="0">
              <a:solidFill>
                <a:schemeClr val="tx1"/>
              </a:solidFill>
              <a:latin typeface="黑体" pitchFamily="49" charset="-122"/>
              <a:ea typeface="黑体" pitchFamily="49" charset="-122"/>
            </a:endParaRPr>
          </a:p>
        </p:txBody>
      </p:sp>
      <p:sp>
        <p:nvSpPr>
          <p:cNvPr id="34" name="椭圆 33"/>
          <p:cNvSpPr/>
          <p:nvPr/>
        </p:nvSpPr>
        <p:spPr>
          <a:xfrm>
            <a:off x="3929058" y="3740426"/>
            <a:ext cx="1143008"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5" name="圆角矩形标注 34"/>
          <p:cNvSpPr/>
          <p:nvPr/>
        </p:nvSpPr>
        <p:spPr>
          <a:xfrm>
            <a:off x="2928926" y="5097748"/>
            <a:ext cx="5643602" cy="1571612"/>
          </a:xfrm>
          <a:prstGeom prst="wedgeRoundRectCallout">
            <a:avLst>
              <a:gd name="adj1" fmla="val -35400"/>
              <a:gd name="adj2" fmla="val -75257"/>
              <a:gd name="adj3" fmla="val 16667"/>
            </a:avLst>
          </a:prstGeom>
          <a:solidFill>
            <a:srgbClr val="FFFF00"/>
          </a:solidFill>
          <a:ln>
            <a:solidFill>
              <a:srgbClr val="117E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i="1" dirty="0" smtClean="0">
                <a:solidFill>
                  <a:schemeClr val="tx1"/>
                </a:solidFill>
                <a:latin typeface="Georgia" pitchFamily="18" charset="0"/>
                <a:ea typeface="黑体" pitchFamily="49" charset="-122"/>
              </a:rPr>
              <a:t>be good for </a:t>
            </a:r>
            <a:r>
              <a:rPr lang="en-US" altLang="zh-CN" sz="2800" i="1" dirty="0" err="1" smtClean="0">
                <a:solidFill>
                  <a:schemeClr val="tx1"/>
                </a:solidFill>
                <a:latin typeface="Georgia" pitchFamily="18" charset="0"/>
                <a:ea typeface="黑体" pitchFamily="49" charset="-122"/>
              </a:rPr>
              <a:t>sth</a:t>
            </a:r>
            <a:r>
              <a:rPr lang="en-US" altLang="zh-CN" sz="2800" i="1" dirty="0" smtClean="0">
                <a:solidFill>
                  <a:schemeClr val="tx1"/>
                </a:solidFill>
                <a:latin typeface="Georgia" pitchFamily="18" charset="0"/>
                <a:ea typeface="黑体" pitchFamily="49" charset="-122"/>
              </a:rPr>
              <a:t>.</a:t>
            </a:r>
            <a:r>
              <a:rPr lang="zh-CN" altLang="en-US" sz="2800" i="1" dirty="0" smtClean="0">
                <a:solidFill>
                  <a:schemeClr val="tx1"/>
                </a:solidFill>
                <a:latin typeface="Georgia" pitchFamily="18" charset="0"/>
                <a:ea typeface="黑体" pitchFamily="49" charset="-122"/>
              </a:rPr>
              <a:t>对某事有好处</a:t>
            </a:r>
            <a:endParaRPr lang="en-US" altLang="zh-CN" sz="2800" i="1" dirty="0" smtClean="0">
              <a:solidFill>
                <a:schemeClr val="tx1"/>
              </a:solidFill>
              <a:latin typeface="Georgia" pitchFamily="18" charset="0"/>
              <a:ea typeface="黑体" pitchFamily="49" charset="-122"/>
            </a:endParaRPr>
          </a:p>
          <a:p>
            <a:pPr algn="l"/>
            <a:r>
              <a:rPr lang="en-US" altLang="zh-CN" sz="2800" i="1" dirty="0" smtClean="0">
                <a:solidFill>
                  <a:schemeClr val="tx1"/>
                </a:solidFill>
                <a:latin typeface="Georgia" pitchFamily="18" charset="0"/>
                <a:ea typeface="黑体" pitchFamily="49" charset="-122"/>
              </a:rPr>
              <a:t>be good to sb</a:t>
            </a:r>
            <a:r>
              <a:rPr lang="en-US" altLang="zh-CN" sz="2800" dirty="0" smtClean="0">
                <a:solidFill>
                  <a:schemeClr val="tx1"/>
                </a:solidFill>
                <a:latin typeface="黑体" pitchFamily="49" charset="-122"/>
                <a:ea typeface="黑体" pitchFamily="49" charset="-122"/>
              </a:rPr>
              <a:t>.</a:t>
            </a:r>
            <a:r>
              <a:rPr lang="zh-CN" altLang="en-US" sz="2800" dirty="0" smtClean="0">
                <a:solidFill>
                  <a:schemeClr val="tx1"/>
                </a:solidFill>
                <a:latin typeface="黑体" pitchFamily="49" charset="-122"/>
                <a:ea typeface="黑体" pitchFamily="49" charset="-122"/>
              </a:rPr>
              <a:t>对某人有好处</a:t>
            </a:r>
            <a:endParaRPr lang="en-US" altLang="zh-CN" sz="2800" dirty="0" smtClean="0">
              <a:solidFill>
                <a:schemeClr val="tx1"/>
              </a:solidFill>
              <a:latin typeface="黑体" pitchFamily="49" charset="-122"/>
              <a:ea typeface="黑体" pitchFamily="49" charset="-122"/>
            </a:endParaRPr>
          </a:p>
          <a:p>
            <a:pPr algn="l"/>
            <a:r>
              <a:rPr lang="en-US" altLang="zh-CN" sz="2800" i="1" dirty="0" smtClean="0">
                <a:solidFill>
                  <a:schemeClr val="tx1"/>
                </a:solidFill>
                <a:latin typeface="Georgia" pitchFamily="18" charset="0"/>
                <a:ea typeface="黑体" pitchFamily="49" charset="-122"/>
              </a:rPr>
              <a:t>be good at=do well in</a:t>
            </a:r>
            <a:r>
              <a:rPr lang="zh-CN" altLang="en-US" sz="2800" dirty="0" smtClean="0">
                <a:solidFill>
                  <a:schemeClr val="tx1"/>
                </a:solidFill>
                <a:latin typeface="黑体" pitchFamily="49" charset="-122"/>
                <a:ea typeface="黑体" pitchFamily="49" charset="-122"/>
              </a:rPr>
              <a:t>擅长做某事</a:t>
            </a:r>
          </a:p>
        </p:txBody>
      </p:sp>
      <p:sp>
        <p:nvSpPr>
          <p:cNvPr id="36" name="圆角矩形标注 35"/>
          <p:cNvSpPr/>
          <p:nvPr/>
        </p:nvSpPr>
        <p:spPr>
          <a:xfrm>
            <a:off x="4643438" y="2597418"/>
            <a:ext cx="4143404" cy="857256"/>
          </a:xfrm>
          <a:prstGeom prst="wedgeRoundRectCallout">
            <a:avLst>
              <a:gd name="adj1" fmla="val -80083"/>
              <a:gd name="adj2" fmla="val 145591"/>
              <a:gd name="adj3" fmla="val 16667"/>
            </a:avLst>
          </a:prstGeom>
          <a:solidFill>
            <a:srgbClr val="FFFF00"/>
          </a:solidFill>
          <a:ln>
            <a:solidFill>
              <a:srgbClr val="117E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i="1" dirty="0" smtClean="0">
                <a:solidFill>
                  <a:schemeClr val="tx1"/>
                </a:solidFill>
                <a:latin typeface="Georgia" pitchFamily="18" charset="0"/>
                <a:ea typeface="黑体" pitchFamily="49" charset="-122"/>
              </a:rPr>
              <a:t>否定：</a:t>
            </a:r>
            <a:r>
              <a:rPr lang="en-US" altLang="zh-CN" sz="2800" i="1" dirty="0" smtClean="0">
                <a:solidFill>
                  <a:schemeClr val="tx1"/>
                </a:solidFill>
                <a:latin typeface="Georgia" pitchFamily="18" charset="0"/>
                <a:ea typeface="黑体" pitchFamily="49" charset="-122"/>
              </a:rPr>
              <a:t>She </a:t>
            </a:r>
            <a:r>
              <a:rPr lang="en-US" altLang="zh-CN" sz="2800" i="1" dirty="0" smtClean="0">
                <a:solidFill>
                  <a:srgbClr val="FF0000"/>
                </a:solidFill>
                <a:latin typeface="Georgia" pitchFamily="18" charset="0"/>
                <a:ea typeface="黑体" pitchFamily="49" charset="-122"/>
              </a:rPr>
              <a:t>doesn’t say </a:t>
            </a:r>
          </a:p>
          <a:p>
            <a:pPr algn="l"/>
            <a:r>
              <a:rPr lang="en-US" altLang="zh-CN" sz="2800" i="1" dirty="0" smtClean="0">
                <a:solidFill>
                  <a:schemeClr val="tx1"/>
                </a:solidFill>
                <a:latin typeface="Georgia" pitchFamily="18" charset="0"/>
                <a:ea typeface="黑体" pitchFamily="49" charset="-122"/>
              </a:rPr>
              <a:t>it’s good for my health.</a:t>
            </a:r>
            <a:endParaRPr lang="zh-CN" altLang="en-US" sz="2800" i="1" dirty="0">
              <a:solidFill>
                <a:schemeClr val="tx1"/>
              </a:solidFill>
              <a:latin typeface="Georgia" pitchFamily="18" charset="0"/>
              <a:ea typeface="黑体" pitchFamily="49" charset="-122"/>
            </a:endParaRPr>
          </a:p>
        </p:txBody>
      </p:sp>
      <p:sp>
        <p:nvSpPr>
          <p:cNvPr id="41" name="圆角矩形标注 40"/>
          <p:cNvSpPr/>
          <p:nvPr/>
        </p:nvSpPr>
        <p:spPr>
          <a:xfrm>
            <a:off x="4716016" y="980728"/>
            <a:ext cx="1643074" cy="571504"/>
          </a:xfrm>
          <a:prstGeom prst="wedgeRoundRectCallout">
            <a:avLst>
              <a:gd name="adj1" fmla="val -83857"/>
              <a:gd name="adj2" fmla="val 59193"/>
              <a:gd name="adj3" fmla="val 16667"/>
            </a:avLst>
          </a:prstGeom>
          <a:solidFill>
            <a:srgbClr val="FFFF00"/>
          </a:solidFill>
          <a:ln>
            <a:solidFill>
              <a:srgbClr val="117E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dirty="0" smtClean="0">
                <a:solidFill>
                  <a:schemeClr val="tx1"/>
                </a:solidFill>
                <a:latin typeface="黑体" pitchFamily="49" charset="-122"/>
                <a:ea typeface="黑体" pitchFamily="49" charset="-122"/>
              </a:rPr>
              <a:t>喝牛奶</a:t>
            </a:r>
            <a:endParaRPr lang="zh-CN" altLang="en-US" sz="2800"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2" name="ICE01.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2" name="ICE01.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ICE01.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ICE01.WAV"/>
                                        </p:tgtEl>
                                      </p:cMediaNode>
                                    </p:audio>
                                  </p:sub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28"/>
                                        </p:tgtEl>
                                        <p:attrNameLst>
                                          <p:attrName>style.visibility</p:attrName>
                                        </p:attrNameLst>
                                      </p:cBhvr>
                                      <p:to>
                                        <p:strVal val="visible"/>
                                      </p:to>
                                    </p:set>
                                    <p:anim calcmode="lin" valueType="num">
                                      <p:cBhvr>
                                        <p:cTn id="39" dur="1000" fill="hold"/>
                                        <p:tgtEl>
                                          <p:spTgt spid="28"/>
                                        </p:tgtEl>
                                        <p:attrNameLst>
                                          <p:attrName>ppt_w</p:attrName>
                                        </p:attrNameLst>
                                      </p:cBhvr>
                                      <p:tavLst>
                                        <p:tav tm="0">
                                          <p:val>
                                            <p:fltVal val="0"/>
                                          </p:val>
                                        </p:tav>
                                        <p:tav tm="100000">
                                          <p:val>
                                            <p:strVal val="#ppt_w"/>
                                          </p:val>
                                        </p:tav>
                                      </p:tavLst>
                                    </p:anim>
                                    <p:anim calcmode="lin" valueType="num">
                                      <p:cBhvr>
                                        <p:cTn id="40" dur="1000" fill="hold"/>
                                        <p:tgtEl>
                                          <p:spTgt spid="28"/>
                                        </p:tgtEl>
                                        <p:attrNameLst>
                                          <p:attrName>ppt_h</p:attrName>
                                        </p:attrNameLst>
                                      </p:cBhvr>
                                      <p:tavLst>
                                        <p:tav tm="0">
                                          <p:val>
                                            <p:fltVal val="0"/>
                                          </p:val>
                                        </p:tav>
                                        <p:tav tm="100000">
                                          <p:val>
                                            <p:strVal val="#ppt_h"/>
                                          </p:val>
                                        </p:tav>
                                      </p:tavLst>
                                    </p:anim>
                                    <p:anim calcmode="lin" valueType="num">
                                      <p:cBhvr>
                                        <p:cTn id="41" dur="1000" fill="hold"/>
                                        <p:tgtEl>
                                          <p:spTgt spid="28"/>
                                        </p:tgtEl>
                                        <p:attrNameLst>
                                          <p:attrName>style.rotation</p:attrName>
                                        </p:attrNameLst>
                                      </p:cBhvr>
                                      <p:tavLst>
                                        <p:tav tm="0">
                                          <p:val>
                                            <p:fltVal val="90"/>
                                          </p:val>
                                        </p:tav>
                                        <p:tav tm="100000">
                                          <p:val>
                                            <p:fltVal val="0"/>
                                          </p:val>
                                        </p:tav>
                                      </p:tavLst>
                                    </p:anim>
                                    <p:animEffect transition="in" filter="fade">
                                      <p:cBhvr>
                                        <p:cTn id="42" dur="1000"/>
                                        <p:tgtEl>
                                          <p:spTgt spid="28"/>
                                        </p:tgtEl>
                                      </p:cBhvr>
                                    </p:animEffect>
                                  </p:childTnLst>
                                  <p:subTnLst>
                                    <p:audio>
                                      <p:cMediaNode>
                                        <p:cTn display="0" masterRel="sameClick">
                                          <p:stCondLst>
                                            <p:cond evt="begin" delay="0">
                                              <p:tn val="37"/>
                                            </p:cond>
                                          </p:stCondLst>
                                          <p:endCondLst>
                                            <p:cond evt="onStopAudio" delay="0">
                                              <p:tgtEl>
                                                <p:sldTgt/>
                                              </p:tgtEl>
                                            </p:cond>
                                          </p:endCondLst>
                                        </p:cTn>
                                        <p:tgtEl>
                                          <p:sndTgt r:embed="rId2" name="ICE01.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xEl>
                                              <p:pRg st="1" end="1"/>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ICE01.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ICE01.WAV"/>
                                        </p:tgtEl>
                                      </p:cMediaNode>
                                    </p:audio>
                                  </p:sub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ppt_w</p:attrName>
                                        </p:attrNameLst>
                                      </p:cBhvr>
                                      <p:tavLst>
                                        <p:tav tm="0">
                                          <p:val>
                                            <p:fltVal val="0"/>
                                          </p:val>
                                        </p:tav>
                                        <p:tav tm="100000">
                                          <p:val>
                                            <p:strVal val="#ppt_w"/>
                                          </p:val>
                                        </p:tav>
                                      </p:tavLst>
                                    </p:anim>
                                    <p:anim calcmode="lin" valueType="num">
                                      <p:cBhvr>
                                        <p:cTn id="56" dur="1000" fill="hold"/>
                                        <p:tgtEl>
                                          <p:spTgt spid="31"/>
                                        </p:tgtEl>
                                        <p:attrNameLst>
                                          <p:attrName>ppt_h</p:attrName>
                                        </p:attrNameLst>
                                      </p:cBhvr>
                                      <p:tavLst>
                                        <p:tav tm="0">
                                          <p:val>
                                            <p:fltVal val="0"/>
                                          </p:val>
                                        </p:tav>
                                        <p:tav tm="100000">
                                          <p:val>
                                            <p:strVal val="#ppt_h"/>
                                          </p:val>
                                        </p:tav>
                                      </p:tavLst>
                                    </p:anim>
                                    <p:anim calcmode="lin" valueType="num">
                                      <p:cBhvr>
                                        <p:cTn id="57" dur="1000" fill="hold"/>
                                        <p:tgtEl>
                                          <p:spTgt spid="31"/>
                                        </p:tgtEl>
                                        <p:attrNameLst>
                                          <p:attrName>style.rotation</p:attrName>
                                        </p:attrNameLst>
                                      </p:cBhvr>
                                      <p:tavLst>
                                        <p:tav tm="0">
                                          <p:val>
                                            <p:fltVal val="90"/>
                                          </p:val>
                                        </p:tav>
                                        <p:tav tm="100000">
                                          <p:val>
                                            <p:fltVal val="0"/>
                                          </p:val>
                                        </p:tav>
                                      </p:tavLst>
                                    </p:anim>
                                    <p:animEffect transition="in" filter="fade">
                                      <p:cBhvr>
                                        <p:cTn id="58" dur="1000"/>
                                        <p:tgtEl>
                                          <p:spTgt spid="31"/>
                                        </p:tgtEl>
                                      </p:cBhvr>
                                    </p:animEffect>
                                  </p:childTnLst>
                                  <p:subTnLst>
                                    <p:audio>
                                      <p:cMediaNode>
                                        <p:cTn display="0" masterRel="sameClick">
                                          <p:stCondLst>
                                            <p:cond evt="begin" delay="0">
                                              <p:tn val="53"/>
                                            </p:cond>
                                          </p:stCondLst>
                                          <p:endCondLst>
                                            <p:cond evt="onStopAudio" delay="0">
                                              <p:tgtEl>
                                                <p:sldTgt/>
                                              </p:tgtEl>
                                            </p:cond>
                                          </p:endCondLst>
                                        </p:cTn>
                                        <p:tgtEl>
                                          <p:sndTgt r:embed="rId2" name="ICE01.WAV"/>
                                        </p:tgtEl>
                                      </p:cMediaNode>
                                    </p:audio>
                                  </p:sub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ICE01.WAV"/>
                                        </p:tgtEl>
                                      </p:cMediaNode>
                                    </p:audio>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ICE01.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ICE01.WAV"/>
                                        </p:tgtEl>
                                      </p:cMediaNode>
                                    </p:audio>
                                  </p:sub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ICE01.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ICE01.WAV"/>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P spid="28" grpId="0"/>
      <p:bldP spid="29" grpId="0" animBg="1"/>
      <p:bldP spid="30" grpId="0" animBg="1"/>
      <p:bldP spid="33" grpId="0" animBg="1"/>
      <p:bldP spid="34" grpId="0" animBg="1"/>
      <p:bldP spid="35" grpId="0" animBg="1"/>
      <p:bldP spid="36" grpId="0" animBg="1"/>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330425"/>
            <a:ext cx="7776864" cy="722311"/>
          </a:xfrm>
        </p:spPr>
        <p:txBody>
          <a:bodyPr/>
          <a:lstStyle/>
          <a:p>
            <a:pPr algn="ctr">
              <a:lnSpc>
                <a:spcPct val="60000"/>
              </a:lnSpc>
            </a:pPr>
            <a:r>
              <a:rPr lang="en-US" altLang="zh-CN" sz="5400" b="0" i="0" dirty="0" smtClean="0">
                <a:latin typeface="Script MT Bold" pitchFamily="66" charset="0"/>
              </a:rPr>
              <a:t>Pay attention</a:t>
            </a:r>
            <a:endParaRPr lang="zh-CN" altLang="en-US" sz="5400" b="0" i="0" dirty="0">
              <a:latin typeface="Script MT Bold" pitchFamily="66" charset="0"/>
            </a:endParaRPr>
          </a:p>
        </p:txBody>
      </p:sp>
      <p:sp>
        <p:nvSpPr>
          <p:cNvPr id="37" name="TextBox 36"/>
          <p:cNvSpPr txBox="1"/>
          <p:nvPr/>
        </p:nvSpPr>
        <p:spPr>
          <a:xfrm>
            <a:off x="467544" y="1214750"/>
            <a:ext cx="7344816" cy="646331"/>
          </a:xfrm>
          <a:prstGeom prst="rect">
            <a:avLst/>
          </a:prstGeom>
          <a:noFill/>
        </p:spPr>
        <p:txBody>
          <a:bodyPr wrap="square" rtlCol="0">
            <a:spAutoFit/>
          </a:bodyPr>
          <a:lstStyle/>
          <a:p>
            <a:pPr algn="l"/>
            <a:r>
              <a:rPr lang="en-US" altLang="zh-CN" sz="3600" b="1" i="1" dirty="0" smtClean="0">
                <a:solidFill>
                  <a:srgbClr val="0000CC"/>
                </a:solidFill>
                <a:latin typeface="Georgia" pitchFamily="18" charset="0"/>
              </a:rPr>
              <a:t>1.be good for </a:t>
            </a:r>
            <a:r>
              <a:rPr lang="zh-CN" altLang="en-US" sz="3600" b="1" dirty="0" smtClean="0">
                <a:solidFill>
                  <a:srgbClr val="0000CC"/>
                </a:solidFill>
                <a:latin typeface="Georgia" pitchFamily="18" charset="0"/>
              </a:rPr>
              <a:t>对</a:t>
            </a:r>
            <a:r>
              <a:rPr lang="en-US" altLang="zh-CN" sz="3600" b="1" dirty="0" smtClean="0">
                <a:solidFill>
                  <a:srgbClr val="0000CC"/>
                </a:solidFill>
                <a:latin typeface="Georgia" pitchFamily="18" charset="0"/>
              </a:rPr>
              <a:t>……</a:t>
            </a:r>
            <a:r>
              <a:rPr lang="zh-CN" altLang="en-US" sz="3600" b="1" dirty="0" smtClean="0">
                <a:solidFill>
                  <a:srgbClr val="0000CC"/>
                </a:solidFill>
                <a:latin typeface="Georgia" pitchFamily="18" charset="0"/>
              </a:rPr>
              <a:t>有好处</a:t>
            </a:r>
            <a:r>
              <a:rPr lang="en-US" altLang="zh-CN" sz="3600" b="1" dirty="0" smtClean="0">
                <a:solidFill>
                  <a:srgbClr val="0000CC"/>
                </a:solidFill>
                <a:latin typeface="Georgia" pitchFamily="18" charset="0"/>
              </a:rPr>
              <a:t> </a:t>
            </a:r>
            <a:endParaRPr lang="zh-CN" altLang="en-US" sz="3600" b="1" dirty="0">
              <a:solidFill>
                <a:srgbClr val="0000CC"/>
              </a:solidFill>
              <a:latin typeface="Georgia" pitchFamily="18" charset="0"/>
            </a:endParaRPr>
          </a:p>
        </p:txBody>
      </p:sp>
      <p:sp>
        <p:nvSpPr>
          <p:cNvPr id="38" name="TextBox 37"/>
          <p:cNvSpPr txBox="1"/>
          <p:nvPr/>
        </p:nvSpPr>
        <p:spPr>
          <a:xfrm>
            <a:off x="467544" y="1862822"/>
            <a:ext cx="7344816" cy="646331"/>
          </a:xfrm>
          <a:prstGeom prst="rect">
            <a:avLst/>
          </a:prstGeom>
          <a:noFill/>
        </p:spPr>
        <p:txBody>
          <a:bodyPr wrap="square" rtlCol="0">
            <a:spAutoFit/>
          </a:bodyPr>
          <a:lstStyle/>
          <a:p>
            <a:pPr algn="l"/>
            <a:r>
              <a:rPr lang="en-US" altLang="zh-CN" sz="3600" b="1" i="1" dirty="0" smtClean="0">
                <a:solidFill>
                  <a:srgbClr val="0000CC"/>
                </a:solidFill>
                <a:latin typeface="Georgia" pitchFamily="18" charset="0"/>
              </a:rPr>
              <a:t>2.be bad for   </a:t>
            </a:r>
            <a:r>
              <a:rPr lang="zh-CN" altLang="en-US" sz="3600" b="1" dirty="0" smtClean="0">
                <a:solidFill>
                  <a:srgbClr val="0000CC"/>
                </a:solidFill>
                <a:latin typeface="Georgia" pitchFamily="18" charset="0"/>
              </a:rPr>
              <a:t>对</a:t>
            </a:r>
            <a:r>
              <a:rPr lang="en-US" altLang="zh-CN" sz="3600" b="1" dirty="0" smtClean="0">
                <a:solidFill>
                  <a:srgbClr val="0000CC"/>
                </a:solidFill>
                <a:latin typeface="Georgia" pitchFamily="18" charset="0"/>
              </a:rPr>
              <a:t>……</a:t>
            </a:r>
            <a:r>
              <a:rPr lang="zh-CN" altLang="en-US" sz="3600" b="1" dirty="0" smtClean="0">
                <a:solidFill>
                  <a:srgbClr val="0000CC"/>
                </a:solidFill>
                <a:latin typeface="Georgia" pitchFamily="18" charset="0"/>
              </a:rPr>
              <a:t>有坏处</a:t>
            </a:r>
            <a:r>
              <a:rPr lang="en-US" altLang="zh-CN" sz="3600" b="1" dirty="0" smtClean="0">
                <a:solidFill>
                  <a:srgbClr val="0000CC"/>
                </a:solidFill>
                <a:latin typeface="Georgia" pitchFamily="18" charset="0"/>
              </a:rPr>
              <a:t> </a:t>
            </a:r>
            <a:endParaRPr lang="zh-CN" altLang="en-US" sz="3600" b="1" dirty="0">
              <a:solidFill>
                <a:srgbClr val="0000CC"/>
              </a:solidFill>
              <a:latin typeface="Georgia" pitchFamily="18" charset="0"/>
            </a:endParaRPr>
          </a:p>
        </p:txBody>
      </p:sp>
      <p:sp>
        <p:nvSpPr>
          <p:cNvPr id="39" name="TextBox 38"/>
          <p:cNvSpPr txBox="1"/>
          <p:nvPr/>
        </p:nvSpPr>
        <p:spPr>
          <a:xfrm>
            <a:off x="467544" y="2510894"/>
            <a:ext cx="7344816" cy="646331"/>
          </a:xfrm>
          <a:prstGeom prst="rect">
            <a:avLst/>
          </a:prstGeom>
          <a:noFill/>
        </p:spPr>
        <p:txBody>
          <a:bodyPr wrap="square" rtlCol="0">
            <a:spAutoFit/>
          </a:bodyPr>
          <a:lstStyle/>
          <a:p>
            <a:pPr algn="l"/>
            <a:r>
              <a:rPr lang="en-US" altLang="zh-CN" sz="3600" b="1" i="1" dirty="0" smtClean="0">
                <a:solidFill>
                  <a:srgbClr val="0000CC"/>
                </a:solidFill>
                <a:latin typeface="Georgia" pitchFamily="18" charset="0"/>
              </a:rPr>
              <a:t>3.be good at   </a:t>
            </a:r>
            <a:r>
              <a:rPr lang="zh-CN" altLang="en-US" sz="3600" b="1" dirty="0" smtClean="0">
                <a:solidFill>
                  <a:srgbClr val="0000CC"/>
                </a:solidFill>
                <a:latin typeface="Georgia" pitchFamily="18" charset="0"/>
              </a:rPr>
              <a:t>擅长某事</a:t>
            </a:r>
            <a:endParaRPr lang="zh-CN" altLang="en-US" sz="3600" b="1" dirty="0">
              <a:solidFill>
                <a:srgbClr val="0000CC"/>
              </a:solidFill>
              <a:latin typeface="Georgia" pitchFamily="18" charset="0"/>
            </a:endParaRPr>
          </a:p>
        </p:txBody>
      </p:sp>
      <p:sp>
        <p:nvSpPr>
          <p:cNvPr id="40" name="TextBox 39"/>
          <p:cNvSpPr txBox="1"/>
          <p:nvPr/>
        </p:nvSpPr>
        <p:spPr>
          <a:xfrm>
            <a:off x="467544" y="3158966"/>
            <a:ext cx="7344816" cy="646331"/>
          </a:xfrm>
          <a:prstGeom prst="rect">
            <a:avLst/>
          </a:prstGeom>
          <a:noFill/>
        </p:spPr>
        <p:txBody>
          <a:bodyPr wrap="square" rtlCol="0">
            <a:spAutoFit/>
          </a:bodyPr>
          <a:lstStyle/>
          <a:p>
            <a:pPr algn="l"/>
            <a:r>
              <a:rPr lang="en-US" altLang="zh-CN" sz="3600" b="1" i="1" dirty="0" smtClean="0">
                <a:solidFill>
                  <a:srgbClr val="0000CC"/>
                </a:solidFill>
                <a:latin typeface="Georgia" pitchFamily="18" charset="0"/>
              </a:rPr>
              <a:t>4.be good to sb.  </a:t>
            </a:r>
            <a:r>
              <a:rPr lang="zh-CN" altLang="en-US" sz="3600" b="1" dirty="0" smtClean="0">
                <a:solidFill>
                  <a:srgbClr val="0000CC"/>
                </a:solidFill>
                <a:latin typeface="Georgia" pitchFamily="18" charset="0"/>
              </a:rPr>
              <a:t>对某人友好</a:t>
            </a:r>
            <a:endParaRPr lang="zh-CN" altLang="en-US" sz="3600" b="1" dirty="0">
              <a:solidFill>
                <a:srgbClr val="0000CC"/>
              </a:solidFill>
              <a:latin typeface="Georgia" pitchFamily="18" charset="0"/>
            </a:endParaRPr>
          </a:p>
        </p:txBody>
      </p:sp>
      <p:sp>
        <p:nvSpPr>
          <p:cNvPr id="42" name="TextBox 41"/>
          <p:cNvSpPr txBox="1"/>
          <p:nvPr/>
        </p:nvSpPr>
        <p:spPr>
          <a:xfrm>
            <a:off x="107504" y="4023062"/>
            <a:ext cx="9036496" cy="2862322"/>
          </a:xfrm>
          <a:prstGeom prst="rect">
            <a:avLst/>
          </a:prstGeom>
          <a:noFill/>
        </p:spPr>
        <p:txBody>
          <a:bodyPr wrap="square" rtlCol="0">
            <a:spAutoFit/>
          </a:bodyPr>
          <a:lstStyle/>
          <a:p>
            <a:pPr algn="l"/>
            <a:r>
              <a:rPr lang="en-US" altLang="zh-CN" sz="3600" i="1" dirty="0" err="1" smtClean="0">
                <a:latin typeface="Georgia" pitchFamily="18" charset="0"/>
              </a:rPr>
              <a:t>eg</a:t>
            </a:r>
            <a:r>
              <a:rPr lang="en-US" altLang="zh-CN" sz="3600" i="1" dirty="0" smtClean="0">
                <a:latin typeface="Georgia" pitchFamily="18" charset="0"/>
              </a:rPr>
              <a:t>: 1.Mary is good ______ Chinese.</a:t>
            </a:r>
          </a:p>
          <a:p>
            <a:pPr algn="l"/>
            <a:r>
              <a:rPr lang="en-US" altLang="zh-CN" sz="3600" i="1" dirty="0" smtClean="0">
                <a:latin typeface="Georgia" pitchFamily="18" charset="0"/>
              </a:rPr>
              <a:t>       2.Drinking milk is good ____ your</a:t>
            </a:r>
          </a:p>
          <a:p>
            <a:pPr algn="l"/>
            <a:r>
              <a:rPr lang="en-US" altLang="zh-CN" sz="3600" i="1" dirty="0" smtClean="0">
                <a:latin typeface="Georgia" pitchFamily="18" charset="0"/>
              </a:rPr>
              <a:t>           health.</a:t>
            </a:r>
          </a:p>
          <a:p>
            <a:pPr algn="l"/>
            <a:r>
              <a:rPr lang="en-US" altLang="zh-CN" sz="3600" i="1" dirty="0" smtClean="0">
                <a:latin typeface="Georgia" pitchFamily="18" charset="0"/>
              </a:rPr>
              <a:t>       3.My teacher is good ____me.</a:t>
            </a:r>
          </a:p>
          <a:p>
            <a:pPr algn="l"/>
            <a:endParaRPr lang="zh-CN" altLang="en-US" sz="3600" i="1" dirty="0">
              <a:latin typeface="Georgia" pitchFamily="18" charset="0"/>
            </a:endParaRPr>
          </a:p>
        </p:txBody>
      </p:sp>
      <p:sp>
        <p:nvSpPr>
          <p:cNvPr id="43" name="TextBox 42"/>
          <p:cNvSpPr txBox="1"/>
          <p:nvPr/>
        </p:nvSpPr>
        <p:spPr>
          <a:xfrm>
            <a:off x="4355976" y="4096811"/>
            <a:ext cx="1080120" cy="646331"/>
          </a:xfrm>
          <a:prstGeom prst="rect">
            <a:avLst/>
          </a:prstGeom>
          <a:noFill/>
        </p:spPr>
        <p:txBody>
          <a:bodyPr wrap="square" rtlCol="0">
            <a:spAutoFit/>
          </a:bodyPr>
          <a:lstStyle/>
          <a:p>
            <a:pPr algn="l"/>
            <a:r>
              <a:rPr lang="en-US" altLang="zh-CN" sz="3600" b="1" i="1" dirty="0" smtClean="0">
                <a:solidFill>
                  <a:srgbClr val="FF0000"/>
                </a:solidFill>
                <a:latin typeface="Georgia" pitchFamily="18" charset="0"/>
              </a:rPr>
              <a:t>at</a:t>
            </a:r>
            <a:endParaRPr lang="zh-CN" altLang="en-US" sz="3600" b="1" dirty="0">
              <a:solidFill>
                <a:srgbClr val="FF0000"/>
              </a:solidFill>
              <a:latin typeface="Georgia" pitchFamily="18" charset="0"/>
            </a:endParaRPr>
          </a:p>
        </p:txBody>
      </p:sp>
      <p:sp>
        <p:nvSpPr>
          <p:cNvPr id="44" name="TextBox 43"/>
          <p:cNvSpPr txBox="1"/>
          <p:nvPr/>
        </p:nvSpPr>
        <p:spPr>
          <a:xfrm>
            <a:off x="6084168" y="4599126"/>
            <a:ext cx="1080120" cy="646331"/>
          </a:xfrm>
          <a:prstGeom prst="rect">
            <a:avLst/>
          </a:prstGeom>
          <a:noFill/>
        </p:spPr>
        <p:txBody>
          <a:bodyPr wrap="square" rtlCol="0">
            <a:spAutoFit/>
          </a:bodyPr>
          <a:lstStyle/>
          <a:p>
            <a:pPr algn="l"/>
            <a:r>
              <a:rPr lang="en-US" altLang="zh-CN" sz="3600" b="1" i="1" dirty="0" smtClean="0">
                <a:solidFill>
                  <a:srgbClr val="FF0000"/>
                </a:solidFill>
                <a:latin typeface="Georgia" pitchFamily="18" charset="0"/>
              </a:rPr>
              <a:t>for</a:t>
            </a:r>
            <a:endParaRPr lang="zh-CN" altLang="en-US" sz="3600" b="1" dirty="0">
              <a:solidFill>
                <a:srgbClr val="FF0000"/>
              </a:solidFill>
              <a:latin typeface="Georgia" pitchFamily="18" charset="0"/>
            </a:endParaRPr>
          </a:p>
        </p:txBody>
      </p:sp>
      <p:sp>
        <p:nvSpPr>
          <p:cNvPr id="45" name="TextBox 44"/>
          <p:cNvSpPr txBox="1"/>
          <p:nvPr/>
        </p:nvSpPr>
        <p:spPr>
          <a:xfrm>
            <a:off x="5508104" y="5679246"/>
            <a:ext cx="1080120" cy="646331"/>
          </a:xfrm>
          <a:prstGeom prst="rect">
            <a:avLst/>
          </a:prstGeom>
          <a:noFill/>
        </p:spPr>
        <p:txBody>
          <a:bodyPr wrap="square" rtlCol="0">
            <a:spAutoFit/>
          </a:bodyPr>
          <a:lstStyle/>
          <a:p>
            <a:pPr algn="l"/>
            <a:r>
              <a:rPr lang="en-US" altLang="zh-CN" sz="3600" b="1" i="1" dirty="0" smtClean="0">
                <a:solidFill>
                  <a:srgbClr val="FF0000"/>
                </a:solidFill>
                <a:latin typeface="Georgia" pitchFamily="18" charset="0"/>
              </a:rPr>
              <a:t>to</a:t>
            </a:r>
            <a:endParaRPr lang="zh-CN" altLang="en-US" sz="3600" b="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2" grpId="0"/>
      <p:bldP spid="43" grpId="0"/>
      <p:bldP spid="44" grpId="0"/>
      <p:bldP spid="4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60648"/>
            <a:ext cx="8028384" cy="722311"/>
          </a:xfrm>
        </p:spPr>
        <p:txBody>
          <a:bodyPr/>
          <a:lstStyle/>
          <a:p>
            <a:pPr>
              <a:lnSpc>
                <a:spcPct val="60000"/>
              </a:lnSpc>
            </a:pPr>
            <a:r>
              <a:rPr lang="en-US" altLang="zh-CN" sz="4000" b="0" i="0" dirty="0" smtClean="0">
                <a:latin typeface="Script MT Bold" pitchFamily="66" charset="0"/>
              </a:rPr>
              <a:t>1c. </a:t>
            </a:r>
            <a:r>
              <a:rPr lang="en-US" altLang="zh-CN" b="0" i="0" dirty="0" smtClean="0">
                <a:latin typeface="Script MT Bold" pitchFamily="66" charset="0"/>
              </a:rPr>
              <a:t>Listen to an interview about two people’s daily habits. Circle your answer to each question.</a:t>
            </a:r>
            <a:endParaRPr lang="zh-CN" altLang="en-US" sz="4000" b="0" i="0" dirty="0">
              <a:latin typeface="Script MT Bold" pitchFamily="66" charset="0"/>
            </a:endParaRPr>
          </a:p>
        </p:txBody>
      </p:sp>
      <p:sp>
        <p:nvSpPr>
          <p:cNvPr id="11" name="TextBox 10"/>
          <p:cNvSpPr txBox="1"/>
          <p:nvPr/>
        </p:nvSpPr>
        <p:spPr>
          <a:xfrm>
            <a:off x="395536" y="1484784"/>
            <a:ext cx="8496944" cy="4154984"/>
          </a:xfrm>
          <a:prstGeom prst="rect">
            <a:avLst/>
          </a:prstGeom>
          <a:noFill/>
        </p:spPr>
        <p:txBody>
          <a:bodyPr wrap="square" rtlCol="0">
            <a:spAutoFit/>
          </a:bodyPr>
          <a:lstStyle/>
          <a:p>
            <a:pPr algn="l">
              <a:lnSpc>
                <a:spcPct val="150000"/>
              </a:lnSpc>
            </a:pPr>
            <a:r>
              <a:rPr lang="en-US" altLang="zh-CN" sz="4400" i="1" dirty="0" smtClean="0">
                <a:latin typeface="Georgia" pitchFamily="18" charset="0"/>
              </a:rPr>
              <a:t>Is Tina have a good habits?</a:t>
            </a:r>
          </a:p>
          <a:p>
            <a:pPr algn="l">
              <a:lnSpc>
                <a:spcPct val="150000"/>
              </a:lnSpc>
            </a:pPr>
            <a:r>
              <a:rPr lang="en-US" altLang="zh-CN" sz="4400" i="1" dirty="0" smtClean="0">
                <a:latin typeface="Georgia" pitchFamily="18" charset="0"/>
              </a:rPr>
              <a:t>     Yes.      No.     I don’t know.</a:t>
            </a:r>
          </a:p>
          <a:p>
            <a:pPr algn="l">
              <a:lnSpc>
                <a:spcPct val="150000"/>
              </a:lnSpc>
            </a:pPr>
            <a:r>
              <a:rPr lang="en-US" altLang="zh-CN" sz="4400" i="1" dirty="0" smtClean="0">
                <a:latin typeface="Georgia" pitchFamily="18" charset="0"/>
              </a:rPr>
              <a:t>Does Bill have a good habits?</a:t>
            </a:r>
          </a:p>
          <a:p>
            <a:pPr algn="l">
              <a:lnSpc>
                <a:spcPct val="150000"/>
              </a:lnSpc>
            </a:pPr>
            <a:r>
              <a:rPr lang="en-US" altLang="zh-CN" sz="4400" i="1" dirty="0" smtClean="0">
                <a:latin typeface="Georgia" pitchFamily="18" charset="0"/>
              </a:rPr>
              <a:t>      Yes.     No.     I don’t know.</a:t>
            </a:r>
            <a:endParaRPr lang="zh-CN" altLang="en-US" sz="4400" i="1" dirty="0">
              <a:latin typeface="Georgia" pitchFamily="18" charset="0"/>
            </a:endParaRPr>
          </a:p>
        </p:txBody>
      </p:sp>
      <p:sp>
        <p:nvSpPr>
          <p:cNvPr id="12" name="椭圆 11"/>
          <p:cNvSpPr/>
          <p:nvPr/>
        </p:nvSpPr>
        <p:spPr>
          <a:xfrm>
            <a:off x="1043608" y="2708920"/>
            <a:ext cx="1080120"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843808" y="4725144"/>
            <a:ext cx="1080120"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Unit2 SectionA 1b.mp3">
            <a:hlinkClick r:id="" action="ppaction://media"/>
          </p:cNvPr>
          <p:cNvPicPr>
            <a:picLocks noRot="1" noChangeAspect="1"/>
          </p:cNvPicPr>
          <p:nvPr>
            <a:audioFile r:link="rId1"/>
          </p:nvPr>
        </p:nvPicPr>
        <p:blipFill>
          <a:blip r:embed="rId3"/>
          <a:stretch>
            <a:fillRect/>
          </a:stretch>
        </p:blipFill>
        <p:spPr>
          <a:xfrm>
            <a:off x="8172400" y="1196752"/>
            <a:ext cx="504056" cy="504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5893" fill="hold"/>
                                        <p:tgtEl>
                                          <p:spTgt spid="6"/>
                                        </p:tgtEl>
                                      </p:cBhvr>
                                    </p:cmd>
                                  </p:childTnLst>
                                </p:cTn>
                              </p:par>
                            </p:childTnLst>
                          </p:cTn>
                        </p:par>
                      </p:childTnLst>
                    </p:cTn>
                  </p:par>
                </p:childTnLst>
              </p:cTn>
              <p:nextCondLst>
                <p:cond evt="onClick" delay="0">
                  <p:tgtEl>
                    <p:spTgt spid="6"/>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Phonetic</a:t>
            </a:r>
            <a:endParaRPr lang="zh-CN" altLang="en-US" sz="5400" b="0" i="0" dirty="0">
              <a:latin typeface="Script MT Bold" pitchFamily="66" charset="0"/>
            </a:endParaRPr>
          </a:p>
        </p:txBody>
      </p:sp>
      <p:sp>
        <p:nvSpPr>
          <p:cNvPr id="9" name="TextBox 8"/>
          <p:cNvSpPr txBox="1"/>
          <p:nvPr/>
        </p:nvSpPr>
        <p:spPr>
          <a:xfrm>
            <a:off x="1571604" y="1428736"/>
            <a:ext cx="6176341" cy="4708981"/>
          </a:xfrm>
          <a:prstGeom prst="rect">
            <a:avLst/>
          </a:prstGeom>
          <a:noFill/>
        </p:spPr>
        <p:txBody>
          <a:bodyPr wrap="square" rtlCol="0">
            <a:spAutoFit/>
          </a:bodyPr>
          <a:lstStyle/>
          <a:p>
            <a:r>
              <a:rPr lang="en-US" altLang="zh-CN" sz="6000" i="1" dirty="0" smtClean="0">
                <a:latin typeface="Georgia" pitchFamily="18" charset="0"/>
              </a:rPr>
              <a:t>      Internet </a:t>
            </a:r>
          </a:p>
          <a:p>
            <a:r>
              <a:rPr lang="en-US" altLang="zh-CN" sz="6000" i="1" dirty="0" smtClean="0">
                <a:latin typeface="Georgia" pitchFamily="18" charset="0"/>
              </a:rPr>
              <a:t>      program</a:t>
            </a:r>
          </a:p>
          <a:p>
            <a:r>
              <a:rPr lang="en-US" altLang="zh-CN" sz="6000" i="1" dirty="0" smtClean="0">
                <a:latin typeface="Georgia" pitchFamily="18" charset="0"/>
              </a:rPr>
              <a:t>      percent</a:t>
            </a:r>
          </a:p>
          <a:p>
            <a:r>
              <a:rPr lang="en-US" altLang="zh-CN" sz="6000" i="1" dirty="0" smtClean="0">
                <a:latin typeface="Georgia" pitchFamily="18" charset="0"/>
              </a:rPr>
              <a:t>     although</a:t>
            </a:r>
          </a:p>
          <a:p>
            <a:r>
              <a:rPr lang="en-US" altLang="zh-CN" sz="6000" i="1" dirty="0" smtClean="0">
                <a:latin typeface="Georgia" pitchFamily="18" charset="0"/>
              </a:rPr>
              <a:t>      however</a:t>
            </a:r>
          </a:p>
        </p:txBody>
      </p:sp>
      <p:cxnSp>
        <p:nvCxnSpPr>
          <p:cNvPr id="10" name="直接连接符 9"/>
          <p:cNvCxnSpPr/>
          <p:nvPr/>
        </p:nvCxnSpPr>
        <p:spPr>
          <a:xfrm rot="5400000">
            <a:off x="3965571" y="1963727"/>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3465505" y="2892421"/>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465505" y="3892553"/>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3749669" y="5749941"/>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2751125" y="4678371"/>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08447" y="5749941"/>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036877" y="1963727"/>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ICE01.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2" name="ICE01.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2" name="ICE01.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2" name="ICE01.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subTnLst>
                                    <p:audio>
                                      <p:cMediaNode>
                                        <p:cTn display="0" masterRel="sameClick">
                                          <p:stCondLst>
                                            <p:cond evt="begin" delay="0">
                                              <p:tn val="30"/>
                                            </p:cond>
                                          </p:stCondLst>
                                          <p:endCondLst>
                                            <p:cond evt="onStopAudio" delay="0">
                                              <p:tgtEl>
                                                <p:sldTgt/>
                                              </p:tgtEl>
                                            </p:cond>
                                          </p:endCondLst>
                                        </p:cTn>
                                        <p:tgtEl>
                                          <p:sndTgt r:embed="rId2" name="ICE01.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subTnLst>
                                    <p:audio>
                                      <p:cMediaNode>
                                        <p:cTn display="0" masterRel="sameClick">
                                          <p:stCondLst>
                                            <p:cond evt="begin" delay="0">
                                              <p:tn val="35"/>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60648"/>
            <a:ext cx="8028384" cy="722311"/>
          </a:xfrm>
        </p:spPr>
        <p:txBody>
          <a:bodyPr/>
          <a:lstStyle/>
          <a:p>
            <a:pPr>
              <a:lnSpc>
                <a:spcPct val="60000"/>
              </a:lnSpc>
            </a:pPr>
            <a:r>
              <a:rPr lang="en-US" altLang="zh-CN" sz="4400" b="0" i="0" dirty="0" smtClean="0">
                <a:latin typeface="Script MT Bold" pitchFamily="66" charset="0"/>
              </a:rPr>
              <a:t>1d. </a:t>
            </a:r>
            <a:r>
              <a:rPr lang="en-US" altLang="zh-CN" sz="3600" b="0" i="0" dirty="0" smtClean="0">
                <a:latin typeface="Script MT Bold" pitchFamily="66" charset="0"/>
              </a:rPr>
              <a:t>Listen again. Fill in the blanks in the survey.</a:t>
            </a:r>
            <a:endParaRPr lang="zh-CN" altLang="en-US" sz="4400" b="0" i="0" dirty="0">
              <a:latin typeface="Script MT Bold" pitchFamily="66" charset="0"/>
            </a:endParaRPr>
          </a:p>
        </p:txBody>
      </p:sp>
      <p:sp>
        <p:nvSpPr>
          <p:cNvPr id="21" name="矩形 20"/>
          <p:cNvSpPr/>
          <p:nvPr/>
        </p:nvSpPr>
        <p:spPr>
          <a:xfrm>
            <a:off x="286860" y="1124744"/>
            <a:ext cx="8605620" cy="648072"/>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800" b="1" i="1" dirty="0" smtClean="0">
                <a:latin typeface="Georgia" pitchFamily="18" charset="0"/>
              </a:rPr>
              <a:t>Questions                Tina               Bill</a:t>
            </a:r>
            <a:endParaRPr lang="zh-CN" altLang="en-US" sz="2800" b="1" i="1" dirty="0">
              <a:latin typeface="Georgia" pitchFamily="18" charset="0"/>
            </a:endParaRPr>
          </a:p>
        </p:txBody>
      </p:sp>
      <p:sp>
        <p:nvSpPr>
          <p:cNvPr id="22" name="矩形 21"/>
          <p:cNvSpPr/>
          <p:nvPr/>
        </p:nvSpPr>
        <p:spPr>
          <a:xfrm>
            <a:off x="323528" y="1916832"/>
            <a:ext cx="8533612" cy="4608512"/>
          </a:xfrm>
          <a:prstGeom prst="rect">
            <a:avLst/>
          </a:prstGeom>
          <a:solidFill>
            <a:srgbClr val="92D050">
              <a:alpha val="63137"/>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457200" indent="-457200">
              <a:lnSpc>
                <a:spcPts val="4500"/>
              </a:lnSpc>
            </a:pPr>
            <a:r>
              <a:rPr lang="en-US" altLang="zh-CN" sz="2400" i="1" dirty="0" smtClean="0">
                <a:solidFill>
                  <a:schemeClr val="tx1"/>
                </a:solidFill>
                <a:latin typeface="Georgia" pitchFamily="18" charset="0"/>
              </a:rPr>
              <a:t>1. How often do you exercise?   __________ __________                                                     </a:t>
            </a:r>
          </a:p>
          <a:p>
            <a:pPr marL="457200" indent="-457200">
              <a:lnSpc>
                <a:spcPts val="4500"/>
              </a:lnSpc>
            </a:pPr>
            <a:r>
              <a:rPr lang="en-US" altLang="zh-CN" sz="2400" i="1" dirty="0" smtClean="0">
                <a:solidFill>
                  <a:schemeClr val="tx1"/>
                </a:solidFill>
                <a:latin typeface="Georgia" pitchFamily="18" charset="0"/>
              </a:rPr>
              <a:t>2. How often do you eat fruit?   __________ __________    </a:t>
            </a:r>
          </a:p>
          <a:p>
            <a:pPr marL="457200" indent="-457200">
              <a:lnSpc>
                <a:spcPts val="4500"/>
              </a:lnSpc>
            </a:pPr>
            <a:r>
              <a:rPr lang="en-US" altLang="zh-CN" sz="2400" i="1" dirty="0" smtClean="0">
                <a:solidFill>
                  <a:schemeClr val="tx1"/>
                </a:solidFill>
                <a:latin typeface="Georgia" pitchFamily="18" charset="0"/>
              </a:rPr>
              <a:t>3. How many hours do you sleep every night? </a:t>
            </a:r>
          </a:p>
          <a:p>
            <a:pPr marL="457200" indent="-457200">
              <a:lnSpc>
                <a:spcPts val="4500"/>
              </a:lnSpc>
            </a:pPr>
            <a:r>
              <a:rPr lang="en-US" altLang="zh-CN" sz="2400" i="1" dirty="0" smtClean="0">
                <a:solidFill>
                  <a:schemeClr val="tx1"/>
                </a:solidFill>
                <a:latin typeface="Georgia" pitchFamily="18" charset="0"/>
              </a:rPr>
              <a:t>______________ ________________  </a:t>
            </a:r>
          </a:p>
          <a:p>
            <a:pPr>
              <a:lnSpc>
                <a:spcPts val="4500"/>
              </a:lnSpc>
            </a:pPr>
            <a:r>
              <a:rPr lang="en-US" altLang="zh-CN" sz="2400" i="1" dirty="0" smtClean="0">
                <a:solidFill>
                  <a:schemeClr val="tx1"/>
                </a:solidFill>
                <a:latin typeface="Georgia" pitchFamily="18" charset="0"/>
              </a:rPr>
              <a:t>4. How often do you drink milk?     _________ _________         </a:t>
            </a:r>
          </a:p>
          <a:p>
            <a:pPr>
              <a:lnSpc>
                <a:spcPts val="4500"/>
              </a:lnSpc>
            </a:pPr>
            <a:r>
              <a:rPr lang="en-US" altLang="zh-CN" sz="2400" i="1" dirty="0" smtClean="0">
                <a:solidFill>
                  <a:schemeClr val="tx1"/>
                </a:solidFill>
                <a:latin typeface="Georgia" pitchFamily="18" charset="0"/>
              </a:rPr>
              <a:t>5. How often do you eat junk food?  </a:t>
            </a:r>
          </a:p>
          <a:p>
            <a:pPr>
              <a:lnSpc>
                <a:spcPts val="4500"/>
              </a:lnSpc>
            </a:pPr>
            <a:r>
              <a:rPr lang="en-US" altLang="zh-CN" sz="2400" i="1" dirty="0" smtClean="0">
                <a:solidFill>
                  <a:schemeClr val="tx1"/>
                </a:solidFill>
                <a:latin typeface="Georgia" pitchFamily="18" charset="0"/>
              </a:rPr>
              <a:t>________________ ________________     </a:t>
            </a:r>
          </a:p>
          <a:p>
            <a:pPr>
              <a:lnSpc>
                <a:spcPts val="4500"/>
              </a:lnSpc>
            </a:pPr>
            <a:r>
              <a:rPr lang="en-US" altLang="zh-CN" sz="2400" i="1" dirty="0" smtClean="0">
                <a:solidFill>
                  <a:schemeClr val="tx1"/>
                </a:solidFill>
                <a:latin typeface="Georgia" pitchFamily="18" charset="0"/>
              </a:rPr>
              <a:t>6. How often do you drink coffee? _________ _________ </a:t>
            </a:r>
            <a:endParaRPr lang="zh-CN" altLang="en-US" sz="2400" i="1" dirty="0">
              <a:solidFill>
                <a:schemeClr val="tx1"/>
              </a:solidFill>
              <a:latin typeface="Georgia" pitchFamily="18" charset="0"/>
            </a:endParaRPr>
          </a:p>
        </p:txBody>
      </p:sp>
      <p:sp>
        <p:nvSpPr>
          <p:cNvPr id="35" name="TextBox 34"/>
          <p:cNvSpPr txBox="1"/>
          <p:nvPr/>
        </p:nvSpPr>
        <p:spPr>
          <a:xfrm>
            <a:off x="4649734" y="1993046"/>
            <a:ext cx="1782860"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every day</a:t>
            </a:r>
            <a:endParaRPr lang="zh-CN" altLang="en-US" sz="2800" i="1" dirty="0">
              <a:solidFill>
                <a:srgbClr val="FF0000"/>
              </a:solidFill>
              <a:latin typeface="Georgia" pitchFamily="18" charset="0"/>
            </a:endParaRPr>
          </a:p>
        </p:txBody>
      </p:sp>
      <p:sp>
        <p:nvSpPr>
          <p:cNvPr id="36" name="TextBox 35"/>
          <p:cNvSpPr txBox="1"/>
          <p:nvPr/>
        </p:nvSpPr>
        <p:spPr>
          <a:xfrm>
            <a:off x="6715140" y="1969676"/>
            <a:ext cx="2052165"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hardly ever</a:t>
            </a:r>
            <a:endParaRPr lang="zh-CN" altLang="en-US" sz="2800" i="1" dirty="0">
              <a:solidFill>
                <a:srgbClr val="FF0000"/>
              </a:solidFill>
              <a:latin typeface="Georgia" pitchFamily="18" charset="0"/>
            </a:endParaRPr>
          </a:p>
        </p:txBody>
      </p:sp>
      <p:sp>
        <p:nvSpPr>
          <p:cNvPr id="37" name="TextBox 36"/>
          <p:cNvSpPr txBox="1"/>
          <p:nvPr/>
        </p:nvSpPr>
        <p:spPr>
          <a:xfrm>
            <a:off x="4572000" y="2564904"/>
            <a:ext cx="1782860"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every day</a:t>
            </a:r>
            <a:endParaRPr lang="zh-CN" altLang="en-US" sz="2800" i="1" dirty="0">
              <a:solidFill>
                <a:srgbClr val="FF0000"/>
              </a:solidFill>
              <a:latin typeface="Georgia" pitchFamily="18" charset="0"/>
            </a:endParaRPr>
          </a:p>
        </p:txBody>
      </p:sp>
      <p:sp>
        <p:nvSpPr>
          <p:cNvPr id="38" name="TextBox 37"/>
          <p:cNvSpPr txBox="1"/>
          <p:nvPr/>
        </p:nvSpPr>
        <p:spPr>
          <a:xfrm>
            <a:off x="6909058" y="2564904"/>
            <a:ext cx="1095172"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never</a:t>
            </a:r>
            <a:endParaRPr lang="zh-CN" altLang="en-US" sz="2800" i="1" dirty="0">
              <a:solidFill>
                <a:srgbClr val="FF0000"/>
              </a:solidFill>
              <a:latin typeface="Georgia" pitchFamily="18" charset="0"/>
            </a:endParaRPr>
          </a:p>
        </p:txBody>
      </p:sp>
      <p:sp>
        <p:nvSpPr>
          <p:cNvPr id="39" name="TextBox 38"/>
          <p:cNvSpPr txBox="1"/>
          <p:nvPr/>
        </p:nvSpPr>
        <p:spPr>
          <a:xfrm>
            <a:off x="1331640" y="3697868"/>
            <a:ext cx="885179"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nine</a:t>
            </a:r>
            <a:endParaRPr lang="zh-CN" altLang="en-US" sz="2800" i="1" dirty="0">
              <a:solidFill>
                <a:srgbClr val="FF0000"/>
              </a:solidFill>
              <a:latin typeface="Georgia" pitchFamily="18" charset="0"/>
            </a:endParaRPr>
          </a:p>
        </p:txBody>
      </p:sp>
      <p:sp>
        <p:nvSpPr>
          <p:cNvPr id="40" name="TextBox 39"/>
          <p:cNvSpPr txBox="1"/>
          <p:nvPr/>
        </p:nvSpPr>
        <p:spPr>
          <a:xfrm>
            <a:off x="4190877" y="3697868"/>
            <a:ext cx="885179"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nine</a:t>
            </a:r>
            <a:endParaRPr lang="zh-CN" altLang="en-US" sz="2800" i="1" dirty="0">
              <a:solidFill>
                <a:srgbClr val="FF0000"/>
              </a:solidFill>
              <a:latin typeface="Georgia" pitchFamily="18" charset="0"/>
            </a:endParaRPr>
          </a:p>
        </p:txBody>
      </p:sp>
      <p:sp>
        <p:nvSpPr>
          <p:cNvPr id="41" name="TextBox 40"/>
          <p:cNvSpPr txBox="1"/>
          <p:nvPr/>
        </p:nvSpPr>
        <p:spPr>
          <a:xfrm>
            <a:off x="5076056" y="4235531"/>
            <a:ext cx="1782860"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every day</a:t>
            </a:r>
            <a:endParaRPr lang="zh-CN" altLang="en-US" sz="2800" i="1" dirty="0">
              <a:solidFill>
                <a:srgbClr val="FF0000"/>
              </a:solidFill>
              <a:latin typeface="Georgia" pitchFamily="18" charset="0"/>
            </a:endParaRPr>
          </a:p>
        </p:txBody>
      </p:sp>
      <p:sp>
        <p:nvSpPr>
          <p:cNvPr id="42" name="TextBox 41"/>
          <p:cNvSpPr txBox="1"/>
          <p:nvPr/>
        </p:nvSpPr>
        <p:spPr>
          <a:xfrm>
            <a:off x="7164288" y="4273932"/>
            <a:ext cx="1095172"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never</a:t>
            </a:r>
            <a:endParaRPr lang="zh-CN" altLang="en-US" sz="2800" i="1" dirty="0">
              <a:solidFill>
                <a:srgbClr val="FF0000"/>
              </a:solidFill>
              <a:latin typeface="Georgia" pitchFamily="18" charset="0"/>
            </a:endParaRPr>
          </a:p>
        </p:txBody>
      </p:sp>
      <p:sp>
        <p:nvSpPr>
          <p:cNvPr id="43" name="TextBox 42"/>
          <p:cNvSpPr txBox="1"/>
          <p:nvPr/>
        </p:nvSpPr>
        <p:spPr>
          <a:xfrm>
            <a:off x="3707904" y="5354052"/>
            <a:ext cx="4752528"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three or four times a week</a:t>
            </a:r>
            <a:endParaRPr lang="zh-CN" altLang="en-US" sz="2800" i="1" dirty="0">
              <a:solidFill>
                <a:srgbClr val="FF0000"/>
              </a:solidFill>
              <a:latin typeface="Georgia" pitchFamily="18" charset="0"/>
            </a:endParaRPr>
          </a:p>
        </p:txBody>
      </p:sp>
      <p:sp>
        <p:nvSpPr>
          <p:cNvPr id="44" name="TextBox 43"/>
          <p:cNvSpPr txBox="1"/>
          <p:nvPr/>
        </p:nvSpPr>
        <p:spPr>
          <a:xfrm>
            <a:off x="395536" y="5301208"/>
            <a:ext cx="3240360" cy="954107"/>
          </a:xfrm>
          <a:prstGeom prst="rect">
            <a:avLst/>
          </a:prstGeom>
          <a:noFill/>
        </p:spPr>
        <p:txBody>
          <a:bodyPr wrap="square" rtlCol="0">
            <a:spAutoFit/>
          </a:bodyPr>
          <a:lstStyle/>
          <a:p>
            <a:r>
              <a:rPr lang="en-US" altLang="zh-CN" sz="2800" i="1" dirty="0" smtClean="0">
                <a:solidFill>
                  <a:srgbClr val="FF0000"/>
                </a:solidFill>
                <a:latin typeface="Georgia" pitchFamily="18" charset="0"/>
              </a:rPr>
              <a:t>two or three times a week</a:t>
            </a:r>
            <a:endParaRPr lang="zh-CN" altLang="en-US" sz="2800" i="1" dirty="0">
              <a:solidFill>
                <a:srgbClr val="FF0000"/>
              </a:solidFill>
              <a:latin typeface="Georgia" pitchFamily="18" charset="0"/>
            </a:endParaRPr>
          </a:p>
        </p:txBody>
      </p:sp>
      <p:sp>
        <p:nvSpPr>
          <p:cNvPr id="45" name="TextBox 44"/>
          <p:cNvSpPr txBox="1"/>
          <p:nvPr/>
        </p:nvSpPr>
        <p:spPr>
          <a:xfrm>
            <a:off x="5987518" y="6002124"/>
            <a:ext cx="2904962"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 four times a day</a:t>
            </a:r>
            <a:endParaRPr lang="zh-CN" altLang="en-US" sz="2800" i="1" dirty="0">
              <a:solidFill>
                <a:srgbClr val="FF0000"/>
              </a:solidFill>
              <a:latin typeface="Georgia" pitchFamily="18" charset="0"/>
            </a:endParaRPr>
          </a:p>
        </p:txBody>
      </p:sp>
      <p:sp>
        <p:nvSpPr>
          <p:cNvPr id="46" name="TextBox 45"/>
          <p:cNvSpPr txBox="1"/>
          <p:nvPr/>
        </p:nvSpPr>
        <p:spPr>
          <a:xfrm>
            <a:off x="5004048" y="6002124"/>
            <a:ext cx="1095172"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never</a:t>
            </a:r>
            <a:endParaRPr lang="zh-CN" altLang="en-US" sz="2800" i="1" dirty="0">
              <a:solidFill>
                <a:srgbClr val="FF0000"/>
              </a:solidFill>
              <a:latin typeface="Georgia" pitchFamily="18" charset="0"/>
            </a:endParaRPr>
          </a:p>
        </p:txBody>
      </p:sp>
      <p:pic>
        <p:nvPicPr>
          <p:cNvPr id="17" name="Unit2 SectionB 1d.mp3">
            <a:hlinkClick r:id="" action="ppaction://media"/>
          </p:cNvPr>
          <p:cNvPicPr>
            <a:picLocks noRot="1" noChangeAspect="1"/>
          </p:cNvPicPr>
          <p:nvPr>
            <a:audioFile r:link="rId1"/>
          </p:nvPr>
        </p:nvPicPr>
        <p:blipFill>
          <a:blip r:embed="rId4"/>
          <a:stretch>
            <a:fillRect/>
          </a:stretch>
        </p:blipFill>
        <p:spPr>
          <a:xfrm>
            <a:off x="8244408" y="692696"/>
            <a:ext cx="432048" cy="432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slide(fromBottom)">
                                      <p:cBhvr>
                                        <p:cTn id="7" dur="500"/>
                                        <p:tgtEl>
                                          <p:spTgt spid="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slide(fromBottom)">
                                      <p:cBhvr>
                                        <p:cTn id="12" dur="500"/>
                                        <p:tgtEl>
                                          <p:spTgt spid="3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animEffect transition="in" filter="slide(fromBottom)">
                                      <p:cBhvr>
                                        <p:cTn id="17" dur="500"/>
                                        <p:tgtEl>
                                          <p:spTgt spid="37">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slide(fromBottom)">
                                      <p:cBhvr>
                                        <p:cTn id="22" dur="500"/>
                                        <p:tgtEl>
                                          <p:spTgt spid="38">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slide(fromBottom)">
                                      <p:cBhvr>
                                        <p:cTn id="27" dur="500"/>
                                        <p:tgtEl>
                                          <p:spTgt spid="39">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slide(fromBottom)">
                                      <p:cBhvr>
                                        <p:cTn id="32" dur="500"/>
                                        <p:tgtEl>
                                          <p:spTgt spid="40">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animEffect transition="in" filter="slide(fromBottom)">
                                      <p:cBhvr>
                                        <p:cTn id="37" dur="500"/>
                                        <p:tgtEl>
                                          <p:spTgt spid="42">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41">
                                            <p:txEl>
                                              <p:pRg st="0" end="0"/>
                                            </p:txEl>
                                          </p:spTgt>
                                        </p:tgtEl>
                                        <p:attrNameLst>
                                          <p:attrName>style.visibility</p:attrName>
                                        </p:attrNameLst>
                                      </p:cBhvr>
                                      <p:to>
                                        <p:strVal val="visible"/>
                                      </p:to>
                                    </p:set>
                                    <p:animEffect transition="in" filter="slide(fromBottom)">
                                      <p:cBhvr>
                                        <p:cTn id="42" dur="500"/>
                                        <p:tgtEl>
                                          <p:spTgt spid="41">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animEffect transition="in" filter="slide(fromBottom)">
                                      <p:cBhvr>
                                        <p:cTn id="47" dur="500"/>
                                        <p:tgtEl>
                                          <p:spTgt spid="43">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Effect transition="in" filter="slide(fromBottom)">
                                      <p:cBhvr>
                                        <p:cTn id="52" dur="500"/>
                                        <p:tgtEl>
                                          <p:spTgt spid="44">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45">
                                            <p:txEl>
                                              <p:pRg st="0" end="0"/>
                                            </p:txEl>
                                          </p:spTgt>
                                        </p:tgtEl>
                                        <p:attrNameLst>
                                          <p:attrName>style.visibility</p:attrName>
                                        </p:attrNameLst>
                                      </p:cBhvr>
                                      <p:to>
                                        <p:strVal val="visible"/>
                                      </p:to>
                                    </p:set>
                                    <p:animEffect transition="in" filter="slide(fromBottom)">
                                      <p:cBhvr>
                                        <p:cTn id="57" dur="500"/>
                                        <p:tgtEl>
                                          <p:spTgt spid="45">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46">
                                            <p:txEl>
                                              <p:pRg st="0" end="0"/>
                                            </p:txEl>
                                          </p:spTgt>
                                        </p:tgtEl>
                                        <p:attrNameLst>
                                          <p:attrName>style.visibility</p:attrName>
                                        </p:attrNameLst>
                                      </p:cBhvr>
                                      <p:to>
                                        <p:strVal val="visible"/>
                                      </p:to>
                                    </p:set>
                                    <p:animEffect transition="in" filter="slide(fromBottom)">
                                      <p:cBhvr>
                                        <p:cTn id="62" dur="500"/>
                                        <p:tgtEl>
                                          <p:spTgt spid="46">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71654" fill="hold"/>
                                        <p:tgtEl>
                                          <p:spTgt spid="17"/>
                                        </p:tgtEl>
                                      </p:cBhvr>
                                    </p:cmd>
                                  </p:childTnLst>
                                </p:cTn>
                              </p:par>
                            </p:childTnLst>
                          </p:cTn>
                        </p:par>
                      </p:childTnLst>
                    </p:cTn>
                  </p:par>
                </p:childTnLst>
              </p:cTn>
              <p:nextCondLst>
                <p:cond evt="onClick" delay="0">
                  <p:tgtEl>
                    <p:spTgt spid="17"/>
                  </p:tgtEl>
                </p:cond>
              </p:nextCondLst>
            </p:seq>
            <p:audio>
              <p:cMediaNode>
                <p:cTn id="68"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60648"/>
            <a:ext cx="8028384" cy="722311"/>
          </a:xfrm>
        </p:spPr>
        <p:txBody>
          <a:bodyPr/>
          <a:lstStyle/>
          <a:p>
            <a:pPr>
              <a:lnSpc>
                <a:spcPct val="60000"/>
              </a:lnSpc>
            </a:pPr>
            <a:r>
              <a:rPr lang="en-US" altLang="zh-CN" sz="4400" b="0" i="0" dirty="0" smtClean="0">
                <a:latin typeface="Script MT Bold" pitchFamily="66" charset="0"/>
              </a:rPr>
              <a:t>2a. </a:t>
            </a:r>
            <a:r>
              <a:rPr lang="en-US" altLang="zh-CN" sz="3600" b="0" i="0" dirty="0" smtClean="0">
                <a:latin typeface="Script MT Bold" pitchFamily="66" charset="0"/>
              </a:rPr>
              <a:t>Rank these activities according to how often you think your classmates do them.</a:t>
            </a:r>
            <a:endParaRPr lang="zh-CN" altLang="en-US" sz="4400" b="0" i="0" dirty="0">
              <a:latin typeface="Script MT Bold" pitchFamily="66" charset="0"/>
            </a:endParaRPr>
          </a:p>
        </p:txBody>
      </p:sp>
      <p:sp>
        <p:nvSpPr>
          <p:cNvPr id="17" name="TextBox 16"/>
          <p:cNvSpPr txBox="1"/>
          <p:nvPr/>
        </p:nvSpPr>
        <p:spPr>
          <a:xfrm>
            <a:off x="1218126" y="2436076"/>
            <a:ext cx="7026282" cy="3585212"/>
          </a:xfrm>
          <a:prstGeom prst="rect">
            <a:avLst/>
          </a:prstGeom>
          <a:noFill/>
        </p:spPr>
        <p:txBody>
          <a:bodyPr wrap="none" rtlCol="0">
            <a:spAutoFit/>
          </a:bodyPr>
          <a:lstStyle/>
          <a:p>
            <a:pPr>
              <a:lnSpc>
                <a:spcPct val="120000"/>
              </a:lnSpc>
            </a:pPr>
            <a:r>
              <a:rPr lang="en-US" altLang="zh-CN" sz="3200" b="1" i="1" dirty="0" smtClean="0">
                <a:latin typeface="Georgia" pitchFamily="18" charset="0"/>
              </a:rPr>
              <a:t> (      )  watch TV                      </a:t>
            </a:r>
          </a:p>
          <a:p>
            <a:pPr>
              <a:lnSpc>
                <a:spcPct val="120000"/>
              </a:lnSpc>
            </a:pPr>
            <a:r>
              <a:rPr lang="en-US" altLang="zh-CN" sz="3200" b="1" i="1" dirty="0" smtClean="0">
                <a:latin typeface="Georgia" pitchFamily="18" charset="0"/>
              </a:rPr>
              <a:t> (      ) go to the movies </a:t>
            </a:r>
          </a:p>
          <a:p>
            <a:pPr>
              <a:lnSpc>
                <a:spcPct val="120000"/>
              </a:lnSpc>
            </a:pPr>
            <a:r>
              <a:rPr lang="en-US" altLang="zh-CN" sz="3200" b="1" i="1" dirty="0" smtClean="0">
                <a:latin typeface="Georgia" pitchFamily="18" charset="0"/>
              </a:rPr>
              <a:t> (       ) play computer games</a:t>
            </a:r>
          </a:p>
          <a:p>
            <a:pPr>
              <a:lnSpc>
                <a:spcPct val="120000"/>
              </a:lnSpc>
            </a:pPr>
            <a:r>
              <a:rPr lang="en-US" altLang="zh-CN" sz="3200" b="1" i="1" dirty="0" smtClean="0">
                <a:latin typeface="Georgia" pitchFamily="18" charset="0"/>
              </a:rPr>
              <a:t> (      )  exercise or play sports  </a:t>
            </a:r>
          </a:p>
          <a:p>
            <a:pPr>
              <a:lnSpc>
                <a:spcPct val="120000"/>
              </a:lnSpc>
            </a:pPr>
            <a:r>
              <a:rPr lang="en-US" altLang="zh-CN" sz="3200" b="1" i="1" dirty="0" smtClean="0">
                <a:latin typeface="Georgia" pitchFamily="18" charset="0"/>
              </a:rPr>
              <a:t> (      ) use the Internet  </a:t>
            </a:r>
          </a:p>
          <a:p>
            <a:pPr>
              <a:lnSpc>
                <a:spcPct val="120000"/>
              </a:lnSpc>
            </a:pPr>
            <a:r>
              <a:rPr lang="en-US" altLang="zh-CN" sz="3200" b="1" i="1" dirty="0" smtClean="0">
                <a:latin typeface="Georgia" pitchFamily="18" charset="0"/>
              </a:rPr>
              <a:t> (      ) go camping in the country</a:t>
            </a:r>
            <a:endParaRPr lang="zh-CN" altLang="en-US" sz="3200" b="1" i="1" dirty="0">
              <a:latin typeface="Georgia" pitchFamily="18" charset="0"/>
            </a:endParaRPr>
          </a:p>
        </p:txBody>
      </p:sp>
      <p:sp>
        <p:nvSpPr>
          <p:cNvPr id="18" name="矩形 17"/>
          <p:cNvSpPr/>
          <p:nvPr/>
        </p:nvSpPr>
        <p:spPr>
          <a:xfrm>
            <a:off x="1489541" y="1404065"/>
            <a:ext cx="6466835" cy="584775"/>
          </a:xfrm>
          <a:prstGeom prst="rect">
            <a:avLst/>
          </a:prstGeom>
        </p:spPr>
        <p:txBody>
          <a:bodyPr wrap="none">
            <a:spAutoFit/>
          </a:bodyPr>
          <a:lstStyle/>
          <a:p>
            <a:r>
              <a:rPr lang="en-US" altLang="zh-CN" sz="3200" b="1" i="1" dirty="0" smtClean="0">
                <a:latin typeface="Georgia" pitchFamily="18" charset="0"/>
              </a:rPr>
              <a:t>(1=most often, 6=least often).</a:t>
            </a:r>
            <a:endParaRPr lang="zh-CN" altLang="en-US" sz="3200" dirty="0"/>
          </a:p>
        </p:txBody>
      </p:sp>
      <p:sp>
        <p:nvSpPr>
          <p:cNvPr id="19" name="圆角矩形标注 18"/>
          <p:cNvSpPr/>
          <p:nvPr/>
        </p:nvSpPr>
        <p:spPr>
          <a:xfrm>
            <a:off x="1835696" y="912710"/>
            <a:ext cx="2714644" cy="500066"/>
          </a:xfrm>
          <a:prstGeom prst="wedgeRoundRectCallout">
            <a:avLst>
              <a:gd name="adj1" fmla="val -20330"/>
              <a:gd name="adj2" fmla="val 73417"/>
              <a:gd name="adj3" fmla="val 16667"/>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0000FF"/>
                </a:solidFill>
              </a:rPr>
              <a:t>1=</a:t>
            </a:r>
            <a:r>
              <a:rPr lang="zh-CN" altLang="en-US" sz="2800" b="1" dirty="0" smtClean="0">
                <a:solidFill>
                  <a:srgbClr val="0000FF"/>
                </a:solidFill>
              </a:rPr>
              <a:t>最经常</a:t>
            </a:r>
            <a:endParaRPr lang="zh-CN" altLang="en-US" sz="2800" b="1" dirty="0">
              <a:solidFill>
                <a:srgbClr val="0000FF"/>
              </a:solidFill>
            </a:endParaRPr>
          </a:p>
        </p:txBody>
      </p:sp>
      <p:sp>
        <p:nvSpPr>
          <p:cNvPr id="20" name="圆角矩形标注 19"/>
          <p:cNvSpPr/>
          <p:nvPr/>
        </p:nvSpPr>
        <p:spPr>
          <a:xfrm>
            <a:off x="4836092" y="912710"/>
            <a:ext cx="2714644" cy="500066"/>
          </a:xfrm>
          <a:prstGeom prst="wedgeRoundRectCallout">
            <a:avLst>
              <a:gd name="adj1" fmla="val -20330"/>
              <a:gd name="adj2" fmla="val 73417"/>
              <a:gd name="adj3" fmla="val 16667"/>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0000FF"/>
                </a:solidFill>
              </a:rPr>
              <a:t>6=</a:t>
            </a:r>
            <a:r>
              <a:rPr lang="zh-CN" altLang="en-US" sz="2800" b="1" dirty="0" smtClean="0">
                <a:solidFill>
                  <a:srgbClr val="0000FF"/>
                </a:solidFill>
              </a:rPr>
              <a:t>最不经常</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lide(fromBottom)">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60648"/>
            <a:ext cx="8028384" cy="722311"/>
          </a:xfrm>
        </p:spPr>
        <p:txBody>
          <a:bodyPr/>
          <a:lstStyle/>
          <a:p>
            <a:pPr>
              <a:lnSpc>
                <a:spcPct val="60000"/>
              </a:lnSpc>
            </a:pPr>
            <a:r>
              <a:rPr lang="en-US" altLang="zh-CN" sz="4400" b="0" i="0" dirty="0" smtClean="0">
                <a:latin typeface="Script MT Bold" pitchFamily="66" charset="0"/>
              </a:rPr>
              <a:t>2b. </a:t>
            </a:r>
            <a:r>
              <a:rPr lang="en-US" altLang="zh-CN" sz="3600" b="0" i="0" dirty="0" smtClean="0">
                <a:latin typeface="Script MT Bold" pitchFamily="66" charset="0"/>
              </a:rPr>
              <a:t>Read the article and complete the pie charts on the next page.</a:t>
            </a:r>
            <a:endParaRPr lang="zh-CN" altLang="en-US" sz="3600" b="0" i="0" dirty="0">
              <a:latin typeface="Script MT Bold" pitchFamily="66" charset="0"/>
            </a:endParaRPr>
          </a:p>
        </p:txBody>
      </p:sp>
      <p:sp>
        <p:nvSpPr>
          <p:cNvPr id="7" name="矩形 6"/>
          <p:cNvSpPr/>
          <p:nvPr/>
        </p:nvSpPr>
        <p:spPr>
          <a:xfrm>
            <a:off x="223598" y="1412776"/>
            <a:ext cx="8892480" cy="2503249"/>
          </a:xfrm>
          <a:prstGeom prst="rect">
            <a:avLst/>
          </a:prstGeom>
        </p:spPr>
        <p:txBody>
          <a:bodyPr wrap="square">
            <a:spAutoFit/>
          </a:bodyPr>
          <a:lstStyle/>
          <a:p>
            <a:pPr>
              <a:lnSpc>
                <a:spcPts val="4700"/>
              </a:lnSpc>
            </a:pPr>
            <a:r>
              <a:rPr lang="en-US" altLang="zh-CN" sz="2800" i="1" dirty="0" smtClean="0">
                <a:latin typeface="Georgia" pitchFamily="18" charset="0"/>
              </a:rPr>
              <a:t>Last month we asked our students about their free time activities.   Our questions were about exercise, use of the Internet and watching TV. Here are the results.</a:t>
            </a:r>
            <a:endParaRPr lang="zh-CN" altLang="en-US" sz="2800" i="1" dirty="0"/>
          </a:p>
        </p:txBody>
      </p:sp>
      <p:sp>
        <p:nvSpPr>
          <p:cNvPr id="8" name="矩形 7"/>
          <p:cNvSpPr/>
          <p:nvPr/>
        </p:nvSpPr>
        <p:spPr>
          <a:xfrm>
            <a:off x="223598" y="3645024"/>
            <a:ext cx="8740890" cy="3105978"/>
          </a:xfrm>
          <a:prstGeom prst="rect">
            <a:avLst/>
          </a:prstGeom>
        </p:spPr>
        <p:txBody>
          <a:bodyPr wrap="square">
            <a:spAutoFit/>
          </a:bodyPr>
          <a:lstStyle/>
          <a:p>
            <a:pPr>
              <a:lnSpc>
                <a:spcPts val="4700"/>
              </a:lnSpc>
            </a:pPr>
            <a:r>
              <a:rPr lang="en-US" altLang="zh-CN" i="1" dirty="0" smtClean="0">
                <a:latin typeface="Georgia" pitchFamily="18" charset="0"/>
              </a:rPr>
              <a:t> </a:t>
            </a:r>
            <a:r>
              <a:rPr lang="en-US" altLang="zh-CN" sz="2800" i="1" dirty="0" smtClean="0">
                <a:latin typeface="Georgia" pitchFamily="18" charset="0"/>
              </a:rPr>
              <a:t>We found that only fifteen percent of our students exercise every day. Forty-five percent exercise four to six times a week. Twenty percent exercise only one to three times a week. And twenty percent do not exercise at all!</a:t>
            </a:r>
            <a:endParaRPr lang="zh-CN" altLang="en-US" sz="2800" i="1" dirty="0"/>
          </a:p>
        </p:txBody>
      </p:sp>
      <p:sp>
        <p:nvSpPr>
          <p:cNvPr id="9" name="矩形 8"/>
          <p:cNvSpPr/>
          <p:nvPr/>
        </p:nvSpPr>
        <p:spPr>
          <a:xfrm>
            <a:off x="179512" y="1079738"/>
            <a:ext cx="8747356" cy="477054"/>
          </a:xfrm>
          <a:prstGeom prst="rect">
            <a:avLst/>
          </a:prstGeom>
          <a:solidFill>
            <a:srgbClr val="CCFF99"/>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zh-CN" sz="2500" i="1" dirty="0" smtClean="0">
                <a:solidFill>
                  <a:srgbClr val="FF0000"/>
                </a:solidFill>
                <a:latin typeface="Georgia" pitchFamily="18" charset="0"/>
              </a:rPr>
              <a:t>What Do NO. 5 High School Students Do in their Free Time?</a:t>
            </a:r>
          </a:p>
        </p:txBody>
      </p:sp>
      <p:sp>
        <p:nvSpPr>
          <p:cNvPr id="23" name="圆角矩形标注 22"/>
          <p:cNvSpPr/>
          <p:nvPr/>
        </p:nvSpPr>
        <p:spPr>
          <a:xfrm>
            <a:off x="1071538" y="500042"/>
            <a:ext cx="7316886" cy="500066"/>
          </a:xfrm>
          <a:prstGeom prst="wedgeRoundRectCallout">
            <a:avLst>
              <a:gd name="adj1" fmla="val -6381"/>
              <a:gd name="adj2" fmla="val 7300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dirty="0" smtClean="0">
                <a:solidFill>
                  <a:srgbClr val="FF0000"/>
                </a:solidFill>
                <a:latin typeface="Georgia" pitchFamily="18" charset="0"/>
                <a:ea typeface="华康海报体W12(P)" pitchFamily="82" charset="-122"/>
              </a:rPr>
              <a:t>第五中学做什么的学生们在他们的业余时间？</a:t>
            </a:r>
            <a:endParaRPr lang="en-US" altLang="zh-CN" sz="2800" dirty="0" smtClean="0">
              <a:solidFill>
                <a:srgbClr val="FF0000"/>
              </a:solidFill>
              <a:latin typeface="Georgia" pitchFamily="18" charset="0"/>
              <a:ea typeface="华康海报体W12(P)" pitchFamily="82" charset="-122"/>
            </a:endParaRPr>
          </a:p>
        </p:txBody>
      </p:sp>
      <p:sp>
        <p:nvSpPr>
          <p:cNvPr id="24" name="圆角矩形标注 23"/>
          <p:cNvSpPr/>
          <p:nvPr/>
        </p:nvSpPr>
        <p:spPr>
          <a:xfrm>
            <a:off x="676002" y="980728"/>
            <a:ext cx="8072462" cy="500066"/>
          </a:xfrm>
          <a:prstGeom prst="wedgeRoundRectCallout">
            <a:avLst>
              <a:gd name="adj1" fmla="val -9866"/>
              <a:gd name="adj2" fmla="val 8144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上个月我们向学生询问了他们活动业余情况。</a:t>
            </a:r>
            <a:endParaRPr lang="en-US" altLang="zh-CN" sz="2800" i="1" dirty="0" smtClean="0">
              <a:solidFill>
                <a:srgbClr val="FF0000"/>
              </a:solidFill>
              <a:latin typeface="Georgia" pitchFamily="18" charset="0"/>
              <a:ea typeface="华康海报体W12(P)" pitchFamily="82" charset="-122"/>
            </a:endParaRPr>
          </a:p>
        </p:txBody>
      </p:sp>
      <p:sp>
        <p:nvSpPr>
          <p:cNvPr id="25" name="圆角矩形标注 24"/>
          <p:cNvSpPr/>
          <p:nvPr/>
        </p:nvSpPr>
        <p:spPr>
          <a:xfrm>
            <a:off x="531986" y="1556792"/>
            <a:ext cx="8072462" cy="500066"/>
          </a:xfrm>
          <a:prstGeom prst="wedgeRoundRectCallout">
            <a:avLst>
              <a:gd name="adj1" fmla="val -9866"/>
              <a:gd name="adj2" fmla="val 8144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我们的问题是关于锻炼， 网络的使用及看电视。</a:t>
            </a:r>
            <a:endParaRPr lang="en-US" altLang="zh-CN" sz="2800" i="1" dirty="0" smtClean="0">
              <a:solidFill>
                <a:srgbClr val="FF0000"/>
              </a:solidFill>
              <a:latin typeface="Georgia" pitchFamily="18" charset="0"/>
              <a:ea typeface="华康海报体W12(P)" pitchFamily="82" charset="-122"/>
            </a:endParaRPr>
          </a:p>
        </p:txBody>
      </p:sp>
      <p:sp>
        <p:nvSpPr>
          <p:cNvPr id="26" name="圆角矩形标注 25"/>
          <p:cNvSpPr/>
          <p:nvPr/>
        </p:nvSpPr>
        <p:spPr>
          <a:xfrm>
            <a:off x="4676498" y="3356992"/>
            <a:ext cx="4071966" cy="500066"/>
          </a:xfrm>
          <a:prstGeom prst="wedgeRoundRectCallout">
            <a:avLst>
              <a:gd name="adj1" fmla="val -1487"/>
              <a:gd name="adj2" fmla="val -7957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这是我们的调查结果。</a:t>
            </a:r>
            <a:endParaRPr lang="en-US" altLang="zh-CN" sz="2800" i="1" dirty="0" smtClean="0">
              <a:solidFill>
                <a:srgbClr val="FF0000"/>
              </a:solidFill>
              <a:latin typeface="Georgia" pitchFamily="18" charset="0"/>
              <a:ea typeface="华康海报体W12(P)" pitchFamily="82" charset="-122"/>
            </a:endParaRPr>
          </a:p>
        </p:txBody>
      </p:sp>
      <p:sp>
        <p:nvSpPr>
          <p:cNvPr id="27" name="圆角矩形标注 26"/>
          <p:cNvSpPr/>
          <p:nvPr/>
        </p:nvSpPr>
        <p:spPr>
          <a:xfrm>
            <a:off x="642910" y="3284984"/>
            <a:ext cx="5857916" cy="500066"/>
          </a:xfrm>
          <a:prstGeom prst="wedgeRoundRectCallout">
            <a:avLst>
              <a:gd name="adj1" fmla="val -9866"/>
              <a:gd name="adj2" fmla="val 8144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我们发现仅有</a:t>
            </a:r>
            <a:r>
              <a:rPr lang="en-US" altLang="zh-CN" sz="2800" i="1" dirty="0" smtClean="0">
                <a:solidFill>
                  <a:srgbClr val="FF0000"/>
                </a:solidFill>
                <a:latin typeface="Georgia" pitchFamily="18" charset="0"/>
                <a:ea typeface="华康海报体W12(P)" pitchFamily="82" charset="-122"/>
              </a:rPr>
              <a:t>15%</a:t>
            </a:r>
            <a:r>
              <a:rPr lang="zh-CN" altLang="en-US" sz="2800" i="1" dirty="0" smtClean="0">
                <a:solidFill>
                  <a:srgbClr val="FF0000"/>
                </a:solidFill>
                <a:latin typeface="Georgia" pitchFamily="18" charset="0"/>
                <a:ea typeface="华康海报体W12(P)" pitchFamily="82" charset="-122"/>
              </a:rPr>
              <a:t>的学生每天锻炼。</a:t>
            </a:r>
            <a:endParaRPr lang="en-US" altLang="zh-CN" sz="2800" i="1" dirty="0" smtClean="0">
              <a:solidFill>
                <a:srgbClr val="FF0000"/>
              </a:solidFill>
              <a:latin typeface="Georgia" pitchFamily="18" charset="0"/>
              <a:ea typeface="华康海报体W12(P)" pitchFamily="82" charset="-122"/>
            </a:endParaRPr>
          </a:p>
        </p:txBody>
      </p:sp>
      <p:sp>
        <p:nvSpPr>
          <p:cNvPr id="28" name="圆角矩形标注 27"/>
          <p:cNvSpPr/>
          <p:nvPr/>
        </p:nvSpPr>
        <p:spPr>
          <a:xfrm>
            <a:off x="3635896" y="3856488"/>
            <a:ext cx="5009780" cy="500066"/>
          </a:xfrm>
          <a:prstGeom prst="wedgeRoundRectCallout">
            <a:avLst>
              <a:gd name="adj1" fmla="val -9866"/>
              <a:gd name="adj2" fmla="val 8144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45%</a:t>
            </a:r>
            <a:r>
              <a:rPr lang="zh-CN" altLang="en-US" sz="2800" i="1" dirty="0" smtClean="0">
                <a:solidFill>
                  <a:srgbClr val="FF0000"/>
                </a:solidFill>
                <a:latin typeface="Georgia" pitchFamily="18" charset="0"/>
                <a:ea typeface="华康海报体W12(P)" pitchFamily="82" charset="-122"/>
              </a:rPr>
              <a:t>的学生每周锻炼</a:t>
            </a:r>
            <a:r>
              <a:rPr lang="en-US" altLang="zh-CN" sz="2800" i="1" dirty="0" smtClean="0">
                <a:solidFill>
                  <a:srgbClr val="FF0000"/>
                </a:solidFill>
                <a:latin typeface="Georgia" pitchFamily="18" charset="0"/>
                <a:ea typeface="华康海报体W12(P)" pitchFamily="82" charset="-122"/>
              </a:rPr>
              <a:t>4</a:t>
            </a:r>
            <a:r>
              <a:rPr lang="zh-CN" altLang="en-US" sz="2800" i="1" dirty="0" smtClean="0">
                <a:solidFill>
                  <a:srgbClr val="FF0000"/>
                </a:solidFill>
                <a:latin typeface="Georgia" pitchFamily="18" charset="0"/>
                <a:ea typeface="华康海报体W12(P)" pitchFamily="82" charset="-122"/>
              </a:rPr>
              <a:t>到</a:t>
            </a:r>
            <a:r>
              <a:rPr lang="en-US" altLang="zh-CN" sz="2800" i="1" dirty="0" smtClean="0">
                <a:solidFill>
                  <a:srgbClr val="FF0000"/>
                </a:solidFill>
                <a:latin typeface="Georgia" pitchFamily="18" charset="0"/>
                <a:ea typeface="华康海报体W12(P)" pitchFamily="82" charset="-122"/>
              </a:rPr>
              <a:t>6</a:t>
            </a:r>
            <a:r>
              <a:rPr lang="zh-CN" altLang="en-US" sz="2800" i="1" dirty="0" smtClean="0">
                <a:solidFill>
                  <a:srgbClr val="FF0000"/>
                </a:solidFill>
                <a:latin typeface="Georgia" pitchFamily="18" charset="0"/>
                <a:ea typeface="华康海报体W12(P)" pitchFamily="82" charset="-122"/>
              </a:rPr>
              <a:t>次</a:t>
            </a:r>
            <a:endParaRPr lang="en-US" altLang="zh-CN" sz="2800" i="1" dirty="0" smtClean="0">
              <a:solidFill>
                <a:srgbClr val="FF0000"/>
              </a:solidFill>
              <a:latin typeface="Georgia" pitchFamily="18" charset="0"/>
              <a:ea typeface="华康海报体W12(P)" pitchFamily="82" charset="-122"/>
            </a:endParaRPr>
          </a:p>
        </p:txBody>
      </p:sp>
      <p:sp>
        <p:nvSpPr>
          <p:cNvPr id="29" name="圆角矩形标注 28"/>
          <p:cNvSpPr/>
          <p:nvPr/>
        </p:nvSpPr>
        <p:spPr>
          <a:xfrm>
            <a:off x="2873448" y="4513110"/>
            <a:ext cx="5082928" cy="500066"/>
          </a:xfrm>
          <a:prstGeom prst="wedgeRoundRectCallout">
            <a:avLst>
              <a:gd name="adj1" fmla="val -9866"/>
              <a:gd name="adj2" fmla="val 8144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20%</a:t>
            </a:r>
            <a:r>
              <a:rPr lang="zh-CN" altLang="en-US" sz="2800" i="1" dirty="0" smtClean="0">
                <a:solidFill>
                  <a:srgbClr val="FF0000"/>
                </a:solidFill>
                <a:latin typeface="Georgia" pitchFamily="18" charset="0"/>
                <a:ea typeface="华康海报体W12(P)" pitchFamily="82" charset="-122"/>
              </a:rPr>
              <a:t>的学生每周仅锻炼</a:t>
            </a:r>
            <a:r>
              <a:rPr lang="en-US" altLang="zh-CN" sz="2800" i="1" dirty="0" smtClean="0">
                <a:solidFill>
                  <a:srgbClr val="FF0000"/>
                </a:solidFill>
                <a:latin typeface="Georgia" pitchFamily="18" charset="0"/>
                <a:ea typeface="华康海报体W12(P)" pitchFamily="82" charset="-122"/>
              </a:rPr>
              <a:t>1</a:t>
            </a:r>
            <a:r>
              <a:rPr lang="zh-CN" altLang="en-US" sz="2800" i="1" dirty="0" smtClean="0">
                <a:solidFill>
                  <a:srgbClr val="FF0000"/>
                </a:solidFill>
                <a:latin typeface="Georgia" pitchFamily="18" charset="0"/>
                <a:ea typeface="华康海报体W12(P)" pitchFamily="82" charset="-122"/>
              </a:rPr>
              <a:t>到</a:t>
            </a:r>
            <a:r>
              <a:rPr lang="en-US" altLang="zh-CN" sz="2800" i="1" dirty="0" smtClean="0">
                <a:solidFill>
                  <a:srgbClr val="FF0000"/>
                </a:solidFill>
                <a:latin typeface="Georgia" pitchFamily="18" charset="0"/>
                <a:ea typeface="华康海报体W12(P)" pitchFamily="82" charset="-122"/>
              </a:rPr>
              <a:t>3</a:t>
            </a:r>
            <a:r>
              <a:rPr lang="zh-CN" altLang="en-US" sz="2800" i="1" dirty="0" smtClean="0">
                <a:solidFill>
                  <a:srgbClr val="FF0000"/>
                </a:solidFill>
                <a:latin typeface="Georgia" pitchFamily="18" charset="0"/>
                <a:ea typeface="华康海报体W12(P)" pitchFamily="82" charset="-122"/>
              </a:rPr>
              <a:t>次。</a:t>
            </a:r>
            <a:endParaRPr lang="en-US" altLang="zh-CN" sz="2800" i="1" dirty="0" smtClean="0">
              <a:solidFill>
                <a:srgbClr val="FF0000"/>
              </a:solidFill>
              <a:latin typeface="Georgia" pitchFamily="18" charset="0"/>
              <a:ea typeface="华康海报体W12(P)" pitchFamily="82" charset="-122"/>
            </a:endParaRPr>
          </a:p>
        </p:txBody>
      </p:sp>
      <p:sp>
        <p:nvSpPr>
          <p:cNvPr id="30" name="圆角矩形标注 29"/>
          <p:cNvSpPr/>
          <p:nvPr/>
        </p:nvSpPr>
        <p:spPr>
          <a:xfrm>
            <a:off x="3707904" y="5089174"/>
            <a:ext cx="4392488" cy="500066"/>
          </a:xfrm>
          <a:prstGeom prst="wedgeRoundRectCallout">
            <a:avLst>
              <a:gd name="adj1" fmla="val -9866"/>
              <a:gd name="adj2" fmla="val 8144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20%</a:t>
            </a:r>
            <a:r>
              <a:rPr lang="zh-CN" altLang="en-US" sz="2800" i="1" dirty="0" smtClean="0">
                <a:solidFill>
                  <a:srgbClr val="FF0000"/>
                </a:solidFill>
                <a:latin typeface="Georgia" pitchFamily="18" charset="0"/>
                <a:ea typeface="华康海报体W12(P)" pitchFamily="82" charset="-122"/>
              </a:rPr>
              <a:t>的学生根本不锻炼。</a:t>
            </a:r>
            <a:endParaRPr lang="en-US" altLang="zh-CN" sz="2800" i="1" dirty="0" smtClean="0">
              <a:solidFill>
                <a:srgbClr val="FF0000"/>
              </a:solidFill>
              <a:latin typeface="Georgia" pitchFamily="18" charset="0"/>
              <a:ea typeface="华康海报体W12(P)" pitchFamily="8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Bottom)">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ICE01.WAV"/>
                                        </p:tgtEl>
                                      </p:cMediaNode>
                                    </p:audio>
                                  </p:sub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Bottom)">
                                      <p:cBhvr>
                                        <p:cTn id="16" dur="500"/>
                                        <p:tgtEl>
                                          <p:spTgt spid="24"/>
                                        </p:tgtEl>
                                      </p:cBhvr>
                                    </p:animEffect>
                                  </p:childTnLst>
                                  <p:subTnLst>
                                    <p:audio>
                                      <p:cMediaNode>
                                        <p:cTn display="0" masterRel="sameClick">
                                          <p:stCondLst>
                                            <p:cond evt="begin" delay="0">
                                              <p:tn val="14"/>
                                            </p:cond>
                                          </p:stCondLst>
                                          <p:endCondLst>
                                            <p:cond evt="onStopAudio" delay="0">
                                              <p:tgtEl>
                                                <p:sldTgt/>
                                              </p:tgtEl>
                                            </p:cond>
                                          </p:endCondLst>
                                        </p:cTn>
                                        <p:tgtEl>
                                          <p:sndTgt r:embed="rId2" name="ICE01.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ICE01.WAV"/>
                                        </p:tgtEl>
                                      </p:cMediaNode>
                                    </p:audio>
                                  </p:sub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slide(fromBottom)">
                                      <p:cBhvr>
                                        <p:cTn id="25" dur="500"/>
                                        <p:tgtEl>
                                          <p:spTgt spid="25"/>
                                        </p:tgtEl>
                                      </p:cBhvr>
                                    </p:animEffect>
                                  </p:childTnLst>
                                  <p:subTnLst>
                                    <p:audio>
                                      <p:cMediaNode>
                                        <p:cTn display="0" masterRel="sameClick">
                                          <p:stCondLst>
                                            <p:cond evt="begin" delay="0">
                                              <p:tn val="23"/>
                                            </p:cond>
                                          </p:stCondLst>
                                          <p:endCondLst>
                                            <p:cond evt="onStopAudio" delay="0">
                                              <p:tgtEl>
                                                <p:sldTgt/>
                                              </p:tgtEl>
                                            </p:cond>
                                          </p:endCondLst>
                                        </p:cTn>
                                        <p:tgtEl>
                                          <p:sndTgt r:embed="rId2" name="ICE01.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ICE01.WAV"/>
                                        </p:tgtEl>
                                      </p:cMediaNode>
                                    </p:audio>
                                  </p:sub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slide(fromBottom)">
                                      <p:cBhvr>
                                        <p:cTn id="34" dur="500"/>
                                        <p:tgtEl>
                                          <p:spTgt spid="26"/>
                                        </p:tgtEl>
                                      </p:cBhvr>
                                    </p:animEffect>
                                  </p:childTnLst>
                                  <p:subTnLst>
                                    <p:audio>
                                      <p:cMediaNode>
                                        <p:cTn display="0" masterRel="sameClick">
                                          <p:stCondLst>
                                            <p:cond evt="begin" delay="0">
                                              <p:tn val="32"/>
                                            </p:cond>
                                          </p:stCondLst>
                                          <p:endCondLst>
                                            <p:cond evt="onStopAudio" delay="0">
                                              <p:tgtEl>
                                                <p:sldTgt/>
                                              </p:tgtEl>
                                            </p:cond>
                                          </p:endCondLst>
                                        </p:cTn>
                                        <p:tgtEl>
                                          <p:sndTgt r:embed="rId2" name="ICE01.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ICE01.WAV"/>
                                        </p:tgtEl>
                                      </p:cMediaNode>
                                    </p:audio>
                                  </p:sub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lide(fromBottom)">
                                      <p:cBhvr>
                                        <p:cTn id="43"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2" name="ICE01.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ICE01.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slide(fromBottom)">
                                      <p:cBhvr>
                                        <p:cTn id="52" dur="500"/>
                                        <p:tgtEl>
                                          <p:spTgt spid="28"/>
                                        </p:tgtEl>
                                      </p:cBhvr>
                                    </p:animEffect>
                                  </p:childTnLst>
                                  <p:subTnLst>
                                    <p:audio>
                                      <p:cMediaNode>
                                        <p:cTn display="0" masterRel="sameClick">
                                          <p:stCondLst>
                                            <p:cond evt="begin" delay="0">
                                              <p:tn val="50"/>
                                            </p:cond>
                                          </p:stCondLst>
                                          <p:endCondLst>
                                            <p:cond evt="onStopAudio" delay="0">
                                              <p:tgtEl>
                                                <p:sldTgt/>
                                              </p:tgtEl>
                                            </p:cond>
                                          </p:endCondLst>
                                        </p:cTn>
                                        <p:tgtEl>
                                          <p:sndTgt r:embed="rId2" name="ICE01.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ICE01.WAV"/>
                                        </p:tgtEl>
                                      </p:cMediaNode>
                                    </p:audio>
                                  </p:sub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slide(fromBottom)">
                                      <p:cBhvr>
                                        <p:cTn id="61" dur="500"/>
                                        <p:tgtEl>
                                          <p:spTgt spid="29"/>
                                        </p:tgtEl>
                                      </p:cBhvr>
                                    </p:animEffect>
                                  </p:childTnLst>
                                  <p:subTnLst>
                                    <p:audio>
                                      <p:cMediaNode>
                                        <p:cTn display="0" masterRel="sameClick">
                                          <p:stCondLst>
                                            <p:cond evt="begin" delay="0">
                                              <p:tn val="59"/>
                                            </p:cond>
                                          </p:stCondLst>
                                          <p:endCondLst>
                                            <p:cond evt="onStopAudio" delay="0">
                                              <p:tgtEl>
                                                <p:sldTgt/>
                                              </p:tgtEl>
                                            </p:cond>
                                          </p:endCondLst>
                                        </p:cTn>
                                        <p:tgtEl>
                                          <p:sndTgt r:embed="rId2" name="ICE01.WAV"/>
                                        </p:tgtEl>
                                      </p:cMediaNode>
                                    </p:audio>
                                  </p:sub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ICE01.WAV"/>
                                        </p:tgtEl>
                                      </p:cMediaNode>
                                    </p:audio>
                                  </p:sub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lide(fromBottom)">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2" name="ICE01.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60648"/>
            <a:ext cx="8028384" cy="722311"/>
          </a:xfrm>
        </p:spPr>
        <p:txBody>
          <a:bodyPr/>
          <a:lstStyle/>
          <a:p>
            <a:pPr>
              <a:lnSpc>
                <a:spcPct val="60000"/>
              </a:lnSpc>
            </a:pPr>
            <a:r>
              <a:rPr lang="en-US" altLang="zh-CN" sz="4400" b="0" i="0" dirty="0" smtClean="0">
                <a:latin typeface="Script MT Bold" pitchFamily="66" charset="0"/>
              </a:rPr>
              <a:t>2b. </a:t>
            </a:r>
            <a:r>
              <a:rPr lang="en-US" altLang="zh-CN" sz="3600" b="0" i="0" dirty="0" smtClean="0">
                <a:latin typeface="Script MT Bold" pitchFamily="66" charset="0"/>
              </a:rPr>
              <a:t>Read the article and complete the pie charts on the next page.</a:t>
            </a:r>
            <a:endParaRPr lang="zh-CN" altLang="en-US" sz="3600" b="0" i="0" dirty="0">
              <a:latin typeface="Script MT Bold" pitchFamily="66" charset="0"/>
            </a:endParaRPr>
          </a:p>
        </p:txBody>
      </p:sp>
      <p:sp>
        <p:nvSpPr>
          <p:cNvPr id="14" name="TextBox 13"/>
          <p:cNvSpPr txBox="1"/>
          <p:nvPr/>
        </p:nvSpPr>
        <p:spPr>
          <a:xfrm>
            <a:off x="251520" y="1016424"/>
            <a:ext cx="8640960" cy="2916632"/>
          </a:xfrm>
          <a:prstGeom prst="rect">
            <a:avLst/>
          </a:prstGeom>
          <a:noFill/>
        </p:spPr>
        <p:txBody>
          <a:bodyPr wrap="square" rtlCol="0">
            <a:spAutoFit/>
          </a:bodyPr>
          <a:lstStyle/>
          <a:p>
            <a:pPr>
              <a:lnSpc>
                <a:spcPts val="4400"/>
              </a:lnSpc>
            </a:pPr>
            <a:r>
              <a:rPr lang="en-US" altLang="zh-CN" sz="2800" i="1" dirty="0" smtClean="0">
                <a:latin typeface="Georgia" pitchFamily="18" charset="0"/>
              </a:rPr>
              <a:t>We all know that many students often go on line, but we were surprised that ninety percent of them use the Internet every day. The other ten percent use it at least three or four times a week. Most students use it for fun and not for homework.</a:t>
            </a:r>
            <a:endParaRPr lang="zh-CN" altLang="en-US" sz="2800" i="1" dirty="0">
              <a:latin typeface="Georgia" pitchFamily="18" charset="0"/>
            </a:endParaRPr>
          </a:p>
        </p:txBody>
      </p:sp>
      <p:sp>
        <p:nvSpPr>
          <p:cNvPr id="15" name="矩形 14"/>
          <p:cNvSpPr/>
          <p:nvPr/>
        </p:nvSpPr>
        <p:spPr>
          <a:xfrm>
            <a:off x="179512" y="3789040"/>
            <a:ext cx="8855968" cy="2855718"/>
          </a:xfrm>
          <a:prstGeom prst="rect">
            <a:avLst/>
          </a:prstGeom>
        </p:spPr>
        <p:txBody>
          <a:bodyPr wrap="square">
            <a:spAutoFit/>
          </a:bodyPr>
          <a:lstStyle/>
          <a:p>
            <a:pPr>
              <a:lnSpc>
                <a:spcPts val="4400"/>
              </a:lnSpc>
            </a:pPr>
            <a:r>
              <a:rPr lang="en-US" altLang="zh-CN" sz="2800" i="1" dirty="0" smtClean="0">
                <a:latin typeface="Georgia" pitchFamily="18" charset="0"/>
              </a:rPr>
              <a:t>The answers to our questions about watching television were also interesting . Only two percent of the students watch TV one to three times a week. Thirteen percent watch TV four to six times a week. And eighty-five percent watch TV every day! </a:t>
            </a:r>
          </a:p>
        </p:txBody>
      </p:sp>
      <p:sp>
        <p:nvSpPr>
          <p:cNvPr id="17" name="圆角矩形标注 16"/>
          <p:cNvSpPr/>
          <p:nvPr/>
        </p:nvSpPr>
        <p:spPr>
          <a:xfrm>
            <a:off x="899592" y="548680"/>
            <a:ext cx="5400600" cy="500066"/>
          </a:xfrm>
          <a:prstGeom prst="wedgeRoundRectCallout">
            <a:avLst>
              <a:gd name="adj1" fmla="val -8908"/>
              <a:gd name="adj2" fmla="val 7573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我们都知道许多学生经常上网。</a:t>
            </a:r>
            <a:endParaRPr lang="en-US" altLang="zh-CN" sz="2800" i="1" dirty="0" smtClean="0">
              <a:solidFill>
                <a:srgbClr val="FF0000"/>
              </a:solidFill>
              <a:latin typeface="Georgia" pitchFamily="18" charset="0"/>
              <a:ea typeface="华康海报体W12(P)" pitchFamily="82" charset="-122"/>
            </a:endParaRPr>
          </a:p>
        </p:txBody>
      </p:sp>
      <p:sp>
        <p:nvSpPr>
          <p:cNvPr id="18" name="圆角矩形标注 17"/>
          <p:cNvSpPr/>
          <p:nvPr/>
        </p:nvSpPr>
        <p:spPr>
          <a:xfrm>
            <a:off x="539552" y="1052736"/>
            <a:ext cx="7704856" cy="500066"/>
          </a:xfrm>
          <a:prstGeom prst="wedgeRoundRectCallout">
            <a:avLst>
              <a:gd name="adj1" fmla="val -6418"/>
              <a:gd name="adj2" fmla="val 90138"/>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但让我们吃惊的是</a:t>
            </a:r>
            <a:r>
              <a:rPr lang="en-US" altLang="zh-CN" sz="2800" i="1" dirty="0" smtClean="0">
                <a:solidFill>
                  <a:srgbClr val="FF0000"/>
                </a:solidFill>
                <a:latin typeface="Georgia" pitchFamily="18" charset="0"/>
                <a:ea typeface="华康海报体W12(P)" pitchFamily="82" charset="-122"/>
              </a:rPr>
              <a:t>90 %</a:t>
            </a:r>
            <a:r>
              <a:rPr lang="zh-CN" altLang="en-US" sz="2800" i="1" dirty="0" smtClean="0">
                <a:solidFill>
                  <a:srgbClr val="FF0000"/>
                </a:solidFill>
                <a:latin typeface="Georgia" pitchFamily="18" charset="0"/>
                <a:ea typeface="华康海报体W12(P)" pitchFamily="82" charset="-122"/>
              </a:rPr>
              <a:t>的学生每天都用互联网。</a:t>
            </a:r>
            <a:endParaRPr lang="en-US" altLang="zh-CN" sz="2800" i="1" dirty="0" smtClean="0">
              <a:solidFill>
                <a:srgbClr val="FF0000"/>
              </a:solidFill>
              <a:latin typeface="Georgia" pitchFamily="18" charset="0"/>
              <a:ea typeface="华康海报体W12(P)" pitchFamily="82" charset="-122"/>
            </a:endParaRPr>
          </a:p>
        </p:txBody>
      </p:sp>
      <p:sp>
        <p:nvSpPr>
          <p:cNvPr id="19" name="圆角矩形标注 18"/>
          <p:cNvSpPr/>
          <p:nvPr/>
        </p:nvSpPr>
        <p:spPr>
          <a:xfrm>
            <a:off x="1763688" y="1628800"/>
            <a:ext cx="6480720" cy="500066"/>
          </a:xfrm>
          <a:prstGeom prst="wedgeRoundRectCallout">
            <a:avLst>
              <a:gd name="adj1" fmla="val -6189"/>
              <a:gd name="adj2" fmla="val 78633"/>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其他</a:t>
            </a:r>
            <a:r>
              <a:rPr lang="en-US" altLang="zh-CN" sz="2800" i="1" dirty="0" smtClean="0">
                <a:solidFill>
                  <a:srgbClr val="FF0000"/>
                </a:solidFill>
                <a:latin typeface="Georgia" pitchFamily="18" charset="0"/>
                <a:ea typeface="华康海报体W12(P)" pitchFamily="82" charset="-122"/>
              </a:rPr>
              <a:t>10%</a:t>
            </a:r>
            <a:r>
              <a:rPr lang="zh-CN" altLang="en-US" sz="2800" i="1" dirty="0" smtClean="0">
                <a:solidFill>
                  <a:srgbClr val="FF0000"/>
                </a:solidFill>
                <a:latin typeface="Georgia" pitchFamily="18" charset="0"/>
                <a:ea typeface="华康海报体W12(P)" pitchFamily="82" charset="-122"/>
              </a:rPr>
              <a:t>的学生每周至少使用</a:t>
            </a:r>
            <a:r>
              <a:rPr lang="en-US" altLang="zh-CN" sz="2800" i="1" dirty="0" smtClean="0">
                <a:solidFill>
                  <a:srgbClr val="FF0000"/>
                </a:solidFill>
                <a:latin typeface="Georgia" pitchFamily="18" charset="0"/>
                <a:ea typeface="华康海报体W12(P)" pitchFamily="82" charset="-122"/>
              </a:rPr>
              <a:t>3</a:t>
            </a:r>
            <a:r>
              <a:rPr lang="zh-CN" altLang="en-US" sz="2800" i="1" dirty="0" smtClean="0">
                <a:solidFill>
                  <a:srgbClr val="FF0000"/>
                </a:solidFill>
                <a:latin typeface="Georgia" pitchFamily="18" charset="0"/>
                <a:ea typeface="华康海报体W12(P)" pitchFamily="82" charset="-122"/>
              </a:rPr>
              <a:t>或</a:t>
            </a:r>
            <a:r>
              <a:rPr lang="en-US" altLang="zh-CN" sz="2800" i="1" dirty="0" smtClean="0">
                <a:solidFill>
                  <a:srgbClr val="FF0000"/>
                </a:solidFill>
                <a:latin typeface="Georgia" pitchFamily="18" charset="0"/>
                <a:ea typeface="华康海报体W12(P)" pitchFamily="82" charset="-122"/>
              </a:rPr>
              <a:t>4</a:t>
            </a:r>
            <a:r>
              <a:rPr lang="zh-CN" altLang="en-US" sz="2800" i="1" dirty="0" smtClean="0">
                <a:solidFill>
                  <a:srgbClr val="FF0000"/>
                </a:solidFill>
                <a:latin typeface="Georgia" pitchFamily="18" charset="0"/>
                <a:ea typeface="华康海报体W12(P)" pitchFamily="82" charset="-122"/>
              </a:rPr>
              <a:t>次。</a:t>
            </a:r>
            <a:endParaRPr lang="en-US" altLang="zh-CN" sz="2800" i="1" dirty="0" smtClean="0">
              <a:solidFill>
                <a:srgbClr val="FF0000"/>
              </a:solidFill>
              <a:latin typeface="Georgia" pitchFamily="18" charset="0"/>
              <a:ea typeface="华康海报体W12(P)" pitchFamily="82" charset="-122"/>
            </a:endParaRPr>
          </a:p>
        </p:txBody>
      </p:sp>
      <p:sp>
        <p:nvSpPr>
          <p:cNvPr id="20" name="圆角矩形标注 19"/>
          <p:cNvSpPr/>
          <p:nvPr/>
        </p:nvSpPr>
        <p:spPr>
          <a:xfrm>
            <a:off x="432048" y="1632790"/>
            <a:ext cx="6876256" cy="932114"/>
          </a:xfrm>
          <a:prstGeom prst="wedgeRoundRectCallout">
            <a:avLst>
              <a:gd name="adj1" fmla="val 36674"/>
              <a:gd name="adj2" fmla="val 7713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大部分的学生用互联网只是为了娱乐而不是为了作业。</a:t>
            </a:r>
            <a:endParaRPr lang="en-US" altLang="zh-CN" sz="2800" i="1" dirty="0" smtClean="0">
              <a:solidFill>
                <a:srgbClr val="FF0000"/>
              </a:solidFill>
              <a:latin typeface="Georgia" pitchFamily="18" charset="0"/>
              <a:ea typeface="华康海报体W12(P)" pitchFamily="82" charset="-122"/>
            </a:endParaRPr>
          </a:p>
        </p:txBody>
      </p:sp>
      <p:sp>
        <p:nvSpPr>
          <p:cNvPr id="21" name="圆角矩形标注 20"/>
          <p:cNvSpPr/>
          <p:nvPr/>
        </p:nvSpPr>
        <p:spPr>
          <a:xfrm>
            <a:off x="611560" y="3216966"/>
            <a:ext cx="6048672" cy="500066"/>
          </a:xfrm>
          <a:prstGeom prst="wedgeRoundRectCallout">
            <a:avLst>
              <a:gd name="adj1" fmla="val -35446"/>
              <a:gd name="adj2" fmla="val 107017"/>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关于电视这个问题的回答也很有趣。</a:t>
            </a:r>
            <a:endParaRPr lang="en-US" altLang="zh-CN" sz="2800" i="1" dirty="0" smtClean="0">
              <a:solidFill>
                <a:srgbClr val="FF0000"/>
              </a:solidFill>
              <a:latin typeface="Georgia" pitchFamily="18" charset="0"/>
              <a:ea typeface="华康海报体W12(P)" pitchFamily="82" charset="-122"/>
            </a:endParaRPr>
          </a:p>
        </p:txBody>
      </p:sp>
      <p:sp>
        <p:nvSpPr>
          <p:cNvPr id="22" name="圆角矩形标注 21"/>
          <p:cNvSpPr/>
          <p:nvPr/>
        </p:nvSpPr>
        <p:spPr>
          <a:xfrm>
            <a:off x="1619672" y="3789040"/>
            <a:ext cx="5112568" cy="500066"/>
          </a:xfrm>
          <a:prstGeom prst="wedgeRoundRectCallout">
            <a:avLst>
              <a:gd name="adj1" fmla="val 34159"/>
              <a:gd name="adj2" fmla="val 98829"/>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只有</a:t>
            </a:r>
            <a:r>
              <a:rPr lang="en-US" altLang="zh-CN" sz="2800" i="1" dirty="0" smtClean="0">
                <a:solidFill>
                  <a:srgbClr val="FF0000"/>
                </a:solidFill>
                <a:latin typeface="Georgia" pitchFamily="18" charset="0"/>
                <a:ea typeface="华康海报体W12(P)" pitchFamily="82" charset="-122"/>
              </a:rPr>
              <a:t>2%</a:t>
            </a:r>
            <a:r>
              <a:rPr lang="zh-CN" altLang="en-US" sz="2800" i="1" dirty="0" smtClean="0">
                <a:solidFill>
                  <a:srgbClr val="FF0000"/>
                </a:solidFill>
                <a:latin typeface="Georgia" pitchFamily="18" charset="0"/>
                <a:ea typeface="华康海报体W12(P)" pitchFamily="82" charset="-122"/>
              </a:rPr>
              <a:t>的学生每周看</a:t>
            </a:r>
            <a:r>
              <a:rPr lang="en-US" altLang="zh-CN" sz="2800" i="1" dirty="0" smtClean="0">
                <a:solidFill>
                  <a:srgbClr val="FF0000"/>
                </a:solidFill>
                <a:latin typeface="Georgia" pitchFamily="18" charset="0"/>
                <a:ea typeface="华康海报体W12(P)" pitchFamily="82" charset="-122"/>
              </a:rPr>
              <a:t>1</a:t>
            </a:r>
            <a:r>
              <a:rPr lang="zh-CN" altLang="en-US" sz="2800" i="1" dirty="0" smtClean="0">
                <a:solidFill>
                  <a:srgbClr val="FF0000"/>
                </a:solidFill>
                <a:latin typeface="Georgia" pitchFamily="18" charset="0"/>
                <a:ea typeface="华康海报体W12(P)" pitchFamily="82" charset="-122"/>
              </a:rPr>
              <a:t>到</a:t>
            </a:r>
            <a:r>
              <a:rPr lang="en-US" altLang="zh-CN" sz="2800" i="1" dirty="0" smtClean="0">
                <a:solidFill>
                  <a:srgbClr val="FF0000"/>
                </a:solidFill>
                <a:latin typeface="Georgia" pitchFamily="18" charset="0"/>
                <a:ea typeface="华康海报体W12(P)" pitchFamily="82" charset="-122"/>
              </a:rPr>
              <a:t>3</a:t>
            </a:r>
            <a:r>
              <a:rPr lang="zh-CN" altLang="en-US" sz="2800" i="1" dirty="0" smtClean="0">
                <a:solidFill>
                  <a:srgbClr val="FF0000"/>
                </a:solidFill>
                <a:latin typeface="Georgia" pitchFamily="18" charset="0"/>
                <a:ea typeface="华康海报体W12(P)" pitchFamily="82" charset="-122"/>
              </a:rPr>
              <a:t>次。</a:t>
            </a:r>
            <a:endParaRPr lang="en-US" altLang="zh-CN" sz="2800" i="1" dirty="0" smtClean="0">
              <a:solidFill>
                <a:srgbClr val="FF0000"/>
              </a:solidFill>
              <a:latin typeface="Georgia" pitchFamily="18" charset="0"/>
              <a:ea typeface="华康海报体W12(P)" pitchFamily="82" charset="-122"/>
            </a:endParaRPr>
          </a:p>
        </p:txBody>
      </p:sp>
      <p:sp>
        <p:nvSpPr>
          <p:cNvPr id="31" name="圆角矩形标注 30"/>
          <p:cNvSpPr/>
          <p:nvPr/>
        </p:nvSpPr>
        <p:spPr>
          <a:xfrm>
            <a:off x="683568" y="4797152"/>
            <a:ext cx="4347910" cy="500066"/>
          </a:xfrm>
          <a:prstGeom prst="wedgeRoundRectCallout">
            <a:avLst>
              <a:gd name="adj1" fmla="val -37898"/>
              <a:gd name="adj2" fmla="val 10974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13%</a:t>
            </a:r>
            <a:r>
              <a:rPr lang="zh-CN" altLang="en-US" sz="2800" i="1" dirty="0" smtClean="0">
                <a:solidFill>
                  <a:srgbClr val="FF0000"/>
                </a:solidFill>
                <a:latin typeface="Georgia" pitchFamily="18" charset="0"/>
                <a:ea typeface="华康海报体W12(P)" pitchFamily="82" charset="-122"/>
              </a:rPr>
              <a:t>的学生每周看</a:t>
            </a:r>
            <a:r>
              <a:rPr lang="en-US" altLang="zh-CN" sz="2800" i="1" dirty="0" smtClean="0">
                <a:solidFill>
                  <a:srgbClr val="FF0000"/>
                </a:solidFill>
                <a:latin typeface="Georgia" pitchFamily="18" charset="0"/>
                <a:ea typeface="华康海报体W12(P)" pitchFamily="82" charset="-122"/>
              </a:rPr>
              <a:t>4</a:t>
            </a:r>
            <a:r>
              <a:rPr lang="zh-CN" altLang="en-US" sz="2800" i="1" dirty="0" smtClean="0">
                <a:solidFill>
                  <a:srgbClr val="FF0000"/>
                </a:solidFill>
                <a:latin typeface="Georgia" pitchFamily="18" charset="0"/>
                <a:ea typeface="华康海报体W12(P)" pitchFamily="82" charset="-122"/>
              </a:rPr>
              <a:t>到</a:t>
            </a:r>
            <a:r>
              <a:rPr lang="en-US" altLang="zh-CN" sz="2800" i="1" dirty="0" smtClean="0">
                <a:solidFill>
                  <a:srgbClr val="FF0000"/>
                </a:solidFill>
                <a:latin typeface="Georgia" pitchFamily="18" charset="0"/>
                <a:ea typeface="华康海报体W12(P)" pitchFamily="82" charset="-122"/>
              </a:rPr>
              <a:t>6</a:t>
            </a:r>
            <a:r>
              <a:rPr lang="zh-CN" altLang="en-US" sz="2800" i="1" dirty="0" smtClean="0">
                <a:solidFill>
                  <a:srgbClr val="FF0000"/>
                </a:solidFill>
                <a:latin typeface="Georgia" pitchFamily="18" charset="0"/>
                <a:ea typeface="华康海报体W12(P)" pitchFamily="82" charset="-122"/>
              </a:rPr>
              <a:t>次。</a:t>
            </a:r>
            <a:endParaRPr lang="en-US" altLang="zh-CN" sz="2800" i="1" dirty="0" smtClean="0">
              <a:solidFill>
                <a:srgbClr val="FF0000"/>
              </a:solidFill>
              <a:latin typeface="Georgia" pitchFamily="18" charset="0"/>
              <a:ea typeface="华康海报体W12(P)" pitchFamily="82" charset="-122"/>
            </a:endParaRPr>
          </a:p>
        </p:txBody>
      </p:sp>
      <p:sp>
        <p:nvSpPr>
          <p:cNvPr id="32" name="圆角矩形标注 31"/>
          <p:cNvSpPr/>
          <p:nvPr/>
        </p:nvSpPr>
        <p:spPr>
          <a:xfrm>
            <a:off x="2699792" y="5377206"/>
            <a:ext cx="4969039" cy="500066"/>
          </a:xfrm>
          <a:prstGeom prst="wedgeRoundRectCallout">
            <a:avLst>
              <a:gd name="adj1" fmla="val -34014"/>
              <a:gd name="adj2" fmla="val 101558"/>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85%</a:t>
            </a:r>
            <a:r>
              <a:rPr lang="zh-CN" altLang="en-US" sz="2800" i="1" dirty="0" smtClean="0">
                <a:solidFill>
                  <a:srgbClr val="FF0000"/>
                </a:solidFill>
                <a:latin typeface="Georgia" pitchFamily="18" charset="0"/>
                <a:ea typeface="华康海报体W12(P)" pitchFamily="82" charset="-122"/>
              </a:rPr>
              <a:t>的学生每天都看电视。</a:t>
            </a:r>
            <a:endParaRPr lang="en-US" altLang="zh-CN" sz="2800" i="1" dirty="0" smtClean="0">
              <a:solidFill>
                <a:srgbClr val="FF0000"/>
              </a:solidFill>
              <a:latin typeface="Georgia" pitchFamily="18" charset="0"/>
              <a:ea typeface="华康海报体W12(P)" pitchFamily="8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ICE01.WAV"/>
                                        </p:tgtEl>
                                      </p:cMediaNode>
                                    </p:audio>
                                  </p:sub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lide(fromBottom)">
                                      <p:cBhvr>
                                        <p:cTn id="16" dur="500"/>
                                        <p:tgtEl>
                                          <p:spTgt spid="18"/>
                                        </p:tgtEl>
                                      </p:cBhvr>
                                    </p:animEffect>
                                  </p:childTnLst>
                                  <p:subTnLst>
                                    <p:audio>
                                      <p:cMediaNode>
                                        <p:cTn display="0" masterRel="sameClick">
                                          <p:stCondLst>
                                            <p:cond evt="begin" delay="0">
                                              <p:tn val="14"/>
                                            </p:cond>
                                          </p:stCondLst>
                                          <p:endCondLst>
                                            <p:cond evt="onStopAudio" delay="0">
                                              <p:tgtEl>
                                                <p:sldTgt/>
                                              </p:tgtEl>
                                            </p:cond>
                                          </p:endCondLst>
                                        </p:cTn>
                                        <p:tgtEl>
                                          <p:sndTgt r:embed="rId2" name="ICE01.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ICE01.WAV"/>
                                        </p:tgtEl>
                                      </p:cMediaNode>
                                    </p:audio>
                                  </p:sub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lide(fromBottom)">
                                      <p:cBhvr>
                                        <p:cTn id="25"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2" name="ICE01.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ICE01.WAV"/>
                                        </p:tgtEl>
                                      </p:cMediaNode>
                                    </p:audio>
                                  </p:sub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lide(fromBottom)">
                                      <p:cBhvr>
                                        <p:cTn id="34" dur="500"/>
                                        <p:tgtEl>
                                          <p:spTgt spid="20"/>
                                        </p:tgtEl>
                                      </p:cBhvr>
                                    </p:animEffect>
                                  </p:childTnLst>
                                  <p:subTnLst>
                                    <p:audio>
                                      <p:cMediaNode>
                                        <p:cTn display="0" masterRel="sameClick">
                                          <p:stCondLst>
                                            <p:cond evt="begin" delay="0">
                                              <p:tn val="32"/>
                                            </p:cond>
                                          </p:stCondLst>
                                          <p:endCondLst>
                                            <p:cond evt="onStopAudio" delay="0">
                                              <p:tgtEl>
                                                <p:sldTgt/>
                                              </p:tgtEl>
                                            </p:cond>
                                          </p:endCondLst>
                                        </p:cTn>
                                        <p:tgtEl>
                                          <p:sndTgt r:embed="rId2" name="ICE01.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ICE01.WAV"/>
                                        </p:tgtEl>
                                      </p:cMediaNode>
                                    </p:audio>
                                  </p:sub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slide(fromBottom)">
                                      <p:cBhvr>
                                        <p:cTn id="43" dur="500"/>
                                        <p:tgtEl>
                                          <p:spTgt spid="21"/>
                                        </p:tgtEl>
                                      </p:cBhvr>
                                    </p:animEffect>
                                  </p:childTnLst>
                                  <p:subTnLst>
                                    <p:audio>
                                      <p:cMediaNode>
                                        <p:cTn display="0" masterRel="sameClick">
                                          <p:stCondLst>
                                            <p:cond evt="begin" delay="0">
                                              <p:tn val="41"/>
                                            </p:cond>
                                          </p:stCondLst>
                                          <p:endCondLst>
                                            <p:cond evt="onStopAudio" delay="0">
                                              <p:tgtEl>
                                                <p:sldTgt/>
                                              </p:tgtEl>
                                            </p:cond>
                                          </p:endCondLst>
                                        </p:cTn>
                                        <p:tgtEl>
                                          <p:sndTgt r:embed="rId2" name="ICE01.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ICE01.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subTnLst>
                                    <p:audio>
                                      <p:cMediaNode>
                                        <p:cTn display="0" masterRel="sameClick">
                                          <p:stCondLst>
                                            <p:cond evt="begin" delay="0">
                                              <p:tn val="50"/>
                                            </p:cond>
                                          </p:stCondLst>
                                          <p:endCondLst>
                                            <p:cond evt="onStopAudio" delay="0">
                                              <p:tgtEl>
                                                <p:sldTgt/>
                                              </p:tgtEl>
                                            </p:cond>
                                          </p:endCondLst>
                                        </p:cTn>
                                        <p:tgtEl>
                                          <p:sndTgt r:embed="rId2" name="ICE01.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ICE01.WAV"/>
                                        </p:tgtEl>
                                      </p:cMediaNode>
                                    </p:audio>
                                  </p:sub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slide(fromBottom)">
                                      <p:cBhvr>
                                        <p:cTn id="61" dur="500"/>
                                        <p:tgtEl>
                                          <p:spTgt spid="31"/>
                                        </p:tgtEl>
                                      </p:cBhvr>
                                    </p:animEffect>
                                  </p:childTnLst>
                                  <p:subTnLst>
                                    <p:audio>
                                      <p:cMediaNode>
                                        <p:cTn display="0" masterRel="sameClick">
                                          <p:stCondLst>
                                            <p:cond evt="begin" delay="0">
                                              <p:tn val="59"/>
                                            </p:cond>
                                          </p:stCondLst>
                                          <p:endCondLst>
                                            <p:cond evt="onStopAudio" delay="0">
                                              <p:tgtEl>
                                                <p:sldTgt/>
                                              </p:tgtEl>
                                            </p:cond>
                                          </p:endCondLst>
                                        </p:cTn>
                                        <p:tgtEl>
                                          <p:sndTgt r:embed="rId2" name="ICE01.WAV"/>
                                        </p:tgtEl>
                                      </p:cMediaNode>
                                    </p:audio>
                                  </p:sub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ICE01.WAV"/>
                                        </p:tgtEl>
                                      </p:cMediaNode>
                                    </p:audio>
                                  </p:sub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slide(fromBottom)">
                                      <p:cBhvr>
                                        <p:cTn id="70" dur="500"/>
                                        <p:tgtEl>
                                          <p:spTgt spid="32"/>
                                        </p:tgtEl>
                                      </p:cBhvr>
                                    </p:animEffect>
                                  </p:childTnLst>
                                  <p:subTnLst>
                                    <p:audio>
                                      <p:cMediaNode>
                                        <p:cTn display="0" masterRel="sameClick">
                                          <p:stCondLst>
                                            <p:cond evt="begin" delay="0">
                                              <p:tn val="68"/>
                                            </p:cond>
                                          </p:stCondLst>
                                          <p:endCondLst>
                                            <p:cond evt="onStopAudio" delay="0">
                                              <p:tgtEl>
                                                <p:sldTgt/>
                                              </p:tgtEl>
                                            </p:cond>
                                          </p:endCondLst>
                                        </p:cTn>
                                        <p:tgtEl>
                                          <p:sndTgt r:embed="rId2" name="ICE01.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31" grpId="0" animBg="1"/>
      <p:bldP spid="31" grpId="1" animBg="1"/>
      <p:bldP spid="32" grpId="0" animBg="1"/>
      <p:bldP spid="32"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186409"/>
            <a:ext cx="8028384" cy="722311"/>
          </a:xfrm>
        </p:spPr>
        <p:txBody>
          <a:bodyPr/>
          <a:lstStyle/>
          <a:p>
            <a:pPr>
              <a:lnSpc>
                <a:spcPct val="60000"/>
              </a:lnSpc>
            </a:pPr>
            <a:r>
              <a:rPr lang="en-US" altLang="zh-CN" sz="4400" b="0" i="0" dirty="0" smtClean="0">
                <a:latin typeface="Script MT Bold" pitchFamily="66" charset="0"/>
              </a:rPr>
              <a:t>2b. </a:t>
            </a:r>
            <a:r>
              <a:rPr lang="en-US" altLang="zh-CN" sz="3600" b="0" i="0" dirty="0" smtClean="0">
                <a:latin typeface="Script MT Bold" pitchFamily="66" charset="0"/>
              </a:rPr>
              <a:t>Read the article and complete the pie charts on the next page.</a:t>
            </a:r>
            <a:endParaRPr lang="zh-CN" altLang="en-US" sz="3600" b="0" i="0" dirty="0">
              <a:latin typeface="Script MT Bold" pitchFamily="66" charset="0"/>
            </a:endParaRPr>
          </a:p>
        </p:txBody>
      </p:sp>
      <p:sp>
        <p:nvSpPr>
          <p:cNvPr id="6" name="TextBox 5"/>
          <p:cNvSpPr txBox="1"/>
          <p:nvPr/>
        </p:nvSpPr>
        <p:spPr>
          <a:xfrm>
            <a:off x="287430" y="1195873"/>
            <a:ext cx="8677058" cy="5401479"/>
          </a:xfrm>
          <a:prstGeom prst="rect">
            <a:avLst/>
          </a:prstGeom>
          <a:noFill/>
        </p:spPr>
        <p:txBody>
          <a:bodyPr wrap="square" rtlCol="0">
            <a:spAutoFit/>
          </a:bodyPr>
          <a:lstStyle/>
          <a:p>
            <a:pPr>
              <a:lnSpc>
                <a:spcPts val="4600"/>
              </a:lnSpc>
            </a:pPr>
            <a:r>
              <a:rPr lang="en-US" altLang="zh-CN" sz="2800" i="1" dirty="0" smtClean="0">
                <a:latin typeface="Georgia" pitchFamily="18" charset="0"/>
              </a:rPr>
              <a:t>Although many students like to watch sports, game shows are the most popular. It is good to relax by using the Internet or watching game shows, but we think the best way to relax is through exercise. It is healthy for the mind and the body. Exercise such as playing  sports is fun, and you can spend time with your friends and family as you play together. And  remember , ‘‘ old habits die hard”. </a:t>
            </a:r>
          </a:p>
          <a:p>
            <a:pPr>
              <a:lnSpc>
                <a:spcPts val="4600"/>
              </a:lnSpc>
            </a:pPr>
            <a:r>
              <a:rPr lang="en-US" altLang="zh-CN" sz="2800" i="1" dirty="0" smtClean="0">
                <a:latin typeface="Georgia" pitchFamily="18" charset="0"/>
              </a:rPr>
              <a:t> So start exercising before it ’too late! </a:t>
            </a:r>
            <a:endParaRPr lang="zh-CN" altLang="en-US" sz="2800" i="1" dirty="0">
              <a:latin typeface="Georgia" pitchFamily="18" charset="0"/>
            </a:endParaRPr>
          </a:p>
        </p:txBody>
      </p:sp>
      <p:sp>
        <p:nvSpPr>
          <p:cNvPr id="7" name="圆角矩形标注 6"/>
          <p:cNvSpPr/>
          <p:nvPr/>
        </p:nvSpPr>
        <p:spPr>
          <a:xfrm>
            <a:off x="576064" y="313846"/>
            <a:ext cx="7740352" cy="882906"/>
          </a:xfrm>
          <a:prstGeom prst="wedgeRoundRectCallout">
            <a:avLst>
              <a:gd name="adj1" fmla="val -5777"/>
              <a:gd name="adj2" fmla="val 71615"/>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尽管许多学生喜欢看运动类节目，但游戏类节目是做受欢迎的。</a:t>
            </a:r>
            <a:endParaRPr lang="en-US" altLang="zh-CN" sz="2800" i="1" dirty="0" smtClean="0">
              <a:solidFill>
                <a:srgbClr val="FF0000"/>
              </a:solidFill>
              <a:latin typeface="Georgia" pitchFamily="18" charset="0"/>
              <a:ea typeface="华康海报体W12(P)" pitchFamily="82" charset="-122"/>
            </a:endParaRPr>
          </a:p>
        </p:txBody>
      </p:sp>
      <p:sp>
        <p:nvSpPr>
          <p:cNvPr id="8" name="圆角矩形标注 7"/>
          <p:cNvSpPr/>
          <p:nvPr/>
        </p:nvSpPr>
        <p:spPr>
          <a:xfrm>
            <a:off x="1043608" y="1268760"/>
            <a:ext cx="7215270" cy="500066"/>
          </a:xfrm>
          <a:prstGeom prst="wedgeRoundRectCallout">
            <a:avLst>
              <a:gd name="adj1" fmla="val -1035"/>
              <a:gd name="adj2" fmla="val 87073"/>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通过上网和看游戏类节目是很好的放松方式，</a:t>
            </a:r>
            <a:endParaRPr lang="en-US" altLang="zh-CN" sz="2800" i="1" dirty="0" smtClean="0">
              <a:solidFill>
                <a:srgbClr val="FF0000"/>
              </a:solidFill>
              <a:latin typeface="Georgia" pitchFamily="18" charset="0"/>
              <a:ea typeface="华康海报体W12(P)" pitchFamily="82" charset="-122"/>
            </a:endParaRPr>
          </a:p>
        </p:txBody>
      </p:sp>
      <p:sp>
        <p:nvSpPr>
          <p:cNvPr id="10" name="圆角矩形标注 9"/>
          <p:cNvSpPr/>
          <p:nvPr/>
        </p:nvSpPr>
        <p:spPr>
          <a:xfrm>
            <a:off x="1018910" y="2060848"/>
            <a:ext cx="6145378" cy="500066"/>
          </a:xfrm>
          <a:prstGeom prst="wedgeRoundRectCallout">
            <a:avLst>
              <a:gd name="adj1" fmla="val 55115"/>
              <a:gd name="adj2" fmla="val 4340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但是我们认为最好的放松方式是锻炼。</a:t>
            </a:r>
            <a:endParaRPr lang="en-US" altLang="zh-CN" sz="2800" i="1" dirty="0" smtClean="0">
              <a:solidFill>
                <a:srgbClr val="FF0000"/>
              </a:solidFill>
              <a:latin typeface="Georgia" pitchFamily="18" charset="0"/>
              <a:ea typeface="华康海报体W12(P)" pitchFamily="82" charset="-122"/>
            </a:endParaRPr>
          </a:p>
        </p:txBody>
      </p:sp>
      <p:sp>
        <p:nvSpPr>
          <p:cNvPr id="11" name="圆角矩形标注 10"/>
          <p:cNvSpPr/>
          <p:nvPr/>
        </p:nvSpPr>
        <p:spPr>
          <a:xfrm>
            <a:off x="971600" y="2996952"/>
            <a:ext cx="4000528" cy="500066"/>
          </a:xfrm>
          <a:prstGeom prst="wedgeRoundRectCallout">
            <a:avLst>
              <a:gd name="adj1" fmla="val -5953"/>
              <a:gd name="adj2" fmla="val 87073"/>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它对身心健康都有益。</a:t>
            </a:r>
            <a:endParaRPr lang="en-US" altLang="zh-CN" sz="2800" i="1" dirty="0" smtClean="0">
              <a:solidFill>
                <a:srgbClr val="FF0000"/>
              </a:solidFill>
              <a:latin typeface="Georgia" pitchFamily="18" charset="0"/>
              <a:ea typeface="华康海报体W12(P)" pitchFamily="82" charset="-122"/>
            </a:endParaRPr>
          </a:p>
        </p:txBody>
      </p:sp>
      <p:sp>
        <p:nvSpPr>
          <p:cNvPr id="12" name="圆角矩形标注 11"/>
          <p:cNvSpPr/>
          <p:nvPr/>
        </p:nvSpPr>
        <p:spPr>
          <a:xfrm>
            <a:off x="611560" y="2996952"/>
            <a:ext cx="7215270" cy="500066"/>
          </a:xfrm>
          <a:prstGeom prst="wedgeRoundRectCallout">
            <a:avLst>
              <a:gd name="adj1" fmla="val 35660"/>
              <a:gd name="adj2" fmla="val 97989"/>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比如进行体育活动这方面的锻炼是有趣的，</a:t>
            </a:r>
            <a:endParaRPr lang="en-US" altLang="zh-CN" sz="2800" i="1" dirty="0" smtClean="0">
              <a:solidFill>
                <a:srgbClr val="FF0000"/>
              </a:solidFill>
              <a:latin typeface="Georgia" pitchFamily="18" charset="0"/>
              <a:ea typeface="华康海报体W12(P)" pitchFamily="82" charset="-122"/>
            </a:endParaRPr>
          </a:p>
        </p:txBody>
      </p:sp>
      <p:sp>
        <p:nvSpPr>
          <p:cNvPr id="13" name="圆角矩形标注 12"/>
          <p:cNvSpPr/>
          <p:nvPr/>
        </p:nvSpPr>
        <p:spPr>
          <a:xfrm>
            <a:off x="1547664" y="3140968"/>
            <a:ext cx="6048672" cy="932114"/>
          </a:xfrm>
          <a:prstGeom prst="wedgeRoundRectCallout">
            <a:avLst>
              <a:gd name="adj1" fmla="val -4930"/>
              <a:gd name="adj2" fmla="val 72431"/>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当你们一起运动的时候，你可以和朋友家人一起度过时光。</a:t>
            </a:r>
            <a:endParaRPr lang="en-US" altLang="zh-CN" sz="2800" i="1" dirty="0" smtClean="0">
              <a:solidFill>
                <a:srgbClr val="FF0000"/>
              </a:solidFill>
              <a:latin typeface="Georgia" pitchFamily="18" charset="0"/>
              <a:ea typeface="华康海报体W12(P)" pitchFamily="82" charset="-122"/>
            </a:endParaRPr>
          </a:p>
        </p:txBody>
      </p:sp>
      <p:sp>
        <p:nvSpPr>
          <p:cNvPr id="17" name="圆角矩形标注 16"/>
          <p:cNvSpPr/>
          <p:nvPr/>
        </p:nvSpPr>
        <p:spPr>
          <a:xfrm>
            <a:off x="683568" y="4801142"/>
            <a:ext cx="4104456" cy="500066"/>
          </a:xfrm>
          <a:prstGeom prst="wedgeRoundRectCallout">
            <a:avLst>
              <a:gd name="adj1" fmla="val -3625"/>
              <a:gd name="adj2" fmla="val 81615"/>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请记住：“积习难改”。</a:t>
            </a:r>
            <a:endParaRPr lang="en-US" altLang="zh-CN" sz="2800" i="1" dirty="0" smtClean="0">
              <a:solidFill>
                <a:srgbClr val="FF0000"/>
              </a:solidFill>
              <a:latin typeface="Georgia" pitchFamily="18" charset="0"/>
              <a:ea typeface="华康海报体W12(P)" pitchFamily="82" charset="-122"/>
            </a:endParaRPr>
          </a:p>
        </p:txBody>
      </p:sp>
      <p:sp>
        <p:nvSpPr>
          <p:cNvPr id="18" name="圆角矩形标注 17"/>
          <p:cNvSpPr/>
          <p:nvPr/>
        </p:nvSpPr>
        <p:spPr>
          <a:xfrm>
            <a:off x="1187624" y="4801142"/>
            <a:ext cx="4176464" cy="932114"/>
          </a:xfrm>
          <a:prstGeom prst="wedgeRoundRectCallout">
            <a:avLst>
              <a:gd name="adj1" fmla="val -3666"/>
              <a:gd name="adj2" fmla="val 81216"/>
              <a:gd name="adj3" fmla="val 16667"/>
            </a:avLst>
          </a:prstGeom>
          <a:solidFill>
            <a:srgbClr val="FFFF00"/>
          </a:solidFill>
          <a:ln w="38100">
            <a:solidFill>
              <a:srgbClr val="9966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i="1" dirty="0" smtClean="0">
                <a:solidFill>
                  <a:srgbClr val="FF0000"/>
                </a:solidFill>
                <a:latin typeface="Georgia" pitchFamily="18" charset="0"/>
                <a:ea typeface="华康海报体W12(P)" pitchFamily="82" charset="-122"/>
              </a:rPr>
              <a:t>因此在为时太晚之前就开始锻炼吧！</a:t>
            </a:r>
            <a:endParaRPr lang="en-US" altLang="zh-CN" sz="2800" i="1" dirty="0" smtClean="0">
              <a:solidFill>
                <a:srgbClr val="FF0000"/>
              </a:solidFill>
              <a:latin typeface="Georgia" pitchFamily="18" charset="0"/>
              <a:ea typeface="华康海报体W12(P)" pitchFamily="8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ICE01.WAV"/>
                                        </p:tgtEl>
                                      </p:cMediaNode>
                                    </p:audio>
                                  </p:sub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Bottom)">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2" name="ICE01.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ICE01.WAV"/>
                                        </p:tgtEl>
                                      </p:cMediaNode>
                                    </p:audio>
                                  </p:sub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2" name="ICE01.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ICE01.WAV"/>
                                        </p:tgtEl>
                                      </p:cMediaNode>
                                    </p:audio>
                                  </p:sub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ICE01.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ICE01.WAV"/>
                                        </p:tgtEl>
                                      </p:cMediaNode>
                                    </p:audio>
                                  </p:sub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lide(fromBottom)">
                                      <p:cBhvr>
                                        <p:cTn id="43" dur="500"/>
                                        <p:tgtEl>
                                          <p:spTgt spid="12"/>
                                        </p:tgtEl>
                                      </p:cBhvr>
                                    </p:animEffect>
                                  </p:childTnLst>
                                  <p:subTnLst>
                                    <p:audio>
                                      <p:cMediaNode>
                                        <p:cTn display="0" masterRel="sameClick">
                                          <p:stCondLst>
                                            <p:cond evt="begin" delay="0">
                                              <p:tn val="41"/>
                                            </p:cond>
                                          </p:stCondLst>
                                          <p:endCondLst>
                                            <p:cond evt="onStopAudio" delay="0">
                                              <p:tgtEl>
                                                <p:sldTgt/>
                                              </p:tgtEl>
                                            </p:cond>
                                          </p:endCondLst>
                                        </p:cTn>
                                        <p:tgtEl>
                                          <p:sndTgt r:embed="rId2" name="ICE01.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ICE01.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lide(fromBottom)">
                                      <p:cBhvr>
                                        <p:cTn id="52" dur="500"/>
                                        <p:tgtEl>
                                          <p:spTgt spid="13"/>
                                        </p:tgtEl>
                                      </p:cBhvr>
                                    </p:animEffect>
                                  </p:childTnLst>
                                  <p:subTnLst>
                                    <p:audio>
                                      <p:cMediaNode>
                                        <p:cTn display="0" masterRel="sameClick">
                                          <p:stCondLst>
                                            <p:cond evt="begin" delay="0">
                                              <p:tn val="50"/>
                                            </p:cond>
                                          </p:stCondLst>
                                          <p:endCondLst>
                                            <p:cond evt="onStopAudio" delay="0">
                                              <p:tgtEl>
                                                <p:sldTgt/>
                                              </p:tgtEl>
                                            </p:cond>
                                          </p:endCondLst>
                                        </p:cTn>
                                        <p:tgtEl>
                                          <p:sndTgt r:embed="rId2" name="ICE01.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ICE01.WAV"/>
                                        </p:tgtEl>
                                      </p:cMediaNode>
                                    </p:audio>
                                  </p:sub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lide(fromBottom)">
                                      <p:cBhvr>
                                        <p:cTn id="61" dur="500"/>
                                        <p:tgtEl>
                                          <p:spTgt spid="17"/>
                                        </p:tgtEl>
                                      </p:cBhvr>
                                    </p:animEffect>
                                  </p:childTnLst>
                                  <p:subTnLst>
                                    <p:audio>
                                      <p:cMediaNode>
                                        <p:cTn display="0" masterRel="sameClick">
                                          <p:stCondLst>
                                            <p:cond evt="begin" delay="0">
                                              <p:tn val="59"/>
                                            </p:cond>
                                          </p:stCondLst>
                                          <p:endCondLst>
                                            <p:cond evt="onStopAudio" delay="0">
                                              <p:tgtEl>
                                                <p:sldTgt/>
                                              </p:tgtEl>
                                            </p:cond>
                                          </p:endCondLst>
                                        </p:cTn>
                                        <p:tgtEl>
                                          <p:sndTgt r:embed="rId2" name="ICE01.WAV"/>
                                        </p:tgtEl>
                                      </p:cMediaNode>
                                    </p:audio>
                                  </p:sub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ICE01.WAV"/>
                                        </p:tgtEl>
                                      </p:cMediaNode>
                                    </p:audio>
                                  </p:sub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lide(fromBottom)">
                                      <p:cBhvr>
                                        <p:cTn id="70" dur="500"/>
                                        <p:tgtEl>
                                          <p:spTgt spid="18"/>
                                        </p:tgtEl>
                                      </p:cBhvr>
                                    </p:animEffect>
                                  </p:childTnLst>
                                  <p:subTnLst>
                                    <p:audio>
                                      <p:cMediaNode>
                                        <p:cTn display="0" masterRel="sameClick">
                                          <p:stCondLst>
                                            <p:cond evt="begin" delay="0">
                                              <p:tn val="68"/>
                                            </p:cond>
                                          </p:stCondLst>
                                          <p:endCondLst>
                                            <p:cond evt="onStopAudio" delay="0">
                                              <p:tgtEl>
                                                <p:sldTgt/>
                                              </p:tgtEl>
                                            </p:cond>
                                          </p:endCondLst>
                                        </p:cTn>
                                        <p:tgtEl>
                                          <p:sndTgt r:embed="rId2" name="ICE01.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7" grpId="0" animBg="1"/>
      <p:bldP spid="17" grpId="1" animBg="1"/>
      <p:bldP spid="18" grpId="0" animBg="1"/>
      <p:bldP spid="18"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60648"/>
            <a:ext cx="8028384" cy="722311"/>
          </a:xfrm>
        </p:spPr>
        <p:txBody>
          <a:bodyPr/>
          <a:lstStyle/>
          <a:p>
            <a:pPr>
              <a:lnSpc>
                <a:spcPct val="60000"/>
              </a:lnSpc>
            </a:pPr>
            <a:r>
              <a:rPr lang="en-US" altLang="zh-CN" sz="4400" b="0" i="0" dirty="0" smtClean="0">
                <a:latin typeface="Script MT Bold" pitchFamily="66" charset="0"/>
              </a:rPr>
              <a:t>2b. </a:t>
            </a:r>
            <a:r>
              <a:rPr lang="en-US" altLang="zh-CN" sz="3600" b="0" i="0" dirty="0" smtClean="0">
                <a:latin typeface="Script MT Bold" pitchFamily="66" charset="0"/>
              </a:rPr>
              <a:t>Read the article and complete the pie charts on the next page.</a:t>
            </a:r>
            <a:endParaRPr lang="zh-CN" altLang="en-US" sz="3600" b="0" i="0" dirty="0">
              <a:latin typeface="Script MT Bold" pitchFamily="66" charset="0"/>
            </a:endParaRPr>
          </a:p>
        </p:txBody>
      </p:sp>
      <p:sp>
        <p:nvSpPr>
          <p:cNvPr id="7" name="矩形 6"/>
          <p:cNvSpPr/>
          <p:nvPr/>
        </p:nvSpPr>
        <p:spPr>
          <a:xfrm>
            <a:off x="223598" y="1501815"/>
            <a:ext cx="8892480" cy="2503249"/>
          </a:xfrm>
          <a:prstGeom prst="rect">
            <a:avLst/>
          </a:prstGeom>
        </p:spPr>
        <p:txBody>
          <a:bodyPr wrap="square">
            <a:spAutoFit/>
          </a:bodyPr>
          <a:lstStyle/>
          <a:p>
            <a:pPr>
              <a:lnSpc>
                <a:spcPts val="4700"/>
              </a:lnSpc>
            </a:pPr>
            <a:r>
              <a:rPr lang="en-US" altLang="zh-CN" sz="2800" i="1" dirty="0" smtClean="0">
                <a:latin typeface="Georgia" pitchFamily="18" charset="0"/>
              </a:rPr>
              <a:t>Last month we </a:t>
            </a:r>
            <a:r>
              <a:rPr lang="en-US" altLang="zh-CN" sz="2800" i="1" dirty="0" smtClean="0">
                <a:solidFill>
                  <a:srgbClr val="FF0000"/>
                </a:solidFill>
                <a:latin typeface="Georgia" pitchFamily="18" charset="0"/>
              </a:rPr>
              <a:t>asked</a:t>
            </a:r>
            <a:r>
              <a:rPr lang="en-US" altLang="zh-CN" sz="2800" i="1" dirty="0" smtClean="0">
                <a:latin typeface="Georgia" pitchFamily="18" charset="0"/>
              </a:rPr>
              <a:t> our students </a:t>
            </a:r>
            <a:r>
              <a:rPr lang="en-US" altLang="zh-CN" sz="2800" i="1" dirty="0" smtClean="0">
                <a:solidFill>
                  <a:srgbClr val="FF0000"/>
                </a:solidFill>
                <a:latin typeface="Georgia" pitchFamily="18" charset="0"/>
              </a:rPr>
              <a:t>about</a:t>
            </a:r>
            <a:r>
              <a:rPr lang="en-US" altLang="zh-CN" sz="2800" i="1" dirty="0" smtClean="0">
                <a:latin typeface="Georgia" pitchFamily="18" charset="0"/>
              </a:rPr>
              <a:t> their </a:t>
            </a:r>
            <a:r>
              <a:rPr lang="en-US" altLang="zh-CN" sz="2800" i="1" dirty="0" smtClean="0">
                <a:solidFill>
                  <a:srgbClr val="0033CC"/>
                </a:solidFill>
                <a:latin typeface="Georgia" pitchFamily="18" charset="0"/>
              </a:rPr>
              <a:t>free time</a:t>
            </a:r>
            <a:r>
              <a:rPr lang="en-US" altLang="zh-CN" sz="2800" i="1" dirty="0" smtClean="0">
                <a:latin typeface="Georgia" pitchFamily="18" charset="0"/>
              </a:rPr>
              <a:t> activities.   Our questions were about exercise, use of the Internet and watching TV. </a:t>
            </a:r>
            <a:r>
              <a:rPr lang="en-US" altLang="zh-CN" sz="2800" i="1" dirty="0" smtClean="0">
                <a:solidFill>
                  <a:srgbClr val="FF0000"/>
                </a:solidFill>
                <a:latin typeface="Georgia" pitchFamily="18" charset="0"/>
              </a:rPr>
              <a:t>Here are the results.</a:t>
            </a:r>
            <a:endParaRPr lang="zh-CN" altLang="en-US" sz="2800" dirty="0">
              <a:solidFill>
                <a:srgbClr val="FF0000"/>
              </a:solidFill>
            </a:endParaRPr>
          </a:p>
        </p:txBody>
      </p:sp>
      <p:sp>
        <p:nvSpPr>
          <p:cNvPr id="8" name="矩形 7"/>
          <p:cNvSpPr/>
          <p:nvPr/>
        </p:nvSpPr>
        <p:spPr>
          <a:xfrm>
            <a:off x="223598" y="3804537"/>
            <a:ext cx="8740890" cy="2913618"/>
          </a:xfrm>
          <a:prstGeom prst="rect">
            <a:avLst/>
          </a:prstGeom>
        </p:spPr>
        <p:txBody>
          <a:bodyPr wrap="square">
            <a:spAutoFit/>
          </a:bodyPr>
          <a:lstStyle/>
          <a:p>
            <a:pPr>
              <a:lnSpc>
                <a:spcPts val="4400"/>
              </a:lnSpc>
            </a:pPr>
            <a:r>
              <a:rPr lang="en-US" altLang="zh-CN" i="1" dirty="0" smtClean="0">
                <a:latin typeface="Georgia" pitchFamily="18" charset="0"/>
              </a:rPr>
              <a:t> </a:t>
            </a:r>
            <a:r>
              <a:rPr lang="en-US" altLang="zh-CN" sz="2800" i="1" dirty="0" smtClean="0">
                <a:latin typeface="Georgia" pitchFamily="18" charset="0"/>
              </a:rPr>
              <a:t>We </a:t>
            </a:r>
            <a:r>
              <a:rPr lang="en-US" altLang="zh-CN" sz="2800" i="1" dirty="0" smtClean="0">
                <a:solidFill>
                  <a:srgbClr val="0033CC"/>
                </a:solidFill>
                <a:latin typeface="Georgia" pitchFamily="18" charset="0"/>
              </a:rPr>
              <a:t>found</a:t>
            </a:r>
            <a:r>
              <a:rPr lang="en-US" altLang="zh-CN" sz="2800" i="1" dirty="0" smtClean="0">
                <a:latin typeface="Georgia" pitchFamily="18" charset="0"/>
              </a:rPr>
              <a:t> that only </a:t>
            </a:r>
            <a:r>
              <a:rPr lang="en-US" altLang="zh-CN" sz="2800" i="1" dirty="0" smtClean="0">
                <a:solidFill>
                  <a:srgbClr val="FF0000"/>
                </a:solidFill>
                <a:latin typeface="Georgia" pitchFamily="18" charset="0"/>
              </a:rPr>
              <a:t>fifteen percent</a:t>
            </a:r>
            <a:r>
              <a:rPr lang="en-US" altLang="zh-CN" sz="2800" i="1" dirty="0" smtClean="0">
                <a:latin typeface="Georgia" pitchFamily="18" charset="0"/>
              </a:rPr>
              <a:t> of our students exercise every day. </a:t>
            </a:r>
            <a:r>
              <a:rPr lang="en-US" altLang="zh-CN" sz="2800" i="1" dirty="0" smtClean="0">
                <a:solidFill>
                  <a:srgbClr val="FF0000"/>
                </a:solidFill>
                <a:latin typeface="Georgia" pitchFamily="18" charset="0"/>
              </a:rPr>
              <a:t>Forty-five percent </a:t>
            </a:r>
            <a:r>
              <a:rPr lang="en-US" altLang="zh-CN" sz="2800" i="1" dirty="0" smtClean="0">
                <a:latin typeface="Georgia" pitchFamily="18" charset="0"/>
              </a:rPr>
              <a:t>exercise four to six times a week. </a:t>
            </a:r>
            <a:r>
              <a:rPr lang="en-US" altLang="zh-CN" sz="2800" i="1" dirty="0" smtClean="0">
                <a:solidFill>
                  <a:srgbClr val="FF0000"/>
                </a:solidFill>
                <a:latin typeface="Georgia" pitchFamily="18" charset="0"/>
              </a:rPr>
              <a:t>Twenty percent </a:t>
            </a:r>
            <a:r>
              <a:rPr lang="en-US" altLang="zh-CN" sz="2800" i="1" dirty="0" smtClean="0">
                <a:latin typeface="Georgia" pitchFamily="18" charset="0"/>
              </a:rPr>
              <a:t>exercise only one to three times a week. And </a:t>
            </a:r>
            <a:r>
              <a:rPr lang="en-US" altLang="zh-CN" sz="2800" i="1" dirty="0" smtClean="0">
                <a:solidFill>
                  <a:srgbClr val="FF0000"/>
                </a:solidFill>
                <a:latin typeface="Georgia" pitchFamily="18" charset="0"/>
              </a:rPr>
              <a:t>twenty percent </a:t>
            </a:r>
            <a:r>
              <a:rPr lang="en-US" altLang="zh-CN" sz="2800" i="1" dirty="0" smtClean="0">
                <a:latin typeface="Georgia" pitchFamily="18" charset="0"/>
              </a:rPr>
              <a:t>do </a:t>
            </a:r>
            <a:r>
              <a:rPr lang="en-US" altLang="zh-CN" sz="2800" i="1" dirty="0" smtClean="0">
                <a:solidFill>
                  <a:srgbClr val="0033CC"/>
                </a:solidFill>
                <a:latin typeface="Georgia" pitchFamily="18" charset="0"/>
              </a:rPr>
              <a:t>not</a:t>
            </a:r>
            <a:r>
              <a:rPr lang="en-US" altLang="zh-CN" sz="2800" i="1" dirty="0" smtClean="0">
                <a:latin typeface="Georgia" pitchFamily="18" charset="0"/>
              </a:rPr>
              <a:t> exercise </a:t>
            </a:r>
            <a:r>
              <a:rPr lang="en-US" altLang="zh-CN" sz="2800" i="1" dirty="0" smtClean="0">
                <a:solidFill>
                  <a:srgbClr val="0033CC"/>
                </a:solidFill>
                <a:latin typeface="Georgia" pitchFamily="18" charset="0"/>
              </a:rPr>
              <a:t>at all</a:t>
            </a:r>
            <a:r>
              <a:rPr lang="en-US" altLang="zh-CN" sz="2800" i="1" dirty="0" smtClean="0">
                <a:latin typeface="Georgia" pitchFamily="18" charset="0"/>
              </a:rPr>
              <a:t>!</a:t>
            </a:r>
            <a:endParaRPr lang="zh-CN" altLang="en-US" sz="2800" dirty="0"/>
          </a:p>
        </p:txBody>
      </p:sp>
      <p:sp>
        <p:nvSpPr>
          <p:cNvPr id="9" name="矩形 8"/>
          <p:cNvSpPr/>
          <p:nvPr/>
        </p:nvSpPr>
        <p:spPr>
          <a:xfrm>
            <a:off x="179512" y="1079738"/>
            <a:ext cx="8747356" cy="477054"/>
          </a:xfrm>
          <a:prstGeom prst="rect">
            <a:avLst/>
          </a:prstGeom>
          <a:solidFill>
            <a:srgbClr val="CCFF99"/>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zh-CN" sz="2500" i="1" dirty="0" smtClean="0">
                <a:solidFill>
                  <a:srgbClr val="FF0000"/>
                </a:solidFill>
                <a:latin typeface="Georgia" pitchFamily="18" charset="0"/>
              </a:rPr>
              <a:t>What Do NO. 5 High School Students Do in their Free Time?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4800" b="0" i="0" dirty="0" smtClean="0">
                <a:latin typeface="Script MT Bold" pitchFamily="66" charset="0"/>
              </a:rPr>
              <a:t>The points of 2b.</a:t>
            </a:r>
            <a:endParaRPr lang="zh-CN" altLang="en-US" sz="4800" b="0" i="0" dirty="0">
              <a:latin typeface="Script MT Bold" pitchFamily="66" charset="0"/>
            </a:endParaRPr>
          </a:p>
        </p:txBody>
      </p:sp>
      <p:sp>
        <p:nvSpPr>
          <p:cNvPr id="7" name="TextBox 6"/>
          <p:cNvSpPr txBox="1"/>
          <p:nvPr/>
        </p:nvSpPr>
        <p:spPr>
          <a:xfrm>
            <a:off x="602567" y="1159585"/>
            <a:ext cx="3191899" cy="523220"/>
          </a:xfrm>
          <a:prstGeom prst="rect">
            <a:avLst/>
          </a:prstGeom>
          <a:noFill/>
        </p:spPr>
        <p:txBody>
          <a:bodyPr wrap="none" rtlCol="0">
            <a:spAutoFit/>
          </a:bodyPr>
          <a:lstStyle/>
          <a:p>
            <a:r>
              <a:rPr lang="en-US" altLang="zh-CN" sz="2800" i="1" dirty="0" smtClean="0">
                <a:latin typeface="Georgia" pitchFamily="18" charset="0"/>
              </a:rPr>
              <a:t>1. ask sb. about </a:t>
            </a:r>
            <a:r>
              <a:rPr lang="en-US" altLang="zh-CN" sz="2800" i="1" dirty="0" err="1" smtClean="0">
                <a:latin typeface="Georgia" pitchFamily="18" charset="0"/>
              </a:rPr>
              <a:t>sth</a:t>
            </a:r>
            <a:endParaRPr lang="zh-CN" altLang="en-US" sz="2800" i="1" dirty="0">
              <a:latin typeface="Georgia" pitchFamily="18" charset="0"/>
            </a:endParaRPr>
          </a:p>
        </p:txBody>
      </p:sp>
      <p:sp>
        <p:nvSpPr>
          <p:cNvPr id="8" name="TextBox 7"/>
          <p:cNvSpPr txBox="1"/>
          <p:nvPr/>
        </p:nvSpPr>
        <p:spPr>
          <a:xfrm>
            <a:off x="3923928" y="1177588"/>
            <a:ext cx="3775393" cy="523220"/>
          </a:xfrm>
          <a:prstGeom prst="rect">
            <a:avLst/>
          </a:prstGeom>
          <a:noFill/>
        </p:spPr>
        <p:txBody>
          <a:bodyPr wrap="none" rtlCol="0">
            <a:spAutoFit/>
          </a:bodyPr>
          <a:lstStyle/>
          <a:p>
            <a:r>
              <a:rPr lang="zh-CN" altLang="en-US" sz="2800" i="1" dirty="0" smtClean="0">
                <a:latin typeface="Georgia" pitchFamily="18" charset="0"/>
              </a:rPr>
              <a:t>为某人关于某事的情况</a:t>
            </a:r>
            <a:endParaRPr lang="zh-CN" altLang="en-US" sz="2800" i="1" dirty="0">
              <a:latin typeface="Georgia" pitchFamily="18" charset="0"/>
            </a:endParaRPr>
          </a:p>
        </p:txBody>
      </p:sp>
      <p:sp>
        <p:nvSpPr>
          <p:cNvPr id="9" name="TextBox 8"/>
          <p:cNvSpPr txBox="1"/>
          <p:nvPr/>
        </p:nvSpPr>
        <p:spPr>
          <a:xfrm>
            <a:off x="886685" y="3516601"/>
            <a:ext cx="7141699" cy="523220"/>
          </a:xfrm>
          <a:prstGeom prst="rect">
            <a:avLst/>
          </a:prstGeom>
          <a:noFill/>
        </p:spPr>
        <p:txBody>
          <a:bodyPr wrap="none" rtlCol="0">
            <a:spAutoFit/>
          </a:bodyPr>
          <a:lstStyle/>
          <a:p>
            <a:r>
              <a:rPr lang="en-US" altLang="zh-CN" sz="2800" i="1" dirty="0" smtClean="0">
                <a:latin typeface="Georgia" pitchFamily="18" charset="0"/>
              </a:rPr>
              <a:t>I ask my teacher _____ today’s homework</a:t>
            </a:r>
            <a:endParaRPr lang="zh-CN" altLang="en-US" sz="2800" i="1" dirty="0">
              <a:latin typeface="Georgia" pitchFamily="18" charset="0"/>
            </a:endParaRPr>
          </a:p>
        </p:txBody>
      </p:sp>
      <p:sp>
        <p:nvSpPr>
          <p:cNvPr id="10" name="TextBox 9"/>
          <p:cNvSpPr txBox="1"/>
          <p:nvPr/>
        </p:nvSpPr>
        <p:spPr>
          <a:xfrm>
            <a:off x="3688899" y="3500654"/>
            <a:ext cx="1112805"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about</a:t>
            </a:r>
            <a:endParaRPr lang="zh-CN" altLang="en-US" sz="2800" i="1" dirty="0">
              <a:solidFill>
                <a:srgbClr val="FF0000"/>
              </a:solidFill>
              <a:latin typeface="Georgia" pitchFamily="18" charset="0"/>
            </a:endParaRPr>
          </a:p>
        </p:txBody>
      </p:sp>
      <p:sp>
        <p:nvSpPr>
          <p:cNvPr id="11" name="TextBox 10"/>
          <p:cNvSpPr txBox="1"/>
          <p:nvPr/>
        </p:nvSpPr>
        <p:spPr>
          <a:xfrm>
            <a:off x="886685" y="4105855"/>
            <a:ext cx="6519734" cy="954107"/>
          </a:xfrm>
          <a:prstGeom prst="rect">
            <a:avLst/>
          </a:prstGeom>
          <a:noFill/>
        </p:spPr>
        <p:txBody>
          <a:bodyPr wrap="none" rtlCol="0">
            <a:spAutoFit/>
          </a:bodyPr>
          <a:lstStyle/>
          <a:p>
            <a:r>
              <a:rPr lang="en-US" altLang="zh-CN" sz="2800" i="1" dirty="0" smtClean="0">
                <a:latin typeface="Georgia" pitchFamily="18" charset="0"/>
              </a:rPr>
              <a:t>Mary asked me something ______ my</a:t>
            </a:r>
          </a:p>
          <a:p>
            <a:r>
              <a:rPr lang="en-US" altLang="zh-CN" sz="2800" i="1" dirty="0" smtClean="0">
                <a:latin typeface="Georgia" pitchFamily="18" charset="0"/>
              </a:rPr>
              <a:t> birthday party.</a:t>
            </a:r>
            <a:endParaRPr lang="zh-CN" altLang="en-US" sz="2800" i="1" dirty="0">
              <a:latin typeface="Georgia" pitchFamily="18" charset="0"/>
            </a:endParaRPr>
          </a:p>
        </p:txBody>
      </p:sp>
      <p:sp>
        <p:nvSpPr>
          <p:cNvPr id="12" name="TextBox 11"/>
          <p:cNvSpPr txBox="1"/>
          <p:nvPr/>
        </p:nvSpPr>
        <p:spPr>
          <a:xfrm>
            <a:off x="5403411" y="4077072"/>
            <a:ext cx="1112805"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about</a:t>
            </a:r>
            <a:endParaRPr lang="zh-CN" altLang="en-US" sz="2800" i="1" dirty="0">
              <a:solidFill>
                <a:srgbClr val="FF0000"/>
              </a:solidFill>
              <a:latin typeface="Georgia" pitchFamily="18" charset="0"/>
            </a:endParaRPr>
          </a:p>
        </p:txBody>
      </p:sp>
      <p:sp>
        <p:nvSpPr>
          <p:cNvPr id="13" name="TextBox 12"/>
          <p:cNvSpPr txBox="1"/>
          <p:nvPr/>
        </p:nvSpPr>
        <p:spPr>
          <a:xfrm>
            <a:off x="886685" y="1748839"/>
            <a:ext cx="4166525" cy="523220"/>
          </a:xfrm>
          <a:prstGeom prst="rect">
            <a:avLst/>
          </a:prstGeom>
          <a:noFill/>
        </p:spPr>
        <p:txBody>
          <a:bodyPr wrap="none" rtlCol="0">
            <a:spAutoFit/>
          </a:bodyPr>
          <a:lstStyle/>
          <a:p>
            <a:r>
              <a:rPr lang="en-US" altLang="zh-CN" sz="2800" i="1" dirty="0" smtClean="0">
                <a:latin typeface="Georgia" pitchFamily="18" charset="0"/>
              </a:rPr>
              <a:t>ask for + help    </a:t>
            </a:r>
            <a:r>
              <a:rPr lang="zh-CN" altLang="en-US" sz="2800" i="1" dirty="0" smtClean="0">
                <a:latin typeface="Georgia" pitchFamily="18" charset="0"/>
              </a:rPr>
              <a:t>请求帮助</a:t>
            </a:r>
            <a:endParaRPr lang="zh-CN" altLang="en-US" sz="2800" i="1" dirty="0">
              <a:latin typeface="Georgia" pitchFamily="18" charset="0"/>
            </a:endParaRPr>
          </a:p>
        </p:txBody>
      </p:sp>
      <p:sp>
        <p:nvSpPr>
          <p:cNvPr id="14" name="TextBox 13"/>
          <p:cNvSpPr txBox="1"/>
          <p:nvPr/>
        </p:nvSpPr>
        <p:spPr>
          <a:xfrm>
            <a:off x="886685" y="2338093"/>
            <a:ext cx="4980851" cy="523220"/>
          </a:xfrm>
          <a:prstGeom prst="rect">
            <a:avLst/>
          </a:prstGeom>
          <a:noFill/>
        </p:spPr>
        <p:txBody>
          <a:bodyPr wrap="none" rtlCol="0">
            <a:spAutoFit/>
          </a:bodyPr>
          <a:lstStyle/>
          <a:p>
            <a:r>
              <a:rPr lang="en-US" altLang="zh-CN" sz="2800" i="1" dirty="0" smtClean="0">
                <a:latin typeface="Georgia" pitchFamily="18" charset="0"/>
              </a:rPr>
              <a:t>ask sb. to do </a:t>
            </a:r>
            <a:r>
              <a:rPr lang="en-US" altLang="zh-CN" sz="2800" i="1" dirty="0" err="1" smtClean="0">
                <a:latin typeface="Georgia" pitchFamily="18" charset="0"/>
              </a:rPr>
              <a:t>sth</a:t>
            </a:r>
            <a:r>
              <a:rPr lang="en-US" altLang="zh-CN" sz="2800" i="1" dirty="0" smtClean="0">
                <a:latin typeface="Georgia" pitchFamily="18" charset="0"/>
              </a:rPr>
              <a:t>.</a:t>
            </a:r>
            <a:r>
              <a:rPr lang="zh-CN" altLang="en-US" sz="2800" i="1" dirty="0" smtClean="0">
                <a:latin typeface="Georgia" pitchFamily="18" charset="0"/>
              </a:rPr>
              <a:t>叫某人做某事</a:t>
            </a:r>
            <a:endParaRPr lang="zh-CN" altLang="en-US" sz="2800" i="1" dirty="0">
              <a:latin typeface="Georgia" pitchFamily="18" charset="0"/>
            </a:endParaRPr>
          </a:p>
        </p:txBody>
      </p:sp>
      <p:sp>
        <p:nvSpPr>
          <p:cNvPr id="15" name="TextBox 14"/>
          <p:cNvSpPr txBox="1"/>
          <p:nvPr/>
        </p:nvSpPr>
        <p:spPr>
          <a:xfrm>
            <a:off x="886685" y="5125996"/>
            <a:ext cx="5077031" cy="523220"/>
          </a:xfrm>
          <a:prstGeom prst="rect">
            <a:avLst/>
          </a:prstGeom>
          <a:noFill/>
        </p:spPr>
        <p:txBody>
          <a:bodyPr wrap="none" rtlCol="0">
            <a:spAutoFit/>
          </a:bodyPr>
          <a:lstStyle/>
          <a:p>
            <a:r>
              <a:rPr lang="en-US" altLang="zh-CN" sz="2800" i="1" dirty="0" smtClean="0">
                <a:latin typeface="Georgia" pitchFamily="18" charset="0"/>
              </a:rPr>
              <a:t>He asks his friend _____help.</a:t>
            </a:r>
          </a:p>
        </p:txBody>
      </p:sp>
      <p:sp>
        <p:nvSpPr>
          <p:cNvPr id="17" name="TextBox 16"/>
          <p:cNvSpPr txBox="1"/>
          <p:nvPr/>
        </p:nvSpPr>
        <p:spPr>
          <a:xfrm>
            <a:off x="886685" y="5715253"/>
            <a:ext cx="5899372" cy="954107"/>
          </a:xfrm>
          <a:prstGeom prst="rect">
            <a:avLst/>
          </a:prstGeom>
          <a:noFill/>
        </p:spPr>
        <p:txBody>
          <a:bodyPr wrap="none" rtlCol="0">
            <a:spAutoFit/>
          </a:bodyPr>
          <a:lstStyle/>
          <a:p>
            <a:r>
              <a:rPr lang="en-US" altLang="zh-CN" sz="2800" i="1" dirty="0" smtClean="0">
                <a:latin typeface="Georgia" pitchFamily="18" charset="0"/>
              </a:rPr>
              <a:t>My mother asks me ______ do my</a:t>
            </a:r>
          </a:p>
          <a:p>
            <a:r>
              <a:rPr lang="en-US" altLang="zh-CN" sz="2800" i="1" dirty="0" smtClean="0">
                <a:latin typeface="Georgia" pitchFamily="18" charset="0"/>
              </a:rPr>
              <a:t> homework.</a:t>
            </a:r>
          </a:p>
        </p:txBody>
      </p:sp>
      <p:sp>
        <p:nvSpPr>
          <p:cNvPr id="18" name="TextBox 17"/>
          <p:cNvSpPr txBox="1"/>
          <p:nvPr/>
        </p:nvSpPr>
        <p:spPr>
          <a:xfrm>
            <a:off x="4067944" y="5138028"/>
            <a:ext cx="660758"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for</a:t>
            </a:r>
            <a:endParaRPr lang="zh-CN" altLang="en-US" sz="2800" i="1" dirty="0">
              <a:solidFill>
                <a:srgbClr val="FF0000"/>
              </a:solidFill>
              <a:latin typeface="Georgia" pitchFamily="18" charset="0"/>
            </a:endParaRPr>
          </a:p>
        </p:txBody>
      </p:sp>
      <p:sp>
        <p:nvSpPr>
          <p:cNvPr id="19" name="TextBox 18"/>
          <p:cNvSpPr txBox="1"/>
          <p:nvPr/>
        </p:nvSpPr>
        <p:spPr>
          <a:xfrm>
            <a:off x="4617593" y="5733256"/>
            <a:ext cx="502061"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to</a:t>
            </a:r>
            <a:endParaRPr lang="zh-CN" altLang="en-US" sz="2800" i="1" dirty="0">
              <a:solidFill>
                <a:srgbClr val="FF0000"/>
              </a:solidFill>
              <a:latin typeface="Georgia" pitchFamily="18" charset="0"/>
            </a:endParaRPr>
          </a:p>
        </p:txBody>
      </p:sp>
      <p:sp>
        <p:nvSpPr>
          <p:cNvPr id="20" name="TextBox 19"/>
          <p:cNvSpPr txBox="1"/>
          <p:nvPr/>
        </p:nvSpPr>
        <p:spPr>
          <a:xfrm>
            <a:off x="886685" y="2927347"/>
            <a:ext cx="6042039" cy="523220"/>
          </a:xfrm>
          <a:prstGeom prst="rect">
            <a:avLst/>
          </a:prstGeom>
          <a:noFill/>
        </p:spPr>
        <p:txBody>
          <a:bodyPr wrap="none" rtlCol="0">
            <a:spAutoFit/>
          </a:bodyPr>
          <a:lstStyle/>
          <a:p>
            <a:r>
              <a:rPr lang="en-US" altLang="zh-CN" sz="2800" i="1" dirty="0" smtClean="0">
                <a:latin typeface="Georgia" pitchFamily="18" charset="0"/>
              </a:rPr>
              <a:t>ask sb. not to do </a:t>
            </a:r>
            <a:r>
              <a:rPr lang="en-US" altLang="zh-CN" sz="2800" i="1" dirty="0" err="1" smtClean="0">
                <a:latin typeface="Georgia" pitchFamily="18" charset="0"/>
              </a:rPr>
              <a:t>sth</a:t>
            </a:r>
            <a:r>
              <a:rPr lang="en-US" altLang="zh-CN" sz="2800" i="1" dirty="0" smtClean="0">
                <a:latin typeface="Georgia" pitchFamily="18" charset="0"/>
              </a:rPr>
              <a:t>. </a:t>
            </a:r>
            <a:r>
              <a:rPr lang="zh-CN" altLang="en-US" sz="2800" i="1" dirty="0" smtClean="0">
                <a:latin typeface="Georgia" pitchFamily="18" charset="0"/>
              </a:rPr>
              <a:t>叫某人别做某事</a:t>
            </a:r>
            <a:endParaRPr lang="zh-CN" altLang="en-US" sz="2800" i="1"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Bottom)">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lide(fromBottom)">
                                      <p:cBhvr>
                                        <p:cTn id="27" dur="5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lide(fromBottom)">
                                      <p:cBhvr>
                                        <p:cTn id="37" dur="500"/>
                                        <p:tgtEl>
                                          <p:spTgt spid="11"/>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lide(fromBottom)">
                                      <p:cBhvr>
                                        <p:cTn id="42" dur="500"/>
                                        <p:tgtEl>
                                          <p:spTgt spid="15"/>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lide(fromBottom)">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slide(fromBottom)">
                                      <p:cBhvr>
                                        <p:cTn id="52" dur="500"/>
                                        <p:tgtEl>
                                          <p:spTgt spid="10">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type.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slide(fromBottom)">
                                      <p:cBhvr>
                                        <p:cTn id="57" dur="500"/>
                                        <p:tgtEl>
                                          <p:spTgt spid="12">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type.wav"/>
                                        </p:tgtEl>
                                      </p:cMediaNode>
                                    </p:audio>
                                  </p:sub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slide(fromBottom)">
                                      <p:cBhvr>
                                        <p:cTn id="62" dur="500"/>
                                        <p:tgtEl>
                                          <p:spTgt spid="18">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3" name="type.wav"/>
                                        </p:tgtEl>
                                      </p:cMediaNode>
                                    </p:audio>
                                  </p:sub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slide(fromBottom)">
                                      <p:cBhvr>
                                        <p:cTn id="67" dur="500"/>
                                        <p:tgtEl>
                                          <p:spTgt spid="19">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4" grpId="0"/>
      <p:bldP spid="15" grpId="0"/>
      <p:bldP spid="17" grpId="0"/>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4800" b="0" i="0" dirty="0" smtClean="0">
                <a:latin typeface="Script MT Bold" pitchFamily="66" charset="0"/>
              </a:rPr>
              <a:t>The points of 2b.</a:t>
            </a:r>
            <a:endParaRPr lang="zh-CN" altLang="en-US" sz="4800" b="0" i="0" dirty="0">
              <a:latin typeface="Script MT Bold" pitchFamily="66" charset="0"/>
            </a:endParaRPr>
          </a:p>
        </p:txBody>
      </p:sp>
      <p:sp>
        <p:nvSpPr>
          <p:cNvPr id="16" name="TextBox 15"/>
          <p:cNvSpPr txBox="1"/>
          <p:nvPr/>
        </p:nvSpPr>
        <p:spPr>
          <a:xfrm>
            <a:off x="1152469" y="1628800"/>
            <a:ext cx="3057247" cy="523220"/>
          </a:xfrm>
          <a:prstGeom prst="rect">
            <a:avLst/>
          </a:prstGeom>
          <a:noFill/>
        </p:spPr>
        <p:txBody>
          <a:bodyPr wrap="none" rtlCol="0">
            <a:spAutoFit/>
          </a:bodyPr>
          <a:lstStyle/>
          <a:p>
            <a:r>
              <a:rPr lang="zh-CN" altLang="en-US" sz="2800" dirty="0" smtClean="0">
                <a:latin typeface="Georgia" pitchFamily="18" charset="0"/>
              </a:rPr>
              <a:t>在某人的空闲时间</a:t>
            </a:r>
            <a:endParaRPr lang="zh-CN" altLang="en-US" sz="2800" dirty="0">
              <a:latin typeface="Georgia" pitchFamily="18" charset="0"/>
            </a:endParaRPr>
          </a:p>
        </p:txBody>
      </p:sp>
      <p:sp>
        <p:nvSpPr>
          <p:cNvPr id="21" name="TextBox 20"/>
          <p:cNvSpPr txBox="1"/>
          <p:nvPr/>
        </p:nvSpPr>
        <p:spPr>
          <a:xfrm>
            <a:off x="806143" y="2132856"/>
            <a:ext cx="3837910" cy="523220"/>
          </a:xfrm>
          <a:prstGeom prst="rect">
            <a:avLst/>
          </a:prstGeom>
          <a:noFill/>
        </p:spPr>
        <p:txBody>
          <a:bodyPr wrap="none" rtlCol="0">
            <a:spAutoFit/>
          </a:bodyPr>
          <a:lstStyle/>
          <a:p>
            <a:r>
              <a:rPr lang="en-US" altLang="zh-CN" sz="2800" i="1" dirty="0" smtClean="0">
                <a:latin typeface="Georgia" pitchFamily="18" charset="0"/>
              </a:rPr>
              <a:t>3. Here are the results.</a:t>
            </a:r>
            <a:endParaRPr lang="zh-CN" altLang="en-US" sz="2800" i="1" dirty="0">
              <a:latin typeface="Georgia" pitchFamily="18" charset="0"/>
            </a:endParaRPr>
          </a:p>
        </p:txBody>
      </p:sp>
      <p:sp>
        <p:nvSpPr>
          <p:cNvPr id="22" name="TextBox 21"/>
          <p:cNvSpPr txBox="1"/>
          <p:nvPr/>
        </p:nvSpPr>
        <p:spPr>
          <a:xfrm>
            <a:off x="1224477" y="2689756"/>
            <a:ext cx="2339102" cy="523220"/>
          </a:xfrm>
          <a:prstGeom prst="rect">
            <a:avLst/>
          </a:prstGeom>
          <a:noFill/>
        </p:spPr>
        <p:txBody>
          <a:bodyPr wrap="none" rtlCol="0">
            <a:spAutoFit/>
          </a:bodyPr>
          <a:lstStyle/>
          <a:p>
            <a:r>
              <a:rPr lang="zh-CN" altLang="en-US" sz="2800" dirty="0" smtClean="0">
                <a:latin typeface="Georgia" pitchFamily="18" charset="0"/>
              </a:rPr>
              <a:t>这是调查结果</a:t>
            </a:r>
            <a:endParaRPr lang="en-US" altLang="zh-CN" sz="2800" dirty="0" smtClean="0">
              <a:latin typeface="Georgia" pitchFamily="18" charset="0"/>
            </a:endParaRPr>
          </a:p>
        </p:txBody>
      </p:sp>
      <p:sp>
        <p:nvSpPr>
          <p:cNvPr id="23" name="TextBox 22"/>
          <p:cNvSpPr txBox="1"/>
          <p:nvPr/>
        </p:nvSpPr>
        <p:spPr>
          <a:xfrm>
            <a:off x="1128897" y="3861048"/>
            <a:ext cx="5211683" cy="2612062"/>
          </a:xfrm>
          <a:prstGeom prst="rect">
            <a:avLst/>
          </a:prstGeom>
          <a:noFill/>
        </p:spPr>
        <p:txBody>
          <a:bodyPr wrap="none" rtlCol="0">
            <a:spAutoFit/>
          </a:bodyPr>
          <a:lstStyle/>
          <a:p>
            <a:pPr>
              <a:lnSpc>
                <a:spcPts val="4000"/>
              </a:lnSpc>
            </a:pPr>
            <a:r>
              <a:rPr lang="en-US" altLang="zh-CN" sz="2800" i="1" dirty="0" smtClean="0">
                <a:latin typeface="Georgia" pitchFamily="18" charset="0"/>
              </a:rPr>
              <a:t>Here</a:t>
            </a:r>
            <a:r>
              <a:rPr lang="zh-CN" altLang="en-US" sz="2800" i="1" dirty="0" smtClean="0">
                <a:latin typeface="Georgia" pitchFamily="18" charset="0"/>
              </a:rPr>
              <a:t>位于句首要倒装</a:t>
            </a:r>
            <a:endParaRPr lang="en-US" altLang="zh-CN" sz="2800" i="1" dirty="0" smtClean="0">
              <a:latin typeface="Georgia" pitchFamily="18" charset="0"/>
            </a:endParaRPr>
          </a:p>
          <a:p>
            <a:pPr>
              <a:lnSpc>
                <a:spcPts val="4000"/>
              </a:lnSpc>
            </a:pPr>
            <a:r>
              <a:rPr lang="zh-CN" altLang="en-US" sz="2800" i="1" dirty="0" smtClean="0">
                <a:latin typeface="Georgia" pitchFamily="18" charset="0"/>
              </a:rPr>
              <a:t>①如果主语是名词需完全倒装</a:t>
            </a:r>
            <a:endParaRPr lang="en-US" altLang="zh-CN" sz="2800" i="1" dirty="0" smtClean="0">
              <a:latin typeface="Georgia" pitchFamily="18" charset="0"/>
            </a:endParaRPr>
          </a:p>
          <a:p>
            <a:pPr>
              <a:lnSpc>
                <a:spcPts val="4000"/>
              </a:lnSpc>
            </a:pPr>
            <a:r>
              <a:rPr lang="en-US" altLang="zh-CN" sz="2800" i="1" dirty="0" smtClean="0">
                <a:latin typeface="Georgia" pitchFamily="18" charset="0"/>
              </a:rPr>
              <a:t>    </a:t>
            </a:r>
            <a:r>
              <a:rPr lang="en-US" altLang="zh-CN" sz="2800" i="1" dirty="0" err="1" smtClean="0">
                <a:latin typeface="Georgia" pitchFamily="18" charset="0"/>
              </a:rPr>
              <a:t>Eg</a:t>
            </a:r>
            <a:r>
              <a:rPr lang="en-US" altLang="zh-CN" sz="2800" i="1" dirty="0" smtClean="0">
                <a:latin typeface="Georgia" pitchFamily="18" charset="0"/>
              </a:rPr>
              <a:t>: Here is a </a:t>
            </a:r>
            <a:r>
              <a:rPr lang="en-US" altLang="zh-CN" sz="2800" i="1" dirty="0" smtClean="0">
                <a:solidFill>
                  <a:srgbClr val="FF0000"/>
                </a:solidFill>
                <a:latin typeface="Georgia" pitchFamily="18" charset="0"/>
              </a:rPr>
              <a:t>letter</a:t>
            </a:r>
            <a:r>
              <a:rPr lang="en-US" altLang="zh-CN" sz="2800" i="1" dirty="0" smtClean="0">
                <a:latin typeface="Georgia" pitchFamily="18" charset="0"/>
              </a:rPr>
              <a:t> for you .</a:t>
            </a:r>
          </a:p>
          <a:p>
            <a:pPr>
              <a:lnSpc>
                <a:spcPts val="4000"/>
              </a:lnSpc>
            </a:pPr>
            <a:r>
              <a:rPr lang="zh-CN" altLang="en-US" sz="2800" i="1" dirty="0" smtClean="0">
                <a:latin typeface="Georgia" pitchFamily="18" charset="0"/>
              </a:rPr>
              <a:t>②如果主语是代词需用部分倒装</a:t>
            </a:r>
            <a:endParaRPr lang="en-US" altLang="zh-CN" sz="2800" i="1" dirty="0" smtClean="0">
              <a:latin typeface="Georgia" pitchFamily="18" charset="0"/>
            </a:endParaRPr>
          </a:p>
          <a:p>
            <a:pPr>
              <a:lnSpc>
                <a:spcPts val="4000"/>
              </a:lnSpc>
            </a:pPr>
            <a:r>
              <a:rPr lang="en-US" altLang="zh-CN" sz="2800" i="1" dirty="0" smtClean="0">
                <a:latin typeface="Georgia" pitchFamily="18" charset="0"/>
              </a:rPr>
              <a:t>    </a:t>
            </a:r>
            <a:r>
              <a:rPr lang="en-US" altLang="zh-CN" sz="2800" i="1" dirty="0" err="1" smtClean="0">
                <a:latin typeface="Georgia" pitchFamily="18" charset="0"/>
              </a:rPr>
              <a:t>Eg</a:t>
            </a:r>
            <a:r>
              <a:rPr lang="en-US" altLang="zh-CN" sz="2800" i="1" dirty="0" smtClean="0">
                <a:latin typeface="Georgia" pitchFamily="18" charset="0"/>
              </a:rPr>
              <a:t> :Here </a:t>
            </a:r>
            <a:r>
              <a:rPr lang="en-US" altLang="zh-CN" sz="2800" i="1" dirty="0" smtClean="0">
                <a:solidFill>
                  <a:srgbClr val="FF0000"/>
                </a:solidFill>
                <a:latin typeface="Georgia" pitchFamily="18" charset="0"/>
              </a:rPr>
              <a:t>it</a:t>
            </a:r>
            <a:r>
              <a:rPr lang="en-US" altLang="zh-CN" sz="2800" i="1" dirty="0" smtClean="0">
                <a:latin typeface="Georgia" pitchFamily="18" charset="0"/>
              </a:rPr>
              <a:t> is. </a:t>
            </a:r>
            <a:endParaRPr lang="zh-CN" altLang="en-US" sz="2800" i="1" dirty="0">
              <a:latin typeface="Georgia" pitchFamily="18" charset="0"/>
            </a:endParaRPr>
          </a:p>
        </p:txBody>
      </p:sp>
      <p:sp>
        <p:nvSpPr>
          <p:cNvPr id="24" name="TextBox 23"/>
          <p:cNvSpPr txBox="1"/>
          <p:nvPr/>
        </p:nvSpPr>
        <p:spPr>
          <a:xfrm>
            <a:off x="1140136" y="3296597"/>
            <a:ext cx="5880136" cy="523220"/>
          </a:xfrm>
          <a:prstGeom prst="rect">
            <a:avLst/>
          </a:prstGeom>
          <a:noFill/>
        </p:spPr>
        <p:txBody>
          <a:bodyPr wrap="none" rtlCol="0">
            <a:spAutoFit/>
          </a:bodyPr>
          <a:lstStyle/>
          <a:p>
            <a:r>
              <a:rPr lang="en-US" altLang="zh-CN" sz="2800" i="1" dirty="0" smtClean="0">
                <a:latin typeface="Georgia" pitchFamily="18" charset="0"/>
              </a:rPr>
              <a:t>Here is /here are </a:t>
            </a:r>
            <a:r>
              <a:rPr lang="zh-CN" altLang="en-US" sz="2800" i="1" dirty="0" smtClean="0">
                <a:latin typeface="Georgia" pitchFamily="18" charset="0"/>
              </a:rPr>
              <a:t>取决于后面的名词</a:t>
            </a:r>
          </a:p>
        </p:txBody>
      </p:sp>
      <p:sp>
        <p:nvSpPr>
          <p:cNvPr id="32" name="TextBox 31"/>
          <p:cNvSpPr txBox="1"/>
          <p:nvPr/>
        </p:nvSpPr>
        <p:spPr>
          <a:xfrm>
            <a:off x="806143" y="1052736"/>
            <a:ext cx="3288080" cy="523220"/>
          </a:xfrm>
          <a:prstGeom prst="rect">
            <a:avLst/>
          </a:prstGeom>
          <a:noFill/>
        </p:spPr>
        <p:txBody>
          <a:bodyPr wrap="none" rtlCol="0">
            <a:spAutoFit/>
          </a:bodyPr>
          <a:lstStyle/>
          <a:p>
            <a:r>
              <a:rPr lang="en-US" altLang="zh-CN" sz="2800" i="1" dirty="0" smtClean="0">
                <a:latin typeface="Georgia" pitchFamily="18" charset="0"/>
              </a:rPr>
              <a:t>2. in one’s free time</a:t>
            </a:r>
            <a:endParaRPr lang="zh-CN" altLang="en-US" sz="2800" i="1"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Bottom)">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lide(fromBottom)">
                                      <p:cBhvr>
                                        <p:cTn id="17" dur="500"/>
                                        <p:tgtEl>
                                          <p:spTgt spid="21"/>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lide(fromBottom)">
                                      <p:cBhvr>
                                        <p:cTn id="22" dur="500"/>
                                        <p:tgtEl>
                                          <p:spTgt spid="22"/>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lide(fromBottom)">
                                      <p:cBhvr>
                                        <p:cTn id="27" dur="500"/>
                                        <p:tgtEl>
                                          <p:spTgt spid="24"/>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lide(fromBottom)">
                                      <p:cBhvr>
                                        <p:cTn id="32" dur="500"/>
                                        <p:tgtEl>
                                          <p:spTgt spid="23"/>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23" grpId="0"/>
      <p:bldP spid="24" grpId="0"/>
      <p:bldP spid="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4800" b="0" i="0" dirty="0" smtClean="0">
                <a:latin typeface="Script MT Bold" pitchFamily="66" charset="0"/>
              </a:rPr>
              <a:t>The points of 2b.</a:t>
            </a:r>
            <a:endParaRPr lang="zh-CN" altLang="en-US" sz="4800" b="0" i="0" dirty="0">
              <a:latin typeface="Script MT Bold" pitchFamily="66" charset="0"/>
            </a:endParaRPr>
          </a:p>
        </p:txBody>
      </p:sp>
      <p:sp>
        <p:nvSpPr>
          <p:cNvPr id="17" name="TextBox 16"/>
          <p:cNvSpPr txBox="1"/>
          <p:nvPr/>
        </p:nvSpPr>
        <p:spPr>
          <a:xfrm>
            <a:off x="599328" y="3445939"/>
            <a:ext cx="1848583" cy="523220"/>
          </a:xfrm>
          <a:prstGeom prst="rect">
            <a:avLst/>
          </a:prstGeom>
          <a:noFill/>
        </p:spPr>
        <p:txBody>
          <a:bodyPr wrap="none" rtlCol="0">
            <a:spAutoFit/>
          </a:bodyPr>
          <a:lstStyle/>
          <a:p>
            <a:r>
              <a:rPr lang="en-US" altLang="zh-CN" sz="2800" i="1" dirty="0" smtClean="0">
                <a:latin typeface="Georgia" pitchFamily="18" charset="0"/>
              </a:rPr>
              <a:t>5.  </a:t>
            </a:r>
            <a:r>
              <a:rPr lang="en-US" altLang="zh-CN" sz="2800" i="1" dirty="0" err="1" smtClean="0">
                <a:latin typeface="Georgia" pitchFamily="18" charset="0"/>
              </a:rPr>
              <a:t>persent</a:t>
            </a:r>
            <a:endParaRPr lang="zh-CN" altLang="en-US" sz="2800" i="1" dirty="0">
              <a:latin typeface="Georgia" pitchFamily="18" charset="0"/>
            </a:endParaRPr>
          </a:p>
        </p:txBody>
      </p:sp>
      <p:sp>
        <p:nvSpPr>
          <p:cNvPr id="18" name="TextBox 17"/>
          <p:cNvSpPr txBox="1"/>
          <p:nvPr/>
        </p:nvSpPr>
        <p:spPr>
          <a:xfrm>
            <a:off x="3078610" y="3484340"/>
            <a:ext cx="2706190" cy="523220"/>
          </a:xfrm>
          <a:prstGeom prst="rect">
            <a:avLst/>
          </a:prstGeom>
          <a:noFill/>
        </p:spPr>
        <p:txBody>
          <a:bodyPr wrap="none" rtlCol="0">
            <a:spAutoFit/>
          </a:bodyPr>
          <a:lstStyle/>
          <a:p>
            <a:r>
              <a:rPr lang="zh-CN" altLang="en-US" sz="2800" i="1" dirty="0" smtClean="0">
                <a:latin typeface="Georgia" pitchFamily="18" charset="0"/>
              </a:rPr>
              <a:t>基数词</a:t>
            </a:r>
            <a:r>
              <a:rPr lang="en-US" altLang="zh-CN" sz="2800" i="1" dirty="0" smtClean="0">
                <a:latin typeface="Georgia" pitchFamily="18" charset="0"/>
              </a:rPr>
              <a:t>+percent</a:t>
            </a:r>
          </a:p>
        </p:txBody>
      </p:sp>
      <p:sp>
        <p:nvSpPr>
          <p:cNvPr id="19" name="TextBox 18"/>
          <p:cNvSpPr txBox="1"/>
          <p:nvPr/>
        </p:nvSpPr>
        <p:spPr>
          <a:xfrm>
            <a:off x="544386" y="4969525"/>
            <a:ext cx="2303836" cy="523220"/>
          </a:xfrm>
          <a:prstGeom prst="rect">
            <a:avLst/>
          </a:prstGeom>
          <a:noFill/>
        </p:spPr>
        <p:txBody>
          <a:bodyPr wrap="none" rtlCol="0">
            <a:spAutoFit/>
          </a:bodyPr>
          <a:lstStyle/>
          <a:p>
            <a:r>
              <a:rPr lang="en-US" altLang="zh-CN" sz="2800" i="1" dirty="0" smtClean="0">
                <a:latin typeface="Georgia" pitchFamily="18" charset="0"/>
              </a:rPr>
              <a:t>6. not…at all </a:t>
            </a:r>
            <a:endParaRPr lang="zh-CN" altLang="en-US" sz="2800" i="1" dirty="0">
              <a:latin typeface="Georgia" pitchFamily="18" charset="0"/>
            </a:endParaRPr>
          </a:p>
        </p:txBody>
      </p:sp>
      <p:sp>
        <p:nvSpPr>
          <p:cNvPr id="20" name="TextBox 19"/>
          <p:cNvSpPr txBox="1"/>
          <p:nvPr/>
        </p:nvSpPr>
        <p:spPr>
          <a:xfrm>
            <a:off x="3116154" y="4969525"/>
            <a:ext cx="3057247" cy="523220"/>
          </a:xfrm>
          <a:prstGeom prst="rect">
            <a:avLst/>
          </a:prstGeom>
          <a:noFill/>
        </p:spPr>
        <p:txBody>
          <a:bodyPr wrap="none" rtlCol="0">
            <a:spAutoFit/>
          </a:bodyPr>
          <a:lstStyle/>
          <a:p>
            <a:r>
              <a:rPr lang="zh-CN" altLang="en-US" sz="2800" i="1" dirty="0" smtClean="0">
                <a:latin typeface="Georgia" pitchFamily="18" charset="0"/>
              </a:rPr>
              <a:t>一点也不；根本不</a:t>
            </a:r>
            <a:endParaRPr lang="en-US" altLang="zh-CN" sz="2800" i="1" dirty="0" smtClean="0">
              <a:latin typeface="Georgia" pitchFamily="18" charset="0"/>
            </a:endParaRPr>
          </a:p>
        </p:txBody>
      </p:sp>
      <p:sp>
        <p:nvSpPr>
          <p:cNvPr id="33" name="TextBox 32"/>
          <p:cNvSpPr txBox="1"/>
          <p:nvPr/>
        </p:nvSpPr>
        <p:spPr>
          <a:xfrm>
            <a:off x="401510" y="5541029"/>
            <a:ext cx="6710491" cy="523220"/>
          </a:xfrm>
          <a:prstGeom prst="rect">
            <a:avLst/>
          </a:prstGeom>
          <a:noFill/>
        </p:spPr>
        <p:txBody>
          <a:bodyPr wrap="none" rtlCol="0">
            <a:spAutoFit/>
          </a:bodyPr>
          <a:lstStyle/>
          <a:p>
            <a:r>
              <a:rPr lang="en-US" altLang="zh-CN" sz="2800" i="1" dirty="0" smtClean="0">
                <a:latin typeface="Georgia" pitchFamily="18" charset="0"/>
              </a:rPr>
              <a:t>    I ________(not)  know about it at all</a:t>
            </a:r>
          </a:p>
        </p:txBody>
      </p:sp>
      <p:sp>
        <p:nvSpPr>
          <p:cNvPr id="34" name="TextBox 33"/>
          <p:cNvSpPr txBox="1"/>
          <p:nvPr/>
        </p:nvSpPr>
        <p:spPr>
          <a:xfrm>
            <a:off x="1323329" y="5570076"/>
            <a:ext cx="990977"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don’t</a:t>
            </a:r>
            <a:endParaRPr lang="zh-CN" altLang="en-US" sz="2800" i="1" dirty="0">
              <a:solidFill>
                <a:srgbClr val="FF0000"/>
              </a:solidFill>
              <a:latin typeface="Georgia" pitchFamily="18" charset="0"/>
            </a:endParaRPr>
          </a:p>
        </p:txBody>
      </p:sp>
      <p:sp>
        <p:nvSpPr>
          <p:cNvPr id="35" name="TextBox 34"/>
          <p:cNvSpPr txBox="1"/>
          <p:nvPr/>
        </p:nvSpPr>
        <p:spPr>
          <a:xfrm>
            <a:off x="1044452" y="6074132"/>
            <a:ext cx="1112805"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didn’t</a:t>
            </a:r>
            <a:endParaRPr lang="zh-CN" altLang="en-US" sz="2800" i="1" dirty="0">
              <a:solidFill>
                <a:srgbClr val="FF0000"/>
              </a:solidFill>
              <a:latin typeface="Georgia" pitchFamily="18" charset="0"/>
            </a:endParaRPr>
          </a:p>
        </p:txBody>
      </p:sp>
      <p:sp>
        <p:nvSpPr>
          <p:cNvPr id="41" name="TextBox 40"/>
          <p:cNvSpPr txBox="1"/>
          <p:nvPr/>
        </p:nvSpPr>
        <p:spPr>
          <a:xfrm>
            <a:off x="703022" y="4002430"/>
            <a:ext cx="8018542" cy="954107"/>
          </a:xfrm>
          <a:prstGeom prst="rect">
            <a:avLst/>
          </a:prstGeom>
          <a:noFill/>
        </p:spPr>
        <p:txBody>
          <a:bodyPr wrap="none" rtlCol="0">
            <a:spAutoFit/>
          </a:bodyPr>
          <a:lstStyle/>
          <a:p>
            <a:r>
              <a:rPr lang="en-US" altLang="zh-CN" sz="2800" i="1" dirty="0" smtClean="0">
                <a:latin typeface="Georgia" pitchFamily="18" charset="0"/>
              </a:rPr>
              <a:t>E.g.: She is richer than 90 _____ her neighbors.</a:t>
            </a:r>
          </a:p>
          <a:p>
            <a:r>
              <a:rPr lang="en-US" altLang="zh-CN" sz="2800" i="1" dirty="0" smtClean="0">
                <a:latin typeface="Georgia" pitchFamily="18" charset="0"/>
              </a:rPr>
              <a:t> A. percent        B. percents        C. percent of</a:t>
            </a:r>
            <a:endParaRPr lang="zh-CN" altLang="en-US" sz="2800" i="1" dirty="0">
              <a:latin typeface="Georgia" pitchFamily="18" charset="0"/>
            </a:endParaRPr>
          </a:p>
        </p:txBody>
      </p:sp>
      <p:sp>
        <p:nvSpPr>
          <p:cNvPr id="43" name="TextBox 42"/>
          <p:cNvSpPr txBox="1"/>
          <p:nvPr/>
        </p:nvSpPr>
        <p:spPr>
          <a:xfrm>
            <a:off x="5308630" y="4040831"/>
            <a:ext cx="415498"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C</a:t>
            </a:r>
            <a:endParaRPr lang="zh-CN" altLang="en-US" sz="2800" i="1" dirty="0">
              <a:solidFill>
                <a:srgbClr val="FF0000"/>
              </a:solidFill>
              <a:latin typeface="Georgia" pitchFamily="18" charset="0"/>
            </a:endParaRPr>
          </a:p>
        </p:txBody>
      </p:sp>
      <p:sp>
        <p:nvSpPr>
          <p:cNvPr id="45" name="TextBox 44"/>
          <p:cNvSpPr txBox="1"/>
          <p:nvPr/>
        </p:nvSpPr>
        <p:spPr>
          <a:xfrm>
            <a:off x="179512" y="6074132"/>
            <a:ext cx="8738290" cy="523220"/>
          </a:xfrm>
          <a:prstGeom prst="rect">
            <a:avLst/>
          </a:prstGeom>
          <a:noFill/>
        </p:spPr>
        <p:txBody>
          <a:bodyPr wrap="none" rtlCol="0">
            <a:spAutoFit/>
          </a:bodyPr>
          <a:lstStyle/>
          <a:p>
            <a:r>
              <a:rPr lang="en-US" altLang="zh-CN" sz="2800" i="1" dirty="0" smtClean="0">
                <a:latin typeface="Georgia" pitchFamily="18" charset="0"/>
              </a:rPr>
              <a:t>   He _____ (n0t</a:t>
            </a:r>
            <a:r>
              <a:rPr lang="zh-CN" altLang="en-US" sz="2800" i="1" dirty="0" smtClean="0">
                <a:latin typeface="Georgia" pitchFamily="18" charset="0"/>
              </a:rPr>
              <a:t>）</a:t>
            </a:r>
            <a:r>
              <a:rPr lang="en-US" altLang="zh-CN" sz="2800" i="1" dirty="0" smtClean="0">
                <a:latin typeface="Georgia" pitchFamily="18" charset="0"/>
              </a:rPr>
              <a:t>do his homework at all yesterday.</a:t>
            </a:r>
          </a:p>
        </p:txBody>
      </p:sp>
      <p:sp>
        <p:nvSpPr>
          <p:cNvPr id="48" name="TextBox 47"/>
          <p:cNvSpPr txBox="1"/>
          <p:nvPr/>
        </p:nvSpPr>
        <p:spPr>
          <a:xfrm>
            <a:off x="683568" y="961564"/>
            <a:ext cx="3671198" cy="523220"/>
          </a:xfrm>
          <a:prstGeom prst="rect">
            <a:avLst/>
          </a:prstGeom>
          <a:noFill/>
        </p:spPr>
        <p:txBody>
          <a:bodyPr wrap="none" rtlCol="0">
            <a:spAutoFit/>
          </a:bodyPr>
          <a:lstStyle/>
          <a:p>
            <a:r>
              <a:rPr lang="en-US" altLang="zh-CN" sz="2800" i="1" dirty="0" smtClean="0">
                <a:latin typeface="Georgia" pitchFamily="18" charset="0"/>
              </a:rPr>
              <a:t>4.  found </a:t>
            </a:r>
            <a:r>
              <a:rPr lang="zh-CN" altLang="en-US" sz="2800" i="1" dirty="0" smtClean="0">
                <a:latin typeface="Georgia" pitchFamily="18" charset="0"/>
              </a:rPr>
              <a:t>原形是 </a:t>
            </a:r>
            <a:r>
              <a:rPr lang="en-US" altLang="zh-CN" sz="2800" i="1" dirty="0" smtClean="0">
                <a:latin typeface="Georgia" pitchFamily="18" charset="0"/>
              </a:rPr>
              <a:t>find .</a:t>
            </a:r>
            <a:endParaRPr lang="zh-CN" altLang="en-US" sz="2800" i="1" dirty="0">
              <a:latin typeface="Georgia" pitchFamily="18" charset="0"/>
            </a:endParaRPr>
          </a:p>
        </p:txBody>
      </p:sp>
      <p:sp>
        <p:nvSpPr>
          <p:cNvPr id="49" name="TextBox 48"/>
          <p:cNvSpPr txBox="1"/>
          <p:nvPr/>
        </p:nvSpPr>
        <p:spPr>
          <a:xfrm>
            <a:off x="912166" y="1465620"/>
            <a:ext cx="3441968" cy="523220"/>
          </a:xfrm>
          <a:prstGeom prst="rect">
            <a:avLst/>
          </a:prstGeom>
          <a:noFill/>
        </p:spPr>
        <p:txBody>
          <a:bodyPr wrap="none" rtlCol="0">
            <a:spAutoFit/>
          </a:bodyPr>
          <a:lstStyle/>
          <a:p>
            <a:r>
              <a:rPr lang="en-US" altLang="zh-CN" sz="2800" i="1" dirty="0" smtClean="0">
                <a:latin typeface="Georgia" pitchFamily="18" charset="0"/>
              </a:rPr>
              <a:t>① find +</a:t>
            </a:r>
            <a:r>
              <a:rPr lang="zh-CN" altLang="en-US" sz="2800" i="1" dirty="0" smtClean="0">
                <a:latin typeface="Georgia" pitchFamily="18" charset="0"/>
              </a:rPr>
              <a:t>人宾</a:t>
            </a:r>
            <a:r>
              <a:rPr lang="en-US" altLang="zh-CN" sz="2800" i="1" dirty="0" smtClean="0">
                <a:latin typeface="Georgia" pitchFamily="18" charset="0"/>
              </a:rPr>
              <a:t>+</a:t>
            </a:r>
            <a:r>
              <a:rPr lang="zh-CN" altLang="en-US" sz="2800" i="1" dirty="0" smtClean="0">
                <a:latin typeface="Georgia" pitchFamily="18" charset="0"/>
              </a:rPr>
              <a:t>名词</a:t>
            </a:r>
            <a:r>
              <a:rPr lang="en-US" altLang="zh-CN" sz="2800" i="1" dirty="0" smtClean="0">
                <a:latin typeface="Georgia" pitchFamily="18" charset="0"/>
              </a:rPr>
              <a:t> .</a:t>
            </a:r>
            <a:endParaRPr lang="zh-CN" altLang="en-US" sz="2800" i="1" dirty="0">
              <a:latin typeface="Georgia" pitchFamily="18" charset="0"/>
            </a:endParaRPr>
          </a:p>
        </p:txBody>
      </p:sp>
      <p:sp>
        <p:nvSpPr>
          <p:cNvPr id="50" name="TextBox 49"/>
          <p:cNvSpPr txBox="1"/>
          <p:nvPr/>
        </p:nvSpPr>
        <p:spPr>
          <a:xfrm>
            <a:off x="912166" y="2003283"/>
            <a:ext cx="5790368" cy="523220"/>
          </a:xfrm>
          <a:prstGeom prst="rect">
            <a:avLst/>
          </a:prstGeom>
          <a:noFill/>
        </p:spPr>
        <p:txBody>
          <a:bodyPr wrap="none" rtlCol="0">
            <a:spAutoFit/>
          </a:bodyPr>
          <a:lstStyle/>
          <a:p>
            <a:r>
              <a:rPr lang="en-US" altLang="zh-CN" sz="2800" i="1" dirty="0" smtClean="0">
                <a:latin typeface="Georgia" pitchFamily="18" charset="0"/>
              </a:rPr>
              <a:t>We found ______(he) a good boy.</a:t>
            </a:r>
            <a:endParaRPr lang="zh-CN" altLang="en-US" sz="2800" i="1" dirty="0">
              <a:latin typeface="Georgia" pitchFamily="18" charset="0"/>
            </a:endParaRPr>
          </a:p>
        </p:txBody>
      </p:sp>
      <p:sp>
        <p:nvSpPr>
          <p:cNvPr id="51" name="TextBox 50"/>
          <p:cNvSpPr txBox="1"/>
          <p:nvPr/>
        </p:nvSpPr>
        <p:spPr>
          <a:xfrm>
            <a:off x="910003" y="2492896"/>
            <a:ext cx="3714478" cy="523220"/>
          </a:xfrm>
          <a:prstGeom prst="rect">
            <a:avLst/>
          </a:prstGeom>
          <a:noFill/>
        </p:spPr>
        <p:txBody>
          <a:bodyPr wrap="none" rtlCol="0">
            <a:spAutoFit/>
          </a:bodyPr>
          <a:lstStyle/>
          <a:p>
            <a:r>
              <a:rPr lang="en-US" altLang="zh-CN" sz="2800" i="1" dirty="0" smtClean="0">
                <a:latin typeface="Georgia" pitchFamily="18" charset="0"/>
              </a:rPr>
              <a:t>② find +</a:t>
            </a:r>
            <a:r>
              <a:rPr lang="zh-CN" altLang="en-US" sz="2800" i="1" dirty="0" smtClean="0">
                <a:latin typeface="Georgia" pitchFamily="18" charset="0"/>
              </a:rPr>
              <a:t>人宾</a:t>
            </a:r>
            <a:r>
              <a:rPr lang="en-US" altLang="zh-CN" sz="2800" i="1" dirty="0" smtClean="0">
                <a:latin typeface="Georgia" pitchFamily="18" charset="0"/>
              </a:rPr>
              <a:t>+</a:t>
            </a:r>
            <a:r>
              <a:rPr lang="zh-CN" altLang="en-US" sz="2800" i="1" dirty="0" smtClean="0">
                <a:latin typeface="Georgia" pitchFamily="18" charset="0"/>
              </a:rPr>
              <a:t>形容词</a:t>
            </a:r>
            <a:r>
              <a:rPr lang="en-US" altLang="zh-CN" sz="2800" i="1" dirty="0" smtClean="0">
                <a:latin typeface="Georgia" pitchFamily="18" charset="0"/>
              </a:rPr>
              <a:t>.</a:t>
            </a:r>
            <a:endParaRPr lang="zh-CN" altLang="en-US" sz="2800" i="1" dirty="0">
              <a:latin typeface="Georgia" pitchFamily="18" charset="0"/>
            </a:endParaRPr>
          </a:p>
        </p:txBody>
      </p:sp>
      <p:sp>
        <p:nvSpPr>
          <p:cNvPr id="52" name="TextBox 51"/>
          <p:cNvSpPr txBox="1"/>
          <p:nvPr/>
        </p:nvSpPr>
        <p:spPr>
          <a:xfrm>
            <a:off x="1055042" y="2977788"/>
            <a:ext cx="6431569" cy="523220"/>
          </a:xfrm>
          <a:prstGeom prst="rect">
            <a:avLst/>
          </a:prstGeom>
          <a:noFill/>
        </p:spPr>
        <p:txBody>
          <a:bodyPr wrap="none" rtlCol="0">
            <a:spAutoFit/>
          </a:bodyPr>
          <a:lstStyle/>
          <a:p>
            <a:r>
              <a:rPr lang="en-US" altLang="zh-CN" sz="2800" i="1" dirty="0" smtClean="0">
                <a:latin typeface="Georgia" pitchFamily="18" charset="0"/>
              </a:rPr>
              <a:t>He  found the room ______(</a:t>
            </a:r>
            <a:r>
              <a:rPr lang="zh-CN" altLang="en-US" sz="2800" i="1" dirty="0" smtClean="0">
                <a:latin typeface="Georgia" pitchFamily="18" charset="0"/>
              </a:rPr>
              <a:t>肮脏的）</a:t>
            </a:r>
            <a:r>
              <a:rPr lang="en-US" altLang="zh-CN" sz="2800" i="1" dirty="0" smtClean="0">
                <a:latin typeface="Georgia" pitchFamily="18" charset="0"/>
              </a:rPr>
              <a:t>.</a:t>
            </a:r>
            <a:endParaRPr lang="zh-CN" altLang="en-US" sz="2800" i="1" dirty="0">
              <a:latin typeface="Georgia" pitchFamily="18" charset="0"/>
            </a:endParaRPr>
          </a:p>
        </p:txBody>
      </p:sp>
      <p:sp>
        <p:nvSpPr>
          <p:cNvPr id="53" name="TextBox 52"/>
          <p:cNvSpPr txBox="1"/>
          <p:nvPr/>
        </p:nvSpPr>
        <p:spPr>
          <a:xfrm>
            <a:off x="2857488" y="2041684"/>
            <a:ext cx="809837"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him</a:t>
            </a:r>
            <a:endParaRPr lang="zh-CN" altLang="en-US" sz="2800" i="1" dirty="0">
              <a:solidFill>
                <a:srgbClr val="FF0000"/>
              </a:solidFill>
              <a:latin typeface="Georgia" pitchFamily="18" charset="0"/>
            </a:endParaRPr>
          </a:p>
        </p:txBody>
      </p:sp>
      <p:sp>
        <p:nvSpPr>
          <p:cNvPr id="54" name="TextBox 53"/>
          <p:cNvSpPr txBox="1"/>
          <p:nvPr/>
        </p:nvSpPr>
        <p:spPr>
          <a:xfrm>
            <a:off x="4446723" y="2977788"/>
            <a:ext cx="989373"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dirty</a:t>
            </a:r>
            <a:endParaRPr lang="zh-CN" altLang="en-US" sz="28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slide(fromBottom)">
                                      <p:cBhvr>
                                        <p:cTn id="7" dur="500"/>
                                        <p:tgtEl>
                                          <p:spTgt spid="4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slide(fromBottom)">
                                      <p:cBhvr>
                                        <p:cTn id="12" dur="5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lide(fromBottom)">
                                      <p:cBhvr>
                                        <p:cTn id="17" dur="500"/>
                                        <p:tgtEl>
                                          <p:spTgt spid="50"/>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slide(fromBottom)">
                                      <p:cBhvr>
                                        <p:cTn id="22" dur="500"/>
                                        <p:tgtEl>
                                          <p:spTgt spid="51"/>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lide(fromBottom)">
                                      <p:cBhvr>
                                        <p:cTn id="27" dur="500"/>
                                        <p:tgtEl>
                                          <p:spTgt spid="52"/>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53">
                                            <p:txEl>
                                              <p:pRg st="0" end="0"/>
                                            </p:txEl>
                                          </p:spTgt>
                                        </p:tgtEl>
                                        <p:attrNameLst>
                                          <p:attrName>style.visibility</p:attrName>
                                        </p:attrNameLst>
                                      </p:cBhvr>
                                      <p:to>
                                        <p:strVal val="visible"/>
                                      </p:to>
                                    </p:set>
                                    <p:animEffect transition="in" filter="slide(fromBottom)">
                                      <p:cBhvr>
                                        <p:cTn id="32" dur="500"/>
                                        <p:tgtEl>
                                          <p:spTgt spid="53">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slide(fromBottom)">
                                      <p:cBhvr>
                                        <p:cTn id="37" dur="500"/>
                                        <p:tgtEl>
                                          <p:spTgt spid="54">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lide(fromBottom)">
                                      <p:cBhvr>
                                        <p:cTn id="42" dur="500"/>
                                        <p:tgtEl>
                                          <p:spTgt spid="17"/>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lide(fromBottom)">
                                      <p:cBhvr>
                                        <p:cTn id="47" dur="500"/>
                                        <p:tgtEl>
                                          <p:spTgt spid="18"/>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slide(fromBottom)">
                                      <p:cBhvr>
                                        <p:cTn id="52" dur="500"/>
                                        <p:tgtEl>
                                          <p:spTgt spid="41"/>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43">
                                            <p:txEl>
                                              <p:pRg st="0" end="0"/>
                                            </p:txEl>
                                          </p:spTgt>
                                        </p:tgtEl>
                                        <p:attrNameLst>
                                          <p:attrName>style.visibility</p:attrName>
                                        </p:attrNameLst>
                                      </p:cBhvr>
                                      <p:to>
                                        <p:strVal val="visible"/>
                                      </p:to>
                                    </p:set>
                                    <p:animEffect transition="in" filter="slide(fromBottom)">
                                      <p:cBhvr>
                                        <p:cTn id="57" dur="500"/>
                                        <p:tgtEl>
                                          <p:spTgt spid="43">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type.wav"/>
                                        </p:tgtEl>
                                      </p:cMediaNode>
                                    </p:audio>
                                  </p:sub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slide(fromBottom)">
                                      <p:cBhvr>
                                        <p:cTn id="62" dur="500"/>
                                        <p:tgtEl>
                                          <p:spTgt spid="19"/>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lide(fromBottom)">
                                      <p:cBhvr>
                                        <p:cTn id="67" dur="500"/>
                                        <p:tgtEl>
                                          <p:spTgt spid="20"/>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slide(fromBottom)">
                                      <p:cBhvr>
                                        <p:cTn id="72" dur="500"/>
                                        <p:tgtEl>
                                          <p:spTgt spid="33"/>
                                        </p:tgtEl>
                                      </p:cBhvr>
                                    </p:animEffect>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slide(fromBottom)">
                                      <p:cBhvr>
                                        <p:cTn id="77" dur="500"/>
                                        <p:tgtEl>
                                          <p:spTgt spid="45"/>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childTnLst>
                    </p:cTn>
                  </p:par>
                  <p:par>
                    <p:cTn id="78" fill="hold">
                      <p:stCondLst>
                        <p:cond delay="indefinite"/>
                      </p:stCondLst>
                      <p:childTnLst>
                        <p:par>
                          <p:cTn id="79" fill="hold">
                            <p:stCondLst>
                              <p:cond delay="0"/>
                            </p:stCondLst>
                            <p:childTnLst>
                              <p:par>
                                <p:cTn id="80" presetID="12" presetClass="entr" presetSubtype="4" fill="hold" nodeType="clickEffect">
                                  <p:stCondLst>
                                    <p:cond delay="0"/>
                                  </p:stCondLst>
                                  <p:childTnLst>
                                    <p:set>
                                      <p:cBhvr>
                                        <p:cTn id="81" dur="1" fill="hold">
                                          <p:stCondLst>
                                            <p:cond delay="0"/>
                                          </p:stCondLst>
                                        </p:cTn>
                                        <p:tgtEl>
                                          <p:spTgt spid="34">
                                            <p:txEl>
                                              <p:pRg st="0" end="0"/>
                                            </p:txEl>
                                          </p:spTgt>
                                        </p:tgtEl>
                                        <p:attrNameLst>
                                          <p:attrName>style.visibility</p:attrName>
                                        </p:attrNameLst>
                                      </p:cBhvr>
                                      <p:to>
                                        <p:strVal val="visible"/>
                                      </p:to>
                                    </p:set>
                                    <p:animEffect transition="in" filter="slide(fromBottom)">
                                      <p:cBhvr>
                                        <p:cTn id="82" dur="500"/>
                                        <p:tgtEl>
                                          <p:spTgt spid="34">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3" name="type.wav"/>
                                        </p:tgtEl>
                                      </p:cMediaNode>
                                    </p:audio>
                                  </p:sub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35">
                                            <p:txEl>
                                              <p:pRg st="0" end="0"/>
                                            </p:txEl>
                                          </p:spTgt>
                                        </p:tgtEl>
                                        <p:attrNameLst>
                                          <p:attrName>style.visibility</p:attrName>
                                        </p:attrNameLst>
                                      </p:cBhvr>
                                      <p:to>
                                        <p:strVal val="visible"/>
                                      </p:to>
                                    </p:set>
                                    <p:animEffect transition="in" filter="slide(fromBottom)">
                                      <p:cBhvr>
                                        <p:cTn id="87" dur="500"/>
                                        <p:tgtEl>
                                          <p:spTgt spid="35">
                                            <p:txEl>
                                              <p:pRg st="0" end="0"/>
                                            </p:txEl>
                                          </p:spTgt>
                                        </p:tgtEl>
                                      </p:cBhvr>
                                    </p:animEffect>
                                  </p:childTnLst>
                                  <p:subTnLst>
                                    <p:audio>
                                      <p:cMediaNode>
                                        <p:cTn display="0" masterRel="sameClick">
                                          <p:stCondLst>
                                            <p:cond evt="begin" delay="0">
                                              <p:tn val="8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33" grpId="0"/>
      <p:bldP spid="41" grpId="0"/>
      <p:bldP spid="45" grpId="0"/>
      <p:bldP spid="48" grpId="0"/>
      <p:bldP spid="49" grpId="0"/>
      <p:bldP spid="50" grpId="0"/>
      <p:bldP spid="51" grpId="0"/>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60648"/>
            <a:ext cx="8028384" cy="722311"/>
          </a:xfrm>
        </p:spPr>
        <p:txBody>
          <a:bodyPr/>
          <a:lstStyle/>
          <a:p>
            <a:pPr>
              <a:lnSpc>
                <a:spcPct val="60000"/>
              </a:lnSpc>
            </a:pPr>
            <a:r>
              <a:rPr lang="en-US" altLang="zh-CN" sz="4400" b="0" i="0" dirty="0" smtClean="0">
                <a:latin typeface="Script MT Bold" pitchFamily="66" charset="0"/>
              </a:rPr>
              <a:t>2b. </a:t>
            </a:r>
            <a:r>
              <a:rPr lang="en-US" altLang="zh-CN" sz="3600" b="0" i="0" dirty="0" smtClean="0">
                <a:latin typeface="Script MT Bold" pitchFamily="66" charset="0"/>
              </a:rPr>
              <a:t>Read the article and complete the pie charts on the next page.</a:t>
            </a:r>
            <a:endParaRPr lang="zh-CN" altLang="en-US" sz="3600" b="0" i="0" dirty="0">
              <a:latin typeface="Script MT Bold" pitchFamily="66" charset="0"/>
            </a:endParaRPr>
          </a:p>
        </p:txBody>
      </p:sp>
      <p:sp>
        <p:nvSpPr>
          <p:cNvPr id="14" name="TextBox 13"/>
          <p:cNvSpPr txBox="1"/>
          <p:nvPr/>
        </p:nvSpPr>
        <p:spPr>
          <a:xfrm>
            <a:off x="251520" y="1016424"/>
            <a:ext cx="8640960" cy="2916632"/>
          </a:xfrm>
          <a:prstGeom prst="rect">
            <a:avLst/>
          </a:prstGeom>
          <a:noFill/>
        </p:spPr>
        <p:txBody>
          <a:bodyPr wrap="square" rtlCol="0">
            <a:spAutoFit/>
          </a:bodyPr>
          <a:lstStyle/>
          <a:p>
            <a:pPr>
              <a:lnSpc>
                <a:spcPts val="4400"/>
              </a:lnSpc>
            </a:pPr>
            <a:r>
              <a:rPr lang="en-US" altLang="zh-CN" sz="2800" i="1" dirty="0" smtClean="0">
                <a:latin typeface="Georgia" pitchFamily="18" charset="0"/>
              </a:rPr>
              <a:t>We all know that many students often </a:t>
            </a:r>
            <a:r>
              <a:rPr lang="en-US" altLang="zh-CN" sz="2800" i="1" dirty="0" smtClean="0">
                <a:solidFill>
                  <a:srgbClr val="FF0000"/>
                </a:solidFill>
                <a:latin typeface="Georgia" pitchFamily="18" charset="0"/>
              </a:rPr>
              <a:t>go online</a:t>
            </a:r>
            <a:r>
              <a:rPr lang="en-US" altLang="zh-CN" sz="2800" i="1" dirty="0" smtClean="0">
                <a:latin typeface="Georgia" pitchFamily="18" charset="0"/>
              </a:rPr>
              <a:t>, but we </a:t>
            </a:r>
            <a:r>
              <a:rPr lang="en-US" altLang="zh-CN" sz="2800" i="1" dirty="0" smtClean="0">
                <a:solidFill>
                  <a:srgbClr val="0033CC"/>
                </a:solidFill>
                <a:latin typeface="Georgia" pitchFamily="18" charset="0"/>
              </a:rPr>
              <a:t>were surprised </a:t>
            </a:r>
            <a:r>
              <a:rPr lang="en-US" altLang="zh-CN" sz="2800" i="1" dirty="0" smtClean="0">
                <a:latin typeface="Georgia" pitchFamily="18" charset="0"/>
              </a:rPr>
              <a:t>that ninety percent of them </a:t>
            </a:r>
            <a:r>
              <a:rPr lang="en-US" altLang="zh-CN" sz="2800" i="1" dirty="0" smtClean="0">
                <a:solidFill>
                  <a:srgbClr val="FF0000"/>
                </a:solidFill>
                <a:latin typeface="Georgia" pitchFamily="18" charset="0"/>
              </a:rPr>
              <a:t>use the Internet</a:t>
            </a:r>
            <a:r>
              <a:rPr lang="en-US" altLang="zh-CN" sz="2800" i="1" dirty="0" smtClean="0">
                <a:latin typeface="Georgia" pitchFamily="18" charset="0"/>
              </a:rPr>
              <a:t> every day. The other ten percent use it </a:t>
            </a:r>
            <a:r>
              <a:rPr lang="en-US" altLang="zh-CN" sz="2800" i="1" dirty="0" smtClean="0">
                <a:solidFill>
                  <a:srgbClr val="0033CC"/>
                </a:solidFill>
                <a:latin typeface="Georgia" pitchFamily="18" charset="0"/>
              </a:rPr>
              <a:t>at least </a:t>
            </a:r>
            <a:r>
              <a:rPr lang="en-US" altLang="zh-CN" sz="2800" i="1" dirty="0" smtClean="0">
                <a:latin typeface="Georgia" pitchFamily="18" charset="0"/>
              </a:rPr>
              <a:t>three or four times a week. Most students use it for fun and not for homework.</a:t>
            </a:r>
            <a:endParaRPr lang="zh-CN" altLang="en-US" sz="2800" i="1" dirty="0">
              <a:latin typeface="Georgia" pitchFamily="18" charset="0"/>
            </a:endParaRPr>
          </a:p>
        </p:txBody>
      </p:sp>
      <p:sp>
        <p:nvSpPr>
          <p:cNvPr id="15" name="矩形 14"/>
          <p:cNvSpPr/>
          <p:nvPr/>
        </p:nvSpPr>
        <p:spPr>
          <a:xfrm>
            <a:off x="179512" y="3789040"/>
            <a:ext cx="8855968" cy="2913618"/>
          </a:xfrm>
          <a:prstGeom prst="rect">
            <a:avLst/>
          </a:prstGeom>
        </p:spPr>
        <p:txBody>
          <a:bodyPr wrap="square">
            <a:spAutoFit/>
          </a:bodyPr>
          <a:lstStyle/>
          <a:p>
            <a:pPr>
              <a:lnSpc>
                <a:spcPts val="4400"/>
              </a:lnSpc>
            </a:pPr>
            <a:r>
              <a:rPr lang="en-US" altLang="zh-CN" sz="2800" i="1" dirty="0" smtClean="0">
                <a:solidFill>
                  <a:srgbClr val="FF0000"/>
                </a:solidFill>
                <a:latin typeface="Georgia" pitchFamily="18" charset="0"/>
              </a:rPr>
              <a:t>The answers to our questions </a:t>
            </a:r>
            <a:r>
              <a:rPr lang="en-US" altLang="zh-CN" sz="2800" i="1" dirty="0" smtClean="0">
                <a:latin typeface="Georgia" pitchFamily="18" charset="0"/>
              </a:rPr>
              <a:t>about watching television were also interesting. Only two percent of the students watch TV one to three times a week. Thirteen percent watch TV four to six times a week. And eighty-five percent watch TV every day!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Phonetic</a:t>
            </a:r>
            <a:endParaRPr lang="zh-CN" altLang="en-US" sz="5400" b="0" i="0" dirty="0">
              <a:latin typeface="Script MT Bold" pitchFamily="66" charset="0"/>
            </a:endParaRPr>
          </a:p>
        </p:txBody>
      </p:sp>
      <p:sp>
        <p:nvSpPr>
          <p:cNvPr id="40" name="TextBox 39"/>
          <p:cNvSpPr txBox="1"/>
          <p:nvPr/>
        </p:nvSpPr>
        <p:spPr>
          <a:xfrm>
            <a:off x="1996059" y="1384315"/>
            <a:ext cx="6176341" cy="4708981"/>
          </a:xfrm>
          <a:prstGeom prst="rect">
            <a:avLst/>
          </a:prstGeom>
          <a:noFill/>
        </p:spPr>
        <p:txBody>
          <a:bodyPr wrap="square" rtlCol="0">
            <a:spAutoFit/>
          </a:bodyPr>
          <a:lstStyle/>
          <a:p>
            <a:r>
              <a:rPr lang="en-US" altLang="zh-CN" sz="6000" i="1" dirty="0" smtClean="0">
                <a:latin typeface="Georgia" pitchFamily="18" charset="0"/>
              </a:rPr>
              <a:t>       dentist</a:t>
            </a:r>
          </a:p>
          <a:p>
            <a:r>
              <a:rPr lang="en-US" altLang="zh-CN" sz="6000" i="1" dirty="0" smtClean="0">
                <a:latin typeface="Georgia" pitchFamily="18" charset="0"/>
              </a:rPr>
              <a:t>     television</a:t>
            </a:r>
          </a:p>
          <a:p>
            <a:r>
              <a:rPr lang="en-US" altLang="zh-CN" sz="6000" i="1" dirty="0" smtClean="0">
                <a:latin typeface="Georgia" pitchFamily="18" charset="0"/>
              </a:rPr>
              <a:t>      together</a:t>
            </a:r>
          </a:p>
          <a:p>
            <a:r>
              <a:rPr lang="en-US" altLang="zh-CN" sz="6000" i="1" dirty="0" smtClean="0">
                <a:latin typeface="Georgia" pitchFamily="18" charset="0"/>
              </a:rPr>
              <a:t>     magazine</a:t>
            </a:r>
          </a:p>
          <a:p>
            <a:r>
              <a:rPr lang="en-US" altLang="zh-CN" sz="6000" i="1" dirty="0" smtClean="0">
                <a:latin typeface="Georgia" pitchFamily="18" charset="0"/>
              </a:rPr>
              <a:t>      almost</a:t>
            </a:r>
          </a:p>
        </p:txBody>
      </p:sp>
      <p:cxnSp>
        <p:nvCxnSpPr>
          <p:cNvPr id="41" name="直接连接符 40"/>
          <p:cNvCxnSpPr/>
          <p:nvPr/>
        </p:nvCxnSpPr>
        <p:spPr>
          <a:xfrm rot="5400000">
            <a:off x="4104274" y="1847868"/>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a:off x="3175580" y="2848000"/>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3747084" y="2848000"/>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a:off x="4318588" y="2919438"/>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3389894" y="3776694"/>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5400000">
            <a:off x="4175712" y="3776694"/>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5400000">
            <a:off x="3389894" y="5562644"/>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5400000">
            <a:off x="3604208" y="4705388"/>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a:off x="4461464" y="4776826"/>
            <a:ext cx="9286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subTnLs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subTnLst>
                                    <p:audio>
                                      <p:cMediaNode>
                                        <p:cTn display="0" masterRel="sameClick">
                                          <p:stCondLst>
                                            <p:cond evt="begin" delay="0">
                                              <p:tn val="10"/>
                                            </p:cond>
                                          </p:stCondLst>
                                          <p:endCondLst>
                                            <p:cond evt="onStopAudio" delay="0">
                                              <p:tgtEl>
                                                <p:sldTgt/>
                                              </p:tgtEl>
                                            </p:cond>
                                          </p:endCondLst>
                                        </p:cTn>
                                        <p:tgtEl>
                                          <p:sndTgt r:embed="rId2" name="ICE01.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subTnLst>
                                    <p:audio>
                                      <p:cMediaNode>
                                        <p:cTn display="0" masterRel="sameClick">
                                          <p:stCondLst>
                                            <p:cond evt="begin" delay="0">
                                              <p:tn val="15"/>
                                            </p:cond>
                                          </p:stCondLst>
                                          <p:endCondLst>
                                            <p:cond evt="onStopAudio" delay="0">
                                              <p:tgtEl>
                                                <p:sldTgt/>
                                              </p:tgtEl>
                                            </p:cond>
                                          </p:endCondLst>
                                        </p:cTn>
                                        <p:tgtEl>
                                          <p:sndTgt r:embed="rId2" name="ICE01.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up)">
                                      <p:cBhvr>
                                        <p:cTn id="22" dur="500"/>
                                        <p:tgtEl>
                                          <p:spTgt spid="44"/>
                                        </p:tgtEl>
                                      </p:cBhvr>
                                    </p:animEffect>
                                  </p:childTnLst>
                                  <p:subTnLst>
                                    <p:audio>
                                      <p:cMediaNode>
                                        <p:cTn display="0" masterRel="sameClick">
                                          <p:stCondLst>
                                            <p:cond evt="begin" delay="0">
                                              <p:tn val="20"/>
                                            </p:cond>
                                          </p:stCondLst>
                                          <p:endCondLst>
                                            <p:cond evt="onStopAudio" delay="0">
                                              <p:tgtEl>
                                                <p:sldTgt/>
                                              </p:tgtEl>
                                            </p:cond>
                                          </p:endCondLst>
                                        </p:cTn>
                                        <p:tgtEl>
                                          <p:sndTgt r:embed="rId2" name="ICE01.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subTnLst>
                                    <p:audio>
                                      <p:cMediaNode>
                                        <p:cTn display="0" masterRel="sameClick">
                                          <p:stCondLst>
                                            <p:cond evt="begin" delay="0">
                                              <p:tn val="25"/>
                                            </p:cond>
                                          </p:stCondLst>
                                          <p:endCondLst>
                                            <p:cond evt="onStopAudio" delay="0">
                                              <p:tgtEl>
                                                <p:sldTgt/>
                                              </p:tgtEl>
                                            </p:cond>
                                          </p:endCondLst>
                                        </p:cTn>
                                        <p:tgtEl>
                                          <p:sndTgt r:embed="rId2" name="ICE01.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up)">
                                      <p:cBhvr>
                                        <p:cTn id="32" dur="5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ICE01.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subTnLst>
                                    <p:audio>
                                      <p:cMediaNode>
                                        <p:cTn display="0" masterRel="sameClick">
                                          <p:stCondLst>
                                            <p:cond evt="begin" delay="0">
                                              <p:tn val="35"/>
                                            </p:cond>
                                          </p:stCondLst>
                                          <p:endCondLst>
                                            <p:cond evt="onStopAudio" delay="0">
                                              <p:tgtEl>
                                                <p:sldTgt/>
                                              </p:tgtEl>
                                            </p:cond>
                                          </p:endCondLst>
                                        </p:cTn>
                                        <p:tgtEl>
                                          <p:sndTgt r:embed="rId2" name="ICE01.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up)">
                                      <p:cBhvr>
                                        <p:cTn id="42" dur="500"/>
                                        <p:tgtEl>
                                          <p:spTgt spid="48"/>
                                        </p:tgtEl>
                                      </p:cBhvr>
                                    </p:animEffect>
                                  </p:childTnLst>
                                  <p:subTnLst>
                                    <p:audio>
                                      <p:cMediaNode>
                                        <p:cTn display="0" masterRel="sameClick">
                                          <p:stCondLst>
                                            <p:cond evt="begin" delay="0">
                                              <p:tn val="40"/>
                                            </p:cond>
                                          </p:stCondLst>
                                          <p:endCondLst>
                                            <p:cond evt="onStopAudio" delay="0">
                                              <p:tgtEl>
                                                <p:sldTgt/>
                                              </p:tgtEl>
                                            </p:cond>
                                          </p:endCondLst>
                                        </p:cTn>
                                        <p:tgtEl>
                                          <p:sndTgt r:embed="rId2" name="ICE01.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subTnLst>
                                    <p:audio>
                                      <p:cMediaNode>
                                        <p:cTn display="0" masterRel="sameClick">
                                          <p:stCondLst>
                                            <p:cond evt="begin" delay="0">
                                              <p:tn val="45"/>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4800" b="0" i="0" dirty="0" smtClean="0">
                <a:latin typeface="Script MT Bold" pitchFamily="66" charset="0"/>
              </a:rPr>
              <a:t>The points of 2b.</a:t>
            </a:r>
            <a:endParaRPr lang="zh-CN" altLang="en-US" sz="4800" b="0" i="0" dirty="0">
              <a:latin typeface="Script MT Bold" pitchFamily="66" charset="0"/>
            </a:endParaRPr>
          </a:p>
        </p:txBody>
      </p:sp>
      <p:sp>
        <p:nvSpPr>
          <p:cNvPr id="9" name="TextBox 8"/>
          <p:cNvSpPr txBox="1"/>
          <p:nvPr/>
        </p:nvSpPr>
        <p:spPr>
          <a:xfrm>
            <a:off x="948357" y="1038509"/>
            <a:ext cx="2024913" cy="523220"/>
          </a:xfrm>
          <a:prstGeom prst="rect">
            <a:avLst/>
          </a:prstGeom>
          <a:noFill/>
        </p:spPr>
        <p:txBody>
          <a:bodyPr wrap="none" rtlCol="0">
            <a:spAutoFit/>
          </a:bodyPr>
          <a:lstStyle/>
          <a:p>
            <a:r>
              <a:rPr lang="en-US" altLang="zh-CN" sz="2800" i="1" dirty="0" smtClean="0">
                <a:latin typeface="Georgia" pitchFamily="18" charset="0"/>
              </a:rPr>
              <a:t>7. go online</a:t>
            </a:r>
            <a:endParaRPr lang="zh-CN" altLang="en-US" sz="2800" i="1" dirty="0">
              <a:latin typeface="Georgia" pitchFamily="18" charset="0"/>
            </a:endParaRPr>
          </a:p>
        </p:txBody>
      </p:sp>
      <p:sp>
        <p:nvSpPr>
          <p:cNvPr id="10" name="TextBox 9"/>
          <p:cNvSpPr txBox="1"/>
          <p:nvPr/>
        </p:nvSpPr>
        <p:spPr>
          <a:xfrm>
            <a:off x="4699929" y="1038509"/>
            <a:ext cx="902811" cy="523220"/>
          </a:xfrm>
          <a:prstGeom prst="rect">
            <a:avLst/>
          </a:prstGeom>
          <a:noFill/>
        </p:spPr>
        <p:txBody>
          <a:bodyPr wrap="none" rtlCol="0">
            <a:spAutoFit/>
          </a:bodyPr>
          <a:lstStyle/>
          <a:p>
            <a:r>
              <a:rPr lang="zh-CN" altLang="en-US" sz="2800" i="1" dirty="0" smtClean="0">
                <a:latin typeface="Georgia" pitchFamily="18" charset="0"/>
              </a:rPr>
              <a:t>上网</a:t>
            </a:r>
            <a:endParaRPr lang="en-US" altLang="zh-CN" sz="2800" i="1" dirty="0" smtClean="0">
              <a:latin typeface="Georgia" pitchFamily="18" charset="0"/>
            </a:endParaRPr>
          </a:p>
        </p:txBody>
      </p:sp>
      <p:sp>
        <p:nvSpPr>
          <p:cNvPr id="11" name="TextBox 10"/>
          <p:cNvSpPr txBox="1"/>
          <p:nvPr/>
        </p:nvSpPr>
        <p:spPr>
          <a:xfrm>
            <a:off x="855891" y="4221088"/>
            <a:ext cx="1915909" cy="523220"/>
          </a:xfrm>
          <a:prstGeom prst="rect">
            <a:avLst/>
          </a:prstGeom>
          <a:noFill/>
        </p:spPr>
        <p:txBody>
          <a:bodyPr wrap="none" rtlCol="0">
            <a:spAutoFit/>
          </a:bodyPr>
          <a:lstStyle/>
          <a:p>
            <a:r>
              <a:rPr lang="en-US" altLang="zh-CN" sz="2800" i="1" dirty="0" smtClean="0">
                <a:latin typeface="Georgia" pitchFamily="18" charset="0"/>
              </a:rPr>
              <a:t>10.at least </a:t>
            </a:r>
            <a:endParaRPr lang="zh-CN" altLang="en-US" sz="2800" i="1" dirty="0">
              <a:latin typeface="Georgia" pitchFamily="18" charset="0"/>
            </a:endParaRPr>
          </a:p>
        </p:txBody>
      </p:sp>
      <p:sp>
        <p:nvSpPr>
          <p:cNvPr id="12" name="TextBox 11"/>
          <p:cNvSpPr txBox="1"/>
          <p:nvPr/>
        </p:nvSpPr>
        <p:spPr>
          <a:xfrm>
            <a:off x="4644987" y="4221088"/>
            <a:ext cx="902811" cy="523220"/>
          </a:xfrm>
          <a:prstGeom prst="rect">
            <a:avLst/>
          </a:prstGeom>
          <a:noFill/>
        </p:spPr>
        <p:txBody>
          <a:bodyPr wrap="none" rtlCol="0">
            <a:spAutoFit/>
          </a:bodyPr>
          <a:lstStyle/>
          <a:p>
            <a:r>
              <a:rPr lang="zh-CN" altLang="en-US" sz="2800" i="1" dirty="0" smtClean="0">
                <a:latin typeface="Georgia" pitchFamily="18" charset="0"/>
              </a:rPr>
              <a:t>至少</a:t>
            </a:r>
            <a:endParaRPr lang="en-US" altLang="zh-CN" sz="2800" i="1" dirty="0" smtClean="0">
              <a:latin typeface="Georgia" pitchFamily="18" charset="0"/>
            </a:endParaRPr>
          </a:p>
        </p:txBody>
      </p:sp>
      <p:sp>
        <p:nvSpPr>
          <p:cNvPr id="13" name="TextBox 12"/>
          <p:cNvSpPr txBox="1"/>
          <p:nvPr/>
        </p:nvSpPr>
        <p:spPr>
          <a:xfrm>
            <a:off x="856073" y="4819005"/>
            <a:ext cx="5444119" cy="523220"/>
          </a:xfrm>
          <a:prstGeom prst="rect">
            <a:avLst/>
          </a:prstGeom>
          <a:noFill/>
        </p:spPr>
        <p:txBody>
          <a:bodyPr wrap="none" rtlCol="0">
            <a:spAutoFit/>
          </a:bodyPr>
          <a:lstStyle/>
          <a:p>
            <a:r>
              <a:rPr lang="en-US" altLang="zh-CN" sz="2800" i="1" dirty="0" smtClean="0">
                <a:latin typeface="Georgia" pitchFamily="18" charset="0"/>
              </a:rPr>
              <a:t>11.The answers </a:t>
            </a:r>
            <a:r>
              <a:rPr lang="en-US" altLang="zh-CN" sz="2800" i="1" dirty="0" smtClean="0">
                <a:solidFill>
                  <a:srgbClr val="FF0000"/>
                </a:solidFill>
                <a:latin typeface="Georgia" pitchFamily="18" charset="0"/>
              </a:rPr>
              <a:t>to</a:t>
            </a:r>
            <a:r>
              <a:rPr lang="en-US" altLang="zh-CN" sz="2800" i="1" dirty="0" smtClean="0">
                <a:latin typeface="Georgia" pitchFamily="18" charset="0"/>
              </a:rPr>
              <a:t> our questions </a:t>
            </a:r>
            <a:endParaRPr lang="zh-CN" altLang="en-US" sz="2800" i="1" dirty="0">
              <a:latin typeface="Georgia" pitchFamily="18" charset="0"/>
            </a:endParaRPr>
          </a:p>
        </p:txBody>
      </p:sp>
      <p:sp>
        <p:nvSpPr>
          <p:cNvPr id="14" name="TextBox 13"/>
          <p:cNvSpPr txBox="1"/>
          <p:nvPr/>
        </p:nvSpPr>
        <p:spPr>
          <a:xfrm>
            <a:off x="1112766" y="5430050"/>
            <a:ext cx="3906839" cy="523220"/>
          </a:xfrm>
          <a:prstGeom prst="rect">
            <a:avLst/>
          </a:prstGeom>
          <a:noFill/>
        </p:spPr>
        <p:txBody>
          <a:bodyPr wrap="none" rtlCol="0">
            <a:spAutoFit/>
          </a:bodyPr>
          <a:lstStyle/>
          <a:p>
            <a:r>
              <a:rPr lang="en-US" altLang="zh-CN" sz="2800" i="1" dirty="0" smtClean="0">
                <a:latin typeface="Georgia" pitchFamily="18" charset="0"/>
              </a:rPr>
              <a:t>to </a:t>
            </a:r>
            <a:r>
              <a:rPr lang="zh-CN" altLang="en-US" sz="2800" i="1" dirty="0" smtClean="0">
                <a:latin typeface="Georgia" pitchFamily="18" charset="0"/>
              </a:rPr>
              <a:t>有指向；对于；针对</a:t>
            </a:r>
            <a:r>
              <a:rPr lang="en-US" altLang="zh-CN" sz="2800" i="1" dirty="0" smtClean="0">
                <a:latin typeface="Georgia" pitchFamily="18" charset="0"/>
              </a:rPr>
              <a:t> </a:t>
            </a:r>
            <a:endParaRPr lang="zh-CN" altLang="en-US" sz="2800" i="1" dirty="0">
              <a:latin typeface="Georgia" pitchFamily="18" charset="0"/>
            </a:endParaRPr>
          </a:p>
        </p:txBody>
      </p:sp>
      <p:sp>
        <p:nvSpPr>
          <p:cNvPr id="15" name="TextBox 14"/>
          <p:cNvSpPr txBox="1"/>
          <p:nvPr/>
        </p:nvSpPr>
        <p:spPr>
          <a:xfrm>
            <a:off x="1125731" y="6074132"/>
            <a:ext cx="3158237" cy="523220"/>
          </a:xfrm>
          <a:prstGeom prst="rect">
            <a:avLst/>
          </a:prstGeom>
          <a:noFill/>
        </p:spPr>
        <p:txBody>
          <a:bodyPr wrap="none" rtlCol="0">
            <a:spAutoFit/>
          </a:bodyPr>
          <a:lstStyle/>
          <a:p>
            <a:r>
              <a:rPr lang="en-US" altLang="zh-CN" sz="2800" i="1" dirty="0" smtClean="0">
                <a:latin typeface="Georgia" pitchFamily="18" charset="0"/>
              </a:rPr>
              <a:t>the key to the door</a:t>
            </a:r>
            <a:endParaRPr lang="zh-CN" altLang="en-US" sz="2800" i="1" dirty="0">
              <a:latin typeface="Georgia" pitchFamily="18" charset="0"/>
            </a:endParaRPr>
          </a:p>
        </p:txBody>
      </p:sp>
      <p:sp>
        <p:nvSpPr>
          <p:cNvPr id="17" name="TextBox 16"/>
          <p:cNvSpPr txBox="1"/>
          <p:nvPr/>
        </p:nvSpPr>
        <p:spPr>
          <a:xfrm>
            <a:off x="5287929" y="6035731"/>
            <a:ext cx="2066591" cy="523220"/>
          </a:xfrm>
          <a:prstGeom prst="rect">
            <a:avLst/>
          </a:prstGeom>
          <a:noFill/>
        </p:spPr>
        <p:txBody>
          <a:bodyPr wrap="none" rtlCol="0">
            <a:spAutoFit/>
          </a:bodyPr>
          <a:lstStyle/>
          <a:p>
            <a:r>
              <a:rPr lang="zh-CN" altLang="en-US" sz="2800" i="1" dirty="0" smtClean="0">
                <a:latin typeface="Georgia" pitchFamily="18" charset="0"/>
              </a:rPr>
              <a:t>门上的钥匙</a:t>
            </a:r>
            <a:r>
              <a:rPr lang="en-US" altLang="zh-CN" sz="2800" i="1" dirty="0" smtClean="0">
                <a:latin typeface="Georgia" pitchFamily="18" charset="0"/>
              </a:rPr>
              <a:t> </a:t>
            </a:r>
            <a:endParaRPr lang="zh-CN" altLang="en-US" sz="2800" i="1" dirty="0">
              <a:latin typeface="Georgia" pitchFamily="18" charset="0"/>
            </a:endParaRPr>
          </a:p>
        </p:txBody>
      </p:sp>
      <p:sp>
        <p:nvSpPr>
          <p:cNvPr id="18" name="TextBox 17"/>
          <p:cNvSpPr txBox="1"/>
          <p:nvPr/>
        </p:nvSpPr>
        <p:spPr>
          <a:xfrm>
            <a:off x="6113426" y="4857406"/>
            <a:ext cx="2784737" cy="523220"/>
          </a:xfrm>
          <a:prstGeom prst="rect">
            <a:avLst/>
          </a:prstGeom>
          <a:noFill/>
        </p:spPr>
        <p:txBody>
          <a:bodyPr wrap="none" rtlCol="0">
            <a:spAutoFit/>
          </a:bodyPr>
          <a:lstStyle/>
          <a:p>
            <a:r>
              <a:rPr lang="zh-CN" altLang="en-US" sz="2800" i="1" dirty="0" smtClean="0">
                <a:latin typeface="Georgia" pitchFamily="18" charset="0"/>
              </a:rPr>
              <a:t>这些问题的答案</a:t>
            </a:r>
            <a:r>
              <a:rPr lang="en-US" altLang="zh-CN" sz="2800" i="1" dirty="0" smtClean="0">
                <a:latin typeface="Georgia" pitchFamily="18" charset="0"/>
              </a:rPr>
              <a:t> </a:t>
            </a:r>
            <a:endParaRPr lang="zh-CN" altLang="en-US" sz="2800" i="1" dirty="0">
              <a:latin typeface="Georgia" pitchFamily="18" charset="0"/>
            </a:endParaRPr>
          </a:p>
        </p:txBody>
      </p:sp>
      <p:sp>
        <p:nvSpPr>
          <p:cNvPr id="19" name="TextBox 18"/>
          <p:cNvSpPr txBox="1"/>
          <p:nvPr/>
        </p:nvSpPr>
        <p:spPr>
          <a:xfrm>
            <a:off x="899592" y="1591633"/>
            <a:ext cx="2664512" cy="523220"/>
          </a:xfrm>
          <a:prstGeom prst="rect">
            <a:avLst/>
          </a:prstGeom>
          <a:noFill/>
        </p:spPr>
        <p:txBody>
          <a:bodyPr wrap="none" rtlCol="0">
            <a:spAutoFit/>
          </a:bodyPr>
          <a:lstStyle/>
          <a:p>
            <a:r>
              <a:rPr lang="en-US" altLang="zh-CN" sz="2800" i="1" dirty="0" smtClean="0">
                <a:latin typeface="Georgia" pitchFamily="18" charset="0"/>
              </a:rPr>
              <a:t>8. be surprised </a:t>
            </a:r>
            <a:endParaRPr lang="zh-CN" altLang="en-US" sz="2800" i="1" dirty="0">
              <a:latin typeface="Georgia" pitchFamily="18" charset="0"/>
            </a:endParaRPr>
          </a:p>
        </p:txBody>
      </p:sp>
      <p:sp>
        <p:nvSpPr>
          <p:cNvPr id="20" name="TextBox 19"/>
          <p:cNvSpPr txBox="1"/>
          <p:nvPr/>
        </p:nvSpPr>
        <p:spPr>
          <a:xfrm>
            <a:off x="4716016" y="1591633"/>
            <a:ext cx="902811" cy="523220"/>
          </a:xfrm>
          <a:prstGeom prst="rect">
            <a:avLst/>
          </a:prstGeom>
          <a:noFill/>
        </p:spPr>
        <p:txBody>
          <a:bodyPr wrap="none" rtlCol="0">
            <a:spAutoFit/>
          </a:bodyPr>
          <a:lstStyle/>
          <a:p>
            <a:r>
              <a:rPr lang="zh-CN" altLang="en-US" sz="2800" i="1" dirty="0" smtClean="0">
                <a:latin typeface="Georgia" pitchFamily="18" charset="0"/>
              </a:rPr>
              <a:t>惊讶</a:t>
            </a:r>
            <a:endParaRPr lang="en-US" altLang="zh-CN" sz="2800" i="1" dirty="0" smtClean="0">
              <a:latin typeface="Georgia" pitchFamily="18" charset="0"/>
            </a:endParaRPr>
          </a:p>
        </p:txBody>
      </p:sp>
      <p:sp>
        <p:nvSpPr>
          <p:cNvPr id="25" name="TextBox 24"/>
          <p:cNvSpPr txBox="1"/>
          <p:nvPr/>
        </p:nvSpPr>
        <p:spPr>
          <a:xfrm>
            <a:off x="1268730" y="2152020"/>
            <a:ext cx="3735318" cy="523220"/>
          </a:xfrm>
          <a:prstGeom prst="rect">
            <a:avLst/>
          </a:prstGeom>
          <a:noFill/>
        </p:spPr>
        <p:txBody>
          <a:bodyPr wrap="none" rtlCol="0">
            <a:spAutoFit/>
          </a:bodyPr>
          <a:lstStyle/>
          <a:p>
            <a:r>
              <a:rPr lang="en-US" altLang="zh-CN" sz="2800" i="1" dirty="0" smtClean="0">
                <a:latin typeface="Georgia" pitchFamily="18" charset="0"/>
              </a:rPr>
              <a:t>be surprised to do </a:t>
            </a:r>
            <a:r>
              <a:rPr lang="en-US" altLang="zh-CN" sz="2800" i="1" dirty="0" err="1" smtClean="0">
                <a:latin typeface="Georgia" pitchFamily="18" charset="0"/>
              </a:rPr>
              <a:t>sth</a:t>
            </a:r>
            <a:r>
              <a:rPr lang="en-US" altLang="zh-CN" sz="2800" i="1" dirty="0" smtClean="0">
                <a:latin typeface="Georgia" pitchFamily="18" charset="0"/>
              </a:rPr>
              <a:t>.</a:t>
            </a:r>
            <a:endParaRPr lang="zh-CN" altLang="en-US" sz="2800" i="1" dirty="0">
              <a:latin typeface="Georgia" pitchFamily="18" charset="0"/>
            </a:endParaRPr>
          </a:p>
        </p:txBody>
      </p:sp>
      <p:sp>
        <p:nvSpPr>
          <p:cNvPr id="26" name="TextBox 25"/>
          <p:cNvSpPr txBox="1"/>
          <p:nvPr/>
        </p:nvSpPr>
        <p:spPr>
          <a:xfrm>
            <a:off x="5148064" y="2132856"/>
            <a:ext cx="2339102" cy="523220"/>
          </a:xfrm>
          <a:prstGeom prst="rect">
            <a:avLst/>
          </a:prstGeom>
          <a:noFill/>
        </p:spPr>
        <p:txBody>
          <a:bodyPr wrap="none" rtlCol="0">
            <a:spAutoFit/>
          </a:bodyPr>
          <a:lstStyle/>
          <a:p>
            <a:r>
              <a:rPr lang="zh-CN" altLang="en-US" sz="2800" i="1" dirty="0" smtClean="0">
                <a:latin typeface="Georgia" pitchFamily="18" charset="0"/>
              </a:rPr>
              <a:t>很惊讶做某事</a:t>
            </a:r>
            <a:endParaRPr lang="en-US" altLang="zh-CN" sz="2800" i="1" dirty="0" smtClean="0">
              <a:latin typeface="Georgia" pitchFamily="18" charset="0"/>
            </a:endParaRPr>
          </a:p>
        </p:txBody>
      </p:sp>
      <p:sp>
        <p:nvSpPr>
          <p:cNvPr id="27" name="TextBox 26"/>
          <p:cNvSpPr txBox="1"/>
          <p:nvPr/>
        </p:nvSpPr>
        <p:spPr>
          <a:xfrm>
            <a:off x="1259632" y="2708920"/>
            <a:ext cx="7056784" cy="954107"/>
          </a:xfrm>
          <a:prstGeom prst="rect">
            <a:avLst/>
          </a:prstGeom>
          <a:noFill/>
        </p:spPr>
        <p:txBody>
          <a:bodyPr wrap="square" rtlCol="0">
            <a:spAutoFit/>
          </a:bodyPr>
          <a:lstStyle/>
          <a:p>
            <a:r>
              <a:rPr lang="en-US" altLang="zh-CN" sz="2800" i="1" dirty="0" smtClean="0">
                <a:latin typeface="Georgia" pitchFamily="18" charset="0"/>
              </a:rPr>
              <a:t>e.g. I’m very surprise ________ (read) this newspaper.</a:t>
            </a:r>
            <a:endParaRPr lang="zh-CN" altLang="en-US" sz="2800" i="1" dirty="0">
              <a:latin typeface="Georgia" pitchFamily="18" charset="0"/>
            </a:endParaRPr>
          </a:p>
        </p:txBody>
      </p:sp>
      <p:sp>
        <p:nvSpPr>
          <p:cNvPr id="28" name="TextBox 27"/>
          <p:cNvSpPr txBox="1"/>
          <p:nvPr/>
        </p:nvSpPr>
        <p:spPr>
          <a:xfrm>
            <a:off x="5004048" y="2708920"/>
            <a:ext cx="1335622"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to read</a:t>
            </a:r>
            <a:endParaRPr lang="zh-CN" altLang="en-US" sz="2800" i="1" dirty="0">
              <a:solidFill>
                <a:srgbClr val="FF0000"/>
              </a:solidFill>
              <a:latin typeface="Georgia" pitchFamily="18" charset="0"/>
            </a:endParaRPr>
          </a:p>
        </p:txBody>
      </p:sp>
      <p:sp>
        <p:nvSpPr>
          <p:cNvPr id="29" name="TextBox 28"/>
          <p:cNvSpPr txBox="1"/>
          <p:nvPr/>
        </p:nvSpPr>
        <p:spPr>
          <a:xfrm>
            <a:off x="899592" y="3645024"/>
            <a:ext cx="3090911" cy="523220"/>
          </a:xfrm>
          <a:prstGeom prst="rect">
            <a:avLst/>
          </a:prstGeom>
          <a:noFill/>
        </p:spPr>
        <p:txBody>
          <a:bodyPr wrap="none" rtlCol="0">
            <a:spAutoFit/>
          </a:bodyPr>
          <a:lstStyle/>
          <a:p>
            <a:r>
              <a:rPr lang="en-US" altLang="zh-CN" sz="2800" i="1" dirty="0" smtClean="0">
                <a:latin typeface="Georgia" pitchFamily="18" charset="0"/>
              </a:rPr>
              <a:t>9. use the Internet</a:t>
            </a:r>
            <a:endParaRPr lang="zh-CN" altLang="en-US" sz="2800" i="1" dirty="0">
              <a:latin typeface="Georgia" pitchFamily="18" charset="0"/>
            </a:endParaRPr>
          </a:p>
        </p:txBody>
      </p:sp>
      <p:sp>
        <p:nvSpPr>
          <p:cNvPr id="30" name="TextBox 29"/>
          <p:cNvSpPr txBox="1"/>
          <p:nvPr/>
        </p:nvSpPr>
        <p:spPr>
          <a:xfrm>
            <a:off x="4651164" y="3645024"/>
            <a:ext cx="1620957" cy="523220"/>
          </a:xfrm>
          <a:prstGeom prst="rect">
            <a:avLst/>
          </a:prstGeom>
          <a:noFill/>
        </p:spPr>
        <p:txBody>
          <a:bodyPr wrap="none" rtlCol="0">
            <a:spAutoFit/>
          </a:bodyPr>
          <a:lstStyle/>
          <a:p>
            <a:r>
              <a:rPr lang="zh-CN" altLang="en-US" sz="2800" i="1" dirty="0" smtClean="0">
                <a:latin typeface="Georgia" pitchFamily="18" charset="0"/>
              </a:rPr>
              <a:t>使用网络</a:t>
            </a:r>
            <a:endParaRPr lang="en-US" altLang="zh-CN" sz="2800" i="1" dirty="0" smtClean="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lide(fromBottom)">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lide(fromBottom)">
                                      <p:cBhvr>
                                        <p:cTn id="27" dur="500"/>
                                        <p:tgtEl>
                                          <p:spTgt spid="25"/>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lide(fromBottom)">
                                      <p:cBhvr>
                                        <p:cTn id="32" dur="500"/>
                                        <p:tgtEl>
                                          <p:spTgt spid="26"/>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lide(fromBottom)">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slide(fromBottom)">
                                      <p:cBhvr>
                                        <p:cTn id="42" dur="500"/>
                                        <p:tgtEl>
                                          <p:spTgt spid="28">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type.wav"/>
                                        </p:tgtEl>
                                      </p:cMediaNode>
                                    </p:audio>
                                  </p:sub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slide(fromBottom)">
                                      <p:cBhvr>
                                        <p:cTn id="47" dur="500"/>
                                        <p:tgtEl>
                                          <p:spTgt spid="29"/>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slide(fromBottom)">
                                      <p:cBhvr>
                                        <p:cTn id="52" dur="500"/>
                                        <p:tgtEl>
                                          <p:spTgt spid="30"/>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lide(fromBottom)">
                                      <p:cBhvr>
                                        <p:cTn id="57" dur="500"/>
                                        <p:tgtEl>
                                          <p:spTgt spid="11"/>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slide(fromBottom)">
                                      <p:cBhvr>
                                        <p:cTn id="62" dur="500"/>
                                        <p:tgtEl>
                                          <p:spTgt spid="12"/>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slide(fromBottom)">
                                      <p:cBhvr>
                                        <p:cTn id="67" dur="500"/>
                                        <p:tgtEl>
                                          <p:spTgt spid="13"/>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slide(fromBottom)">
                                      <p:cBhvr>
                                        <p:cTn id="72" dur="500"/>
                                        <p:tgtEl>
                                          <p:spTgt spid="14"/>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slide(fromBottom)">
                                      <p:cBhvr>
                                        <p:cTn id="77" dur="500"/>
                                        <p:tgtEl>
                                          <p:spTgt spid="18"/>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slide(fromBottom)">
                                      <p:cBhvr>
                                        <p:cTn id="82" dur="500"/>
                                        <p:tgtEl>
                                          <p:spTgt spid="15"/>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slide(fromBottom)">
                                      <p:cBhvr>
                                        <p:cTn id="87" dur="500"/>
                                        <p:tgtEl>
                                          <p:spTgt spid="17"/>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7" grpId="0"/>
      <p:bldP spid="18" grpId="0"/>
      <p:bldP spid="19" grpId="0"/>
      <p:bldP spid="20" grpId="0"/>
      <p:bldP spid="25" grpId="0"/>
      <p:bldP spid="26" grpId="0"/>
      <p:bldP spid="27" grpId="0"/>
      <p:bldP spid="29" grpId="0"/>
      <p:bldP spid="3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60648"/>
            <a:ext cx="8028384" cy="722311"/>
          </a:xfrm>
        </p:spPr>
        <p:txBody>
          <a:bodyPr/>
          <a:lstStyle/>
          <a:p>
            <a:pPr>
              <a:lnSpc>
                <a:spcPct val="60000"/>
              </a:lnSpc>
            </a:pPr>
            <a:r>
              <a:rPr lang="en-US" altLang="zh-CN" sz="4400" b="0" i="0" dirty="0" smtClean="0">
                <a:latin typeface="Script MT Bold" pitchFamily="66" charset="0"/>
              </a:rPr>
              <a:t>2b. </a:t>
            </a:r>
            <a:r>
              <a:rPr lang="en-US" altLang="zh-CN" sz="3600" b="0" i="0" dirty="0" smtClean="0">
                <a:latin typeface="Script MT Bold" pitchFamily="66" charset="0"/>
              </a:rPr>
              <a:t>Read the article and complete the pie charts on the next page.</a:t>
            </a:r>
            <a:endParaRPr lang="zh-CN" altLang="en-US" sz="4400" b="0" i="0" dirty="0">
              <a:latin typeface="Script MT Bold" pitchFamily="66" charset="0"/>
            </a:endParaRPr>
          </a:p>
        </p:txBody>
      </p:sp>
      <p:sp>
        <p:nvSpPr>
          <p:cNvPr id="6" name="TextBox 5"/>
          <p:cNvSpPr txBox="1"/>
          <p:nvPr/>
        </p:nvSpPr>
        <p:spPr>
          <a:xfrm>
            <a:off x="287430" y="1195873"/>
            <a:ext cx="8677058" cy="5401479"/>
          </a:xfrm>
          <a:prstGeom prst="rect">
            <a:avLst/>
          </a:prstGeom>
          <a:noFill/>
        </p:spPr>
        <p:txBody>
          <a:bodyPr wrap="square" rtlCol="0">
            <a:spAutoFit/>
          </a:bodyPr>
          <a:lstStyle/>
          <a:p>
            <a:pPr>
              <a:lnSpc>
                <a:spcPts val="4600"/>
              </a:lnSpc>
            </a:pPr>
            <a:r>
              <a:rPr lang="en-US" altLang="zh-CN" sz="2800" i="1" dirty="0" smtClean="0">
                <a:solidFill>
                  <a:srgbClr val="FF0000"/>
                </a:solidFill>
                <a:latin typeface="Georgia" pitchFamily="18" charset="0"/>
              </a:rPr>
              <a:t>Although</a:t>
            </a:r>
            <a:r>
              <a:rPr lang="en-US" altLang="zh-CN" sz="2800" i="1" dirty="0" smtClean="0">
                <a:latin typeface="Georgia" pitchFamily="18" charset="0"/>
              </a:rPr>
              <a:t> many students like to watch sports, game shows are the most popular. </a:t>
            </a:r>
            <a:r>
              <a:rPr lang="en-US" altLang="zh-CN" sz="2800" i="1" dirty="0" smtClean="0">
                <a:solidFill>
                  <a:srgbClr val="0033CC"/>
                </a:solidFill>
                <a:latin typeface="Georgia" pitchFamily="18" charset="0"/>
              </a:rPr>
              <a:t>It is good to relax </a:t>
            </a:r>
            <a:r>
              <a:rPr lang="en-US" altLang="zh-CN" sz="2800" i="1" dirty="0" smtClean="0">
                <a:solidFill>
                  <a:srgbClr val="FF0000"/>
                </a:solidFill>
                <a:latin typeface="Georgia" pitchFamily="18" charset="0"/>
              </a:rPr>
              <a:t>by using the Internet </a:t>
            </a:r>
            <a:r>
              <a:rPr lang="en-US" altLang="zh-CN" sz="2800" i="1" dirty="0" smtClean="0">
                <a:latin typeface="Georgia" pitchFamily="18" charset="0"/>
              </a:rPr>
              <a:t>or watching game shows, but we think </a:t>
            </a:r>
            <a:r>
              <a:rPr lang="en-US" altLang="zh-CN" sz="2800" i="1" dirty="0" smtClean="0">
                <a:solidFill>
                  <a:srgbClr val="0033CC"/>
                </a:solidFill>
                <a:latin typeface="Georgia" pitchFamily="18" charset="0"/>
              </a:rPr>
              <a:t>the best way to relax </a:t>
            </a:r>
            <a:r>
              <a:rPr lang="en-US" altLang="zh-CN" sz="2800" i="1" dirty="0" smtClean="0">
                <a:latin typeface="Georgia" pitchFamily="18" charset="0"/>
              </a:rPr>
              <a:t>is through exercise. </a:t>
            </a:r>
            <a:r>
              <a:rPr lang="en-US" altLang="zh-CN" sz="2800" i="1" dirty="0" smtClean="0">
                <a:solidFill>
                  <a:srgbClr val="0033CC"/>
                </a:solidFill>
                <a:latin typeface="Georgia" pitchFamily="18" charset="0"/>
              </a:rPr>
              <a:t>It is healthy for</a:t>
            </a:r>
            <a:r>
              <a:rPr lang="en-US" altLang="zh-CN" sz="2800" i="1" dirty="0" smtClean="0">
                <a:latin typeface="Georgia" pitchFamily="18" charset="0"/>
              </a:rPr>
              <a:t> the mind and the body. Exercise such as playing  sports is fun, and you can </a:t>
            </a:r>
            <a:r>
              <a:rPr lang="en-US" altLang="zh-CN" sz="2800" i="1" dirty="0" smtClean="0">
                <a:solidFill>
                  <a:srgbClr val="FF0000"/>
                </a:solidFill>
                <a:latin typeface="Georgia" pitchFamily="18" charset="0"/>
              </a:rPr>
              <a:t>spend time </a:t>
            </a:r>
            <a:r>
              <a:rPr lang="en-US" altLang="zh-CN" sz="2800" i="1" dirty="0" smtClean="0">
                <a:latin typeface="Georgia" pitchFamily="18" charset="0"/>
              </a:rPr>
              <a:t>with your friends and family as you play together. And  remember , ‘‘ old habits </a:t>
            </a:r>
            <a:r>
              <a:rPr lang="en-US" altLang="zh-CN" sz="2800" i="1" dirty="0" smtClean="0">
                <a:solidFill>
                  <a:srgbClr val="0033CC"/>
                </a:solidFill>
                <a:latin typeface="Georgia" pitchFamily="18" charset="0"/>
              </a:rPr>
              <a:t>die</a:t>
            </a:r>
            <a:r>
              <a:rPr lang="en-US" altLang="zh-CN" sz="2800" i="1" dirty="0" smtClean="0">
                <a:latin typeface="Georgia" pitchFamily="18" charset="0"/>
              </a:rPr>
              <a:t> hard”. </a:t>
            </a:r>
          </a:p>
          <a:p>
            <a:pPr>
              <a:lnSpc>
                <a:spcPts val="4600"/>
              </a:lnSpc>
            </a:pPr>
            <a:r>
              <a:rPr lang="en-US" altLang="zh-CN" sz="2800" i="1" dirty="0" smtClean="0">
                <a:latin typeface="Georgia" pitchFamily="18" charset="0"/>
              </a:rPr>
              <a:t> So </a:t>
            </a:r>
            <a:r>
              <a:rPr lang="en-US" altLang="zh-CN" sz="2800" i="1" dirty="0" smtClean="0">
                <a:solidFill>
                  <a:srgbClr val="FF0000"/>
                </a:solidFill>
                <a:latin typeface="Georgia" pitchFamily="18" charset="0"/>
              </a:rPr>
              <a:t>start exercising </a:t>
            </a:r>
            <a:r>
              <a:rPr lang="en-US" altLang="zh-CN" sz="2800" i="1" dirty="0" smtClean="0">
                <a:latin typeface="Georgia" pitchFamily="18" charset="0"/>
              </a:rPr>
              <a:t>before it ’too late! </a:t>
            </a:r>
            <a:endParaRPr lang="zh-CN" altLang="en-US" sz="2800" i="1" dirty="0">
              <a:latin typeface="Georgia"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4800" b="0" i="0" dirty="0" smtClean="0">
                <a:latin typeface="Script MT Bold" pitchFamily="66" charset="0"/>
              </a:rPr>
              <a:t>The points of 2b.</a:t>
            </a:r>
            <a:endParaRPr lang="zh-CN" altLang="en-US" sz="4800" b="0" i="0" dirty="0">
              <a:latin typeface="Script MT Bold" pitchFamily="66" charset="0"/>
            </a:endParaRPr>
          </a:p>
        </p:txBody>
      </p:sp>
      <p:sp>
        <p:nvSpPr>
          <p:cNvPr id="34" name="TextBox 33"/>
          <p:cNvSpPr txBox="1"/>
          <p:nvPr/>
        </p:nvSpPr>
        <p:spPr>
          <a:xfrm>
            <a:off x="393826" y="1612098"/>
            <a:ext cx="8526693" cy="954107"/>
          </a:xfrm>
          <a:prstGeom prst="rect">
            <a:avLst/>
          </a:prstGeom>
          <a:noFill/>
        </p:spPr>
        <p:txBody>
          <a:bodyPr wrap="none" rtlCol="0">
            <a:spAutoFit/>
          </a:bodyPr>
          <a:lstStyle/>
          <a:p>
            <a:r>
              <a:rPr lang="en-US" altLang="zh-CN" sz="2800" i="1" dirty="0" smtClean="0">
                <a:latin typeface="Georgia" pitchFamily="18" charset="0"/>
              </a:rPr>
              <a:t>Although my grandpa is old, he looks very strong</a:t>
            </a:r>
          </a:p>
          <a:p>
            <a:r>
              <a:rPr lang="en-US" altLang="zh-CN" sz="2800" i="1" dirty="0" smtClean="0">
                <a:latin typeface="Georgia" pitchFamily="18" charset="0"/>
              </a:rPr>
              <a:t> and healthy. </a:t>
            </a:r>
            <a:r>
              <a:rPr lang="zh-CN" altLang="en-US" sz="2400" dirty="0" smtClean="0">
                <a:latin typeface="Georgia" pitchFamily="18" charset="0"/>
              </a:rPr>
              <a:t>我的爷爷虽然老了，但他看上去还是很健壮。</a:t>
            </a:r>
            <a:endParaRPr lang="zh-CN" altLang="en-US" sz="2800" dirty="0">
              <a:latin typeface="Georgia" pitchFamily="18" charset="0"/>
            </a:endParaRPr>
          </a:p>
        </p:txBody>
      </p:sp>
      <p:sp>
        <p:nvSpPr>
          <p:cNvPr id="35" name="TextBox 34"/>
          <p:cNvSpPr txBox="1"/>
          <p:nvPr/>
        </p:nvSpPr>
        <p:spPr>
          <a:xfrm>
            <a:off x="608140" y="4028848"/>
            <a:ext cx="7471917" cy="1384995"/>
          </a:xfrm>
          <a:prstGeom prst="rect">
            <a:avLst/>
          </a:prstGeom>
          <a:noFill/>
        </p:spPr>
        <p:txBody>
          <a:bodyPr wrap="none" rtlCol="0">
            <a:spAutoFit/>
          </a:bodyPr>
          <a:lstStyle/>
          <a:p>
            <a:r>
              <a:rPr lang="en-US" altLang="zh-CN" sz="2800" i="1" dirty="0" err="1" smtClean="0">
                <a:latin typeface="Georgia" pitchFamily="18" charset="0"/>
              </a:rPr>
              <a:t>Eg</a:t>
            </a:r>
            <a:r>
              <a:rPr lang="en-US" altLang="zh-CN" sz="2800" i="1" dirty="0" smtClean="0">
                <a:latin typeface="Georgia" pitchFamily="18" charset="0"/>
              </a:rPr>
              <a:t>: My cousin knows a lot about geography ,</a:t>
            </a:r>
          </a:p>
          <a:p>
            <a:r>
              <a:rPr lang="en-US" altLang="zh-CN" sz="2800" i="1" dirty="0" smtClean="0">
                <a:latin typeface="Georgia" pitchFamily="18" charset="0"/>
              </a:rPr>
              <a:t>       _____ he is only four years old </a:t>
            </a:r>
          </a:p>
          <a:p>
            <a:r>
              <a:rPr lang="en-US" altLang="zh-CN" sz="2800" i="1" dirty="0" smtClean="0">
                <a:latin typeface="Georgia" pitchFamily="18" charset="0"/>
              </a:rPr>
              <a:t>      A. because            B. so            C. although</a:t>
            </a:r>
          </a:p>
        </p:txBody>
      </p:sp>
      <p:sp>
        <p:nvSpPr>
          <p:cNvPr id="36" name="TextBox 35"/>
          <p:cNvSpPr txBox="1"/>
          <p:nvPr/>
        </p:nvSpPr>
        <p:spPr>
          <a:xfrm>
            <a:off x="679578" y="6157871"/>
            <a:ext cx="184731" cy="400110"/>
          </a:xfrm>
          <a:prstGeom prst="rect">
            <a:avLst/>
          </a:prstGeom>
          <a:noFill/>
        </p:spPr>
        <p:txBody>
          <a:bodyPr wrap="none" rtlCol="0">
            <a:spAutoFit/>
          </a:bodyPr>
          <a:lstStyle/>
          <a:p>
            <a:endParaRPr lang="zh-CN" altLang="en-US" sz="2000" dirty="0"/>
          </a:p>
        </p:txBody>
      </p:sp>
      <p:sp>
        <p:nvSpPr>
          <p:cNvPr id="37" name="TextBox 36"/>
          <p:cNvSpPr txBox="1"/>
          <p:nvPr/>
        </p:nvSpPr>
        <p:spPr>
          <a:xfrm>
            <a:off x="1679710" y="4410322"/>
            <a:ext cx="415498"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C</a:t>
            </a:r>
            <a:endParaRPr lang="zh-CN" altLang="en-US" sz="2800" i="1" dirty="0">
              <a:solidFill>
                <a:srgbClr val="FF0000"/>
              </a:solidFill>
              <a:latin typeface="Georgia" pitchFamily="18" charset="0"/>
            </a:endParaRPr>
          </a:p>
        </p:txBody>
      </p:sp>
      <p:sp>
        <p:nvSpPr>
          <p:cNvPr id="38" name="TextBox 37"/>
          <p:cNvSpPr txBox="1"/>
          <p:nvPr/>
        </p:nvSpPr>
        <p:spPr>
          <a:xfrm>
            <a:off x="5475848" y="5339016"/>
            <a:ext cx="418704"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B</a:t>
            </a:r>
            <a:endParaRPr lang="zh-CN" altLang="en-US" sz="2800" i="1" dirty="0">
              <a:solidFill>
                <a:srgbClr val="FF0000"/>
              </a:solidFill>
              <a:latin typeface="Georgia" pitchFamily="18" charset="0"/>
            </a:endParaRPr>
          </a:p>
        </p:txBody>
      </p:sp>
      <p:sp>
        <p:nvSpPr>
          <p:cNvPr id="39" name="TextBox 38"/>
          <p:cNvSpPr txBox="1"/>
          <p:nvPr/>
        </p:nvSpPr>
        <p:spPr>
          <a:xfrm>
            <a:off x="608140" y="5386170"/>
            <a:ext cx="6954148" cy="1384995"/>
          </a:xfrm>
          <a:prstGeom prst="rect">
            <a:avLst/>
          </a:prstGeom>
          <a:noFill/>
        </p:spPr>
        <p:txBody>
          <a:bodyPr wrap="none" rtlCol="0">
            <a:spAutoFit/>
          </a:bodyPr>
          <a:lstStyle/>
          <a:p>
            <a:r>
              <a:rPr lang="en-US" altLang="zh-CN" sz="2800" i="1" dirty="0" err="1" smtClean="0">
                <a:latin typeface="Georgia" pitchFamily="18" charset="0"/>
              </a:rPr>
              <a:t>Eg</a:t>
            </a:r>
            <a:r>
              <a:rPr lang="en-US" altLang="zh-CN" sz="2800" i="1" dirty="0" smtClean="0">
                <a:latin typeface="Georgia" pitchFamily="18" charset="0"/>
              </a:rPr>
              <a:t>: I get up very early today,___ I didn’t </a:t>
            </a:r>
          </a:p>
          <a:p>
            <a:r>
              <a:rPr lang="en-US" altLang="zh-CN" sz="2800" i="1" dirty="0" smtClean="0">
                <a:latin typeface="Georgia" pitchFamily="18" charset="0"/>
              </a:rPr>
              <a:t>       catch the early bus.</a:t>
            </a:r>
          </a:p>
          <a:p>
            <a:r>
              <a:rPr lang="en-US" altLang="zh-CN" sz="2800" i="1" dirty="0" smtClean="0">
                <a:latin typeface="Georgia" pitchFamily="18" charset="0"/>
              </a:rPr>
              <a:t>      A. and           B. but            C. although</a:t>
            </a:r>
          </a:p>
        </p:txBody>
      </p:sp>
      <p:sp>
        <p:nvSpPr>
          <p:cNvPr id="40" name="TextBox 39"/>
          <p:cNvSpPr txBox="1"/>
          <p:nvPr/>
        </p:nvSpPr>
        <p:spPr>
          <a:xfrm>
            <a:off x="251521" y="3481628"/>
            <a:ext cx="8640959" cy="523220"/>
          </a:xfrm>
          <a:prstGeom prst="rect">
            <a:avLst/>
          </a:prstGeom>
          <a:solidFill>
            <a:srgbClr val="CCFF99"/>
          </a:solidFill>
          <a:ln>
            <a:solidFill>
              <a:srgbClr val="92D050"/>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CN" sz="2800" i="1" dirty="0" smtClean="0">
                <a:solidFill>
                  <a:srgbClr val="FF0000"/>
                </a:solidFill>
                <a:latin typeface="Georgia" pitchFamily="18" charset="0"/>
              </a:rPr>
              <a:t>but</a:t>
            </a:r>
            <a:r>
              <a:rPr lang="zh-CN" altLang="en-US" sz="2400" dirty="0" smtClean="0">
                <a:solidFill>
                  <a:schemeClr val="tx1"/>
                </a:solidFill>
                <a:latin typeface="Georgia" pitchFamily="18" charset="0"/>
              </a:rPr>
              <a:t>也有然而</a:t>
            </a:r>
            <a:r>
              <a:rPr lang="en-US" altLang="zh-CN" sz="2400" dirty="0" smtClean="0">
                <a:solidFill>
                  <a:schemeClr val="tx1"/>
                </a:solidFill>
                <a:latin typeface="Georgia" pitchFamily="18" charset="0"/>
              </a:rPr>
              <a:t>,</a:t>
            </a:r>
            <a:r>
              <a:rPr lang="zh-CN" altLang="en-US" sz="2400" dirty="0" smtClean="0">
                <a:solidFill>
                  <a:schemeClr val="tx1"/>
                </a:solidFill>
                <a:latin typeface="Georgia" pitchFamily="18" charset="0"/>
              </a:rPr>
              <a:t>但是的意思</a:t>
            </a:r>
            <a:r>
              <a:rPr lang="en-US" altLang="zh-CN" sz="2400" dirty="0" smtClean="0">
                <a:solidFill>
                  <a:schemeClr val="tx1"/>
                </a:solidFill>
                <a:latin typeface="Georgia" pitchFamily="18" charset="0"/>
              </a:rPr>
              <a:t>,</a:t>
            </a:r>
            <a:r>
              <a:rPr lang="zh-CN" altLang="en-US" sz="2400" dirty="0" smtClean="0">
                <a:solidFill>
                  <a:schemeClr val="tx1"/>
                </a:solidFill>
                <a:latin typeface="Georgia" pitchFamily="18" charset="0"/>
              </a:rPr>
              <a:t>但是不能与 </a:t>
            </a:r>
            <a:r>
              <a:rPr lang="en-US" altLang="zh-CN" sz="2800" i="1" dirty="0" smtClean="0">
                <a:solidFill>
                  <a:srgbClr val="FF0000"/>
                </a:solidFill>
                <a:latin typeface="Georgia" pitchFamily="18" charset="0"/>
              </a:rPr>
              <a:t>although/though</a:t>
            </a:r>
            <a:r>
              <a:rPr lang="zh-CN" altLang="en-US" sz="2400" dirty="0" smtClean="0">
                <a:solidFill>
                  <a:schemeClr val="tx1"/>
                </a:solidFill>
                <a:latin typeface="Georgia" pitchFamily="18" charset="0"/>
              </a:rPr>
              <a:t>连用</a:t>
            </a:r>
            <a:endParaRPr lang="en-US" altLang="zh-CN" sz="2800" dirty="0" smtClean="0">
              <a:solidFill>
                <a:schemeClr val="tx1"/>
              </a:solidFill>
              <a:latin typeface="Georgia" pitchFamily="18" charset="0"/>
            </a:endParaRPr>
          </a:p>
        </p:txBody>
      </p:sp>
      <p:sp>
        <p:nvSpPr>
          <p:cNvPr id="41" name="TextBox 40"/>
          <p:cNvSpPr txBox="1"/>
          <p:nvPr/>
        </p:nvSpPr>
        <p:spPr>
          <a:xfrm>
            <a:off x="393826" y="1052736"/>
            <a:ext cx="8324715" cy="523220"/>
          </a:xfrm>
          <a:prstGeom prst="rect">
            <a:avLst/>
          </a:prstGeom>
          <a:noFill/>
        </p:spPr>
        <p:txBody>
          <a:bodyPr wrap="none" rtlCol="0">
            <a:spAutoFit/>
          </a:bodyPr>
          <a:lstStyle/>
          <a:p>
            <a:r>
              <a:rPr lang="en-US" altLang="zh-CN" sz="2800" i="1" dirty="0" smtClean="0">
                <a:latin typeface="Georgia" pitchFamily="18" charset="0"/>
              </a:rPr>
              <a:t>12.although</a:t>
            </a:r>
            <a:r>
              <a:rPr lang="zh-CN" altLang="en-US" sz="2400" dirty="0" smtClean="0">
                <a:latin typeface="Georgia" pitchFamily="18" charset="0"/>
              </a:rPr>
              <a:t>连词意为虽然；尽管，用来引导让步状语从句</a:t>
            </a:r>
            <a:r>
              <a:rPr lang="en-US" altLang="zh-CN" sz="2400" dirty="0" smtClean="0">
                <a:latin typeface="Georgia" pitchFamily="18" charset="0"/>
              </a:rPr>
              <a:t> </a:t>
            </a:r>
            <a:endParaRPr lang="zh-CN" altLang="en-US" sz="2800" dirty="0">
              <a:latin typeface="Georgia" pitchFamily="18" charset="0"/>
            </a:endParaRPr>
          </a:p>
        </p:txBody>
      </p:sp>
      <p:sp>
        <p:nvSpPr>
          <p:cNvPr id="42" name="TextBox 41"/>
          <p:cNvSpPr txBox="1"/>
          <p:nvPr/>
        </p:nvSpPr>
        <p:spPr>
          <a:xfrm>
            <a:off x="427428" y="2540792"/>
            <a:ext cx="7782900" cy="954107"/>
          </a:xfrm>
          <a:prstGeom prst="rect">
            <a:avLst/>
          </a:prstGeom>
          <a:noFill/>
        </p:spPr>
        <p:txBody>
          <a:bodyPr wrap="none" rtlCol="0">
            <a:spAutoFit/>
          </a:bodyPr>
          <a:lstStyle/>
          <a:p>
            <a:r>
              <a:rPr lang="en-US" altLang="zh-CN" sz="2800" i="1" dirty="0" smtClean="0">
                <a:solidFill>
                  <a:srgbClr val="FF0000"/>
                </a:solidFill>
                <a:latin typeface="Georgia" pitchFamily="18" charset="0"/>
              </a:rPr>
              <a:t>Although</a:t>
            </a:r>
            <a:r>
              <a:rPr lang="en-US" altLang="zh-CN" sz="2800" i="1" dirty="0" smtClean="0">
                <a:latin typeface="Georgia" pitchFamily="18" charset="0"/>
              </a:rPr>
              <a:t> it rained , the boy still played outside.</a:t>
            </a:r>
          </a:p>
          <a:p>
            <a:r>
              <a:rPr lang="en-US" altLang="zh-CN" sz="2800" i="1" dirty="0" smtClean="0">
                <a:latin typeface="Georgia" pitchFamily="18" charset="0"/>
              </a:rPr>
              <a:t>=It rained ,</a:t>
            </a:r>
            <a:r>
              <a:rPr lang="en-US" altLang="zh-CN" sz="2800" i="1" dirty="0" smtClean="0">
                <a:solidFill>
                  <a:srgbClr val="FF0000"/>
                </a:solidFill>
                <a:latin typeface="Georgia" pitchFamily="18" charset="0"/>
              </a:rPr>
              <a:t>but</a:t>
            </a:r>
            <a:r>
              <a:rPr lang="en-US" altLang="zh-CN" sz="2800" i="1" dirty="0" smtClean="0">
                <a:latin typeface="Georgia" pitchFamily="18" charset="0"/>
              </a:rPr>
              <a:t> the boys still played outside.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slide(fromBottom)">
                                      <p:cBhvr>
                                        <p:cTn id="7" dur="500"/>
                                        <p:tgtEl>
                                          <p:spTgt spid="4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slide(fromBottom)">
                                      <p:cBhvr>
                                        <p:cTn id="12" dur="500"/>
                                        <p:tgtEl>
                                          <p:spTgt spid="3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lide(fromBottom)">
                                      <p:cBhvr>
                                        <p:cTn id="17" dur="500"/>
                                        <p:tgtEl>
                                          <p:spTgt spid="4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slide(fromBottom)">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lide(fromBottom)">
                                      <p:cBhvr>
                                        <p:cTn id="27" dur="5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lide(fromBottom)">
                                      <p:cBhvr>
                                        <p:cTn id="32" dur="500"/>
                                        <p:tgtEl>
                                          <p:spTgt spid="39"/>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slide(fromBottom)">
                                      <p:cBhvr>
                                        <p:cTn id="37" dur="500"/>
                                        <p:tgtEl>
                                          <p:spTgt spid="37">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8">
                                            <p:txEl>
                                              <p:pRg st="0" end="0"/>
                                            </p:txEl>
                                          </p:spTgt>
                                        </p:tgtEl>
                                        <p:attrNameLst>
                                          <p:attrName>style.visibility</p:attrName>
                                        </p:attrNameLst>
                                      </p:cBhvr>
                                      <p:to>
                                        <p:strVal val="visible"/>
                                      </p:to>
                                    </p:set>
                                    <p:animEffect transition="in" filter="slide(fromBottom)">
                                      <p:cBhvr>
                                        <p:cTn id="42" dur="500"/>
                                        <p:tgtEl>
                                          <p:spTgt spid="38">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9" grpId="0"/>
      <p:bldP spid="40" grpId="0" animBg="1"/>
      <p:bldP spid="41" grpId="0"/>
      <p:bldP spid="4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4800" b="0" i="0" dirty="0" smtClean="0">
                <a:latin typeface="Script MT Bold" pitchFamily="66" charset="0"/>
              </a:rPr>
              <a:t>The points of 2b.</a:t>
            </a:r>
            <a:endParaRPr lang="zh-CN" altLang="en-US" sz="4800" b="0" i="0" dirty="0">
              <a:latin typeface="Script MT Bold" pitchFamily="66" charset="0"/>
            </a:endParaRPr>
          </a:p>
        </p:txBody>
      </p:sp>
      <p:sp>
        <p:nvSpPr>
          <p:cNvPr id="12" name="TextBox 11"/>
          <p:cNvSpPr txBox="1"/>
          <p:nvPr/>
        </p:nvSpPr>
        <p:spPr>
          <a:xfrm>
            <a:off x="357158" y="3797429"/>
            <a:ext cx="2712602" cy="523220"/>
          </a:xfrm>
          <a:prstGeom prst="rect">
            <a:avLst/>
          </a:prstGeom>
          <a:noFill/>
        </p:spPr>
        <p:txBody>
          <a:bodyPr wrap="none" rtlCol="0">
            <a:spAutoFit/>
          </a:bodyPr>
          <a:lstStyle/>
          <a:p>
            <a:r>
              <a:rPr lang="en-US" altLang="zh-CN" sz="2800" i="1" dirty="0" smtClean="0">
                <a:latin typeface="Georgia" pitchFamily="18" charset="0"/>
              </a:rPr>
              <a:t>14.by doing </a:t>
            </a:r>
            <a:r>
              <a:rPr lang="en-US" altLang="zh-CN" sz="2800" i="1" dirty="0" err="1" smtClean="0">
                <a:latin typeface="Georgia" pitchFamily="18" charset="0"/>
              </a:rPr>
              <a:t>sth</a:t>
            </a:r>
            <a:r>
              <a:rPr lang="en-US" altLang="zh-CN" sz="2800" i="1" dirty="0" smtClean="0">
                <a:latin typeface="Georgia" pitchFamily="18" charset="0"/>
              </a:rPr>
              <a:t>.</a:t>
            </a:r>
            <a:endParaRPr lang="zh-CN" altLang="en-US" sz="2800" i="1" dirty="0">
              <a:latin typeface="Georgia" pitchFamily="18" charset="0"/>
            </a:endParaRPr>
          </a:p>
        </p:txBody>
      </p:sp>
      <p:sp>
        <p:nvSpPr>
          <p:cNvPr id="13" name="TextBox 12"/>
          <p:cNvSpPr txBox="1"/>
          <p:nvPr/>
        </p:nvSpPr>
        <p:spPr>
          <a:xfrm>
            <a:off x="4054882" y="3797429"/>
            <a:ext cx="1980029" cy="523220"/>
          </a:xfrm>
          <a:prstGeom prst="rect">
            <a:avLst/>
          </a:prstGeom>
          <a:noFill/>
        </p:spPr>
        <p:txBody>
          <a:bodyPr wrap="none" rtlCol="0">
            <a:spAutoFit/>
          </a:bodyPr>
          <a:lstStyle/>
          <a:p>
            <a:r>
              <a:rPr lang="zh-CN" altLang="en-US" sz="2800" i="1" dirty="0" smtClean="0">
                <a:latin typeface="Georgia" pitchFamily="18" charset="0"/>
              </a:rPr>
              <a:t>通过做某事</a:t>
            </a:r>
            <a:endParaRPr lang="en-US" altLang="zh-CN" sz="2800" i="1" dirty="0" smtClean="0">
              <a:latin typeface="Georgia" pitchFamily="18" charset="0"/>
            </a:endParaRPr>
          </a:p>
        </p:txBody>
      </p:sp>
      <p:sp>
        <p:nvSpPr>
          <p:cNvPr id="14" name="TextBox 13"/>
          <p:cNvSpPr txBox="1"/>
          <p:nvPr/>
        </p:nvSpPr>
        <p:spPr>
          <a:xfrm>
            <a:off x="714348" y="4368933"/>
            <a:ext cx="7515199" cy="523220"/>
          </a:xfrm>
          <a:prstGeom prst="rect">
            <a:avLst/>
          </a:prstGeom>
          <a:noFill/>
        </p:spPr>
        <p:txBody>
          <a:bodyPr wrap="none" rtlCol="0">
            <a:spAutoFit/>
          </a:bodyPr>
          <a:lstStyle/>
          <a:p>
            <a:r>
              <a:rPr lang="en-US" altLang="zh-CN" sz="2800" i="1" dirty="0" smtClean="0">
                <a:latin typeface="Georgia" pitchFamily="18" charset="0"/>
              </a:rPr>
              <a:t>E.g. I go to school by _________(take )bus.</a:t>
            </a:r>
            <a:endParaRPr lang="zh-CN" altLang="en-US" sz="2800" i="1" dirty="0">
              <a:latin typeface="Georgia" pitchFamily="18" charset="0"/>
            </a:endParaRPr>
          </a:p>
        </p:txBody>
      </p:sp>
      <p:sp>
        <p:nvSpPr>
          <p:cNvPr id="15" name="TextBox 14"/>
          <p:cNvSpPr txBox="1"/>
          <p:nvPr/>
        </p:nvSpPr>
        <p:spPr>
          <a:xfrm>
            <a:off x="4357686" y="4368933"/>
            <a:ext cx="1228221"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taking</a:t>
            </a:r>
            <a:endParaRPr lang="zh-CN" altLang="en-US" sz="2800" i="1" dirty="0">
              <a:solidFill>
                <a:srgbClr val="FF0000"/>
              </a:solidFill>
              <a:latin typeface="Georgia" pitchFamily="18" charset="0"/>
            </a:endParaRPr>
          </a:p>
        </p:txBody>
      </p:sp>
      <p:sp>
        <p:nvSpPr>
          <p:cNvPr id="16" name="TextBox 15"/>
          <p:cNvSpPr txBox="1"/>
          <p:nvPr/>
        </p:nvSpPr>
        <p:spPr>
          <a:xfrm>
            <a:off x="357158" y="4940437"/>
            <a:ext cx="4188967" cy="523220"/>
          </a:xfrm>
          <a:prstGeom prst="rect">
            <a:avLst/>
          </a:prstGeom>
          <a:noFill/>
        </p:spPr>
        <p:txBody>
          <a:bodyPr wrap="none" rtlCol="0">
            <a:spAutoFit/>
          </a:bodyPr>
          <a:lstStyle/>
          <a:p>
            <a:r>
              <a:rPr lang="en-US" altLang="zh-CN" sz="2800" i="1" dirty="0" smtClean="0">
                <a:latin typeface="Georgia" pitchFamily="18" charset="0"/>
              </a:rPr>
              <a:t>15. the best way to do </a:t>
            </a:r>
            <a:r>
              <a:rPr lang="en-US" altLang="zh-CN" sz="2800" i="1" dirty="0" err="1" smtClean="0">
                <a:latin typeface="Georgia" pitchFamily="18" charset="0"/>
              </a:rPr>
              <a:t>sth</a:t>
            </a:r>
            <a:endParaRPr lang="zh-CN" altLang="en-US" sz="2800" i="1" dirty="0">
              <a:latin typeface="Georgia" pitchFamily="18" charset="0"/>
            </a:endParaRPr>
          </a:p>
        </p:txBody>
      </p:sp>
      <p:sp>
        <p:nvSpPr>
          <p:cNvPr id="17" name="TextBox 16"/>
          <p:cNvSpPr txBox="1"/>
          <p:nvPr/>
        </p:nvSpPr>
        <p:spPr>
          <a:xfrm>
            <a:off x="5072066" y="4940437"/>
            <a:ext cx="3057247" cy="523220"/>
          </a:xfrm>
          <a:prstGeom prst="rect">
            <a:avLst/>
          </a:prstGeom>
          <a:noFill/>
        </p:spPr>
        <p:txBody>
          <a:bodyPr wrap="none" rtlCol="0">
            <a:spAutoFit/>
          </a:bodyPr>
          <a:lstStyle/>
          <a:p>
            <a:r>
              <a:rPr lang="zh-CN" altLang="en-US" sz="2800" i="1" dirty="0" smtClean="0">
                <a:latin typeface="Georgia" pitchFamily="18" charset="0"/>
              </a:rPr>
              <a:t>做某事的最好方式</a:t>
            </a:r>
            <a:endParaRPr lang="en-US" altLang="zh-CN" sz="2800" i="1" dirty="0" smtClean="0">
              <a:latin typeface="Georgia" pitchFamily="18" charset="0"/>
            </a:endParaRPr>
          </a:p>
        </p:txBody>
      </p:sp>
      <p:sp>
        <p:nvSpPr>
          <p:cNvPr id="18" name="TextBox 17"/>
          <p:cNvSpPr txBox="1"/>
          <p:nvPr/>
        </p:nvSpPr>
        <p:spPr>
          <a:xfrm>
            <a:off x="4253013" y="5570076"/>
            <a:ext cx="1039067"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learn</a:t>
            </a:r>
            <a:endParaRPr lang="zh-CN" altLang="en-US" sz="2800" i="1" dirty="0">
              <a:solidFill>
                <a:srgbClr val="FF0000"/>
              </a:solidFill>
              <a:latin typeface="Georgia" pitchFamily="18" charset="0"/>
            </a:endParaRPr>
          </a:p>
        </p:txBody>
      </p:sp>
      <p:sp>
        <p:nvSpPr>
          <p:cNvPr id="20" name="TextBox 19"/>
          <p:cNvSpPr txBox="1"/>
          <p:nvPr/>
        </p:nvSpPr>
        <p:spPr>
          <a:xfrm>
            <a:off x="428596" y="1154223"/>
            <a:ext cx="6227987" cy="523220"/>
          </a:xfrm>
          <a:prstGeom prst="rect">
            <a:avLst/>
          </a:prstGeom>
          <a:noFill/>
        </p:spPr>
        <p:txBody>
          <a:bodyPr wrap="none" rtlCol="0">
            <a:spAutoFit/>
          </a:bodyPr>
          <a:lstStyle/>
          <a:p>
            <a:r>
              <a:rPr lang="en-US" altLang="zh-CN" sz="2800" i="1" dirty="0" smtClean="0">
                <a:latin typeface="Georgia" pitchFamily="18" charset="0"/>
              </a:rPr>
              <a:t>13.It ’s +</a:t>
            </a:r>
            <a:r>
              <a:rPr lang="zh-CN" altLang="en-US" sz="2800" i="1" dirty="0" smtClean="0">
                <a:latin typeface="Georgia" pitchFamily="18" charset="0"/>
              </a:rPr>
              <a:t>形容词（</a:t>
            </a:r>
            <a:r>
              <a:rPr lang="en-US" altLang="zh-CN" sz="2800" i="1" dirty="0" smtClean="0">
                <a:latin typeface="Georgia" pitchFamily="18" charset="0"/>
              </a:rPr>
              <a:t>+for +sb.)+to do </a:t>
            </a:r>
            <a:r>
              <a:rPr lang="en-US" altLang="zh-CN" sz="2800" i="1" dirty="0" err="1" smtClean="0">
                <a:latin typeface="Georgia" pitchFamily="18" charset="0"/>
              </a:rPr>
              <a:t>sth</a:t>
            </a:r>
            <a:r>
              <a:rPr lang="en-US" altLang="zh-CN" sz="2800" i="1" dirty="0" smtClean="0">
                <a:latin typeface="Georgia" pitchFamily="18" charset="0"/>
              </a:rPr>
              <a:t>.</a:t>
            </a:r>
            <a:endParaRPr lang="zh-CN" altLang="en-US" sz="2800" i="1" dirty="0">
              <a:latin typeface="Georgia" pitchFamily="18" charset="0"/>
            </a:endParaRPr>
          </a:p>
        </p:txBody>
      </p:sp>
      <p:sp>
        <p:nvSpPr>
          <p:cNvPr id="21" name="TextBox 20"/>
          <p:cNvSpPr txBox="1"/>
          <p:nvPr/>
        </p:nvSpPr>
        <p:spPr>
          <a:xfrm>
            <a:off x="857224" y="1582851"/>
            <a:ext cx="4559261" cy="523220"/>
          </a:xfrm>
          <a:prstGeom prst="rect">
            <a:avLst/>
          </a:prstGeom>
          <a:noFill/>
        </p:spPr>
        <p:txBody>
          <a:bodyPr wrap="none" rtlCol="0">
            <a:spAutoFit/>
          </a:bodyPr>
          <a:lstStyle/>
          <a:p>
            <a:r>
              <a:rPr lang="en-US" altLang="zh-CN" sz="2800" i="1" dirty="0" smtClean="0">
                <a:latin typeface="Georgia" pitchFamily="18" charset="0"/>
              </a:rPr>
              <a:t>(</a:t>
            </a:r>
            <a:r>
              <a:rPr lang="zh-CN" altLang="en-US" sz="2800" i="1" dirty="0" smtClean="0">
                <a:latin typeface="Georgia" pitchFamily="18" charset="0"/>
              </a:rPr>
              <a:t>对某人来说）做某事是</a:t>
            </a:r>
            <a:r>
              <a:rPr lang="en-US" altLang="zh-CN" sz="2800" i="1" dirty="0" smtClean="0">
                <a:latin typeface="Georgia" pitchFamily="18" charset="0"/>
              </a:rPr>
              <a:t>…</a:t>
            </a:r>
            <a:r>
              <a:rPr lang="zh-CN" altLang="en-US" sz="2800" i="1" dirty="0" smtClean="0">
                <a:latin typeface="Georgia" pitchFamily="18" charset="0"/>
              </a:rPr>
              <a:t>的</a:t>
            </a:r>
            <a:endParaRPr lang="zh-CN" altLang="en-US" sz="2800" i="1" dirty="0">
              <a:latin typeface="Georgia" pitchFamily="18" charset="0"/>
            </a:endParaRPr>
          </a:p>
        </p:txBody>
      </p:sp>
      <p:sp>
        <p:nvSpPr>
          <p:cNvPr id="22" name="TextBox 21"/>
          <p:cNvSpPr txBox="1"/>
          <p:nvPr/>
        </p:nvSpPr>
        <p:spPr>
          <a:xfrm>
            <a:off x="575732" y="2117930"/>
            <a:ext cx="8512267" cy="1815882"/>
          </a:xfrm>
          <a:prstGeom prst="rect">
            <a:avLst/>
          </a:prstGeom>
          <a:noFill/>
        </p:spPr>
        <p:txBody>
          <a:bodyPr wrap="none" rtlCol="0">
            <a:spAutoFit/>
          </a:bodyPr>
          <a:lstStyle/>
          <a:p>
            <a:r>
              <a:rPr lang="en-US" altLang="zh-CN" sz="2800" i="1" dirty="0" smtClean="0">
                <a:latin typeface="Georgia" pitchFamily="18" charset="0"/>
              </a:rPr>
              <a:t>E.g. I often have hamburgers </a:t>
            </a:r>
            <a:r>
              <a:rPr lang="en-US" altLang="zh-CN" sz="2800" i="1" dirty="0" err="1" smtClean="0">
                <a:latin typeface="Georgia" pitchFamily="18" charset="0"/>
              </a:rPr>
              <a:t>f’or</a:t>
            </a:r>
            <a:r>
              <a:rPr lang="en-US" altLang="zh-CN" sz="2800" i="1" dirty="0" smtClean="0">
                <a:latin typeface="Georgia" pitchFamily="18" charset="0"/>
              </a:rPr>
              <a:t> lunch.</a:t>
            </a:r>
          </a:p>
          <a:p>
            <a:r>
              <a:rPr lang="en-US" altLang="zh-CN" sz="2800" i="1" dirty="0" smtClean="0">
                <a:latin typeface="Georgia" pitchFamily="18" charset="0"/>
              </a:rPr>
              <a:t>        —</a:t>
            </a:r>
            <a:r>
              <a:rPr lang="en-US" altLang="zh-CN" sz="2800" i="1" dirty="0" smtClean="0">
                <a:latin typeface="Georgia" pitchFamily="18" charset="0"/>
              </a:rPr>
              <a:t>You’d better </a:t>
            </a:r>
            <a:r>
              <a:rPr lang="en-US" altLang="zh-CN" sz="2800" i="1" dirty="0" smtClean="0">
                <a:latin typeface="Georgia" pitchFamily="18" charset="0"/>
              </a:rPr>
              <a:t>not. It’s bad for you ______ too </a:t>
            </a:r>
          </a:p>
          <a:p>
            <a:r>
              <a:rPr lang="en-US" altLang="zh-CN" sz="2800" i="1" dirty="0" smtClean="0">
                <a:latin typeface="Georgia" pitchFamily="18" charset="0"/>
              </a:rPr>
              <a:t>         much junk food.</a:t>
            </a:r>
          </a:p>
          <a:p>
            <a:r>
              <a:rPr lang="en-US" altLang="zh-CN" sz="2800" i="1" dirty="0" smtClean="0">
                <a:latin typeface="Georgia" pitchFamily="18" charset="0"/>
              </a:rPr>
              <a:t>A.eat        B. to eat    C. eating      D.ate     </a:t>
            </a:r>
            <a:endParaRPr lang="zh-CN" altLang="en-US" sz="2800" i="1" dirty="0">
              <a:latin typeface="Georgia" pitchFamily="18" charset="0"/>
            </a:endParaRPr>
          </a:p>
        </p:txBody>
      </p:sp>
      <p:sp>
        <p:nvSpPr>
          <p:cNvPr id="23" name="TextBox 22"/>
          <p:cNvSpPr txBox="1"/>
          <p:nvPr/>
        </p:nvSpPr>
        <p:spPr>
          <a:xfrm>
            <a:off x="6867940" y="2511545"/>
            <a:ext cx="418704"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B</a:t>
            </a:r>
            <a:endParaRPr lang="zh-CN" altLang="en-US" sz="2800" i="1" dirty="0">
              <a:solidFill>
                <a:srgbClr val="FF0000"/>
              </a:solidFill>
              <a:latin typeface="Georgia" pitchFamily="18" charset="0"/>
            </a:endParaRPr>
          </a:p>
        </p:txBody>
      </p:sp>
      <p:sp>
        <p:nvSpPr>
          <p:cNvPr id="25" name="TextBox 24"/>
          <p:cNvSpPr txBox="1"/>
          <p:nvPr/>
        </p:nvSpPr>
        <p:spPr>
          <a:xfrm>
            <a:off x="714348" y="5571237"/>
            <a:ext cx="7811754" cy="954107"/>
          </a:xfrm>
          <a:prstGeom prst="rect">
            <a:avLst/>
          </a:prstGeom>
          <a:noFill/>
        </p:spPr>
        <p:txBody>
          <a:bodyPr wrap="none" rtlCol="0">
            <a:spAutoFit/>
          </a:bodyPr>
          <a:lstStyle/>
          <a:p>
            <a:r>
              <a:rPr lang="en-US" altLang="zh-CN" sz="2800" i="1" dirty="0" smtClean="0">
                <a:latin typeface="Georgia" pitchFamily="18" charset="0"/>
              </a:rPr>
              <a:t>E.g.</a:t>
            </a:r>
            <a:r>
              <a:rPr lang="en-US" altLang="zh-CN" sz="2800" dirty="0" smtClean="0">
                <a:latin typeface="Georgia" pitchFamily="18" charset="0"/>
              </a:rPr>
              <a:t> </a:t>
            </a:r>
            <a:r>
              <a:rPr lang="en-US" altLang="zh-CN" sz="2800" i="1" dirty="0" smtClean="0">
                <a:latin typeface="Georgia" pitchFamily="18" charset="0"/>
              </a:rPr>
              <a:t>The best way to ______(learn) English is</a:t>
            </a:r>
          </a:p>
          <a:p>
            <a:r>
              <a:rPr lang="en-US" altLang="zh-CN" sz="2800" i="1" dirty="0" smtClean="0">
                <a:latin typeface="Georgia" pitchFamily="18" charset="0"/>
              </a:rPr>
              <a:t>        speaking English.</a:t>
            </a:r>
            <a:endParaRPr lang="zh-CN" altLang="en-US" sz="2800" i="1"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Bottom)">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slide(fromBottom)">
                                      <p:cBhvr>
                                        <p:cTn id="22" dur="500"/>
                                        <p:tgtEl>
                                          <p:spTgt spid="23">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type.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lide(fromBottom)">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lide(fromBottom)">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lide(fromBottom)">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slide(fromBottom)">
                                      <p:cBhvr>
                                        <p:cTn id="42" dur="500"/>
                                        <p:tgtEl>
                                          <p:spTgt spid="15">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type.wav"/>
                                        </p:tgtEl>
                                      </p:cMediaNode>
                                    </p:audio>
                                  </p:sub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lide(fromBottom)">
                                      <p:cBhvr>
                                        <p:cTn id="47" dur="500"/>
                                        <p:tgtEl>
                                          <p:spTgt spid="16"/>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lide(fromBottom)">
                                      <p:cBhvr>
                                        <p:cTn id="52" dur="500"/>
                                        <p:tgtEl>
                                          <p:spTgt spid="17"/>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lide(fromBottom)">
                                      <p:cBhvr>
                                        <p:cTn id="57" dur="5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slide(fromBottom)">
                                      <p:cBhvr>
                                        <p:cTn id="62" dur="500"/>
                                        <p:tgtEl>
                                          <p:spTgt spid="18">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20" grpId="0"/>
      <p:bldP spid="21" grpId="0"/>
      <p:bldP spid="22" grpId="0"/>
      <p:bldP spid="2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4800" b="0" i="0" dirty="0" smtClean="0">
                <a:latin typeface="Script MT Bold" pitchFamily="66" charset="0"/>
              </a:rPr>
              <a:t>The points of 2b.</a:t>
            </a:r>
            <a:endParaRPr lang="zh-CN" altLang="en-US" sz="4800" b="0" i="0" dirty="0">
              <a:latin typeface="Script MT Bold" pitchFamily="66" charset="0"/>
            </a:endParaRPr>
          </a:p>
        </p:txBody>
      </p:sp>
      <p:sp>
        <p:nvSpPr>
          <p:cNvPr id="19" name="TextBox 18"/>
          <p:cNvSpPr txBox="1"/>
          <p:nvPr/>
        </p:nvSpPr>
        <p:spPr>
          <a:xfrm>
            <a:off x="428596" y="958167"/>
            <a:ext cx="3825086" cy="523220"/>
          </a:xfrm>
          <a:prstGeom prst="rect">
            <a:avLst/>
          </a:prstGeom>
          <a:noFill/>
        </p:spPr>
        <p:txBody>
          <a:bodyPr wrap="none" rtlCol="0">
            <a:spAutoFit/>
          </a:bodyPr>
          <a:lstStyle/>
          <a:p>
            <a:r>
              <a:rPr lang="en-US" altLang="zh-CN" sz="2800" i="1" dirty="0" smtClean="0">
                <a:latin typeface="Georgia" pitchFamily="18" charset="0"/>
              </a:rPr>
              <a:t>14. spend time with  </a:t>
            </a:r>
            <a:r>
              <a:rPr lang="en-US" altLang="zh-CN" sz="2800" i="1" dirty="0" err="1" smtClean="0">
                <a:latin typeface="Georgia" pitchFamily="18" charset="0"/>
              </a:rPr>
              <a:t>sb</a:t>
            </a:r>
            <a:endParaRPr lang="zh-CN" altLang="en-US" sz="2800" i="1" dirty="0">
              <a:latin typeface="Georgia" pitchFamily="18" charset="0"/>
            </a:endParaRPr>
          </a:p>
        </p:txBody>
      </p:sp>
      <p:sp>
        <p:nvSpPr>
          <p:cNvPr id="24" name="TextBox 23"/>
          <p:cNvSpPr txBox="1"/>
          <p:nvPr/>
        </p:nvSpPr>
        <p:spPr>
          <a:xfrm>
            <a:off x="4644008" y="1023119"/>
            <a:ext cx="2954655" cy="461665"/>
          </a:xfrm>
          <a:prstGeom prst="rect">
            <a:avLst/>
          </a:prstGeom>
          <a:noFill/>
        </p:spPr>
        <p:txBody>
          <a:bodyPr wrap="none" rtlCol="0">
            <a:spAutoFit/>
          </a:bodyPr>
          <a:lstStyle/>
          <a:p>
            <a:r>
              <a:rPr lang="zh-CN" altLang="en-US" sz="2400" dirty="0" smtClean="0">
                <a:latin typeface="Georgia" pitchFamily="18" charset="0"/>
              </a:rPr>
              <a:t>和某人一起度过时光</a:t>
            </a:r>
            <a:endParaRPr lang="en-US" altLang="zh-CN" sz="2400" dirty="0" smtClean="0">
              <a:latin typeface="Georgia" pitchFamily="18" charset="0"/>
            </a:endParaRPr>
          </a:p>
        </p:txBody>
      </p:sp>
      <p:sp>
        <p:nvSpPr>
          <p:cNvPr id="26" name="TextBox 25"/>
          <p:cNvSpPr txBox="1"/>
          <p:nvPr/>
        </p:nvSpPr>
        <p:spPr>
          <a:xfrm>
            <a:off x="857224" y="1491270"/>
            <a:ext cx="6276077" cy="523220"/>
          </a:xfrm>
          <a:prstGeom prst="rect">
            <a:avLst/>
          </a:prstGeom>
          <a:noFill/>
        </p:spPr>
        <p:txBody>
          <a:bodyPr wrap="none" rtlCol="0">
            <a:spAutoFit/>
          </a:bodyPr>
          <a:lstStyle/>
          <a:p>
            <a:r>
              <a:rPr lang="en-US" altLang="zh-CN" sz="2800" i="1" dirty="0" smtClean="0">
                <a:latin typeface="Georgia" pitchFamily="18" charset="0"/>
              </a:rPr>
              <a:t>Come and spend the weekend with us </a:t>
            </a:r>
            <a:endParaRPr lang="zh-CN" altLang="en-US" sz="2800" i="1" dirty="0">
              <a:latin typeface="Georgia" pitchFamily="18" charset="0"/>
            </a:endParaRPr>
          </a:p>
        </p:txBody>
      </p:sp>
      <p:sp>
        <p:nvSpPr>
          <p:cNvPr id="27" name="TextBox 26"/>
          <p:cNvSpPr txBox="1"/>
          <p:nvPr/>
        </p:nvSpPr>
        <p:spPr>
          <a:xfrm>
            <a:off x="214282" y="2826955"/>
            <a:ext cx="9076524" cy="1361911"/>
          </a:xfrm>
          <a:prstGeom prst="rect">
            <a:avLst/>
          </a:prstGeom>
          <a:noFill/>
        </p:spPr>
        <p:txBody>
          <a:bodyPr wrap="none" rtlCol="0">
            <a:spAutoFit/>
          </a:bodyPr>
          <a:lstStyle/>
          <a:p>
            <a:pPr>
              <a:lnSpc>
                <a:spcPts val="3300"/>
              </a:lnSpc>
            </a:pPr>
            <a:r>
              <a:rPr lang="en-US" altLang="zh-CN" sz="2800" i="1" dirty="0" smtClean="0">
                <a:latin typeface="Georgia" pitchFamily="18" charset="0"/>
              </a:rPr>
              <a:t>E.g. I enjoy playing computer games , but I can’t</a:t>
            </a:r>
          </a:p>
          <a:p>
            <a:pPr>
              <a:lnSpc>
                <a:spcPts val="3300"/>
              </a:lnSpc>
            </a:pPr>
            <a:r>
              <a:rPr lang="en-US" altLang="zh-CN" sz="2800" i="1" dirty="0" smtClean="0">
                <a:latin typeface="Georgia" pitchFamily="18" charset="0"/>
              </a:rPr>
              <a:t>          ______ too much time _____ that.</a:t>
            </a:r>
          </a:p>
          <a:p>
            <a:pPr>
              <a:lnSpc>
                <a:spcPts val="3300"/>
              </a:lnSpc>
            </a:pPr>
            <a:r>
              <a:rPr lang="en-US" altLang="zh-CN" sz="2800" i="1" dirty="0" smtClean="0">
                <a:latin typeface="Georgia" pitchFamily="18" charset="0"/>
              </a:rPr>
              <a:t>   A .take; doing   B. spend; doing   C. spend; for doing</a:t>
            </a:r>
            <a:endParaRPr lang="zh-CN" altLang="en-US" sz="2800" i="1" dirty="0">
              <a:latin typeface="Georgia" pitchFamily="18" charset="0"/>
            </a:endParaRPr>
          </a:p>
        </p:txBody>
      </p:sp>
      <p:sp>
        <p:nvSpPr>
          <p:cNvPr id="28" name="TextBox 27"/>
          <p:cNvSpPr txBox="1"/>
          <p:nvPr/>
        </p:nvSpPr>
        <p:spPr>
          <a:xfrm>
            <a:off x="785786" y="5574636"/>
            <a:ext cx="3079689" cy="523220"/>
          </a:xfrm>
          <a:prstGeom prst="rect">
            <a:avLst/>
          </a:prstGeom>
          <a:noFill/>
        </p:spPr>
        <p:txBody>
          <a:bodyPr wrap="none" rtlCol="0">
            <a:spAutoFit/>
          </a:bodyPr>
          <a:lstStyle/>
          <a:p>
            <a:r>
              <a:rPr lang="en-US" altLang="zh-CN" sz="2800" i="1" dirty="0" smtClean="0">
                <a:latin typeface="Georgia" pitchFamily="18" charset="0"/>
              </a:rPr>
              <a:t>16. start doing </a:t>
            </a:r>
            <a:r>
              <a:rPr lang="en-US" altLang="zh-CN" sz="2800" i="1" dirty="0" err="1" smtClean="0">
                <a:latin typeface="Georgia" pitchFamily="18" charset="0"/>
              </a:rPr>
              <a:t>sth</a:t>
            </a:r>
            <a:endParaRPr lang="zh-CN" altLang="en-US" sz="2800" i="1" dirty="0">
              <a:latin typeface="Georgia" pitchFamily="18" charset="0"/>
            </a:endParaRPr>
          </a:p>
        </p:txBody>
      </p:sp>
      <p:sp>
        <p:nvSpPr>
          <p:cNvPr id="29" name="TextBox 28"/>
          <p:cNvSpPr txBox="1"/>
          <p:nvPr/>
        </p:nvSpPr>
        <p:spPr>
          <a:xfrm>
            <a:off x="4429124" y="5503198"/>
            <a:ext cx="1980029" cy="523220"/>
          </a:xfrm>
          <a:prstGeom prst="rect">
            <a:avLst/>
          </a:prstGeom>
          <a:noFill/>
        </p:spPr>
        <p:txBody>
          <a:bodyPr wrap="none" rtlCol="0">
            <a:spAutoFit/>
          </a:bodyPr>
          <a:lstStyle/>
          <a:p>
            <a:r>
              <a:rPr lang="zh-CN" altLang="en-US" sz="2800" i="1" dirty="0" smtClean="0">
                <a:latin typeface="Georgia" pitchFamily="18" charset="0"/>
              </a:rPr>
              <a:t>开始做某事</a:t>
            </a:r>
            <a:endParaRPr lang="en-US" altLang="zh-CN" sz="2800" i="1" dirty="0" smtClean="0">
              <a:latin typeface="Georgia" pitchFamily="18" charset="0"/>
            </a:endParaRPr>
          </a:p>
        </p:txBody>
      </p:sp>
      <p:sp>
        <p:nvSpPr>
          <p:cNvPr id="30" name="TextBox 29"/>
          <p:cNvSpPr txBox="1"/>
          <p:nvPr/>
        </p:nvSpPr>
        <p:spPr>
          <a:xfrm>
            <a:off x="785786" y="4288752"/>
            <a:ext cx="5862502" cy="1384995"/>
          </a:xfrm>
          <a:prstGeom prst="rect">
            <a:avLst/>
          </a:prstGeom>
          <a:noFill/>
        </p:spPr>
        <p:txBody>
          <a:bodyPr wrap="none" rtlCol="0">
            <a:spAutoFit/>
          </a:bodyPr>
          <a:lstStyle/>
          <a:p>
            <a:r>
              <a:rPr lang="en-US" altLang="zh-CN" sz="2800" i="1" dirty="0" smtClean="0">
                <a:latin typeface="Georgia" pitchFamily="18" charset="0"/>
              </a:rPr>
              <a:t>15. die</a:t>
            </a:r>
            <a:r>
              <a:rPr lang="zh-CN" altLang="en-US" sz="2800" i="1" dirty="0" smtClean="0">
                <a:latin typeface="Georgia" pitchFamily="18" charset="0"/>
              </a:rPr>
              <a:t>及时及物动词也是不及物动词</a:t>
            </a:r>
            <a:endParaRPr lang="en-US" altLang="zh-CN" sz="2800" i="1" dirty="0" smtClean="0">
              <a:latin typeface="Georgia" pitchFamily="18" charset="0"/>
            </a:endParaRPr>
          </a:p>
          <a:p>
            <a:r>
              <a:rPr lang="en-US" altLang="zh-CN" sz="2800" i="1" dirty="0" smtClean="0">
                <a:latin typeface="Georgia" pitchFamily="18" charset="0"/>
              </a:rPr>
              <a:t>      dead </a:t>
            </a:r>
            <a:r>
              <a:rPr lang="zh-CN" altLang="en-US" sz="2800" i="1" dirty="0" smtClean="0">
                <a:latin typeface="Georgia" pitchFamily="18" charset="0"/>
              </a:rPr>
              <a:t>形容词    死亡的</a:t>
            </a:r>
            <a:endParaRPr lang="en-US" altLang="zh-CN" sz="2800" i="1" dirty="0" smtClean="0">
              <a:latin typeface="Georgia" pitchFamily="18" charset="0"/>
            </a:endParaRPr>
          </a:p>
          <a:p>
            <a:r>
              <a:rPr lang="en-US" altLang="zh-CN" sz="2800" i="1" dirty="0" smtClean="0">
                <a:latin typeface="Georgia" pitchFamily="18" charset="0"/>
              </a:rPr>
              <a:t>      death  </a:t>
            </a:r>
            <a:r>
              <a:rPr lang="zh-CN" altLang="en-US" sz="2800" i="1" dirty="0" smtClean="0">
                <a:latin typeface="Georgia" pitchFamily="18" charset="0"/>
              </a:rPr>
              <a:t>名词     死亡</a:t>
            </a:r>
            <a:endParaRPr lang="zh-CN" altLang="en-US" sz="2800" i="1" dirty="0">
              <a:latin typeface="Georgia" pitchFamily="18" charset="0"/>
            </a:endParaRPr>
          </a:p>
        </p:txBody>
      </p:sp>
      <p:sp>
        <p:nvSpPr>
          <p:cNvPr id="31" name="TextBox 30"/>
          <p:cNvSpPr txBox="1"/>
          <p:nvPr/>
        </p:nvSpPr>
        <p:spPr>
          <a:xfrm>
            <a:off x="785786" y="1938965"/>
            <a:ext cx="4679486" cy="523220"/>
          </a:xfrm>
          <a:prstGeom prst="rect">
            <a:avLst/>
          </a:prstGeom>
          <a:noFill/>
        </p:spPr>
        <p:txBody>
          <a:bodyPr wrap="none" rtlCol="0">
            <a:spAutoFit/>
          </a:bodyPr>
          <a:lstStyle/>
          <a:p>
            <a:r>
              <a:rPr lang="zh-CN" altLang="en-US" sz="2800" i="1" dirty="0" smtClean="0">
                <a:latin typeface="Georgia" pitchFamily="18" charset="0"/>
              </a:rPr>
              <a:t>人 </a:t>
            </a:r>
            <a:r>
              <a:rPr lang="en-US" altLang="zh-CN" sz="2800" i="1" dirty="0" smtClean="0">
                <a:latin typeface="Georgia" pitchFamily="18" charset="0"/>
              </a:rPr>
              <a:t>spend </a:t>
            </a:r>
            <a:r>
              <a:rPr lang="zh-CN" altLang="en-US" sz="2800" i="1" dirty="0" smtClean="0">
                <a:latin typeface="Georgia" pitchFamily="18" charset="0"/>
              </a:rPr>
              <a:t>金钱 </a:t>
            </a:r>
            <a:r>
              <a:rPr lang="en-US" altLang="zh-CN" sz="2800" i="1" dirty="0" smtClean="0">
                <a:latin typeface="Georgia" pitchFamily="18" charset="0"/>
              </a:rPr>
              <a:t>/</a:t>
            </a:r>
            <a:r>
              <a:rPr lang="zh-CN" altLang="en-US" sz="2800" i="1" dirty="0" smtClean="0">
                <a:latin typeface="Georgia" pitchFamily="18" charset="0"/>
              </a:rPr>
              <a:t>时间 </a:t>
            </a:r>
            <a:r>
              <a:rPr lang="en-US" altLang="zh-CN" sz="2800" i="1" dirty="0" smtClean="0">
                <a:latin typeface="Georgia" pitchFamily="18" charset="0"/>
              </a:rPr>
              <a:t>on </a:t>
            </a:r>
            <a:r>
              <a:rPr lang="en-US" altLang="zh-CN" sz="2800" i="1" dirty="0" err="1" smtClean="0">
                <a:latin typeface="Georgia" pitchFamily="18" charset="0"/>
              </a:rPr>
              <a:t>sth</a:t>
            </a:r>
            <a:r>
              <a:rPr lang="en-US" altLang="zh-CN" sz="2800" i="1" dirty="0" smtClean="0">
                <a:latin typeface="Georgia" pitchFamily="18" charset="0"/>
              </a:rPr>
              <a:t>   </a:t>
            </a:r>
            <a:endParaRPr lang="zh-CN" altLang="en-US" sz="2800" i="1" dirty="0">
              <a:latin typeface="Georgia" pitchFamily="18" charset="0"/>
            </a:endParaRPr>
          </a:p>
        </p:txBody>
      </p:sp>
      <p:sp>
        <p:nvSpPr>
          <p:cNvPr id="32" name="TextBox 31"/>
          <p:cNvSpPr txBox="1"/>
          <p:nvPr/>
        </p:nvSpPr>
        <p:spPr>
          <a:xfrm>
            <a:off x="5177641" y="1938965"/>
            <a:ext cx="3791423" cy="461665"/>
          </a:xfrm>
          <a:prstGeom prst="rect">
            <a:avLst/>
          </a:prstGeom>
          <a:noFill/>
        </p:spPr>
        <p:txBody>
          <a:bodyPr wrap="none" rtlCol="0">
            <a:spAutoFit/>
          </a:bodyPr>
          <a:lstStyle/>
          <a:p>
            <a:r>
              <a:rPr lang="zh-CN" altLang="en-US" sz="2400" dirty="0" smtClean="0">
                <a:latin typeface="Georgia" pitchFamily="18" charset="0"/>
              </a:rPr>
              <a:t>在某方面花费时间或金钱</a:t>
            </a:r>
            <a:r>
              <a:rPr lang="en-US" altLang="zh-CN" sz="2400" dirty="0" smtClean="0">
                <a:latin typeface="Georgia" pitchFamily="18" charset="0"/>
              </a:rPr>
              <a:t>   </a:t>
            </a:r>
            <a:endParaRPr lang="zh-CN" altLang="en-US" sz="2400" dirty="0">
              <a:latin typeface="Georgia" pitchFamily="18" charset="0"/>
            </a:endParaRPr>
          </a:p>
        </p:txBody>
      </p:sp>
      <p:sp>
        <p:nvSpPr>
          <p:cNvPr id="33" name="TextBox 32"/>
          <p:cNvSpPr txBox="1"/>
          <p:nvPr/>
        </p:nvSpPr>
        <p:spPr>
          <a:xfrm>
            <a:off x="857224" y="2398327"/>
            <a:ext cx="4631396" cy="523220"/>
          </a:xfrm>
          <a:prstGeom prst="rect">
            <a:avLst/>
          </a:prstGeom>
          <a:noFill/>
        </p:spPr>
        <p:txBody>
          <a:bodyPr wrap="none" rtlCol="0">
            <a:spAutoFit/>
          </a:bodyPr>
          <a:lstStyle/>
          <a:p>
            <a:r>
              <a:rPr lang="zh-CN" altLang="en-US" sz="2800" i="1" dirty="0" smtClean="0">
                <a:latin typeface="Georgia" pitchFamily="18" charset="0"/>
              </a:rPr>
              <a:t>人 </a:t>
            </a:r>
            <a:r>
              <a:rPr lang="en-US" altLang="zh-CN" sz="2800" i="1" dirty="0" smtClean="0">
                <a:latin typeface="Georgia" pitchFamily="18" charset="0"/>
              </a:rPr>
              <a:t>spend </a:t>
            </a:r>
            <a:r>
              <a:rPr lang="zh-CN" altLang="en-US" sz="2800" i="1" dirty="0" smtClean="0">
                <a:latin typeface="Georgia" pitchFamily="18" charset="0"/>
              </a:rPr>
              <a:t>时间 </a:t>
            </a:r>
            <a:r>
              <a:rPr lang="en-US" altLang="zh-CN" sz="2800" i="1" dirty="0" smtClean="0">
                <a:latin typeface="Georgia" pitchFamily="18" charset="0"/>
              </a:rPr>
              <a:t>in doing </a:t>
            </a:r>
            <a:r>
              <a:rPr lang="en-US" altLang="zh-CN" sz="2800" i="1" dirty="0" err="1" smtClean="0">
                <a:latin typeface="Georgia" pitchFamily="18" charset="0"/>
              </a:rPr>
              <a:t>sth</a:t>
            </a:r>
            <a:r>
              <a:rPr lang="en-US" altLang="zh-CN" sz="2800" i="1" dirty="0" smtClean="0">
                <a:latin typeface="Georgia" pitchFamily="18" charset="0"/>
              </a:rPr>
              <a:t>   </a:t>
            </a:r>
            <a:endParaRPr lang="zh-CN" altLang="en-US" sz="2800" i="1" dirty="0">
              <a:latin typeface="Georgia" pitchFamily="18" charset="0"/>
            </a:endParaRPr>
          </a:p>
        </p:txBody>
      </p:sp>
      <p:sp>
        <p:nvSpPr>
          <p:cNvPr id="34" name="TextBox 33"/>
          <p:cNvSpPr txBox="1"/>
          <p:nvPr/>
        </p:nvSpPr>
        <p:spPr>
          <a:xfrm>
            <a:off x="5177641" y="2398327"/>
            <a:ext cx="3557384" cy="461665"/>
          </a:xfrm>
          <a:prstGeom prst="rect">
            <a:avLst/>
          </a:prstGeom>
          <a:noFill/>
        </p:spPr>
        <p:txBody>
          <a:bodyPr wrap="none" rtlCol="0">
            <a:spAutoFit/>
          </a:bodyPr>
          <a:lstStyle/>
          <a:p>
            <a:r>
              <a:rPr lang="zh-CN" altLang="en-US" sz="2400" dirty="0" smtClean="0">
                <a:latin typeface="Georgia" pitchFamily="18" charset="0"/>
              </a:rPr>
              <a:t>花费时间或金钱做某事 </a:t>
            </a:r>
            <a:r>
              <a:rPr lang="en-US" altLang="zh-CN" sz="2400" dirty="0" smtClean="0">
                <a:latin typeface="Georgia" pitchFamily="18" charset="0"/>
              </a:rPr>
              <a:t>   </a:t>
            </a:r>
            <a:endParaRPr lang="zh-CN" altLang="en-US" sz="2400" dirty="0">
              <a:latin typeface="Georgia" pitchFamily="18" charset="0"/>
            </a:endParaRPr>
          </a:p>
        </p:txBody>
      </p:sp>
      <p:sp>
        <p:nvSpPr>
          <p:cNvPr id="35" name="TextBox 34"/>
          <p:cNvSpPr txBox="1"/>
          <p:nvPr/>
        </p:nvSpPr>
        <p:spPr>
          <a:xfrm>
            <a:off x="1571604" y="3217182"/>
            <a:ext cx="418704"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B</a:t>
            </a:r>
            <a:endParaRPr lang="zh-CN" altLang="en-US" sz="2800" i="1" dirty="0">
              <a:solidFill>
                <a:srgbClr val="FF0000"/>
              </a:solidFill>
              <a:latin typeface="Georgia" pitchFamily="18" charset="0"/>
            </a:endParaRPr>
          </a:p>
        </p:txBody>
      </p:sp>
      <p:sp>
        <p:nvSpPr>
          <p:cNvPr id="36" name="TextBox 35"/>
          <p:cNvSpPr txBox="1"/>
          <p:nvPr/>
        </p:nvSpPr>
        <p:spPr>
          <a:xfrm>
            <a:off x="785786" y="6146140"/>
            <a:ext cx="6332183" cy="523220"/>
          </a:xfrm>
          <a:prstGeom prst="rect">
            <a:avLst/>
          </a:prstGeom>
          <a:noFill/>
        </p:spPr>
        <p:txBody>
          <a:bodyPr wrap="none" rtlCol="0">
            <a:spAutoFit/>
          </a:bodyPr>
          <a:lstStyle/>
          <a:p>
            <a:r>
              <a:rPr lang="en-US" altLang="zh-CN" sz="2800" i="1" dirty="0" smtClean="0">
                <a:latin typeface="Georgia" pitchFamily="18" charset="0"/>
              </a:rPr>
              <a:t>E.g. I start __________(watch) TV.</a:t>
            </a:r>
            <a:endParaRPr lang="zh-CN" altLang="en-US" sz="2800" i="1" dirty="0">
              <a:latin typeface="Georgia" pitchFamily="18" charset="0"/>
            </a:endParaRPr>
          </a:p>
        </p:txBody>
      </p:sp>
      <p:sp>
        <p:nvSpPr>
          <p:cNvPr id="37" name="TextBox 36"/>
          <p:cNvSpPr txBox="1"/>
          <p:nvPr/>
        </p:nvSpPr>
        <p:spPr>
          <a:xfrm>
            <a:off x="2857488" y="6113103"/>
            <a:ext cx="1699504"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watching</a:t>
            </a:r>
            <a:endParaRPr lang="zh-CN" altLang="en-US" sz="28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lide(fromBottom)">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500"/>
                                        <p:tgtEl>
                                          <p:spTgt spid="2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lide(fromBottom)">
                                      <p:cBhvr>
                                        <p:cTn id="22" dur="500"/>
                                        <p:tgtEl>
                                          <p:spTgt spid="31"/>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slide(fromBottom)">
                                      <p:cBhvr>
                                        <p:cTn id="27"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slide(fromBottom)">
                                      <p:cBhvr>
                                        <p:cTn id="32" dur="500"/>
                                        <p:tgtEl>
                                          <p:spTgt spid="33"/>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slide(fromBottom)">
                                      <p:cBhvr>
                                        <p:cTn id="37" dur="500"/>
                                        <p:tgtEl>
                                          <p:spTgt spid="34"/>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Bottom)">
                                      <p:cBhvr>
                                        <p:cTn id="42" dur="500"/>
                                        <p:tgtEl>
                                          <p:spTgt spid="27"/>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lide(fromBottom)">
                                      <p:cBhvr>
                                        <p:cTn id="47" dur="500"/>
                                        <p:tgtEl>
                                          <p:spTgt spid="28"/>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lide(fromBottom)">
                                      <p:cBhvr>
                                        <p:cTn id="52" dur="500"/>
                                        <p:tgtEl>
                                          <p:spTgt spid="29"/>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lide(fromBottom)">
                                      <p:cBhvr>
                                        <p:cTn id="57" dur="500"/>
                                        <p:tgtEl>
                                          <p:spTgt spid="30"/>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35">
                                            <p:txEl>
                                              <p:pRg st="0" end="0"/>
                                            </p:txEl>
                                          </p:spTgt>
                                        </p:tgtEl>
                                        <p:attrNameLst>
                                          <p:attrName>style.visibility</p:attrName>
                                        </p:attrNameLst>
                                      </p:cBhvr>
                                      <p:to>
                                        <p:strVal val="visible"/>
                                      </p:to>
                                    </p:set>
                                    <p:animEffect transition="in" filter="slide(fromBottom)">
                                      <p:cBhvr>
                                        <p:cTn id="62" dur="500"/>
                                        <p:tgtEl>
                                          <p:spTgt spid="35">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4" name="type.wav"/>
                                        </p:tgtEl>
                                      </p:cMediaNode>
                                    </p:audio>
                                  </p:sub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slide(fromBottom)">
                                      <p:cBhvr>
                                        <p:cTn id="67" dur="500"/>
                                        <p:tgtEl>
                                          <p:spTgt spid="36"/>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slide(fromBottom)">
                                      <p:cBhvr>
                                        <p:cTn id="72" dur="500"/>
                                        <p:tgtEl>
                                          <p:spTgt spid="37">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6" grpId="0"/>
      <p:bldP spid="27" grpId="0"/>
      <p:bldP spid="28" grpId="0"/>
      <p:bldP spid="29" grpId="0"/>
      <p:bldP spid="30" grpId="0"/>
      <p:bldP spid="31" grpId="0"/>
      <p:bldP spid="32" grpId="0"/>
      <p:bldP spid="33" grpId="0"/>
      <p:bldP spid="34" grpId="0"/>
      <p:bldP spid="3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4800" b="0" i="0" dirty="0" smtClean="0">
                <a:latin typeface="Script MT Bold" pitchFamily="66" charset="0"/>
              </a:rPr>
              <a:t>Complete the pie charts</a:t>
            </a:r>
            <a:endParaRPr lang="zh-CN" altLang="en-US" sz="4800" b="0" i="0" dirty="0">
              <a:latin typeface="Script MT Bold" pitchFamily="66" charset="0"/>
            </a:endParaRPr>
          </a:p>
        </p:txBody>
      </p:sp>
      <p:pic>
        <p:nvPicPr>
          <p:cNvPr id="7" name="Picture 3"/>
          <p:cNvPicPr>
            <a:picLocks noChangeAspect="1" noChangeArrowheads="1"/>
          </p:cNvPicPr>
          <p:nvPr/>
        </p:nvPicPr>
        <p:blipFill>
          <a:blip r:embed="rId3" cstate="print"/>
          <a:srcRect/>
          <a:stretch>
            <a:fillRect/>
          </a:stretch>
        </p:blipFill>
        <p:spPr bwMode="auto">
          <a:xfrm>
            <a:off x="467544" y="1885664"/>
            <a:ext cx="2560183" cy="38293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4"/>
          <p:cNvPicPr>
            <a:picLocks noChangeAspect="1" noChangeArrowheads="1"/>
          </p:cNvPicPr>
          <p:nvPr/>
        </p:nvPicPr>
        <p:blipFill>
          <a:blip r:embed="rId4" cstate="print"/>
          <a:srcRect/>
          <a:stretch>
            <a:fillRect/>
          </a:stretch>
        </p:blipFill>
        <p:spPr bwMode="auto">
          <a:xfrm>
            <a:off x="3396502" y="1885666"/>
            <a:ext cx="2428892" cy="3786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5"/>
          <p:cNvPicPr>
            <a:picLocks noChangeAspect="1" noChangeArrowheads="1"/>
          </p:cNvPicPr>
          <p:nvPr/>
        </p:nvPicPr>
        <p:blipFill>
          <a:blip r:embed="rId5" cstate="print"/>
          <a:srcRect/>
          <a:stretch>
            <a:fillRect/>
          </a:stretch>
        </p:blipFill>
        <p:spPr bwMode="auto">
          <a:xfrm>
            <a:off x="6182584" y="1885666"/>
            <a:ext cx="2428892" cy="3786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p:cNvSpPr txBox="1"/>
          <p:nvPr/>
        </p:nvSpPr>
        <p:spPr>
          <a:xfrm>
            <a:off x="1400655" y="2000240"/>
            <a:ext cx="495649" cy="461665"/>
          </a:xfrm>
          <a:prstGeom prst="rect">
            <a:avLst/>
          </a:prstGeom>
          <a:noFill/>
        </p:spPr>
        <p:txBody>
          <a:bodyPr wrap="none" rtlCol="0">
            <a:spAutoFit/>
          </a:bodyPr>
          <a:lstStyle/>
          <a:p>
            <a:r>
              <a:rPr lang="en-US" altLang="zh-CN" sz="2400" b="1" i="1" dirty="0" smtClean="0">
                <a:solidFill>
                  <a:srgbClr val="FF0000"/>
                </a:solidFill>
              </a:rPr>
              <a:t>15</a:t>
            </a:r>
            <a:endParaRPr lang="zh-CN" altLang="en-US" sz="2400" b="1" i="1" dirty="0">
              <a:solidFill>
                <a:srgbClr val="FF0000"/>
              </a:solidFill>
            </a:endParaRPr>
          </a:p>
        </p:txBody>
      </p:sp>
      <p:sp>
        <p:nvSpPr>
          <p:cNvPr id="11" name="TextBox 10"/>
          <p:cNvSpPr txBox="1"/>
          <p:nvPr/>
        </p:nvSpPr>
        <p:spPr>
          <a:xfrm>
            <a:off x="610420" y="3214686"/>
            <a:ext cx="495649" cy="461665"/>
          </a:xfrm>
          <a:prstGeom prst="rect">
            <a:avLst/>
          </a:prstGeom>
          <a:noFill/>
        </p:spPr>
        <p:txBody>
          <a:bodyPr wrap="none" rtlCol="0">
            <a:spAutoFit/>
          </a:bodyPr>
          <a:lstStyle/>
          <a:p>
            <a:r>
              <a:rPr lang="en-US" altLang="zh-CN" sz="2400" b="1" i="1" dirty="0" smtClean="0">
                <a:solidFill>
                  <a:srgbClr val="FF0000"/>
                </a:solidFill>
              </a:rPr>
              <a:t>20</a:t>
            </a:r>
            <a:endParaRPr lang="zh-CN" altLang="en-US" sz="2400" b="1" i="1" dirty="0">
              <a:solidFill>
                <a:srgbClr val="FF0000"/>
              </a:solidFill>
            </a:endParaRPr>
          </a:p>
        </p:txBody>
      </p:sp>
      <p:sp>
        <p:nvSpPr>
          <p:cNvPr id="12" name="TextBox 11"/>
          <p:cNvSpPr txBox="1"/>
          <p:nvPr/>
        </p:nvSpPr>
        <p:spPr>
          <a:xfrm>
            <a:off x="1467676" y="4000504"/>
            <a:ext cx="495649" cy="461665"/>
          </a:xfrm>
          <a:prstGeom prst="rect">
            <a:avLst/>
          </a:prstGeom>
          <a:noFill/>
        </p:spPr>
        <p:txBody>
          <a:bodyPr wrap="none" rtlCol="0">
            <a:spAutoFit/>
          </a:bodyPr>
          <a:lstStyle/>
          <a:p>
            <a:r>
              <a:rPr lang="en-US" altLang="zh-CN" sz="2400" b="1" i="1" dirty="0" smtClean="0">
                <a:solidFill>
                  <a:srgbClr val="FF0000"/>
                </a:solidFill>
              </a:rPr>
              <a:t>45</a:t>
            </a:r>
            <a:endParaRPr lang="zh-CN" altLang="en-US" sz="2400" b="1" i="1" dirty="0">
              <a:solidFill>
                <a:srgbClr val="FF0000"/>
              </a:solidFill>
            </a:endParaRPr>
          </a:p>
        </p:txBody>
      </p:sp>
      <p:sp>
        <p:nvSpPr>
          <p:cNvPr id="13" name="TextBox 12"/>
          <p:cNvSpPr txBox="1"/>
          <p:nvPr/>
        </p:nvSpPr>
        <p:spPr>
          <a:xfrm>
            <a:off x="2039180" y="3214686"/>
            <a:ext cx="495649" cy="461665"/>
          </a:xfrm>
          <a:prstGeom prst="rect">
            <a:avLst/>
          </a:prstGeom>
          <a:noFill/>
        </p:spPr>
        <p:txBody>
          <a:bodyPr wrap="none" rtlCol="0">
            <a:spAutoFit/>
          </a:bodyPr>
          <a:lstStyle/>
          <a:p>
            <a:r>
              <a:rPr lang="en-US" altLang="zh-CN" sz="2400" b="1" i="1" dirty="0" smtClean="0">
                <a:solidFill>
                  <a:srgbClr val="FF0000"/>
                </a:solidFill>
              </a:rPr>
              <a:t>20</a:t>
            </a:r>
            <a:endParaRPr lang="zh-CN" altLang="en-US" sz="2400" b="1" i="1" dirty="0">
              <a:solidFill>
                <a:srgbClr val="FF0000"/>
              </a:solidFill>
            </a:endParaRPr>
          </a:p>
        </p:txBody>
      </p:sp>
      <p:sp>
        <p:nvSpPr>
          <p:cNvPr id="14" name="TextBox 13"/>
          <p:cNvSpPr txBox="1"/>
          <p:nvPr/>
        </p:nvSpPr>
        <p:spPr>
          <a:xfrm>
            <a:off x="4253758" y="3896029"/>
            <a:ext cx="495649" cy="461665"/>
          </a:xfrm>
          <a:prstGeom prst="rect">
            <a:avLst/>
          </a:prstGeom>
          <a:noFill/>
        </p:spPr>
        <p:txBody>
          <a:bodyPr wrap="none" rtlCol="0">
            <a:spAutoFit/>
          </a:bodyPr>
          <a:lstStyle/>
          <a:p>
            <a:r>
              <a:rPr lang="en-US" altLang="zh-CN" sz="2400" b="1" i="1" dirty="0" smtClean="0">
                <a:solidFill>
                  <a:srgbClr val="FF0000"/>
                </a:solidFill>
              </a:rPr>
              <a:t>90</a:t>
            </a:r>
            <a:endParaRPr lang="zh-CN" altLang="en-US" sz="2400" b="1" i="1" dirty="0">
              <a:solidFill>
                <a:srgbClr val="FF0000"/>
              </a:solidFill>
            </a:endParaRPr>
          </a:p>
        </p:txBody>
      </p:sp>
      <p:sp>
        <p:nvSpPr>
          <p:cNvPr id="15" name="TextBox 14"/>
          <p:cNvSpPr txBox="1"/>
          <p:nvPr/>
        </p:nvSpPr>
        <p:spPr>
          <a:xfrm>
            <a:off x="3753692" y="1895765"/>
            <a:ext cx="495649" cy="461665"/>
          </a:xfrm>
          <a:prstGeom prst="rect">
            <a:avLst/>
          </a:prstGeom>
          <a:noFill/>
        </p:spPr>
        <p:txBody>
          <a:bodyPr wrap="none" rtlCol="0">
            <a:spAutoFit/>
          </a:bodyPr>
          <a:lstStyle/>
          <a:p>
            <a:r>
              <a:rPr lang="en-US" altLang="zh-CN" sz="2400" b="1" i="1" dirty="0" smtClean="0">
                <a:solidFill>
                  <a:srgbClr val="FF0000"/>
                </a:solidFill>
              </a:rPr>
              <a:t>10</a:t>
            </a:r>
            <a:endParaRPr lang="zh-CN" altLang="en-US" sz="2400" b="1" i="1" dirty="0">
              <a:solidFill>
                <a:srgbClr val="FF0000"/>
              </a:solidFill>
            </a:endParaRPr>
          </a:p>
        </p:txBody>
      </p:sp>
      <p:sp>
        <p:nvSpPr>
          <p:cNvPr id="17" name="TextBox 16"/>
          <p:cNvSpPr txBox="1"/>
          <p:nvPr/>
        </p:nvSpPr>
        <p:spPr>
          <a:xfrm>
            <a:off x="7325592" y="3857628"/>
            <a:ext cx="495649" cy="461665"/>
          </a:xfrm>
          <a:prstGeom prst="rect">
            <a:avLst/>
          </a:prstGeom>
          <a:noFill/>
        </p:spPr>
        <p:txBody>
          <a:bodyPr wrap="none" rtlCol="0">
            <a:spAutoFit/>
          </a:bodyPr>
          <a:lstStyle/>
          <a:p>
            <a:r>
              <a:rPr lang="en-US" altLang="zh-CN" sz="2400" b="1" i="1" dirty="0" smtClean="0">
                <a:solidFill>
                  <a:srgbClr val="FF0000"/>
                </a:solidFill>
              </a:rPr>
              <a:t>85</a:t>
            </a:r>
            <a:endParaRPr lang="zh-CN" altLang="en-US" sz="2400" b="1" i="1" dirty="0">
              <a:solidFill>
                <a:srgbClr val="FF0000"/>
              </a:solidFill>
            </a:endParaRPr>
          </a:p>
        </p:txBody>
      </p:sp>
      <p:sp>
        <p:nvSpPr>
          <p:cNvPr id="18" name="TextBox 17"/>
          <p:cNvSpPr txBox="1"/>
          <p:nvPr/>
        </p:nvSpPr>
        <p:spPr>
          <a:xfrm>
            <a:off x="6325460" y="1785926"/>
            <a:ext cx="495649" cy="461665"/>
          </a:xfrm>
          <a:prstGeom prst="rect">
            <a:avLst/>
          </a:prstGeom>
          <a:noFill/>
        </p:spPr>
        <p:txBody>
          <a:bodyPr wrap="none" rtlCol="0">
            <a:spAutoFit/>
          </a:bodyPr>
          <a:lstStyle/>
          <a:p>
            <a:r>
              <a:rPr lang="en-US" altLang="zh-CN" sz="2400" b="1" i="1" dirty="0" smtClean="0">
                <a:solidFill>
                  <a:srgbClr val="FF0000"/>
                </a:solidFill>
              </a:rPr>
              <a:t>13</a:t>
            </a:r>
            <a:endParaRPr lang="zh-CN" altLang="en-US" sz="2400" b="1" i="1" dirty="0">
              <a:solidFill>
                <a:srgbClr val="FF0000"/>
              </a:solidFill>
            </a:endParaRPr>
          </a:p>
        </p:txBody>
      </p:sp>
      <p:sp>
        <p:nvSpPr>
          <p:cNvPr id="19" name="TextBox 18"/>
          <p:cNvSpPr txBox="1"/>
          <p:nvPr/>
        </p:nvSpPr>
        <p:spPr>
          <a:xfrm>
            <a:off x="7468468" y="1785926"/>
            <a:ext cx="340158" cy="461665"/>
          </a:xfrm>
          <a:prstGeom prst="rect">
            <a:avLst/>
          </a:prstGeom>
          <a:noFill/>
        </p:spPr>
        <p:txBody>
          <a:bodyPr wrap="none" rtlCol="0">
            <a:spAutoFit/>
          </a:bodyPr>
          <a:lstStyle/>
          <a:p>
            <a:r>
              <a:rPr lang="en-US" altLang="zh-CN" sz="2400" b="1" i="1" dirty="0" smtClean="0">
                <a:solidFill>
                  <a:srgbClr val="FF0000"/>
                </a:solidFill>
              </a:rPr>
              <a:t>2</a:t>
            </a:r>
            <a:endParaRPr lang="zh-CN" altLang="en-US"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slide(fromBottom)">
                                      <p:cBhvr>
                                        <p:cTn id="22" dur="500"/>
                                        <p:tgtEl>
                                          <p:spTgt spid="10">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slide(fromBottom)">
                                      <p:cBhvr>
                                        <p:cTn id="27" dur="500"/>
                                        <p:tgtEl>
                                          <p:spTgt spid="11">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slide(fromBottom)">
                                      <p:cBhvr>
                                        <p:cTn id="32" dur="500"/>
                                        <p:tgtEl>
                                          <p:spTgt spid="12">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slide(fromBottom)">
                                      <p:cBhvr>
                                        <p:cTn id="37" dur="500"/>
                                        <p:tgtEl>
                                          <p:spTgt spid="13">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slide(fromBottom)">
                                      <p:cBhvr>
                                        <p:cTn id="42" dur="500"/>
                                        <p:tgtEl>
                                          <p:spTgt spid="14">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slide(fromBottom)">
                                      <p:cBhvr>
                                        <p:cTn id="47" dur="500"/>
                                        <p:tgtEl>
                                          <p:spTgt spid="15">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slide(fromBottom)">
                                      <p:cBhvr>
                                        <p:cTn id="52" dur="500"/>
                                        <p:tgtEl>
                                          <p:spTgt spid="17">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type.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slide(fromBottom)">
                                      <p:cBhvr>
                                        <p:cTn id="57" dur="500"/>
                                        <p:tgtEl>
                                          <p:spTgt spid="18">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type.wav"/>
                                        </p:tgtEl>
                                      </p:cMediaNode>
                                    </p:audio>
                                  </p:sub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slide(fromBottom)">
                                      <p:cBhvr>
                                        <p:cTn id="62" dur="500"/>
                                        <p:tgtEl>
                                          <p:spTgt spid="19">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188640"/>
            <a:ext cx="8028384" cy="722311"/>
          </a:xfrm>
        </p:spPr>
        <p:txBody>
          <a:bodyPr/>
          <a:lstStyle/>
          <a:p>
            <a:pPr>
              <a:lnSpc>
                <a:spcPct val="60000"/>
              </a:lnSpc>
            </a:pPr>
            <a:r>
              <a:rPr lang="en-US" altLang="zh-CN" sz="4400" b="0" i="0" dirty="0" smtClean="0">
                <a:latin typeface="Script MT Bold" pitchFamily="66" charset="0"/>
              </a:rPr>
              <a:t>2c. </a:t>
            </a:r>
            <a:r>
              <a:rPr lang="en-US" altLang="zh-CN" sz="3600" b="0" i="0" dirty="0" smtClean="0">
                <a:latin typeface="Script MT Bold" pitchFamily="66" charset="0"/>
              </a:rPr>
              <a:t>Read the article again and answer the questions.</a:t>
            </a:r>
            <a:endParaRPr lang="zh-CN" altLang="en-US" sz="4400" b="0" i="0" dirty="0">
              <a:latin typeface="Script MT Bold" pitchFamily="66" charset="0"/>
            </a:endParaRPr>
          </a:p>
        </p:txBody>
      </p:sp>
      <p:sp>
        <p:nvSpPr>
          <p:cNvPr id="4" name="TextBox 3"/>
          <p:cNvSpPr txBox="1"/>
          <p:nvPr/>
        </p:nvSpPr>
        <p:spPr>
          <a:xfrm>
            <a:off x="216024" y="908720"/>
            <a:ext cx="8820472" cy="5293757"/>
          </a:xfrm>
          <a:prstGeom prst="rect">
            <a:avLst/>
          </a:prstGeom>
          <a:noFill/>
        </p:spPr>
        <p:txBody>
          <a:bodyPr wrap="square" rtlCol="0">
            <a:spAutoFit/>
          </a:bodyPr>
          <a:lstStyle/>
          <a:p>
            <a:pPr marL="514350" indent="-514350"/>
            <a:r>
              <a:rPr lang="en-US" altLang="zh-CN" sz="2600" i="1" dirty="0" smtClean="0">
                <a:latin typeface="Georgia" pitchFamily="18" charset="0"/>
              </a:rPr>
              <a:t>1.How many percent of the students do not exercise at all?</a:t>
            </a:r>
          </a:p>
          <a:p>
            <a:pPr marL="514350" indent="-514350"/>
            <a:endParaRPr lang="en-US" altLang="zh-CN" sz="2600" i="1" dirty="0" smtClean="0">
              <a:latin typeface="Georgia" pitchFamily="18" charset="0"/>
            </a:endParaRPr>
          </a:p>
          <a:p>
            <a:r>
              <a:rPr lang="en-US" altLang="zh-CN" sz="2600" i="1" dirty="0" smtClean="0">
                <a:latin typeface="Georgia" pitchFamily="18" charset="0"/>
              </a:rPr>
              <a:t>2. How many percent of the students use the Internet every day?</a:t>
            </a:r>
          </a:p>
          <a:p>
            <a:endParaRPr lang="en-US" altLang="zh-CN" sz="2600" i="1" dirty="0" smtClean="0">
              <a:latin typeface="Georgia" pitchFamily="18" charset="0"/>
            </a:endParaRPr>
          </a:p>
          <a:p>
            <a:r>
              <a:rPr lang="en-US" altLang="zh-CN" sz="2600" i="1" dirty="0" smtClean="0">
                <a:latin typeface="Georgia" pitchFamily="18" charset="0"/>
              </a:rPr>
              <a:t>3. How often do most students watch TV? What do they usually watch?</a:t>
            </a:r>
          </a:p>
          <a:p>
            <a:endParaRPr lang="en-US" altLang="zh-CN" sz="2600" i="1" dirty="0" smtClean="0">
              <a:latin typeface="Georgia" pitchFamily="18" charset="0"/>
            </a:endParaRPr>
          </a:p>
          <a:p>
            <a:r>
              <a:rPr lang="en-US" altLang="zh-CN" sz="2600" i="1" dirty="0" smtClean="0">
                <a:latin typeface="Georgia" pitchFamily="18" charset="0"/>
              </a:rPr>
              <a:t>4. What does the writer think is the best way to relax? Why?</a:t>
            </a:r>
          </a:p>
          <a:p>
            <a:endParaRPr lang="en-US" altLang="zh-CN" sz="2600" i="1" dirty="0" smtClean="0">
              <a:latin typeface="Georgia" pitchFamily="18" charset="0"/>
            </a:endParaRPr>
          </a:p>
          <a:p>
            <a:r>
              <a:rPr lang="en-US" altLang="zh-CN" sz="2600" i="1" dirty="0" smtClean="0">
                <a:latin typeface="Georgia" pitchFamily="18" charset="0"/>
              </a:rPr>
              <a:t>5. Do you think the students at No. 5 are healthy? Why or why not?</a:t>
            </a:r>
            <a:endParaRPr lang="zh-CN" altLang="en-US" sz="2600" i="1" dirty="0">
              <a:latin typeface="Georgia" pitchFamily="18" charset="0"/>
            </a:endParaRPr>
          </a:p>
        </p:txBody>
      </p:sp>
      <p:sp>
        <p:nvSpPr>
          <p:cNvPr id="11" name="TextBox 10"/>
          <p:cNvSpPr txBox="1"/>
          <p:nvPr/>
        </p:nvSpPr>
        <p:spPr>
          <a:xfrm>
            <a:off x="357158" y="1340768"/>
            <a:ext cx="8058616" cy="461665"/>
          </a:xfrm>
          <a:prstGeom prst="rect">
            <a:avLst/>
          </a:prstGeom>
          <a:noFill/>
        </p:spPr>
        <p:txBody>
          <a:bodyPr wrap="none" rtlCol="0">
            <a:spAutoFit/>
          </a:bodyPr>
          <a:lstStyle/>
          <a:p>
            <a:r>
              <a:rPr lang="en-US" altLang="zh-CN" sz="2400" i="1" dirty="0" smtClean="0">
                <a:solidFill>
                  <a:srgbClr val="FF0000"/>
                </a:solidFill>
                <a:latin typeface="Georgia" pitchFamily="18" charset="0"/>
              </a:rPr>
              <a:t>20% /Twenty percent of the students do not exercise t all.</a:t>
            </a:r>
            <a:endParaRPr lang="zh-CN" altLang="en-US" sz="2400" i="1" dirty="0">
              <a:solidFill>
                <a:srgbClr val="FF0000"/>
              </a:solidFill>
              <a:latin typeface="Georgia" pitchFamily="18" charset="0"/>
            </a:endParaRPr>
          </a:p>
        </p:txBody>
      </p:sp>
      <p:sp>
        <p:nvSpPr>
          <p:cNvPr id="12" name="TextBox 11"/>
          <p:cNvSpPr txBox="1"/>
          <p:nvPr/>
        </p:nvSpPr>
        <p:spPr>
          <a:xfrm>
            <a:off x="323528" y="2476217"/>
            <a:ext cx="8900193" cy="461665"/>
          </a:xfrm>
          <a:prstGeom prst="rect">
            <a:avLst/>
          </a:prstGeom>
          <a:noFill/>
        </p:spPr>
        <p:txBody>
          <a:bodyPr wrap="none" rtlCol="0">
            <a:spAutoFit/>
          </a:bodyPr>
          <a:lstStyle/>
          <a:p>
            <a:r>
              <a:rPr lang="en-US" altLang="zh-CN" sz="2400" i="1" dirty="0" smtClean="0">
                <a:solidFill>
                  <a:srgbClr val="FF0000"/>
                </a:solidFill>
                <a:latin typeface="Georgia" pitchFamily="18" charset="0"/>
              </a:rPr>
              <a:t>90% /Ninety percent of the students use the Internet every day.</a:t>
            </a:r>
            <a:endParaRPr lang="zh-CN" altLang="en-US" sz="2400" i="1" dirty="0">
              <a:solidFill>
                <a:srgbClr val="FF0000"/>
              </a:solidFill>
              <a:latin typeface="Georgia" pitchFamily="18" charset="0"/>
            </a:endParaRPr>
          </a:p>
        </p:txBody>
      </p:sp>
      <p:sp>
        <p:nvSpPr>
          <p:cNvPr id="13" name="TextBox 12"/>
          <p:cNvSpPr txBox="1"/>
          <p:nvPr/>
        </p:nvSpPr>
        <p:spPr>
          <a:xfrm>
            <a:off x="357158" y="3620935"/>
            <a:ext cx="6227987" cy="461665"/>
          </a:xfrm>
          <a:prstGeom prst="rect">
            <a:avLst/>
          </a:prstGeom>
          <a:noFill/>
        </p:spPr>
        <p:txBody>
          <a:bodyPr wrap="none" rtlCol="0">
            <a:spAutoFit/>
          </a:bodyPr>
          <a:lstStyle/>
          <a:p>
            <a:r>
              <a:rPr lang="en-US" altLang="zh-CN" sz="2400" i="1" dirty="0" smtClean="0">
                <a:solidFill>
                  <a:srgbClr val="FF0000"/>
                </a:solidFill>
                <a:latin typeface="Georgia" pitchFamily="18" charset="0"/>
              </a:rPr>
              <a:t>Every day. They usually watch game shows</a:t>
            </a:r>
            <a:endParaRPr lang="zh-CN" altLang="en-US" sz="2400" i="1" dirty="0">
              <a:solidFill>
                <a:srgbClr val="FF0000"/>
              </a:solidFill>
              <a:latin typeface="Georgia" pitchFamily="18" charset="0"/>
            </a:endParaRPr>
          </a:p>
        </p:txBody>
      </p:sp>
      <p:sp>
        <p:nvSpPr>
          <p:cNvPr id="14" name="TextBox 13"/>
          <p:cNvSpPr txBox="1"/>
          <p:nvPr/>
        </p:nvSpPr>
        <p:spPr>
          <a:xfrm>
            <a:off x="357158" y="4911551"/>
            <a:ext cx="7912744" cy="461665"/>
          </a:xfrm>
          <a:prstGeom prst="rect">
            <a:avLst/>
          </a:prstGeom>
          <a:noFill/>
        </p:spPr>
        <p:txBody>
          <a:bodyPr wrap="none" rtlCol="0">
            <a:spAutoFit/>
          </a:bodyPr>
          <a:lstStyle/>
          <a:p>
            <a:r>
              <a:rPr lang="en-US" altLang="zh-CN" sz="2400" i="1" dirty="0" smtClean="0">
                <a:solidFill>
                  <a:srgbClr val="FF0000"/>
                </a:solidFill>
                <a:latin typeface="Georgia" pitchFamily="18" charset="0"/>
              </a:rPr>
              <a:t>Exercise. Because it’s healthy for the mind and the body.</a:t>
            </a:r>
            <a:endParaRPr lang="zh-CN" altLang="en-US" sz="2400" i="1" dirty="0">
              <a:solidFill>
                <a:srgbClr val="FF0000"/>
              </a:solidFill>
              <a:latin typeface="Georgia" pitchFamily="18" charset="0"/>
            </a:endParaRPr>
          </a:p>
        </p:txBody>
      </p:sp>
      <p:sp>
        <p:nvSpPr>
          <p:cNvPr id="15" name="TextBox 14"/>
          <p:cNvSpPr txBox="1"/>
          <p:nvPr/>
        </p:nvSpPr>
        <p:spPr>
          <a:xfrm>
            <a:off x="429007" y="5910371"/>
            <a:ext cx="7452681" cy="830997"/>
          </a:xfrm>
          <a:prstGeom prst="rect">
            <a:avLst/>
          </a:prstGeom>
          <a:noFill/>
        </p:spPr>
        <p:txBody>
          <a:bodyPr wrap="none" rtlCol="0">
            <a:spAutoFit/>
          </a:bodyPr>
          <a:lstStyle/>
          <a:p>
            <a:r>
              <a:rPr lang="en-US" altLang="zh-CN" sz="2400" i="1" dirty="0" smtClean="0">
                <a:solidFill>
                  <a:srgbClr val="FF0000"/>
                </a:solidFill>
                <a:latin typeface="Georgia" pitchFamily="18" charset="0"/>
              </a:rPr>
              <a:t>No ,I don’t think so. Because they use the Internet for</a:t>
            </a:r>
          </a:p>
          <a:p>
            <a:r>
              <a:rPr lang="en-US" altLang="zh-CN" sz="2400" i="1" dirty="0" smtClean="0">
                <a:solidFill>
                  <a:srgbClr val="FF0000"/>
                </a:solidFill>
                <a:latin typeface="Georgia" pitchFamily="18" charset="0"/>
              </a:rPr>
              <a:t> fun not for homework  and they watch TV too much.</a:t>
            </a:r>
            <a:endParaRPr lang="zh-CN" altLang="en-US" sz="24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清脆4.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清脆4.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Bottom)">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2" name="清脆4.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188640"/>
            <a:ext cx="8028384" cy="722311"/>
          </a:xfrm>
        </p:spPr>
        <p:txBody>
          <a:bodyPr/>
          <a:lstStyle/>
          <a:p>
            <a:pPr>
              <a:lnSpc>
                <a:spcPct val="60000"/>
              </a:lnSpc>
            </a:pPr>
            <a:r>
              <a:rPr lang="en-US" altLang="zh-CN" sz="4400" b="0" i="0" dirty="0" smtClean="0">
                <a:latin typeface="Script MT Bold" pitchFamily="66" charset="0"/>
              </a:rPr>
              <a:t>2c. </a:t>
            </a:r>
            <a:r>
              <a:rPr lang="en-US" altLang="zh-CN" sz="3600" b="0" i="0" dirty="0" smtClean="0">
                <a:latin typeface="Script MT Bold" pitchFamily="66" charset="0"/>
              </a:rPr>
              <a:t>Read the article again and answer the questions.</a:t>
            </a:r>
            <a:endParaRPr lang="zh-CN" altLang="en-US" sz="4400" b="0" i="0" dirty="0">
              <a:latin typeface="Script MT Bold" pitchFamily="66" charset="0"/>
            </a:endParaRPr>
          </a:p>
        </p:txBody>
      </p:sp>
      <p:sp>
        <p:nvSpPr>
          <p:cNvPr id="4" name="TextBox 3"/>
          <p:cNvSpPr txBox="1"/>
          <p:nvPr/>
        </p:nvSpPr>
        <p:spPr>
          <a:xfrm>
            <a:off x="216024" y="908720"/>
            <a:ext cx="8820472" cy="5293757"/>
          </a:xfrm>
          <a:prstGeom prst="rect">
            <a:avLst/>
          </a:prstGeom>
          <a:noFill/>
        </p:spPr>
        <p:txBody>
          <a:bodyPr wrap="square" rtlCol="0">
            <a:spAutoFit/>
          </a:bodyPr>
          <a:lstStyle/>
          <a:p>
            <a:pPr marL="514350" indent="-514350"/>
            <a:r>
              <a:rPr lang="en-US" altLang="zh-CN" sz="2600" i="1" dirty="0" smtClean="0">
                <a:latin typeface="Georgia" pitchFamily="18" charset="0"/>
              </a:rPr>
              <a:t>1.How many percent of the students do not exercise at all?</a:t>
            </a:r>
          </a:p>
          <a:p>
            <a:pPr marL="514350" indent="-514350"/>
            <a:endParaRPr lang="en-US" altLang="zh-CN" sz="2600" i="1" dirty="0" smtClean="0">
              <a:latin typeface="Georgia" pitchFamily="18" charset="0"/>
            </a:endParaRPr>
          </a:p>
          <a:p>
            <a:r>
              <a:rPr lang="en-US" altLang="zh-CN" sz="2600" i="1" dirty="0" smtClean="0">
                <a:latin typeface="Georgia" pitchFamily="18" charset="0"/>
              </a:rPr>
              <a:t>2. How many percent of the students use the Internet every day?</a:t>
            </a:r>
          </a:p>
          <a:p>
            <a:endParaRPr lang="en-US" altLang="zh-CN" sz="2600" i="1" dirty="0" smtClean="0">
              <a:latin typeface="Georgia" pitchFamily="18" charset="0"/>
            </a:endParaRPr>
          </a:p>
          <a:p>
            <a:r>
              <a:rPr lang="en-US" altLang="zh-CN" sz="2600" i="1" dirty="0" smtClean="0">
                <a:latin typeface="Georgia" pitchFamily="18" charset="0"/>
              </a:rPr>
              <a:t>3. How often do most students watch TV? What do they usually watch?</a:t>
            </a:r>
          </a:p>
          <a:p>
            <a:endParaRPr lang="en-US" altLang="zh-CN" sz="2600" i="1" dirty="0" smtClean="0">
              <a:latin typeface="Georgia" pitchFamily="18" charset="0"/>
            </a:endParaRPr>
          </a:p>
          <a:p>
            <a:r>
              <a:rPr lang="en-US" altLang="zh-CN" sz="2600" i="1" dirty="0" smtClean="0">
                <a:latin typeface="Georgia" pitchFamily="18" charset="0"/>
              </a:rPr>
              <a:t>4. What does the writer think is the best way to relax? Why?</a:t>
            </a:r>
          </a:p>
          <a:p>
            <a:endParaRPr lang="en-US" altLang="zh-CN" sz="2600" i="1" dirty="0" smtClean="0">
              <a:latin typeface="Georgia" pitchFamily="18" charset="0"/>
            </a:endParaRPr>
          </a:p>
          <a:p>
            <a:r>
              <a:rPr lang="en-US" altLang="zh-CN" sz="2600" i="1" dirty="0" smtClean="0">
                <a:latin typeface="Georgia" pitchFamily="18" charset="0"/>
              </a:rPr>
              <a:t>5. Do you think the students at No. 5 are healthy? Why or why not?</a:t>
            </a:r>
            <a:endParaRPr lang="zh-CN" altLang="en-US" sz="2600" i="1" dirty="0">
              <a:latin typeface="Georgia" pitchFamily="18" charset="0"/>
            </a:endParaRPr>
          </a:p>
        </p:txBody>
      </p:sp>
      <p:sp>
        <p:nvSpPr>
          <p:cNvPr id="11" name="TextBox 10"/>
          <p:cNvSpPr txBox="1"/>
          <p:nvPr/>
        </p:nvSpPr>
        <p:spPr>
          <a:xfrm>
            <a:off x="357158" y="1340768"/>
            <a:ext cx="8058616" cy="461665"/>
          </a:xfrm>
          <a:prstGeom prst="rect">
            <a:avLst/>
          </a:prstGeom>
          <a:noFill/>
        </p:spPr>
        <p:txBody>
          <a:bodyPr wrap="none" rtlCol="0">
            <a:spAutoFit/>
          </a:bodyPr>
          <a:lstStyle/>
          <a:p>
            <a:r>
              <a:rPr lang="en-US" altLang="zh-CN" sz="2400" i="1" dirty="0" smtClean="0">
                <a:solidFill>
                  <a:srgbClr val="FF0000"/>
                </a:solidFill>
                <a:latin typeface="Georgia" pitchFamily="18" charset="0"/>
              </a:rPr>
              <a:t>20% /Twenty percent of the students do not exercise t all.</a:t>
            </a:r>
            <a:endParaRPr lang="zh-CN" altLang="en-US" sz="2400" i="1" dirty="0">
              <a:solidFill>
                <a:srgbClr val="FF0000"/>
              </a:solidFill>
              <a:latin typeface="Georgia" pitchFamily="18" charset="0"/>
            </a:endParaRPr>
          </a:p>
        </p:txBody>
      </p:sp>
      <p:sp>
        <p:nvSpPr>
          <p:cNvPr id="12" name="TextBox 11"/>
          <p:cNvSpPr txBox="1"/>
          <p:nvPr/>
        </p:nvSpPr>
        <p:spPr>
          <a:xfrm>
            <a:off x="323528" y="2476217"/>
            <a:ext cx="8900193" cy="461665"/>
          </a:xfrm>
          <a:prstGeom prst="rect">
            <a:avLst/>
          </a:prstGeom>
          <a:noFill/>
        </p:spPr>
        <p:txBody>
          <a:bodyPr wrap="none" rtlCol="0">
            <a:spAutoFit/>
          </a:bodyPr>
          <a:lstStyle/>
          <a:p>
            <a:r>
              <a:rPr lang="en-US" altLang="zh-CN" sz="2400" i="1" dirty="0" smtClean="0">
                <a:solidFill>
                  <a:srgbClr val="FF0000"/>
                </a:solidFill>
                <a:latin typeface="Georgia" pitchFamily="18" charset="0"/>
              </a:rPr>
              <a:t>90% /Ninety percent of the students use the Internet every day.</a:t>
            </a:r>
            <a:endParaRPr lang="zh-CN" altLang="en-US" sz="2400" i="1" dirty="0">
              <a:solidFill>
                <a:srgbClr val="FF0000"/>
              </a:solidFill>
              <a:latin typeface="Georgia" pitchFamily="18" charset="0"/>
            </a:endParaRPr>
          </a:p>
        </p:txBody>
      </p:sp>
      <p:sp>
        <p:nvSpPr>
          <p:cNvPr id="13" name="TextBox 12"/>
          <p:cNvSpPr txBox="1"/>
          <p:nvPr/>
        </p:nvSpPr>
        <p:spPr>
          <a:xfrm>
            <a:off x="357158" y="3620935"/>
            <a:ext cx="6227987" cy="461665"/>
          </a:xfrm>
          <a:prstGeom prst="rect">
            <a:avLst/>
          </a:prstGeom>
          <a:noFill/>
        </p:spPr>
        <p:txBody>
          <a:bodyPr wrap="none" rtlCol="0">
            <a:spAutoFit/>
          </a:bodyPr>
          <a:lstStyle/>
          <a:p>
            <a:r>
              <a:rPr lang="en-US" altLang="zh-CN" sz="2400" i="1" dirty="0" smtClean="0">
                <a:solidFill>
                  <a:srgbClr val="FF0000"/>
                </a:solidFill>
                <a:latin typeface="Georgia" pitchFamily="18" charset="0"/>
              </a:rPr>
              <a:t>Every day. They usually watch game shows</a:t>
            </a:r>
            <a:endParaRPr lang="zh-CN" altLang="en-US" sz="2400" i="1" dirty="0">
              <a:solidFill>
                <a:srgbClr val="FF0000"/>
              </a:solidFill>
              <a:latin typeface="Georgia" pitchFamily="18" charset="0"/>
            </a:endParaRPr>
          </a:p>
        </p:txBody>
      </p:sp>
      <p:sp>
        <p:nvSpPr>
          <p:cNvPr id="14" name="TextBox 13"/>
          <p:cNvSpPr txBox="1"/>
          <p:nvPr/>
        </p:nvSpPr>
        <p:spPr>
          <a:xfrm>
            <a:off x="357158" y="4911551"/>
            <a:ext cx="7912744" cy="461665"/>
          </a:xfrm>
          <a:prstGeom prst="rect">
            <a:avLst/>
          </a:prstGeom>
          <a:noFill/>
        </p:spPr>
        <p:txBody>
          <a:bodyPr wrap="none" rtlCol="0">
            <a:spAutoFit/>
          </a:bodyPr>
          <a:lstStyle/>
          <a:p>
            <a:r>
              <a:rPr lang="en-US" altLang="zh-CN" sz="2400" i="1" dirty="0" smtClean="0">
                <a:solidFill>
                  <a:srgbClr val="FF0000"/>
                </a:solidFill>
                <a:latin typeface="Georgia" pitchFamily="18" charset="0"/>
              </a:rPr>
              <a:t>Exercise. Because it’s healthy for the mind and the body.</a:t>
            </a:r>
            <a:endParaRPr lang="zh-CN" altLang="en-US" sz="2400" i="1" dirty="0">
              <a:solidFill>
                <a:srgbClr val="FF0000"/>
              </a:solidFill>
              <a:latin typeface="Georgia" pitchFamily="18" charset="0"/>
            </a:endParaRPr>
          </a:p>
        </p:txBody>
      </p:sp>
      <p:sp>
        <p:nvSpPr>
          <p:cNvPr id="15" name="TextBox 14"/>
          <p:cNvSpPr txBox="1"/>
          <p:nvPr/>
        </p:nvSpPr>
        <p:spPr>
          <a:xfrm>
            <a:off x="429007" y="5910371"/>
            <a:ext cx="7452681" cy="830997"/>
          </a:xfrm>
          <a:prstGeom prst="rect">
            <a:avLst/>
          </a:prstGeom>
          <a:noFill/>
        </p:spPr>
        <p:txBody>
          <a:bodyPr wrap="none" rtlCol="0">
            <a:spAutoFit/>
          </a:bodyPr>
          <a:lstStyle/>
          <a:p>
            <a:r>
              <a:rPr lang="en-US" altLang="zh-CN" sz="2400" i="1" dirty="0" smtClean="0">
                <a:solidFill>
                  <a:srgbClr val="FF0000"/>
                </a:solidFill>
                <a:latin typeface="Georgia" pitchFamily="18" charset="0"/>
              </a:rPr>
              <a:t>No ,I don’t think so. Because they use the Internet for</a:t>
            </a:r>
          </a:p>
          <a:p>
            <a:r>
              <a:rPr lang="en-US" altLang="zh-CN" sz="2400" i="1" dirty="0" smtClean="0">
                <a:solidFill>
                  <a:srgbClr val="FF0000"/>
                </a:solidFill>
                <a:latin typeface="Georgia" pitchFamily="18" charset="0"/>
              </a:rPr>
              <a:t> fun not for homework  and they watch TV too much.</a:t>
            </a:r>
            <a:endParaRPr lang="zh-CN" altLang="en-US" sz="24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清脆4.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清脆4.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Bottom)">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2" name="清脆4.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188640"/>
            <a:ext cx="8028384" cy="722311"/>
          </a:xfrm>
        </p:spPr>
        <p:txBody>
          <a:bodyPr/>
          <a:lstStyle/>
          <a:p>
            <a:pPr>
              <a:lnSpc>
                <a:spcPct val="60000"/>
              </a:lnSpc>
            </a:pPr>
            <a:r>
              <a:rPr lang="en-US" altLang="zh-CN" sz="4000" b="0" i="0" dirty="0" smtClean="0">
                <a:latin typeface="Script MT Bold" pitchFamily="66" charset="0"/>
              </a:rPr>
              <a:t>2d. </a:t>
            </a:r>
            <a:r>
              <a:rPr lang="en-US" altLang="zh-CN" b="0" i="0" dirty="0" smtClean="0">
                <a:latin typeface="Script MT Bold" pitchFamily="66" charset="0"/>
              </a:rPr>
              <a:t>According to the article and the pie charts, write sentences with the percentages using </a:t>
            </a:r>
            <a:r>
              <a:rPr lang="en-US" altLang="zh-CN" sz="2800" b="0" dirty="0" smtClean="0">
                <a:solidFill>
                  <a:srgbClr val="0033CC"/>
                </a:solidFill>
                <a:latin typeface="Georgia" pitchFamily="18" charset="0"/>
              </a:rPr>
              <a:t>always</a:t>
            </a:r>
            <a:r>
              <a:rPr lang="en-US" altLang="zh-CN" b="0" i="0" dirty="0" smtClean="0">
                <a:latin typeface="Script MT Bold" pitchFamily="66" charset="0"/>
              </a:rPr>
              <a:t>, </a:t>
            </a:r>
            <a:r>
              <a:rPr lang="en-US" altLang="zh-CN" sz="2800" b="0" dirty="0" smtClean="0">
                <a:solidFill>
                  <a:srgbClr val="0033CC"/>
                </a:solidFill>
                <a:latin typeface="Georgia" pitchFamily="18" charset="0"/>
              </a:rPr>
              <a:t>usually</a:t>
            </a:r>
            <a:r>
              <a:rPr lang="en-US" altLang="zh-CN" b="0" i="0" dirty="0" smtClean="0">
                <a:latin typeface="Script MT Bold" pitchFamily="66" charset="0"/>
              </a:rPr>
              <a:t> or </a:t>
            </a:r>
            <a:r>
              <a:rPr lang="en-US" altLang="zh-CN" sz="2800" b="0" dirty="0" smtClean="0">
                <a:solidFill>
                  <a:srgbClr val="0033CC"/>
                </a:solidFill>
                <a:latin typeface="Georgia" pitchFamily="18" charset="0"/>
              </a:rPr>
              <a:t>sometimes</a:t>
            </a:r>
            <a:r>
              <a:rPr lang="en-US" altLang="zh-CN" b="0" i="0" dirty="0" smtClean="0">
                <a:latin typeface="Script MT Bold" pitchFamily="66" charset="0"/>
              </a:rPr>
              <a:t>.</a:t>
            </a:r>
            <a:br>
              <a:rPr lang="en-US" altLang="zh-CN" b="0" i="0" dirty="0" smtClean="0">
                <a:latin typeface="Script MT Bold" pitchFamily="66" charset="0"/>
              </a:rPr>
            </a:br>
            <a:endParaRPr lang="zh-CN" altLang="en-US" sz="4000" b="0" i="0" dirty="0">
              <a:latin typeface="Script MT Bold" pitchFamily="66" charset="0"/>
            </a:endParaRPr>
          </a:p>
        </p:txBody>
      </p:sp>
      <p:sp>
        <p:nvSpPr>
          <p:cNvPr id="9" name="TextBox 8"/>
          <p:cNvSpPr txBox="1"/>
          <p:nvPr/>
        </p:nvSpPr>
        <p:spPr>
          <a:xfrm flipH="1">
            <a:off x="185594" y="1052627"/>
            <a:ext cx="8958406" cy="5472717"/>
          </a:xfrm>
          <a:prstGeom prst="rect">
            <a:avLst/>
          </a:prstGeom>
          <a:noFill/>
        </p:spPr>
        <p:txBody>
          <a:bodyPr wrap="square" rtlCol="0">
            <a:spAutoFit/>
          </a:bodyPr>
          <a:lstStyle/>
          <a:p>
            <a:pPr marL="342900" indent="-342900">
              <a:lnSpc>
                <a:spcPct val="250000"/>
              </a:lnSpc>
            </a:pPr>
            <a:r>
              <a:rPr lang="en-US" altLang="zh-CN" sz="2400" i="1" dirty="0" smtClean="0">
                <a:latin typeface="Georgia" pitchFamily="18" charset="0"/>
              </a:rPr>
              <a:t>1. 90%  </a:t>
            </a:r>
            <a:r>
              <a:rPr lang="en-US" altLang="zh-CN" sz="2400" i="1" u="sng" dirty="0" smtClean="0">
                <a:latin typeface="Georgia" pitchFamily="18" charset="0"/>
              </a:rPr>
              <a:t>  Ninety percent of the students always use the Internet.</a:t>
            </a:r>
          </a:p>
          <a:p>
            <a:pPr>
              <a:lnSpc>
                <a:spcPct val="250000"/>
              </a:lnSpc>
            </a:pPr>
            <a:r>
              <a:rPr lang="en-US" altLang="zh-CN" sz="2400" i="1" dirty="0" smtClean="0">
                <a:latin typeface="Georgia" pitchFamily="18" charset="0"/>
              </a:rPr>
              <a:t>2. 85% _______________________________________</a:t>
            </a:r>
          </a:p>
          <a:p>
            <a:pPr>
              <a:lnSpc>
                <a:spcPct val="250000"/>
              </a:lnSpc>
            </a:pPr>
            <a:r>
              <a:rPr lang="en-US" altLang="zh-CN" sz="2400" i="1" dirty="0" smtClean="0">
                <a:latin typeface="Georgia" pitchFamily="18" charset="0"/>
              </a:rPr>
              <a:t>3. 45%  _______________________________________</a:t>
            </a:r>
          </a:p>
          <a:p>
            <a:pPr>
              <a:lnSpc>
                <a:spcPct val="250000"/>
              </a:lnSpc>
            </a:pPr>
            <a:r>
              <a:rPr lang="en-US" altLang="zh-CN" sz="2400" i="1" dirty="0" smtClean="0">
                <a:latin typeface="Georgia" pitchFamily="18" charset="0"/>
              </a:rPr>
              <a:t>4. 10%  _______________________________________</a:t>
            </a:r>
          </a:p>
          <a:p>
            <a:pPr>
              <a:lnSpc>
                <a:spcPct val="250000"/>
              </a:lnSpc>
            </a:pPr>
            <a:r>
              <a:rPr lang="en-US" altLang="zh-CN" sz="2400" i="1" dirty="0" smtClean="0">
                <a:latin typeface="Georgia" pitchFamily="18" charset="0"/>
              </a:rPr>
              <a:t>5. 13% _______________________________________</a:t>
            </a:r>
          </a:p>
          <a:p>
            <a:pPr>
              <a:lnSpc>
                <a:spcPct val="250000"/>
              </a:lnSpc>
            </a:pPr>
            <a:r>
              <a:rPr lang="en-US" altLang="zh-CN" sz="2400" i="1" dirty="0" smtClean="0">
                <a:latin typeface="Georgia" pitchFamily="18" charset="0"/>
              </a:rPr>
              <a:t>6. 2%   _______________________________________</a:t>
            </a:r>
            <a:endParaRPr lang="zh-CN" altLang="en-US" sz="2400" i="1" dirty="0">
              <a:latin typeface="Georgia" pitchFamily="18" charset="0"/>
            </a:endParaRPr>
          </a:p>
        </p:txBody>
      </p:sp>
      <p:sp>
        <p:nvSpPr>
          <p:cNvPr id="10" name="TextBox 9"/>
          <p:cNvSpPr txBox="1"/>
          <p:nvPr/>
        </p:nvSpPr>
        <p:spPr>
          <a:xfrm>
            <a:off x="1349522" y="1826712"/>
            <a:ext cx="7254926" cy="954107"/>
          </a:xfrm>
          <a:prstGeom prst="rect">
            <a:avLst/>
          </a:prstGeom>
          <a:noFill/>
        </p:spPr>
        <p:txBody>
          <a:bodyPr wrap="square" rtlCol="0">
            <a:spAutoFit/>
          </a:bodyPr>
          <a:lstStyle/>
          <a:p>
            <a:r>
              <a:rPr lang="en-US" altLang="zh-CN" sz="2800" i="1" dirty="0" smtClean="0">
                <a:solidFill>
                  <a:srgbClr val="FF0000"/>
                </a:solidFill>
                <a:latin typeface="Georgia" pitchFamily="18" charset="0"/>
              </a:rPr>
              <a:t>Eighty-five percent of the students watch TV every day.</a:t>
            </a:r>
            <a:endParaRPr lang="zh-CN" altLang="en-US" sz="2800" i="1" dirty="0">
              <a:solidFill>
                <a:srgbClr val="FF0000"/>
              </a:solidFill>
              <a:latin typeface="Georgia" pitchFamily="18" charset="0"/>
            </a:endParaRPr>
          </a:p>
        </p:txBody>
      </p:sp>
      <p:sp>
        <p:nvSpPr>
          <p:cNvPr id="17" name="TextBox 16"/>
          <p:cNvSpPr txBox="1"/>
          <p:nvPr/>
        </p:nvSpPr>
        <p:spPr>
          <a:xfrm>
            <a:off x="1331640" y="2780819"/>
            <a:ext cx="7675786" cy="954107"/>
          </a:xfrm>
          <a:prstGeom prst="rect">
            <a:avLst/>
          </a:prstGeom>
          <a:noFill/>
        </p:spPr>
        <p:txBody>
          <a:bodyPr wrap="square" rtlCol="0">
            <a:spAutoFit/>
          </a:bodyPr>
          <a:lstStyle/>
          <a:p>
            <a:r>
              <a:rPr lang="en-US" altLang="zh-CN" sz="2800" i="1" dirty="0" smtClean="0">
                <a:solidFill>
                  <a:srgbClr val="FF0000"/>
                </a:solidFill>
                <a:latin typeface="Georgia" pitchFamily="18" charset="0"/>
              </a:rPr>
              <a:t>Forty -five percent of the students exercise four to six times a week.</a:t>
            </a:r>
            <a:endParaRPr lang="zh-CN" altLang="en-US" sz="2800" i="1" dirty="0">
              <a:solidFill>
                <a:srgbClr val="FF0000"/>
              </a:solidFill>
              <a:latin typeface="Georgia" pitchFamily="18" charset="0"/>
            </a:endParaRPr>
          </a:p>
        </p:txBody>
      </p:sp>
      <p:sp>
        <p:nvSpPr>
          <p:cNvPr id="18" name="TextBox 17"/>
          <p:cNvSpPr txBox="1"/>
          <p:nvPr/>
        </p:nvSpPr>
        <p:spPr>
          <a:xfrm>
            <a:off x="1259632" y="3649129"/>
            <a:ext cx="7468185" cy="954107"/>
          </a:xfrm>
          <a:prstGeom prst="rect">
            <a:avLst/>
          </a:prstGeom>
          <a:noFill/>
        </p:spPr>
        <p:txBody>
          <a:bodyPr wrap="square" rtlCol="0">
            <a:spAutoFit/>
          </a:bodyPr>
          <a:lstStyle/>
          <a:p>
            <a:r>
              <a:rPr lang="en-US" altLang="zh-CN" sz="2800" i="1" dirty="0" smtClean="0">
                <a:solidFill>
                  <a:srgbClr val="FF0000"/>
                </a:solidFill>
                <a:latin typeface="Georgia" pitchFamily="18" charset="0"/>
              </a:rPr>
              <a:t>Ten  percent of the students use the Internet at least three or four times a week.</a:t>
            </a:r>
            <a:endParaRPr lang="zh-CN" altLang="en-US" sz="2800" i="1" dirty="0">
              <a:solidFill>
                <a:srgbClr val="FF0000"/>
              </a:solidFill>
              <a:latin typeface="Georgia" pitchFamily="18" charset="0"/>
            </a:endParaRPr>
          </a:p>
        </p:txBody>
      </p:sp>
      <p:sp>
        <p:nvSpPr>
          <p:cNvPr id="19" name="TextBox 18"/>
          <p:cNvSpPr txBox="1"/>
          <p:nvPr/>
        </p:nvSpPr>
        <p:spPr>
          <a:xfrm>
            <a:off x="1200291" y="4635024"/>
            <a:ext cx="7404157" cy="954107"/>
          </a:xfrm>
          <a:prstGeom prst="rect">
            <a:avLst/>
          </a:prstGeom>
          <a:noFill/>
        </p:spPr>
        <p:txBody>
          <a:bodyPr wrap="square" rtlCol="0">
            <a:spAutoFit/>
          </a:bodyPr>
          <a:lstStyle/>
          <a:p>
            <a:r>
              <a:rPr lang="en-US" altLang="zh-CN" sz="2800" i="1" dirty="0" smtClean="0">
                <a:solidFill>
                  <a:srgbClr val="FF0000"/>
                </a:solidFill>
                <a:latin typeface="Georgia" pitchFamily="18" charset="0"/>
              </a:rPr>
              <a:t>Thirteen  percent of the students watch TV four to six times a week.</a:t>
            </a:r>
            <a:endParaRPr lang="zh-CN" altLang="en-US" sz="2800" i="1" dirty="0">
              <a:solidFill>
                <a:srgbClr val="FF0000"/>
              </a:solidFill>
              <a:latin typeface="Georgia" pitchFamily="18" charset="0"/>
            </a:endParaRPr>
          </a:p>
        </p:txBody>
      </p:sp>
      <p:sp>
        <p:nvSpPr>
          <p:cNvPr id="20" name="TextBox 19"/>
          <p:cNvSpPr txBox="1"/>
          <p:nvPr/>
        </p:nvSpPr>
        <p:spPr>
          <a:xfrm>
            <a:off x="1187624" y="5517123"/>
            <a:ext cx="7128792" cy="954107"/>
          </a:xfrm>
          <a:prstGeom prst="rect">
            <a:avLst/>
          </a:prstGeom>
          <a:noFill/>
        </p:spPr>
        <p:txBody>
          <a:bodyPr wrap="square" rtlCol="0">
            <a:spAutoFit/>
          </a:bodyPr>
          <a:lstStyle/>
          <a:p>
            <a:r>
              <a:rPr lang="en-US" altLang="zh-CN" sz="2800" i="1" dirty="0" smtClean="0">
                <a:solidFill>
                  <a:srgbClr val="FF0000"/>
                </a:solidFill>
                <a:latin typeface="Georgia" pitchFamily="18" charset="0"/>
              </a:rPr>
              <a:t>Two  percent of the students watch TV one to three times a week.</a:t>
            </a:r>
            <a:endParaRPr lang="zh-CN" altLang="en-US" sz="28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2" name="清脆4.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lide(fromBottom)">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清脆4.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subTnLst>
                                    <p:audio>
                                      <p:cMediaNode>
                                        <p:cTn display="0" masterRel="sameClick">
                                          <p:stCondLst>
                                            <p:cond evt="begin" delay="0">
                                              <p:tn val="20"/>
                                            </p:cond>
                                          </p:stCondLst>
                                          <p:endCondLst>
                                            <p:cond evt="onStopAudio" delay="0">
                                              <p:tgtEl>
                                                <p:sldTgt/>
                                              </p:tgtEl>
                                            </p:cond>
                                          </p:endCondLst>
                                        </p:cTn>
                                        <p:tgtEl>
                                          <p:sndTgt r:embed="rId2" name="清脆4.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lide(fromBottom)">
                                      <p:cBhvr>
                                        <p:cTn id="27" dur="5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19" grpId="0"/>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58417"/>
            <a:ext cx="8028384" cy="722311"/>
          </a:xfrm>
        </p:spPr>
        <p:txBody>
          <a:bodyPr/>
          <a:lstStyle/>
          <a:p>
            <a:pPr>
              <a:lnSpc>
                <a:spcPct val="60000"/>
              </a:lnSpc>
            </a:pPr>
            <a:r>
              <a:rPr lang="en-US" altLang="zh-CN" sz="4000" b="0" i="0" dirty="0" smtClean="0">
                <a:latin typeface="Script MT Bold" pitchFamily="66" charset="0"/>
              </a:rPr>
              <a:t>2e. </a:t>
            </a:r>
            <a:r>
              <a:rPr lang="en-US" altLang="zh-CN" sz="2800" b="0" i="0" dirty="0" smtClean="0">
                <a:latin typeface="Script MT Bold" pitchFamily="66" charset="0"/>
              </a:rPr>
              <a:t>Choose one of these free time activities or think of your own. Then ask your classmates how often they do this activity and make a pie chart.</a:t>
            </a:r>
            <a:endParaRPr lang="zh-CN" altLang="en-US" sz="4000" b="0" i="0" dirty="0">
              <a:latin typeface="Script MT Bold" pitchFamily="66" charset="0"/>
            </a:endParaRPr>
          </a:p>
        </p:txBody>
      </p:sp>
      <p:graphicFrame>
        <p:nvGraphicFramePr>
          <p:cNvPr id="9" name="表格 8"/>
          <p:cNvGraphicFramePr>
            <a:graphicFrameLocks noGrp="1"/>
          </p:cNvGraphicFramePr>
          <p:nvPr/>
        </p:nvGraphicFramePr>
        <p:xfrm>
          <a:off x="323528" y="1473931"/>
          <a:ext cx="8424936" cy="2747157"/>
        </p:xfrm>
        <a:graphic>
          <a:graphicData uri="http://schemas.openxmlformats.org/drawingml/2006/table">
            <a:tbl>
              <a:tblPr firstRow="1" bandRow="1">
                <a:tableStyleId>{F5AB1C69-6EDB-4FF4-983F-18BD219EF322}</a:tableStyleId>
              </a:tblPr>
              <a:tblGrid>
                <a:gridCol w="4761920"/>
                <a:gridCol w="3663016"/>
              </a:tblGrid>
              <a:tr h="720080">
                <a:tc>
                  <a:txBody>
                    <a:bodyPr/>
                    <a:lstStyle/>
                    <a:p>
                      <a:r>
                        <a:rPr lang="en-US" altLang="zh-CN" sz="2800" b="0" i="1" dirty="0" smtClean="0">
                          <a:latin typeface="Georgia" pitchFamily="18" charset="0"/>
                        </a:rPr>
                        <a:t>How often do you …?</a:t>
                      </a:r>
                      <a:endParaRPr lang="zh-CN" altLang="en-US" sz="2800" b="0" i="1" dirty="0">
                        <a:latin typeface="Georgia" pitchFamily="18" charset="0"/>
                      </a:endParaRPr>
                    </a:p>
                  </a:txBody>
                  <a:tcPr/>
                </a:tc>
                <a:tc>
                  <a:txBody>
                    <a:bodyPr/>
                    <a:lstStyle/>
                    <a:p>
                      <a:r>
                        <a:rPr lang="en-US" altLang="zh-CN" sz="2800" b="0" i="1" dirty="0" smtClean="0">
                          <a:latin typeface="Georgia" pitchFamily="18" charset="0"/>
                        </a:rPr>
                        <a:t>Names</a:t>
                      </a:r>
                      <a:r>
                        <a:rPr lang="en-US" altLang="zh-CN" sz="2800" b="0" i="1" baseline="0" dirty="0" smtClean="0">
                          <a:latin typeface="Georgia" pitchFamily="18" charset="0"/>
                        </a:rPr>
                        <a:t> of classmates</a:t>
                      </a:r>
                    </a:p>
                  </a:txBody>
                  <a:tcPr/>
                </a:tc>
              </a:tr>
              <a:tr h="681348">
                <a:tc>
                  <a:txBody>
                    <a:bodyPr/>
                    <a:lstStyle/>
                    <a:p>
                      <a:r>
                        <a:rPr lang="en-US" altLang="zh-CN" sz="2800" b="0" i="1" dirty="0" smtClean="0">
                          <a:latin typeface="Georgia" pitchFamily="18" charset="0"/>
                        </a:rPr>
                        <a:t>1—3 times a week</a:t>
                      </a:r>
                      <a:endParaRPr lang="zh-CN" altLang="en-US" sz="2800" b="0" i="1" dirty="0">
                        <a:latin typeface="Georgia" pitchFamily="18" charset="0"/>
                      </a:endParaRPr>
                    </a:p>
                  </a:txBody>
                  <a:tcPr/>
                </a:tc>
                <a:tc>
                  <a:txBody>
                    <a:bodyPr/>
                    <a:lstStyle/>
                    <a:p>
                      <a:endParaRPr lang="zh-CN" altLang="en-US" sz="2800" b="0" i="1" dirty="0">
                        <a:latin typeface="Georgia" pitchFamily="18" charset="0"/>
                      </a:endParaRPr>
                    </a:p>
                  </a:txBody>
                  <a:tcPr/>
                </a:tc>
              </a:tr>
              <a:tr h="667244">
                <a:tc>
                  <a:txBody>
                    <a:bodyPr/>
                    <a:lstStyle/>
                    <a:p>
                      <a:r>
                        <a:rPr lang="en-US" altLang="zh-CN" sz="2800" b="0" i="1" dirty="0" smtClean="0">
                          <a:latin typeface="Georgia" pitchFamily="18" charset="0"/>
                        </a:rPr>
                        <a:t>4– 6 times a week</a:t>
                      </a:r>
                      <a:endParaRPr lang="zh-CN" altLang="en-US" sz="2800" b="0" i="1" dirty="0">
                        <a:latin typeface="Georgia" pitchFamily="18" charset="0"/>
                      </a:endParaRPr>
                    </a:p>
                  </a:txBody>
                  <a:tcPr/>
                </a:tc>
                <a:tc>
                  <a:txBody>
                    <a:bodyPr/>
                    <a:lstStyle/>
                    <a:p>
                      <a:endParaRPr lang="zh-CN" altLang="en-US" sz="2800" b="0" i="1" dirty="0">
                        <a:latin typeface="Georgia" pitchFamily="18" charset="0"/>
                      </a:endParaRPr>
                    </a:p>
                  </a:txBody>
                  <a:tcPr/>
                </a:tc>
              </a:tr>
              <a:tr h="678485">
                <a:tc>
                  <a:txBody>
                    <a:bodyPr/>
                    <a:lstStyle/>
                    <a:p>
                      <a:r>
                        <a:rPr lang="en-US" altLang="zh-CN" sz="2800" b="0" i="1" dirty="0" smtClean="0">
                          <a:latin typeface="Georgia" pitchFamily="18" charset="0"/>
                        </a:rPr>
                        <a:t>every day</a:t>
                      </a:r>
                      <a:endParaRPr lang="zh-CN" altLang="en-US" sz="2800" b="0" i="1" dirty="0">
                        <a:latin typeface="Georgia" pitchFamily="18" charset="0"/>
                      </a:endParaRPr>
                    </a:p>
                  </a:txBody>
                  <a:tcPr/>
                </a:tc>
                <a:tc>
                  <a:txBody>
                    <a:bodyPr/>
                    <a:lstStyle/>
                    <a:p>
                      <a:endParaRPr lang="zh-CN" altLang="en-US" sz="2800" b="0" i="1" dirty="0">
                        <a:latin typeface="Georgia" pitchFamily="18" charset="0"/>
                      </a:endParaRPr>
                    </a:p>
                  </a:txBody>
                  <a:tcPr/>
                </a:tc>
              </a:tr>
            </a:tbl>
          </a:graphicData>
        </a:graphic>
      </p:graphicFrame>
      <p:sp>
        <p:nvSpPr>
          <p:cNvPr id="10" name="TextBox 9"/>
          <p:cNvSpPr txBox="1"/>
          <p:nvPr/>
        </p:nvSpPr>
        <p:spPr>
          <a:xfrm>
            <a:off x="539552" y="4869160"/>
            <a:ext cx="6552728" cy="1384995"/>
          </a:xfrm>
          <a:prstGeom prst="rect">
            <a:avLst/>
          </a:prstGeom>
          <a:solidFill>
            <a:srgbClr val="FFFF00">
              <a:alpha val="61961"/>
            </a:srgbClr>
          </a:solidFill>
          <a:ln w="57150">
            <a:solidFill>
              <a:srgbClr val="FFC000"/>
            </a:solidFill>
          </a:ln>
        </p:spPr>
        <p:txBody>
          <a:bodyPr wrap="square" rtlCol="0">
            <a:spAutoFit/>
          </a:bodyPr>
          <a:lstStyle/>
          <a:p>
            <a:r>
              <a:rPr lang="en-US" altLang="zh-CN" sz="2800" i="1" dirty="0" smtClean="0">
                <a:latin typeface="Georgia" pitchFamily="18" charset="0"/>
              </a:rPr>
              <a:t>play computer games       read books</a:t>
            </a:r>
          </a:p>
          <a:p>
            <a:r>
              <a:rPr lang="en-US" altLang="zh-CN" sz="2800" i="1" dirty="0" smtClean="0">
                <a:latin typeface="Georgia" pitchFamily="18" charset="0"/>
              </a:rPr>
              <a:t>go shopping                        draw pictures</a:t>
            </a:r>
          </a:p>
          <a:p>
            <a:r>
              <a:rPr lang="en-US" altLang="zh-CN" sz="2800" i="1" dirty="0" smtClean="0">
                <a:latin typeface="Georgia" pitchFamily="18" charset="0"/>
              </a:rPr>
              <a:t>play sports</a:t>
            </a:r>
            <a:endParaRPr lang="zh-CN" altLang="en-US" sz="2800" i="1" dirty="0">
              <a:latin typeface="Georgia" pitchFamily="18" charset="0"/>
            </a:endParaRPr>
          </a:p>
        </p:txBody>
      </p:sp>
      <p:sp>
        <p:nvSpPr>
          <p:cNvPr id="17" name="椭圆形标注 16"/>
          <p:cNvSpPr/>
          <p:nvPr/>
        </p:nvSpPr>
        <p:spPr>
          <a:xfrm>
            <a:off x="3779912" y="1412776"/>
            <a:ext cx="4680520" cy="1584176"/>
          </a:xfrm>
          <a:prstGeom prst="wedgeEllipseCallout">
            <a:avLst>
              <a:gd name="adj1" fmla="val 51134"/>
              <a:gd name="adj2" fmla="val 55480"/>
            </a:avLst>
          </a:prstGeom>
          <a:solidFill>
            <a:srgbClr val="FFFF00">
              <a:alpha val="61961"/>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i="1" dirty="0" smtClean="0">
                <a:solidFill>
                  <a:schemeClr val="tx1"/>
                </a:solidFill>
                <a:latin typeface="Georgia" pitchFamily="18" charset="0"/>
              </a:rPr>
              <a:t>How often do you </a:t>
            </a:r>
            <a:r>
              <a:rPr lang="en-US" altLang="zh-CN" sz="3200" i="1" u="sng" dirty="0" smtClean="0">
                <a:solidFill>
                  <a:schemeClr val="tx1"/>
                </a:solidFill>
                <a:latin typeface="Georgia" pitchFamily="18" charset="0"/>
              </a:rPr>
              <a:t>play computer game</a:t>
            </a:r>
            <a:r>
              <a:rPr lang="en-US" altLang="zh-CN" sz="3200" i="1" dirty="0" smtClean="0">
                <a:solidFill>
                  <a:schemeClr val="tx1"/>
                </a:solidFill>
                <a:latin typeface="Georgia" pitchFamily="18" charset="0"/>
              </a:rPr>
              <a:t>?</a:t>
            </a:r>
            <a:endParaRPr lang="zh-CN" altLang="en-US" sz="3200" i="1" dirty="0">
              <a:solidFill>
                <a:schemeClr val="tx1"/>
              </a:solidFill>
              <a:latin typeface="Georgia" pitchFamily="18" charset="0"/>
            </a:endParaRPr>
          </a:p>
        </p:txBody>
      </p:sp>
      <p:sp>
        <p:nvSpPr>
          <p:cNvPr id="18" name="椭圆形标注 17"/>
          <p:cNvSpPr/>
          <p:nvPr/>
        </p:nvSpPr>
        <p:spPr>
          <a:xfrm>
            <a:off x="3347864" y="3068960"/>
            <a:ext cx="5328592" cy="1584176"/>
          </a:xfrm>
          <a:prstGeom prst="wedgeEllipseCallout">
            <a:avLst>
              <a:gd name="adj1" fmla="val 51134"/>
              <a:gd name="adj2" fmla="val 55480"/>
            </a:avLst>
          </a:prstGeom>
          <a:solidFill>
            <a:srgbClr val="FFFF00">
              <a:alpha val="61961"/>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i="1" dirty="0" smtClean="0">
                <a:solidFill>
                  <a:srgbClr val="FF0000"/>
                </a:solidFill>
                <a:latin typeface="Georgia" pitchFamily="18" charset="0"/>
              </a:rPr>
              <a:t>Amy</a:t>
            </a:r>
            <a:r>
              <a:rPr lang="en-US" altLang="zh-CN" sz="3200" i="1" dirty="0" smtClean="0">
                <a:solidFill>
                  <a:schemeClr val="tx1"/>
                </a:solidFill>
                <a:latin typeface="Georgia" pitchFamily="18" charset="0"/>
              </a:rPr>
              <a:t>: I play computer games </a:t>
            </a:r>
            <a:r>
              <a:rPr lang="en-US" altLang="zh-CN" sz="3200" i="1" u="sng" dirty="0" smtClean="0">
                <a:solidFill>
                  <a:schemeClr val="tx1"/>
                </a:solidFill>
                <a:latin typeface="Georgia" pitchFamily="18" charset="0"/>
              </a:rPr>
              <a:t>1—3 times a week</a:t>
            </a:r>
            <a:r>
              <a:rPr lang="en-US" altLang="zh-CN" sz="3200" i="1" dirty="0" smtClean="0">
                <a:solidFill>
                  <a:schemeClr val="tx1"/>
                </a:solidFill>
                <a:latin typeface="Georgia" pitchFamily="18" charset="0"/>
              </a:rPr>
              <a:t>.</a:t>
            </a:r>
            <a:endParaRPr lang="zh-CN" altLang="en-US" sz="3200" i="1" dirty="0">
              <a:solidFill>
                <a:schemeClr val="tx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Listen and read</a:t>
            </a:r>
            <a:endParaRPr lang="zh-CN" altLang="en-US" sz="5400" b="0" i="0" dirty="0">
              <a:latin typeface="Script MT Bold" pitchFamily="66" charset="0"/>
            </a:endParaRPr>
          </a:p>
        </p:txBody>
      </p:sp>
      <p:sp>
        <p:nvSpPr>
          <p:cNvPr id="17" name="TextBox 16"/>
          <p:cNvSpPr txBox="1"/>
          <p:nvPr/>
        </p:nvSpPr>
        <p:spPr>
          <a:xfrm>
            <a:off x="214282" y="1051596"/>
            <a:ext cx="8715436" cy="5324535"/>
          </a:xfrm>
          <a:prstGeom prst="rect">
            <a:avLst/>
          </a:prstGeom>
          <a:noFill/>
        </p:spPr>
        <p:txBody>
          <a:bodyPr wrap="square" rtlCol="0">
            <a:spAutoFit/>
          </a:bodyPr>
          <a:lstStyle/>
          <a:p>
            <a:r>
              <a:rPr lang="en-US" altLang="zh-CN" sz="3400" i="1" dirty="0" smtClean="0">
                <a:latin typeface="Georgia" pitchFamily="18" charset="0"/>
              </a:rPr>
              <a:t>We waited over an hour for the train because there were too many people. When we got to the top, it was raining really hard. We didn’t have an umbrella so we were wet and cold. It was terrible! And because of the bad weather, we couldn’t see anything below. My father didn’t bring enough money, so we only had one bowl of rice and some fish. The food tasted great because I was so hungry!</a:t>
            </a:r>
            <a:endParaRPr lang="zh-CN" altLang="en-US" sz="3400" i="1" dirty="0">
              <a:latin typeface="Georgia" pitchFamily="18" charset="0"/>
            </a:endParaRPr>
          </a:p>
        </p:txBody>
      </p:sp>
      <p:sp>
        <p:nvSpPr>
          <p:cNvPr id="18" name="TextBox 17"/>
          <p:cNvSpPr txBox="1"/>
          <p:nvPr/>
        </p:nvSpPr>
        <p:spPr>
          <a:xfrm>
            <a:off x="3599913" y="90872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19" name="TextBox 18"/>
          <p:cNvSpPr txBox="1"/>
          <p:nvPr/>
        </p:nvSpPr>
        <p:spPr>
          <a:xfrm>
            <a:off x="4171417" y="90872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0" name="TextBox 19"/>
          <p:cNvSpPr txBox="1"/>
          <p:nvPr/>
        </p:nvSpPr>
        <p:spPr>
          <a:xfrm>
            <a:off x="4214810" y="140878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1" name="TextBox 20"/>
          <p:cNvSpPr txBox="1"/>
          <p:nvPr/>
        </p:nvSpPr>
        <p:spPr>
          <a:xfrm>
            <a:off x="4957235" y="140878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2" name="TextBox 21"/>
          <p:cNvSpPr txBox="1"/>
          <p:nvPr/>
        </p:nvSpPr>
        <p:spPr>
          <a:xfrm>
            <a:off x="6715140" y="196250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3" name="TextBox 22"/>
          <p:cNvSpPr txBox="1"/>
          <p:nvPr/>
        </p:nvSpPr>
        <p:spPr>
          <a:xfrm>
            <a:off x="7957631" y="198029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4" name="TextBox 23"/>
          <p:cNvSpPr txBox="1"/>
          <p:nvPr/>
        </p:nvSpPr>
        <p:spPr>
          <a:xfrm>
            <a:off x="1171021" y="246256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5" name="TextBox 24"/>
          <p:cNvSpPr txBox="1"/>
          <p:nvPr/>
        </p:nvSpPr>
        <p:spPr>
          <a:xfrm>
            <a:off x="4643438" y="240891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6" name="TextBox 25"/>
          <p:cNvSpPr txBox="1"/>
          <p:nvPr/>
        </p:nvSpPr>
        <p:spPr>
          <a:xfrm>
            <a:off x="8143900" y="248035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7" name="TextBox 26"/>
          <p:cNvSpPr txBox="1"/>
          <p:nvPr/>
        </p:nvSpPr>
        <p:spPr>
          <a:xfrm>
            <a:off x="1313897" y="2962632"/>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8" name="TextBox 27"/>
          <p:cNvSpPr txBox="1"/>
          <p:nvPr/>
        </p:nvSpPr>
        <p:spPr>
          <a:xfrm>
            <a:off x="3643306" y="2962632"/>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9" name="TextBox 28"/>
          <p:cNvSpPr txBox="1"/>
          <p:nvPr/>
        </p:nvSpPr>
        <p:spPr>
          <a:xfrm>
            <a:off x="456641" y="346269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0" name="TextBox 29"/>
          <p:cNvSpPr txBox="1"/>
          <p:nvPr/>
        </p:nvSpPr>
        <p:spPr>
          <a:xfrm>
            <a:off x="1313897" y="346269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1" name="TextBox 30"/>
          <p:cNvSpPr txBox="1"/>
          <p:nvPr/>
        </p:nvSpPr>
        <p:spPr>
          <a:xfrm>
            <a:off x="3786182" y="348048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2" name="TextBox 31"/>
          <p:cNvSpPr txBox="1"/>
          <p:nvPr/>
        </p:nvSpPr>
        <p:spPr>
          <a:xfrm>
            <a:off x="6100243" y="348048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3" name="TextBox 32"/>
          <p:cNvSpPr txBox="1"/>
          <p:nvPr/>
        </p:nvSpPr>
        <p:spPr>
          <a:xfrm>
            <a:off x="3857620" y="4034202"/>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4" name="TextBox 33"/>
          <p:cNvSpPr txBox="1"/>
          <p:nvPr/>
        </p:nvSpPr>
        <p:spPr>
          <a:xfrm>
            <a:off x="5100111" y="3980554"/>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5" name="TextBox 34"/>
          <p:cNvSpPr txBox="1"/>
          <p:nvPr/>
        </p:nvSpPr>
        <p:spPr>
          <a:xfrm>
            <a:off x="6500826" y="3980554"/>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6" name="TextBox 35"/>
          <p:cNvSpPr txBox="1"/>
          <p:nvPr/>
        </p:nvSpPr>
        <p:spPr>
          <a:xfrm>
            <a:off x="456641" y="453426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7" name="TextBox 36"/>
          <p:cNvSpPr txBox="1"/>
          <p:nvPr/>
        </p:nvSpPr>
        <p:spPr>
          <a:xfrm>
            <a:off x="4957235" y="453426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8" name="TextBox 37"/>
          <p:cNvSpPr txBox="1"/>
          <p:nvPr/>
        </p:nvSpPr>
        <p:spPr>
          <a:xfrm>
            <a:off x="1500166" y="5034334"/>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39" name="TextBox 38"/>
          <p:cNvSpPr txBox="1"/>
          <p:nvPr/>
        </p:nvSpPr>
        <p:spPr>
          <a:xfrm>
            <a:off x="5528739" y="5052124"/>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58417"/>
            <a:ext cx="8028384" cy="722311"/>
          </a:xfrm>
        </p:spPr>
        <p:txBody>
          <a:bodyPr/>
          <a:lstStyle/>
          <a:p>
            <a:pPr>
              <a:lnSpc>
                <a:spcPct val="60000"/>
              </a:lnSpc>
            </a:pPr>
            <a:r>
              <a:rPr lang="en-US" altLang="zh-CN" sz="4000" b="0" i="0" dirty="0" smtClean="0">
                <a:latin typeface="Script MT Bold" pitchFamily="66" charset="0"/>
              </a:rPr>
              <a:t>3a. </a:t>
            </a:r>
            <a:r>
              <a:rPr lang="en-US" altLang="zh-CN" sz="3600" b="0" i="0" dirty="0" smtClean="0">
                <a:latin typeface="Script MT Bold" pitchFamily="66" charset="0"/>
              </a:rPr>
              <a:t>Look at the information in the chart and complete the report.</a:t>
            </a:r>
            <a:endParaRPr lang="zh-CN" altLang="en-US" sz="4800" b="0" i="0" dirty="0">
              <a:latin typeface="Script MT Bold" pitchFamily="66" charset="0"/>
            </a:endParaRPr>
          </a:p>
        </p:txBody>
      </p:sp>
      <p:sp>
        <p:nvSpPr>
          <p:cNvPr id="7" name="TextBox 6"/>
          <p:cNvSpPr txBox="1"/>
          <p:nvPr/>
        </p:nvSpPr>
        <p:spPr>
          <a:xfrm>
            <a:off x="323528" y="2130550"/>
            <a:ext cx="6840760" cy="4322786"/>
          </a:xfrm>
          <a:prstGeom prst="rect">
            <a:avLst/>
          </a:prstGeom>
          <a:noFill/>
          <a:ln w="28575">
            <a:solidFill>
              <a:srgbClr val="197123"/>
            </a:solidFill>
          </a:ln>
        </p:spPr>
        <p:txBody>
          <a:bodyPr wrap="square" rtlCol="0">
            <a:spAutoFit/>
          </a:bodyPr>
          <a:lstStyle/>
          <a:p>
            <a:pPr>
              <a:lnSpc>
                <a:spcPct val="110000"/>
              </a:lnSpc>
            </a:pPr>
            <a:r>
              <a:rPr lang="en-US" altLang="zh-CN" sz="2800" dirty="0" smtClean="0"/>
              <a:t>     </a:t>
            </a:r>
            <a:r>
              <a:rPr lang="en-US" altLang="zh-CN" sz="2800" i="1" dirty="0" smtClean="0">
                <a:latin typeface="Georgia" pitchFamily="18" charset="0"/>
              </a:rPr>
              <a:t>Activities                                Days a year</a:t>
            </a:r>
          </a:p>
          <a:p>
            <a:pPr>
              <a:lnSpc>
                <a:spcPct val="110000"/>
              </a:lnSpc>
            </a:pPr>
            <a:r>
              <a:rPr lang="en-US" altLang="zh-CN" sz="2800" i="1" dirty="0" smtClean="0">
                <a:latin typeface="Georgia" pitchFamily="18" charset="0"/>
              </a:rPr>
              <a:t> Exercise                                            365</a:t>
            </a:r>
          </a:p>
          <a:p>
            <a:pPr>
              <a:lnSpc>
                <a:spcPct val="110000"/>
              </a:lnSpc>
            </a:pPr>
            <a:r>
              <a:rPr lang="en-US" altLang="zh-CN" sz="2800" i="1" dirty="0" smtClean="0">
                <a:latin typeface="Georgia" pitchFamily="18" charset="0"/>
              </a:rPr>
              <a:t> Read books                                      365 </a:t>
            </a:r>
          </a:p>
          <a:p>
            <a:pPr>
              <a:lnSpc>
                <a:spcPct val="110000"/>
              </a:lnSpc>
            </a:pPr>
            <a:r>
              <a:rPr lang="en-US" altLang="zh-CN" sz="2800" i="1" dirty="0" smtClean="0">
                <a:latin typeface="Georgia" pitchFamily="18" charset="0"/>
              </a:rPr>
              <a:t> Watch TV for over 2 hours          320</a:t>
            </a:r>
          </a:p>
          <a:p>
            <a:pPr>
              <a:lnSpc>
                <a:spcPct val="110000"/>
              </a:lnSpc>
            </a:pPr>
            <a:r>
              <a:rPr lang="en-US" altLang="zh-CN" sz="2800" i="1" dirty="0" smtClean="0">
                <a:latin typeface="Georgia" pitchFamily="18" charset="0"/>
              </a:rPr>
              <a:t> Drink juice                                       210</a:t>
            </a:r>
          </a:p>
          <a:p>
            <a:pPr>
              <a:lnSpc>
                <a:spcPct val="110000"/>
              </a:lnSpc>
            </a:pPr>
            <a:r>
              <a:rPr lang="en-US" altLang="zh-CN" sz="2800" i="1" dirty="0" smtClean="0">
                <a:latin typeface="Georgia" pitchFamily="18" charset="0"/>
              </a:rPr>
              <a:t> Eat hamburgers                             95</a:t>
            </a:r>
          </a:p>
          <a:p>
            <a:pPr>
              <a:lnSpc>
                <a:spcPct val="110000"/>
              </a:lnSpc>
            </a:pPr>
            <a:r>
              <a:rPr lang="en-US" altLang="zh-CN" sz="2800" i="1" dirty="0" smtClean="0">
                <a:latin typeface="Georgia" pitchFamily="18" charset="0"/>
              </a:rPr>
              <a:t> Help with housework                    20</a:t>
            </a:r>
          </a:p>
          <a:p>
            <a:pPr>
              <a:lnSpc>
                <a:spcPct val="110000"/>
              </a:lnSpc>
            </a:pPr>
            <a:r>
              <a:rPr lang="en-US" altLang="zh-CN" sz="2800" i="1" dirty="0" smtClean="0">
                <a:latin typeface="Georgia" pitchFamily="18" charset="0"/>
              </a:rPr>
              <a:t> Stay up late                                      15</a:t>
            </a:r>
          </a:p>
          <a:p>
            <a:pPr>
              <a:lnSpc>
                <a:spcPct val="110000"/>
              </a:lnSpc>
            </a:pPr>
            <a:r>
              <a:rPr lang="en-US" altLang="zh-CN" sz="2800" i="1" dirty="0" smtClean="0">
                <a:latin typeface="Georgia" pitchFamily="18" charset="0"/>
              </a:rPr>
              <a:t> Go to the dentist                              0</a:t>
            </a:r>
            <a:endParaRPr lang="zh-CN" altLang="en-US" sz="2800" i="1" dirty="0">
              <a:latin typeface="Georgia" pitchFamily="18" charset="0"/>
            </a:endParaRPr>
          </a:p>
        </p:txBody>
      </p:sp>
      <p:pic>
        <p:nvPicPr>
          <p:cNvPr id="8" name="Picture 2"/>
          <p:cNvPicPr>
            <a:picLocks noChangeAspect="1" noChangeArrowheads="1"/>
          </p:cNvPicPr>
          <p:nvPr/>
        </p:nvPicPr>
        <p:blipFill>
          <a:blip r:embed="rId3" cstate="print">
            <a:duotone>
              <a:prstClr val="black"/>
              <a:schemeClr val="tx2">
                <a:tint val="45000"/>
                <a:satMod val="400000"/>
              </a:schemeClr>
            </a:duotone>
          </a:blip>
          <a:srcRect l="6526"/>
          <a:stretch>
            <a:fillRect/>
          </a:stretch>
        </p:blipFill>
        <p:spPr bwMode="auto">
          <a:xfrm rot="20906016">
            <a:off x="7069677" y="932904"/>
            <a:ext cx="1679567" cy="20994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4" name="直接连接符 13"/>
          <p:cNvCxnSpPr/>
          <p:nvPr/>
        </p:nvCxnSpPr>
        <p:spPr>
          <a:xfrm>
            <a:off x="323528" y="2634606"/>
            <a:ext cx="6840760" cy="1588"/>
          </a:xfrm>
          <a:prstGeom prst="line">
            <a:avLst/>
          </a:prstGeom>
          <a:ln>
            <a:solidFill>
              <a:srgbClr val="19712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H="1">
            <a:off x="2735796" y="4254786"/>
            <a:ext cx="4320480" cy="72008"/>
          </a:xfrm>
          <a:prstGeom prst="line">
            <a:avLst/>
          </a:prstGeom>
          <a:ln>
            <a:solidFill>
              <a:srgbClr val="197123"/>
            </a:solidFill>
          </a:ln>
        </p:spPr>
        <p:style>
          <a:lnRef idx="1">
            <a:schemeClr val="accent1"/>
          </a:lnRef>
          <a:fillRef idx="0">
            <a:schemeClr val="accent1"/>
          </a:fillRef>
          <a:effectRef idx="0">
            <a:schemeClr val="accent1"/>
          </a:effectRef>
          <a:fontRef idx="minor">
            <a:schemeClr val="tx1"/>
          </a:fontRef>
        </p:style>
      </p:cxnSp>
      <p:sp>
        <p:nvSpPr>
          <p:cNvPr id="21" name="圆角矩形标注 20"/>
          <p:cNvSpPr/>
          <p:nvPr/>
        </p:nvSpPr>
        <p:spPr>
          <a:xfrm>
            <a:off x="1187624" y="2420888"/>
            <a:ext cx="4032448" cy="936104"/>
          </a:xfrm>
          <a:prstGeom prst="wedgeRoundRectCallout">
            <a:avLst>
              <a:gd name="adj1" fmla="val -6373"/>
              <a:gd name="adj2" fmla="val 76047"/>
              <a:gd name="adj3" fmla="val 16667"/>
            </a:avLst>
          </a:prstGeom>
          <a:solidFill>
            <a:srgbClr val="FFFF00"/>
          </a:solidFill>
          <a:ln w="38100">
            <a:solidFill>
              <a:srgbClr val="117E0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i="1" dirty="0" smtClean="0">
                <a:solidFill>
                  <a:srgbClr val="FF0000"/>
                </a:solidFill>
                <a:latin typeface="Georgia" pitchFamily="18" charset="0"/>
                <a:ea typeface="华康海报体W12(P)" pitchFamily="82" charset="-122"/>
              </a:rPr>
              <a:t>over </a:t>
            </a:r>
            <a:r>
              <a:rPr lang="zh-CN" altLang="en-US" sz="2800" i="1" dirty="0" smtClean="0">
                <a:solidFill>
                  <a:srgbClr val="FF0000"/>
                </a:solidFill>
                <a:latin typeface="Georgia" pitchFamily="18" charset="0"/>
                <a:ea typeface="华康海报体W12(P)" pitchFamily="82" charset="-122"/>
              </a:rPr>
              <a:t>超过 </a:t>
            </a:r>
            <a:r>
              <a:rPr lang="en-US" altLang="zh-CN" sz="2800" i="1" dirty="0" smtClean="0">
                <a:solidFill>
                  <a:srgbClr val="FF0000"/>
                </a:solidFill>
                <a:latin typeface="Georgia" pitchFamily="18" charset="0"/>
                <a:ea typeface="华康海报体W12(P)" pitchFamily="82" charset="-122"/>
              </a:rPr>
              <a:t>= more than</a:t>
            </a:r>
          </a:p>
          <a:p>
            <a:pPr algn="ctr"/>
            <a:r>
              <a:rPr lang="zh-CN" altLang="en-US" sz="2800" i="1" dirty="0" smtClean="0">
                <a:solidFill>
                  <a:srgbClr val="FF0000"/>
                </a:solidFill>
                <a:latin typeface="Georgia" pitchFamily="18" charset="0"/>
                <a:ea typeface="华康海报体W12(P)" pitchFamily="82" charset="-122"/>
              </a:rPr>
              <a:t>反义词组：</a:t>
            </a:r>
            <a:r>
              <a:rPr lang="en-US" altLang="zh-CN" sz="2800" i="1" dirty="0" smtClean="0">
                <a:solidFill>
                  <a:srgbClr val="FF0000"/>
                </a:solidFill>
                <a:latin typeface="Georgia" pitchFamily="18" charset="0"/>
                <a:ea typeface="华康海报体W12(P)" pitchFamily="82" charset="-122"/>
              </a:rPr>
              <a:t>less than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lide(fromBottom)">
                                      <p:cBhvr>
                                        <p:cTn id="7" dur="500"/>
                                        <p:tgtEl>
                                          <p:spTgt spid="21">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ICE01.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lide(fromBottom)">
                                      <p:cBhvr>
                                        <p:cTn id="12" dur="500"/>
                                        <p:tgtEl>
                                          <p:spTgt spid="2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ICE01.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lide(fromBottom)">
                                      <p:cBhvr>
                                        <p:cTn id="17" dur="500"/>
                                        <p:tgtEl>
                                          <p:spTgt spid="2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ICE01.WAV"/>
                                        </p:tgtEl>
                                      </p:cMediaNode>
                                    </p:audio>
                                  </p:sub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ICE01.WAV"/>
                                        </p:tgtEl>
                                      </p:cMediaNode>
                                    </p:audio>
                                  </p:subTnLst>
                                </p:cTn>
                              </p:par>
                              <p:par>
                                <p:cTn id="22" presetID="1" presetClass="exit" presetSubtype="0" fill="hold" grpId="1" nodeType="withEffect">
                                  <p:stCondLst>
                                    <p:cond delay="0"/>
                                  </p:stCondLst>
                                  <p:childTnLst>
                                    <p:set>
                                      <p:cBhvr>
                                        <p:cTn id="23" dur="1" fill="hold">
                                          <p:stCondLst>
                                            <p:cond delay="0"/>
                                          </p:stCondLst>
                                        </p:cTn>
                                        <p:tgtEl>
                                          <p:spTgt spid="21">
                                            <p:txEl>
                                              <p:pRg st="1" end="1"/>
                                            </p:txEl>
                                          </p:spTgt>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ICE01.WAV"/>
                                        </p:tgtEl>
                                      </p:cMediaNode>
                                    </p:audio>
                                  </p:subTnLst>
                                </p:cTn>
                              </p:par>
                              <p:par>
                                <p:cTn id="24" presetID="1" presetClass="exit" presetSubtype="0" fill="hold" grpId="1" nodeType="withEffect">
                                  <p:stCondLst>
                                    <p:cond delay="0"/>
                                  </p:stCondLst>
                                  <p:childTnLst>
                                    <p:set>
                                      <p:cBhvr>
                                        <p:cTn id="25" dur="1" fill="hold">
                                          <p:stCondLst>
                                            <p:cond delay="0"/>
                                          </p:stCondLst>
                                        </p:cTn>
                                        <p:tgtEl>
                                          <p:spTgt spid="21">
                                            <p:bg/>
                                          </p:spTgt>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ICE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1" grpId="1" build="allAtOnce"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58417"/>
            <a:ext cx="8028384" cy="722311"/>
          </a:xfrm>
        </p:spPr>
        <p:txBody>
          <a:bodyPr/>
          <a:lstStyle/>
          <a:p>
            <a:pPr>
              <a:lnSpc>
                <a:spcPct val="60000"/>
              </a:lnSpc>
            </a:pPr>
            <a:r>
              <a:rPr lang="en-US" altLang="zh-CN" sz="4000" b="0" i="0" dirty="0" smtClean="0">
                <a:latin typeface="Script MT Bold" pitchFamily="66" charset="0"/>
              </a:rPr>
              <a:t>3a. </a:t>
            </a:r>
            <a:r>
              <a:rPr lang="en-US" altLang="zh-CN" sz="3600" b="0" i="0" dirty="0" smtClean="0">
                <a:latin typeface="Script MT Bold" pitchFamily="66" charset="0"/>
              </a:rPr>
              <a:t>Look at the information in the chart and complete the report.</a:t>
            </a:r>
            <a:endParaRPr lang="zh-CN" altLang="en-US" sz="4800" b="0" i="0" dirty="0">
              <a:latin typeface="Script MT Bold" pitchFamily="66" charset="0"/>
            </a:endParaRPr>
          </a:p>
        </p:txBody>
      </p:sp>
      <p:sp>
        <p:nvSpPr>
          <p:cNvPr id="9" name="TextBox 8"/>
          <p:cNvSpPr txBox="1"/>
          <p:nvPr/>
        </p:nvSpPr>
        <p:spPr>
          <a:xfrm>
            <a:off x="288000" y="1124744"/>
            <a:ext cx="8676488" cy="5487400"/>
          </a:xfrm>
          <a:prstGeom prst="rect">
            <a:avLst/>
          </a:prstGeom>
          <a:noFill/>
        </p:spPr>
        <p:txBody>
          <a:bodyPr wrap="square" rtlCol="0">
            <a:spAutoFit/>
          </a:bodyPr>
          <a:lstStyle/>
          <a:p>
            <a:pPr>
              <a:lnSpc>
                <a:spcPct val="105000"/>
              </a:lnSpc>
            </a:pPr>
            <a:r>
              <a:rPr lang="en-US" altLang="zh-CN" sz="2800" i="1" dirty="0" smtClean="0">
                <a:latin typeface="Georgia" pitchFamily="18" charset="0"/>
              </a:rPr>
              <a:t>Jane is a 16-year-old high school student in the United States. American Teenager magazine asked her about her habits. Jane has a lot of good habits. She _________ exercises and she reads books _________. Also, she_______ drinks juice and she_________ stays up late. However, she has some bad habits, too. She________ watches TV for </a:t>
            </a:r>
            <a:r>
              <a:rPr lang="en-US" altLang="zh-CN" sz="2800" b="1" i="1" dirty="0" smtClean="0">
                <a:solidFill>
                  <a:srgbClr val="0000FF"/>
                </a:solidFill>
                <a:latin typeface="Georgia" pitchFamily="18" charset="0"/>
              </a:rPr>
              <a:t>⑴ </a:t>
            </a:r>
            <a:r>
              <a:rPr lang="en-US" altLang="zh-CN" sz="2800" i="1" dirty="0" smtClean="0">
                <a:solidFill>
                  <a:srgbClr val="0000FF"/>
                </a:solidFill>
                <a:latin typeface="Georgia" pitchFamily="18" charset="0"/>
              </a:rPr>
              <a:t>more than </a:t>
            </a:r>
            <a:r>
              <a:rPr lang="en-US" altLang="zh-CN" sz="2800" i="1" dirty="0" smtClean="0">
                <a:latin typeface="Georgia" pitchFamily="18" charset="0"/>
              </a:rPr>
              <a:t>two hours a day, and she_________ eats hamburgers. Her parents are not very happy because she _________ </a:t>
            </a:r>
            <a:r>
              <a:rPr lang="en-US" altLang="zh-CN" sz="2800" b="1" i="1" dirty="0" smtClean="0">
                <a:solidFill>
                  <a:srgbClr val="0000FF"/>
                </a:solidFill>
                <a:latin typeface="Georgia" pitchFamily="18" charset="0"/>
              </a:rPr>
              <a:t>⑵ </a:t>
            </a:r>
            <a:r>
              <a:rPr lang="en-US" altLang="zh-CN" sz="2800" i="1" dirty="0" smtClean="0">
                <a:solidFill>
                  <a:srgbClr val="0000FF"/>
                </a:solidFill>
                <a:latin typeface="Georgia" pitchFamily="18" charset="0"/>
              </a:rPr>
              <a:t>helps with </a:t>
            </a:r>
            <a:r>
              <a:rPr lang="en-US" altLang="zh-CN" sz="2800" i="1" dirty="0" smtClean="0">
                <a:latin typeface="Georgia" pitchFamily="18" charset="0"/>
              </a:rPr>
              <a:t>housework and she________ </a:t>
            </a:r>
            <a:r>
              <a:rPr lang="en-US" altLang="zh-CN" sz="2800" b="1" i="1" dirty="0" smtClean="0">
                <a:solidFill>
                  <a:srgbClr val="0000FF"/>
                </a:solidFill>
                <a:latin typeface="Georgia" pitchFamily="18" charset="0"/>
              </a:rPr>
              <a:t>⑶</a:t>
            </a:r>
            <a:r>
              <a:rPr lang="en-US" altLang="zh-CN" sz="2800" b="1" i="1" dirty="0" smtClean="0">
                <a:latin typeface="Georgia" pitchFamily="18" charset="0"/>
              </a:rPr>
              <a:t> </a:t>
            </a:r>
            <a:r>
              <a:rPr lang="en-US" altLang="zh-CN" sz="2800" i="1" dirty="0" smtClean="0">
                <a:solidFill>
                  <a:srgbClr val="0000FF"/>
                </a:solidFill>
                <a:latin typeface="Georgia" pitchFamily="18" charset="0"/>
              </a:rPr>
              <a:t>goes to the dentist</a:t>
            </a:r>
            <a:r>
              <a:rPr lang="en-US" altLang="zh-CN" sz="2800" i="1" dirty="0" smtClean="0">
                <a:latin typeface="Georgia" pitchFamily="18" charset="0"/>
              </a:rPr>
              <a:t> for teeth cleaning. She says she </a:t>
            </a:r>
            <a:r>
              <a:rPr lang="en-US" altLang="zh-CN" sz="2800" b="1" i="1" dirty="0" smtClean="0">
                <a:solidFill>
                  <a:srgbClr val="0000FF"/>
                </a:solidFill>
                <a:latin typeface="Georgia" pitchFamily="18" charset="0"/>
              </a:rPr>
              <a:t>⑷ </a:t>
            </a:r>
            <a:r>
              <a:rPr lang="en-US" altLang="zh-CN" sz="2800" i="1" dirty="0" smtClean="0">
                <a:solidFill>
                  <a:srgbClr val="0000FF"/>
                </a:solidFill>
                <a:latin typeface="Georgia" pitchFamily="18" charset="0"/>
              </a:rPr>
              <a:t>is afraid</a:t>
            </a:r>
            <a:r>
              <a:rPr lang="en-US" altLang="zh-CN" sz="2800" i="1" dirty="0" smtClean="0">
                <a:latin typeface="Georgia" pitchFamily="18" charset="0"/>
              </a:rPr>
              <a:t>!</a:t>
            </a:r>
            <a:endParaRPr lang="zh-CN" altLang="en-US" sz="2800" i="1" dirty="0">
              <a:latin typeface="Georgia" pitchFamily="18" charset="0"/>
            </a:endParaRPr>
          </a:p>
        </p:txBody>
      </p:sp>
      <p:sp>
        <p:nvSpPr>
          <p:cNvPr id="10" name="TextBox 9"/>
          <p:cNvSpPr txBox="1"/>
          <p:nvPr/>
        </p:nvSpPr>
        <p:spPr>
          <a:xfrm>
            <a:off x="1187624" y="2420888"/>
            <a:ext cx="1516762"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always</a:t>
            </a:r>
            <a:endParaRPr lang="zh-CN" altLang="en-US" sz="3200" i="1" dirty="0">
              <a:solidFill>
                <a:srgbClr val="FF0000"/>
              </a:solidFill>
              <a:latin typeface="Georgia" pitchFamily="18" charset="0"/>
            </a:endParaRPr>
          </a:p>
        </p:txBody>
      </p:sp>
      <p:sp>
        <p:nvSpPr>
          <p:cNvPr id="11" name="TextBox 10"/>
          <p:cNvSpPr txBox="1"/>
          <p:nvPr/>
        </p:nvSpPr>
        <p:spPr>
          <a:xfrm>
            <a:off x="358078" y="2852936"/>
            <a:ext cx="2012089"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every day</a:t>
            </a:r>
            <a:endParaRPr lang="zh-CN" altLang="en-US" sz="3200" i="1" dirty="0">
              <a:solidFill>
                <a:srgbClr val="FF0000"/>
              </a:solidFill>
              <a:latin typeface="Georgia" pitchFamily="18" charset="0"/>
            </a:endParaRPr>
          </a:p>
        </p:txBody>
      </p:sp>
      <p:sp>
        <p:nvSpPr>
          <p:cNvPr id="12" name="TextBox 11"/>
          <p:cNvSpPr txBox="1"/>
          <p:nvPr/>
        </p:nvSpPr>
        <p:spPr>
          <a:xfrm>
            <a:off x="4211960" y="2844225"/>
            <a:ext cx="1119217"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often</a:t>
            </a:r>
            <a:endParaRPr lang="zh-CN" altLang="en-US" sz="3200" i="1" dirty="0">
              <a:solidFill>
                <a:srgbClr val="FF0000"/>
              </a:solidFill>
              <a:latin typeface="Georgia" pitchFamily="18" charset="0"/>
            </a:endParaRPr>
          </a:p>
        </p:txBody>
      </p:sp>
      <p:sp>
        <p:nvSpPr>
          <p:cNvPr id="13" name="TextBox 12"/>
          <p:cNvSpPr txBox="1"/>
          <p:nvPr/>
        </p:nvSpPr>
        <p:spPr>
          <a:xfrm>
            <a:off x="827584" y="3348281"/>
            <a:ext cx="2319866"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hardly ever</a:t>
            </a:r>
            <a:endParaRPr lang="zh-CN" altLang="en-US" sz="3200" i="1" dirty="0">
              <a:solidFill>
                <a:srgbClr val="FF0000"/>
              </a:solidFill>
              <a:latin typeface="Georgia" pitchFamily="18" charset="0"/>
            </a:endParaRPr>
          </a:p>
        </p:txBody>
      </p:sp>
      <p:sp>
        <p:nvSpPr>
          <p:cNvPr id="15" name="TextBox 14"/>
          <p:cNvSpPr txBox="1"/>
          <p:nvPr/>
        </p:nvSpPr>
        <p:spPr>
          <a:xfrm>
            <a:off x="4480972" y="3789040"/>
            <a:ext cx="1531188"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usually</a:t>
            </a:r>
            <a:endParaRPr lang="zh-CN" altLang="en-US" sz="3200" i="1" dirty="0">
              <a:solidFill>
                <a:srgbClr val="FF0000"/>
              </a:solidFill>
              <a:latin typeface="Georgia" pitchFamily="18" charset="0"/>
            </a:endParaRPr>
          </a:p>
        </p:txBody>
      </p:sp>
      <p:sp>
        <p:nvSpPr>
          <p:cNvPr id="17" name="TextBox 16"/>
          <p:cNvSpPr txBox="1"/>
          <p:nvPr/>
        </p:nvSpPr>
        <p:spPr>
          <a:xfrm>
            <a:off x="6472133" y="4221088"/>
            <a:ext cx="2132315"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sometimes</a:t>
            </a:r>
            <a:endParaRPr lang="zh-CN" altLang="en-US" sz="3200" i="1" dirty="0">
              <a:solidFill>
                <a:srgbClr val="FF0000"/>
              </a:solidFill>
              <a:latin typeface="Georgia" pitchFamily="18" charset="0"/>
            </a:endParaRPr>
          </a:p>
        </p:txBody>
      </p:sp>
      <p:sp>
        <p:nvSpPr>
          <p:cNvPr id="18" name="TextBox 17"/>
          <p:cNvSpPr txBox="1"/>
          <p:nvPr/>
        </p:nvSpPr>
        <p:spPr>
          <a:xfrm>
            <a:off x="1907704" y="5589240"/>
            <a:ext cx="1225015"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never</a:t>
            </a:r>
            <a:endParaRPr lang="zh-CN" altLang="en-US" sz="3200" i="1" dirty="0">
              <a:solidFill>
                <a:srgbClr val="FF0000"/>
              </a:solidFill>
              <a:latin typeface="Georgia" pitchFamily="18" charset="0"/>
            </a:endParaRPr>
          </a:p>
        </p:txBody>
      </p:sp>
      <p:sp>
        <p:nvSpPr>
          <p:cNvPr id="20" name="TextBox 19"/>
          <p:cNvSpPr txBox="1"/>
          <p:nvPr/>
        </p:nvSpPr>
        <p:spPr>
          <a:xfrm>
            <a:off x="2195736" y="5085184"/>
            <a:ext cx="2319866"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hardly ever</a:t>
            </a:r>
            <a:endParaRPr lang="zh-CN" altLang="en-US" sz="32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清脆4.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清脆4.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清脆4.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Bottom)">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清脆4.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slide(fromBottom)">
                                      <p:cBhvr>
                                        <p:cTn id="32" dur="500"/>
                                        <p:tgtEl>
                                          <p:spTgt spid="20"/>
                                        </p:tgtEl>
                                      </p:cBhvr>
                                    </p:animEffect>
                                  </p:childTnLst>
                                  <p:subTnLst>
                                    <p:audio>
                                      <p:cMediaNode>
                                        <p:cTn display="0" masterRel="sameClick">
                                          <p:stCondLst>
                                            <p:cond evt="begin" delay="0">
                                              <p:tn val="30"/>
                                            </p:cond>
                                          </p:stCondLst>
                                          <p:endCondLst>
                                            <p:cond evt="onStopAudio" delay="0">
                                              <p:tgtEl>
                                                <p:sldTgt/>
                                              </p:tgtEl>
                                            </p:cond>
                                          </p:endCondLst>
                                        </p:cTn>
                                        <p:tgtEl>
                                          <p:sndTgt r:embed="rId2" name="清脆4.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Bottom)">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7" grpId="0"/>
      <p:bldP spid="18" grpId="0"/>
      <p:bldP spid="2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4800" b="0" i="0" dirty="0" smtClean="0">
                <a:latin typeface="Script MT Bold" pitchFamily="66" charset="0"/>
              </a:rPr>
              <a:t>The points of 3a.</a:t>
            </a:r>
            <a:endParaRPr lang="zh-CN" altLang="en-US" sz="4800" b="0" i="0" dirty="0">
              <a:latin typeface="Script MT Bold" pitchFamily="66" charset="0"/>
            </a:endParaRPr>
          </a:p>
        </p:txBody>
      </p:sp>
      <p:sp>
        <p:nvSpPr>
          <p:cNvPr id="19" name="TextBox 18"/>
          <p:cNvSpPr txBox="1"/>
          <p:nvPr/>
        </p:nvSpPr>
        <p:spPr>
          <a:xfrm>
            <a:off x="466404" y="959114"/>
            <a:ext cx="2367956" cy="523220"/>
          </a:xfrm>
          <a:prstGeom prst="rect">
            <a:avLst/>
          </a:prstGeom>
          <a:noFill/>
        </p:spPr>
        <p:txBody>
          <a:bodyPr wrap="none" rtlCol="0">
            <a:spAutoFit/>
          </a:bodyPr>
          <a:lstStyle/>
          <a:p>
            <a:r>
              <a:rPr lang="en-US" altLang="zh-CN" sz="2800" i="1" dirty="0" smtClean="0">
                <a:latin typeface="Georgia" pitchFamily="18" charset="0"/>
              </a:rPr>
              <a:t>1.more than   </a:t>
            </a:r>
            <a:endParaRPr lang="zh-CN" altLang="en-US" sz="2800" i="1" dirty="0">
              <a:latin typeface="Georgia" pitchFamily="18" charset="0"/>
            </a:endParaRPr>
          </a:p>
        </p:txBody>
      </p:sp>
      <p:sp>
        <p:nvSpPr>
          <p:cNvPr id="24" name="TextBox 23"/>
          <p:cNvSpPr txBox="1"/>
          <p:nvPr/>
        </p:nvSpPr>
        <p:spPr>
          <a:xfrm>
            <a:off x="3109610" y="992151"/>
            <a:ext cx="4942379" cy="523220"/>
          </a:xfrm>
          <a:prstGeom prst="rect">
            <a:avLst/>
          </a:prstGeom>
          <a:noFill/>
        </p:spPr>
        <p:txBody>
          <a:bodyPr wrap="none" rtlCol="0">
            <a:spAutoFit/>
          </a:bodyPr>
          <a:lstStyle/>
          <a:p>
            <a:r>
              <a:rPr lang="zh-CN" altLang="en-US" sz="2800" i="1" dirty="0" smtClean="0">
                <a:latin typeface="Georgia" pitchFamily="18" charset="0"/>
              </a:rPr>
              <a:t>相当于</a:t>
            </a:r>
            <a:r>
              <a:rPr lang="en-US" altLang="zh-CN" sz="2800" i="1" dirty="0" smtClean="0">
                <a:latin typeface="Georgia" pitchFamily="18" charset="0"/>
              </a:rPr>
              <a:t>over</a:t>
            </a:r>
            <a:r>
              <a:rPr lang="zh-CN" altLang="en-US" sz="2800" i="1" dirty="0" smtClean="0">
                <a:latin typeface="Georgia" pitchFamily="18" charset="0"/>
              </a:rPr>
              <a:t>意为</a:t>
            </a:r>
            <a:r>
              <a:rPr lang="en-US" altLang="zh-CN" sz="2800" i="1" dirty="0" smtClean="0">
                <a:latin typeface="Georgia" pitchFamily="18" charset="0"/>
              </a:rPr>
              <a:t> </a:t>
            </a:r>
            <a:r>
              <a:rPr lang="zh-CN" altLang="en-US" sz="2800" i="1" dirty="0" smtClean="0">
                <a:latin typeface="Georgia" pitchFamily="18" charset="0"/>
              </a:rPr>
              <a:t>；超过；多余</a:t>
            </a:r>
            <a:endParaRPr lang="zh-CN" altLang="en-US" sz="2800" i="1" dirty="0">
              <a:latin typeface="Georgia" pitchFamily="18" charset="0"/>
            </a:endParaRPr>
          </a:p>
        </p:txBody>
      </p:sp>
      <p:sp>
        <p:nvSpPr>
          <p:cNvPr id="26" name="TextBox 25"/>
          <p:cNvSpPr txBox="1"/>
          <p:nvPr/>
        </p:nvSpPr>
        <p:spPr>
          <a:xfrm>
            <a:off x="680718" y="1420779"/>
            <a:ext cx="7536037" cy="1815882"/>
          </a:xfrm>
          <a:prstGeom prst="rect">
            <a:avLst/>
          </a:prstGeom>
          <a:noFill/>
        </p:spPr>
        <p:txBody>
          <a:bodyPr wrap="none" rtlCol="0">
            <a:spAutoFit/>
          </a:bodyPr>
          <a:lstStyle/>
          <a:p>
            <a:r>
              <a:rPr lang="en-US" altLang="zh-CN" sz="2800" i="1" dirty="0" smtClean="0">
                <a:latin typeface="Georgia" pitchFamily="18" charset="0"/>
              </a:rPr>
              <a:t>I lived in Shanghai for more than ten years.</a:t>
            </a:r>
            <a:r>
              <a:rPr lang="zh-CN" altLang="en-US" sz="2800" i="1" dirty="0" smtClean="0">
                <a:latin typeface="Georgia" pitchFamily="18" charset="0"/>
              </a:rPr>
              <a:t> </a:t>
            </a:r>
            <a:r>
              <a:rPr lang="en-US" altLang="zh-CN" sz="2800" i="1" dirty="0" smtClean="0">
                <a:latin typeface="Georgia" pitchFamily="18" charset="0"/>
              </a:rPr>
              <a:t>=</a:t>
            </a:r>
          </a:p>
          <a:p>
            <a:r>
              <a:rPr lang="en-US" altLang="zh-CN" sz="2800" i="1" dirty="0" smtClean="0">
                <a:latin typeface="Georgia" pitchFamily="18" charset="0"/>
              </a:rPr>
              <a:t>I lived in Shanghai for _______  ten years.</a:t>
            </a:r>
          </a:p>
          <a:p>
            <a:endParaRPr lang="en-US" altLang="zh-CN" sz="2800" i="1" dirty="0" smtClean="0">
              <a:latin typeface="Georgia" pitchFamily="18" charset="0"/>
            </a:endParaRPr>
          </a:p>
          <a:p>
            <a:r>
              <a:rPr lang="en-US" altLang="zh-CN" sz="2800" i="1" dirty="0" smtClean="0">
                <a:latin typeface="Georgia" pitchFamily="18" charset="0"/>
              </a:rPr>
              <a:t>  </a:t>
            </a:r>
            <a:endParaRPr lang="zh-CN" altLang="en-US" sz="2800" i="1" dirty="0">
              <a:latin typeface="Georgia" pitchFamily="18" charset="0"/>
            </a:endParaRPr>
          </a:p>
        </p:txBody>
      </p:sp>
      <p:sp>
        <p:nvSpPr>
          <p:cNvPr id="27" name="TextBox 26"/>
          <p:cNvSpPr txBox="1"/>
          <p:nvPr/>
        </p:nvSpPr>
        <p:spPr>
          <a:xfrm>
            <a:off x="4609808" y="1825660"/>
            <a:ext cx="906017"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over</a:t>
            </a:r>
            <a:endParaRPr lang="zh-CN" altLang="en-US" sz="2400" i="1" dirty="0">
              <a:solidFill>
                <a:srgbClr val="FF0000"/>
              </a:solidFill>
              <a:latin typeface="Georgia" pitchFamily="18" charset="0"/>
            </a:endParaRPr>
          </a:p>
        </p:txBody>
      </p:sp>
      <p:sp>
        <p:nvSpPr>
          <p:cNvPr id="28" name="TextBox 27"/>
          <p:cNvSpPr txBox="1"/>
          <p:nvPr/>
        </p:nvSpPr>
        <p:spPr>
          <a:xfrm>
            <a:off x="394966" y="2354837"/>
            <a:ext cx="3441968" cy="523220"/>
          </a:xfrm>
          <a:prstGeom prst="rect">
            <a:avLst/>
          </a:prstGeom>
          <a:noFill/>
        </p:spPr>
        <p:txBody>
          <a:bodyPr wrap="none" rtlCol="0">
            <a:spAutoFit/>
          </a:bodyPr>
          <a:lstStyle/>
          <a:p>
            <a:r>
              <a:rPr lang="en-US" altLang="zh-CN" sz="2800" i="1" dirty="0" smtClean="0">
                <a:latin typeface="Georgia" pitchFamily="18" charset="0"/>
              </a:rPr>
              <a:t>2.help sb. with </a:t>
            </a:r>
            <a:r>
              <a:rPr lang="en-US" altLang="zh-CN" sz="2800" i="1" dirty="0" err="1" smtClean="0">
                <a:latin typeface="Georgia" pitchFamily="18" charset="0"/>
              </a:rPr>
              <a:t>sth</a:t>
            </a:r>
            <a:r>
              <a:rPr lang="en-US" altLang="zh-CN" sz="2800" i="1" dirty="0" smtClean="0">
                <a:latin typeface="Georgia" pitchFamily="18" charset="0"/>
              </a:rPr>
              <a:t>.   </a:t>
            </a:r>
            <a:endParaRPr lang="zh-CN" altLang="en-US" sz="2800" i="1" dirty="0">
              <a:latin typeface="Georgia" pitchFamily="18" charset="0"/>
            </a:endParaRPr>
          </a:p>
        </p:txBody>
      </p:sp>
      <p:sp>
        <p:nvSpPr>
          <p:cNvPr id="29" name="TextBox 28"/>
          <p:cNvSpPr txBox="1"/>
          <p:nvPr/>
        </p:nvSpPr>
        <p:spPr>
          <a:xfrm>
            <a:off x="3823990" y="2387874"/>
            <a:ext cx="3057247" cy="523220"/>
          </a:xfrm>
          <a:prstGeom prst="rect">
            <a:avLst/>
          </a:prstGeom>
          <a:noFill/>
        </p:spPr>
        <p:txBody>
          <a:bodyPr wrap="none" rtlCol="0">
            <a:spAutoFit/>
          </a:bodyPr>
          <a:lstStyle/>
          <a:p>
            <a:r>
              <a:rPr lang="zh-CN" altLang="en-US" sz="2800" i="1" dirty="0" smtClean="0">
                <a:latin typeface="Georgia" pitchFamily="18" charset="0"/>
              </a:rPr>
              <a:t>在某方面帮助某人</a:t>
            </a:r>
            <a:endParaRPr lang="zh-CN" altLang="en-US" sz="2800" i="1" dirty="0">
              <a:latin typeface="Georgia" pitchFamily="18" charset="0"/>
            </a:endParaRPr>
          </a:p>
        </p:txBody>
      </p:sp>
      <p:sp>
        <p:nvSpPr>
          <p:cNvPr id="30" name="TextBox 29"/>
          <p:cNvSpPr txBox="1"/>
          <p:nvPr/>
        </p:nvSpPr>
        <p:spPr>
          <a:xfrm>
            <a:off x="680718" y="2849539"/>
            <a:ext cx="8132354" cy="523220"/>
          </a:xfrm>
          <a:prstGeom prst="rect">
            <a:avLst/>
          </a:prstGeom>
          <a:noFill/>
        </p:spPr>
        <p:txBody>
          <a:bodyPr wrap="none" rtlCol="0">
            <a:spAutoFit/>
          </a:bodyPr>
          <a:lstStyle/>
          <a:p>
            <a:r>
              <a:rPr lang="en-US" altLang="zh-CN" sz="2800" i="1" dirty="0" err="1" smtClean="0">
                <a:latin typeface="Georgia" pitchFamily="18" charset="0"/>
              </a:rPr>
              <a:t>E.g</a:t>
            </a:r>
            <a:r>
              <a:rPr lang="en-US" altLang="zh-CN" sz="2800" i="1" dirty="0" smtClean="0">
                <a:latin typeface="Georgia" pitchFamily="18" charset="0"/>
              </a:rPr>
              <a:t>: I help Tom ______</a:t>
            </a:r>
            <a:r>
              <a:rPr lang="zh-CN" altLang="en-US" sz="2800" i="1" dirty="0" smtClean="0">
                <a:latin typeface="Georgia" pitchFamily="18" charset="0"/>
              </a:rPr>
              <a:t>（</a:t>
            </a:r>
            <a:r>
              <a:rPr lang="en-US" altLang="zh-CN" sz="2800" i="1" dirty="0" err="1" smtClean="0">
                <a:latin typeface="Georgia" pitchFamily="18" charset="0"/>
              </a:rPr>
              <a:t>to;at</a:t>
            </a:r>
            <a:r>
              <a:rPr lang="en-US" altLang="zh-CN" sz="2800" i="1" dirty="0" smtClean="0">
                <a:latin typeface="Georgia" pitchFamily="18" charset="0"/>
              </a:rPr>
              <a:t> ;with)English .   </a:t>
            </a:r>
            <a:endParaRPr lang="zh-CN" altLang="en-US" sz="2800" i="1" dirty="0">
              <a:latin typeface="Georgia" pitchFamily="18" charset="0"/>
            </a:endParaRPr>
          </a:p>
        </p:txBody>
      </p:sp>
      <p:sp>
        <p:nvSpPr>
          <p:cNvPr id="31" name="椭圆 30"/>
          <p:cNvSpPr/>
          <p:nvPr/>
        </p:nvSpPr>
        <p:spPr>
          <a:xfrm>
            <a:off x="5875554" y="2849539"/>
            <a:ext cx="928694" cy="500066"/>
          </a:xfrm>
          <a:prstGeom prst="ellipse">
            <a:avLst/>
          </a:prstGeom>
          <a:solidFill>
            <a:srgbClr val="FF0000">
              <a:alpha val="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i="1">
              <a:ln>
                <a:solidFill>
                  <a:srgbClr val="FF0000"/>
                </a:solidFill>
              </a:ln>
            </a:endParaRPr>
          </a:p>
        </p:txBody>
      </p:sp>
      <p:sp>
        <p:nvSpPr>
          <p:cNvPr id="32" name="TextBox 31"/>
          <p:cNvSpPr txBox="1"/>
          <p:nvPr/>
        </p:nvSpPr>
        <p:spPr>
          <a:xfrm>
            <a:off x="401542" y="3421043"/>
            <a:ext cx="3398687" cy="523220"/>
          </a:xfrm>
          <a:prstGeom prst="rect">
            <a:avLst/>
          </a:prstGeom>
          <a:noFill/>
        </p:spPr>
        <p:txBody>
          <a:bodyPr wrap="none" rtlCol="0">
            <a:spAutoFit/>
          </a:bodyPr>
          <a:lstStyle/>
          <a:p>
            <a:r>
              <a:rPr lang="en-US" altLang="zh-CN" sz="2800" i="1" dirty="0" smtClean="0">
                <a:latin typeface="Georgia" pitchFamily="18" charset="0"/>
              </a:rPr>
              <a:t>3.go to the dentist    </a:t>
            </a:r>
            <a:endParaRPr lang="zh-CN" altLang="en-US" sz="2800" i="1" dirty="0">
              <a:latin typeface="Georgia" pitchFamily="18" charset="0"/>
            </a:endParaRPr>
          </a:p>
        </p:txBody>
      </p:sp>
      <p:sp>
        <p:nvSpPr>
          <p:cNvPr id="33" name="TextBox 32"/>
          <p:cNvSpPr txBox="1"/>
          <p:nvPr/>
        </p:nvSpPr>
        <p:spPr>
          <a:xfrm>
            <a:off x="3830566" y="3454080"/>
            <a:ext cx="1620957" cy="523220"/>
          </a:xfrm>
          <a:prstGeom prst="rect">
            <a:avLst/>
          </a:prstGeom>
          <a:noFill/>
        </p:spPr>
        <p:txBody>
          <a:bodyPr wrap="none" rtlCol="0">
            <a:spAutoFit/>
          </a:bodyPr>
          <a:lstStyle/>
          <a:p>
            <a:r>
              <a:rPr lang="zh-CN" altLang="en-US" sz="2800" i="1" dirty="0" smtClean="0">
                <a:latin typeface="Georgia" pitchFamily="18" charset="0"/>
              </a:rPr>
              <a:t>去看牙医</a:t>
            </a:r>
            <a:endParaRPr lang="zh-CN" altLang="en-US" sz="2800" i="1" dirty="0">
              <a:latin typeface="Georgia" pitchFamily="18" charset="0"/>
            </a:endParaRPr>
          </a:p>
        </p:txBody>
      </p:sp>
      <p:sp>
        <p:nvSpPr>
          <p:cNvPr id="34" name="TextBox 33"/>
          <p:cNvSpPr txBox="1"/>
          <p:nvPr/>
        </p:nvSpPr>
        <p:spPr>
          <a:xfrm>
            <a:off x="323528" y="3992547"/>
            <a:ext cx="3935693" cy="523220"/>
          </a:xfrm>
          <a:prstGeom prst="rect">
            <a:avLst/>
          </a:prstGeom>
          <a:noFill/>
        </p:spPr>
        <p:txBody>
          <a:bodyPr wrap="none" rtlCol="0">
            <a:spAutoFit/>
          </a:bodyPr>
          <a:lstStyle/>
          <a:p>
            <a:r>
              <a:rPr lang="en-US" altLang="zh-CN" sz="2800" i="1" dirty="0" smtClean="0">
                <a:latin typeface="Georgia" pitchFamily="18" charset="0"/>
              </a:rPr>
              <a:t>4, be afraid to do </a:t>
            </a:r>
            <a:r>
              <a:rPr lang="en-US" altLang="zh-CN" sz="2800" i="1" dirty="0" err="1" smtClean="0">
                <a:latin typeface="Georgia" pitchFamily="18" charset="0"/>
              </a:rPr>
              <a:t>sth</a:t>
            </a:r>
            <a:r>
              <a:rPr lang="en-US" altLang="zh-CN" sz="2800" i="1" dirty="0" smtClean="0">
                <a:latin typeface="Georgia" pitchFamily="18" charset="0"/>
              </a:rPr>
              <a:t>.    </a:t>
            </a:r>
            <a:endParaRPr lang="zh-CN" altLang="en-US" sz="2800" i="1" dirty="0">
              <a:latin typeface="Georgia" pitchFamily="18" charset="0"/>
            </a:endParaRPr>
          </a:p>
        </p:txBody>
      </p:sp>
      <p:sp>
        <p:nvSpPr>
          <p:cNvPr id="35" name="TextBox 34"/>
          <p:cNvSpPr txBox="1"/>
          <p:nvPr/>
        </p:nvSpPr>
        <p:spPr>
          <a:xfrm>
            <a:off x="3752552" y="4025584"/>
            <a:ext cx="2339102" cy="523220"/>
          </a:xfrm>
          <a:prstGeom prst="rect">
            <a:avLst/>
          </a:prstGeom>
          <a:noFill/>
        </p:spPr>
        <p:txBody>
          <a:bodyPr wrap="none" rtlCol="0">
            <a:spAutoFit/>
          </a:bodyPr>
          <a:lstStyle/>
          <a:p>
            <a:r>
              <a:rPr lang="zh-CN" altLang="en-US" sz="2800" i="1" dirty="0" smtClean="0">
                <a:latin typeface="Georgia" pitchFamily="18" charset="0"/>
              </a:rPr>
              <a:t>害怕去做某事</a:t>
            </a:r>
            <a:endParaRPr lang="zh-CN" altLang="en-US" sz="2800" i="1" dirty="0">
              <a:latin typeface="Georgia" pitchFamily="18" charset="0"/>
            </a:endParaRPr>
          </a:p>
        </p:txBody>
      </p:sp>
      <p:sp>
        <p:nvSpPr>
          <p:cNvPr id="36" name="TextBox 35"/>
          <p:cNvSpPr txBox="1"/>
          <p:nvPr/>
        </p:nvSpPr>
        <p:spPr>
          <a:xfrm>
            <a:off x="609280" y="4564051"/>
            <a:ext cx="7402989" cy="523220"/>
          </a:xfrm>
          <a:prstGeom prst="rect">
            <a:avLst/>
          </a:prstGeom>
          <a:noFill/>
        </p:spPr>
        <p:txBody>
          <a:bodyPr wrap="none" rtlCol="0">
            <a:spAutoFit/>
          </a:bodyPr>
          <a:lstStyle/>
          <a:p>
            <a:r>
              <a:rPr lang="en-US" altLang="zh-CN" sz="2800" i="1" dirty="0" err="1" smtClean="0">
                <a:latin typeface="Georgia" pitchFamily="18" charset="0"/>
              </a:rPr>
              <a:t>E.g</a:t>
            </a:r>
            <a:r>
              <a:rPr lang="en-US" altLang="zh-CN" sz="2800" i="1" dirty="0" smtClean="0">
                <a:latin typeface="Georgia" pitchFamily="18" charset="0"/>
              </a:rPr>
              <a:t> :I afraid to ________(travel) by plan.   </a:t>
            </a:r>
            <a:endParaRPr lang="zh-CN" altLang="en-US" sz="2800" i="1" dirty="0">
              <a:latin typeface="Georgia" pitchFamily="18" charset="0"/>
            </a:endParaRPr>
          </a:p>
        </p:txBody>
      </p:sp>
      <p:sp>
        <p:nvSpPr>
          <p:cNvPr id="37" name="TextBox 36"/>
          <p:cNvSpPr txBox="1"/>
          <p:nvPr/>
        </p:nvSpPr>
        <p:spPr>
          <a:xfrm>
            <a:off x="3353524" y="4561964"/>
            <a:ext cx="1146468"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travel</a:t>
            </a:r>
            <a:endParaRPr lang="zh-CN" altLang="en-US" sz="2800" i="1" dirty="0">
              <a:solidFill>
                <a:srgbClr val="FF0000"/>
              </a:solidFill>
              <a:latin typeface="Georgia" pitchFamily="18" charset="0"/>
            </a:endParaRPr>
          </a:p>
        </p:txBody>
      </p:sp>
      <p:sp>
        <p:nvSpPr>
          <p:cNvPr id="38" name="TextBox 37"/>
          <p:cNvSpPr txBox="1"/>
          <p:nvPr/>
        </p:nvSpPr>
        <p:spPr>
          <a:xfrm>
            <a:off x="537842" y="5135555"/>
            <a:ext cx="3312125" cy="523220"/>
          </a:xfrm>
          <a:prstGeom prst="rect">
            <a:avLst/>
          </a:prstGeom>
          <a:noFill/>
        </p:spPr>
        <p:txBody>
          <a:bodyPr wrap="none" rtlCol="0">
            <a:spAutoFit/>
          </a:bodyPr>
          <a:lstStyle/>
          <a:p>
            <a:r>
              <a:rPr lang="en-US" altLang="zh-CN" sz="2800" i="1" dirty="0" smtClean="0">
                <a:latin typeface="Georgia" pitchFamily="18" charset="0"/>
              </a:rPr>
              <a:t> be afraid of /</a:t>
            </a:r>
            <a:r>
              <a:rPr lang="en-US" altLang="zh-CN" sz="2800" i="1" dirty="0" err="1" smtClean="0">
                <a:latin typeface="Georgia" pitchFamily="18" charset="0"/>
              </a:rPr>
              <a:t>sth</a:t>
            </a:r>
            <a:r>
              <a:rPr lang="en-US" altLang="zh-CN" sz="2800" i="1" dirty="0" smtClean="0">
                <a:latin typeface="Georgia" pitchFamily="18" charset="0"/>
              </a:rPr>
              <a:t>.    </a:t>
            </a:r>
            <a:endParaRPr lang="zh-CN" altLang="en-US" sz="2800" i="1" dirty="0">
              <a:latin typeface="Georgia" pitchFamily="18" charset="0"/>
            </a:endParaRPr>
          </a:p>
        </p:txBody>
      </p:sp>
      <p:sp>
        <p:nvSpPr>
          <p:cNvPr id="39" name="TextBox 38"/>
          <p:cNvSpPr txBox="1"/>
          <p:nvPr/>
        </p:nvSpPr>
        <p:spPr>
          <a:xfrm>
            <a:off x="3752552" y="5206993"/>
            <a:ext cx="2339102" cy="523220"/>
          </a:xfrm>
          <a:prstGeom prst="rect">
            <a:avLst/>
          </a:prstGeom>
          <a:noFill/>
        </p:spPr>
        <p:txBody>
          <a:bodyPr wrap="none" rtlCol="0">
            <a:spAutoFit/>
          </a:bodyPr>
          <a:lstStyle/>
          <a:p>
            <a:r>
              <a:rPr lang="zh-CN" altLang="en-US" sz="2800" i="1" dirty="0" smtClean="0">
                <a:latin typeface="Georgia" pitchFamily="18" charset="0"/>
              </a:rPr>
              <a:t>害怕某人某事</a:t>
            </a:r>
            <a:endParaRPr lang="zh-CN" altLang="en-US" sz="2800" i="1" dirty="0">
              <a:latin typeface="Georgia" pitchFamily="18" charset="0"/>
            </a:endParaRPr>
          </a:p>
        </p:txBody>
      </p:sp>
      <p:sp>
        <p:nvSpPr>
          <p:cNvPr id="40" name="TextBox 39"/>
          <p:cNvSpPr txBox="1"/>
          <p:nvPr/>
        </p:nvSpPr>
        <p:spPr>
          <a:xfrm>
            <a:off x="466404" y="5635621"/>
            <a:ext cx="4153701" cy="523220"/>
          </a:xfrm>
          <a:prstGeom prst="rect">
            <a:avLst/>
          </a:prstGeom>
          <a:noFill/>
        </p:spPr>
        <p:txBody>
          <a:bodyPr wrap="none" rtlCol="0">
            <a:spAutoFit/>
          </a:bodyPr>
          <a:lstStyle/>
          <a:p>
            <a:r>
              <a:rPr lang="en-US" altLang="zh-CN" sz="2800" i="1" dirty="0" smtClean="0">
                <a:latin typeface="Georgia" pitchFamily="18" charset="0"/>
              </a:rPr>
              <a:t> be afraid of doing </a:t>
            </a:r>
            <a:r>
              <a:rPr lang="en-US" altLang="zh-CN" sz="2800" i="1" dirty="0" err="1" smtClean="0">
                <a:latin typeface="Georgia" pitchFamily="18" charset="0"/>
              </a:rPr>
              <a:t>sth</a:t>
            </a:r>
            <a:r>
              <a:rPr lang="en-US" altLang="zh-CN" sz="2800" i="1" dirty="0" smtClean="0">
                <a:latin typeface="Georgia" pitchFamily="18" charset="0"/>
              </a:rPr>
              <a:t>.    </a:t>
            </a:r>
            <a:endParaRPr lang="zh-CN" altLang="en-US" sz="2800" i="1" dirty="0">
              <a:latin typeface="Georgia" pitchFamily="18" charset="0"/>
            </a:endParaRPr>
          </a:p>
        </p:txBody>
      </p:sp>
      <p:sp>
        <p:nvSpPr>
          <p:cNvPr id="41" name="TextBox 40"/>
          <p:cNvSpPr txBox="1"/>
          <p:nvPr/>
        </p:nvSpPr>
        <p:spPr>
          <a:xfrm>
            <a:off x="4324056" y="5635621"/>
            <a:ext cx="1980029" cy="523220"/>
          </a:xfrm>
          <a:prstGeom prst="rect">
            <a:avLst/>
          </a:prstGeom>
          <a:noFill/>
        </p:spPr>
        <p:txBody>
          <a:bodyPr wrap="none" rtlCol="0">
            <a:spAutoFit/>
          </a:bodyPr>
          <a:lstStyle/>
          <a:p>
            <a:r>
              <a:rPr lang="zh-CN" altLang="en-US" sz="2800" i="1" dirty="0" smtClean="0">
                <a:latin typeface="Georgia" pitchFamily="18" charset="0"/>
              </a:rPr>
              <a:t>害怕做某事</a:t>
            </a:r>
            <a:endParaRPr lang="zh-CN" altLang="en-US" sz="2800" i="1" dirty="0">
              <a:latin typeface="Georgia" pitchFamily="18" charset="0"/>
            </a:endParaRPr>
          </a:p>
        </p:txBody>
      </p:sp>
      <p:sp>
        <p:nvSpPr>
          <p:cNvPr id="42" name="TextBox 41"/>
          <p:cNvSpPr txBox="1"/>
          <p:nvPr/>
        </p:nvSpPr>
        <p:spPr>
          <a:xfrm>
            <a:off x="466404" y="6135687"/>
            <a:ext cx="7638630" cy="523220"/>
          </a:xfrm>
          <a:prstGeom prst="rect">
            <a:avLst/>
          </a:prstGeom>
          <a:noFill/>
        </p:spPr>
        <p:txBody>
          <a:bodyPr wrap="none" rtlCol="0">
            <a:spAutoFit/>
          </a:bodyPr>
          <a:lstStyle/>
          <a:p>
            <a:r>
              <a:rPr lang="en-US" altLang="zh-CN" sz="2800" i="1" dirty="0" err="1" smtClean="0">
                <a:latin typeface="Georgia" pitchFamily="18" charset="0"/>
              </a:rPr>
              <a:t>E.g</a:t>
            </a:r>
            <a:r>
              <a:rPr lang="en-US" altLang="zh-CN" sz="2800" i="1" dirty="0" smtClean="0">
                <a:latin typeface="Georgia" pitchFamily="18" charset="0"/>
              </a:rPr>
              <a:t> :Don’t afraid of ______ (ask) questions    </a:t>
            </a:r>
            <a:endParaRPr lang="zh-CN" altLang="en-US" sz="2800" i="1" dirty="0">
              <a:latin typeface="Georgia" pitchFamily="18" charset="0"/>
            </a:endParaRPr>
          </a:p>
        </p:txBody>
      </p:sp>
      <p:sp>
        <p:nvSpPr>
          <p:cNvPr id="43" name="TextBox 42"/>
          <p:cNvSpPr txBox="1"/>
          <p:nvPr/>
        </p:nvSpPr>
        <p:spPr>
          <a:xfrm>
            <a:off x="3817378" y="6135687"/>
            <a:ext cx="1258678"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asking</a:t>
            </a:r>
            <a:endParaRPr lang="zh-CN" altLang="en-US" sz="28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lide(fromBottom)">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500"/>
                                        <p:tgtEl>
                                          <p:spTgt spid="2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lide(fromBottom)">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4" name="清脆4.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Bottom)">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lide(fromBottom)">
                                      <p:cBhvr>
                                        <p:cTn id="32" dur="500"/>
                                        <p:tgtEl>
                                          <p:spTgt spid="29"/>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slide(fromBottom)">
                                      <p:cBhvr>
                                        <p:cTn id="37" dur="500"/>
                                        <p:tgtEl>
                                          <p:spTgt spid="30"/>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slide(fromBottom)">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slide(fromBottom)">
                                      <p:cBhvr>
                                        <p:cTn id="47" dur="500"/>
                                        <p:tgtEl>
                                          <p:spTgt spid="32"/>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slide(fromBottom)">
                                      <p:cBhvr>
                                        <p:cTn id="52" dur="500"/>
                                        <p:tgtEl>
                                          <p:spTgt spid="33"/>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slide(fromBottom)">
                                      <p:cBhvr>
                                        <p:cTn id="57" dur="500"/>
                                        <p:tgtEl>
                                          <p:spTgt spid="34"/>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slide(fromBottom)">
                                      <p:cBhvr>
                                        <p:cTn id="62" dur="5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slide(fromBottom)">
                                      <p:cBhvr>
                                        <p:cTn id="67" dur="500"/>
                                        <p:tgtEl>
                                          <p:spTgt spid="36"/>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slide(fromBottom)">
                                      <p:cBhvr>
                                        <p:cTn id="72" dur="500"/>
                                        <p:tgtEl>
                                          <p:spTgt spid="37"/>
                                        </p:tgtEl>
                                      </p:cBhvr>
                                    </p:animEffect>
                                  </p:childTnLst>
                                  <p:subTnLst>
                                    <p:audio>
                                      <p:cMediaNode>
                                        <p:cTn display="0" masterRel="sameClick">
                                          <p:stCondLst>
                                            <p:cond evt="begin" delay="0">
                                              <p:tn val="70"/>
                                            </p:cond>
                                          </p:stCondLst>
                                          <p:endCondLst>
                                            <p:cond evt="onStopAudio" delay="0">
                                              <p:tgtEl>
                                                <p:sldTgt/>
                                              </p:tgtEl>
                                            </p:cond>
                                          </p:endCondLst>
                                        </p:cTn>
                                        <p:tgtEl>
                                          <p:sndTgt r:embed="rId4" name="清脆4.wav"/>
                                        </p:tgtEl>
                                      </p:cMediaNode>
                                    </p:audio>
                                  </p:sub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slide(fromBottom)">
                                      <p:cBhvr>
                                        <p:cTn id="77" dur="500"/>
                                        <p:tgtEl>
                                          <p:spTgt spid="38"/>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slide(fromBottom)">
                                      <p:cBhvr>
                                        <p:cTn id="82" dur="500"/>
                                        <p:tgtEl>
                                          <p:spTgt spid="39"/>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slide(fromBottom)">
                                      <p:cBhvr>
                                        <p:cTn id="87" dur="500"/>
                                        <p:tgtEl>
                                          <p:spTgt spid="4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slide(fromBottom)">
                                      <p:cBhvr>
                                        <p:cTn id="92" dur="500"/>
                                        <p:tgtEl>
                                          <p:spTgt spid="41"/>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slide(fromBottom)">
                                      <p:cBhvr>
                                        <p:cTn id="97" dur="500"/>
                                        <p:tgtEl>
                                          <p:spTgt spid="42"/>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childTnLst>
                    </p:cTn>
                  </p:par>
                  <p:par>
                    <p:cTn id="98" fill="hold">
                      <p:stCondLst>
                        <p:cond delay="indefinite"/>
                      </p:stCondLst>
                      <p:childTnLst>
                        <p:par>
                          <p:cTn id="99" fill="hold">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slide(fromBottom)">
                                      <p:cBhvr>
                                        <p:cTn id="102" dur="500"/>
                                        <p:tgtEl>
                                          <p:spTgt spid="43"/>
                                        </p:tgtEl>
                                      </p:cBhvr>
                                    </p:animEffect>
                                  </p:childTnLst>
                                  <p:subTnLst>
                                    <p:audio>
                                      <p:cMediaNode>
                                        <p:cTn display="0" masterRel="sameClick">
                                          <p:stCondLst>
                                            <p:cond evt="begin" delay="0">
                                              <p:tn val="100"/>
                                            </p:cond>
                                          </p:stCondLst>
                                          <p:endCondLst>
                                            <p:cond evt="onStopAudio" delay="0">
                                              <p:tgtEl>
                                                <p:sldTgt/>
                                              </p:tgtEl>
                                            </p:cond>
                                          </p:endCondLst>
                                        </p:cTn>
                                        <p:tgtEl>
                                          <p:sndTgt r:embed="rId4"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6" grpId="0"/>
      <p:bldP spid="27" grpId="0"/>
      <p:bldP spid="28" grpId="0"/>
      <p:bldP spid="29" grpId="0"/>
      <p:bldP spid="30" grpId="0"/>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58417"/>
            <a:ext cx="8028384" cy="722311"/>
          </a:xfrm>
        </p:spPr>
        <p:txBody>
          <a:bodyPr/>
          <a:lstStyle/>
          <a:p>
            <a:pPr>
              <a:lnSpc>
                <a:spcPct val="70000"/>
              </a:lnSpc>
            </a:pPr>
            <a:r>
              <a:rPr lang="en-US" altLang="zh-CN" sz="4000" b="0" i="0" dirty="0" smtClean="0">
                <a:latin typeface="Script MT Bold" pitchFamily="66" charset="0"/>
              </a:rPr>
              <a:t>3b. </a:t>
            </a:r>
            <a:r>
              <a:rPr lang="en-US" altLang="zh-CN" b="0" i="0" dirty="0" smtClean="0">
                <a:latin typeface="Script MT Bold" pitchFamily="66" charset="0"/>
              </a:rPr>
              <a:t>Complete the chart with your own information. In the last column, use expressions like </a:t>
            </a:r>
            <a:r>
              <a:rPr lang="en-US" altLang="zh-CN" sz="2800" b="0" i="0" dirty="0" smtClean="0">
                <a:solidFill>
                  <a:schemeClr val="tx1"/>
                </a:solidFill>
                <a:latin typeface="Georgia" pitchFamily="18" charset="0"/>
              </a:rPr>
              <a:t>always</a:t>
            </a:r>
            <a:r>
              <a:rPr lang="en-US" altLang="zh-CN" b="0" i="0" dirty="0" smtClean="0">
                <a:latin typeface="Script MT Bold" pitchFamily="66" charset="0"/>
              </a:rPr>
              <a:t>, </a:t>
            </a:r>
            <a:r>
              <a:rPr lang="en-US" altLang="zh-CN" sz="2800" b="0" i="0" dirty="0" smtClean="0">
                <a:solidFill>
                  <a:schemeClr val="tx1"/>
                </a:solidFill>
                <a:latin typeface="Georgia" pitchFamily="18" charset="0"/>
              </a:rPr>
              <a:t>every day</a:t>
            </a:r>
            <a:r>
              <a:rPr lang="en-US" altLang="zh-CN" b="0" i="0" dirty="0" smtClean="0">
                <a:latin typeface="Script MT Bold" pitchFamily="66" charset="0"/>
              </a:rPr>
              <a:t>, </a:t>
            </a:r>
            <a:r>
              <a:rPr lang="en-US" altLang="zh-CN" sz="2800" b="0" i="0" dirty="0" smtClean="0">
                <a:solidFill>
                  <a:schemeClr val="tx1"/>
                </a:solidFill>
                <a:latin typeface="Georgia" pitchFamily="18" charset="0"/>
              </a:rPr>
              <a:t>twice a week </a:t>
            </a:r>
            <a:r>
              <a:rPr lang="en-US" altLang="zh-CN" b="0" i="0" dirty="0" smtClean="0">
                <a:latin typeface="Script MT Bold" pitchFamily="66" charset="0"/>
              </a:rPr>
              <a:t>and </a:t>
            </a:r>
            <a:r>
              <a:rPr lang="en-US" altLang="zh-CN" sz="2800" b="0" i="0" dirty="0" smtClean="0">
                <a:solidFill>
                  <a:schemeClr val="tx1"/>
                </a:solidFill>
                <a:latin typeface="Georgia" pitchFamily="18" charset="0"/>
              </a:rPr>
              <a:t>never</a:t>
            </a:r>
            <a:r>
              <a:rPr lang="en-US" altLang="zh-CN" b="0" i="0" dirty="0" smtClean="0">
                <a:latin typeface="Script MT Bold" pitchFamily="66" charset="0"/>
              </a:rPr>
              <a:t>.</a:t>
            </a:r>
            <a:endParaRPr lang="zh-CN" altLang="en-US" sz="4800" b="0" i="0" dirty="0">
              <a:latin typeface="Script MT Bold" pitchFamily="66" charset="0"/>
            </a:endParaRPr>
          </a:p>
        </p:txBody>
      </p:sp>
      <p:graphicFrame>
        <p:nvGraphicFramePr>
          <p:cNvPr id="14" name="表格 13"/>
          <p:cNvGraphicFramePr>
            <a:graphicFrameLocks noGrp="1"/>
          </p:cNvGraphicFramePr>
          <p:nvPr/>
        </p:nvGraphicFramePr>
        <p:xfrm>
          <a:off x="467544" y="1772816"/>
          <a:ext cx="8208912" cy="4104456"/>
        </p:xfrm>
        <a:graphic>
          <a:graphicData uri="http://schemas.openxmlformats.org/drawingml/2006/table">
            <a:tbl>
              <a:tblPr firstRow="1" bandRow="1">
                <a:tableStyleId>{F5AB1C69-6EDB-4FF4-983F-18BD219EF322}</a:tableStyleId>
              </a:tblPr>
              <a:tblGrid>
                <a:gridCol w="2736304"/>
                <a:gridCol w="2736304"/>
                <a:gridCol w="2736304"/>
              </a:tblGrid>
              <a:tr h="1368152">
                <a:tc>
                  <a:txBody>
                    <a:bodyPr/>
                    <a:lstStyle/>
                    <a:p>
                      <a:endParaRPr lang="zh-CN" altLang="en-US" sz="3200" i="1" dirty="0">
                        <a:latin typeface="Georgia" pitchFamily="18" charset="0"/>
                      </a:endParaRPr>
                    </a:p>
                  </a:txBody>
                  <a:tcPr/>
                </a:tc>
                <a:tc>
                  <a:txBody>
                    <a:bodyPr/>
                    <a:lstStyle/>
                    <a:p>
                      <a:r>
                        <a:rPr lang="en-US" altLang="zh-CN" sz="3200" i="1" dirty="0" smtClean="0">
                          <a:latin typeface="Georgia" pitchFamily="18" charset="0"/>
                        </a:rPr>
                        <a:t>Activities</a:t>
                      </a:r>
                      <a:endParaRPr lang="zh-CN" altLang="en-US" sz="3200" i="1" dirty="0">
                        <a:latin typeface="Georgia" pitchFamily="18" charset="0"/>
                      </a:endParaRPr>
                    </a:p>
                  </a:txBody>
                  <a:tcPr/>
                </a:tc>
                <a:tc>
                  <a:txBody>
                    <a:bodyPr/>
                    <a:lstStyle/>
                    <a:p>
                      <a:r>
                        <a:rPr lang="en-US" altLang="zh-CN" sz="3200" i="1" dirty="0" smtClean="0">
                          <a:latin typeface="Georgia" pitchFamily="18" charset="0"/>
                        </a:rPr>
                        <a:t>How often?</a:t>
                      </a:r>
                      <a:endParaRPr lang="zh-CN" altLang="en-US" sz="3200" i="1" dirty="0">
                        <a:latin typeface="Georgia" pitchFamily="18" charset="0"/>
                      </a:endParaRPr>
                    </a:p>
                  </a:txBody>
                  <a:tcPr/>
                </a:tc>
              </a:tr>
              <a:tr h="1368152">
                <a:tc>
                  <a:txBody>
                    <a:bodyPr/>
                    <a:lstStyle/>
                    <a:p>
                      <a:r>
                        <a:rPr lang="en-US" altLang="zh-CN" sz="3200" i="1" dirty="0" smtClean="0">
                          <a:latin typeface="Georgia" pitchFamily="18" charset="0"/>
                        </a:rPr>
                        <a:t>Good habits</a:t>
                      </a:r>
                      <a:endParaRPr lang="zh-CN" altLang="en-US" sz="3200" i="1" dirty="0">
                        <a:latin typeface="Georgia" pitchFamily="18" charset="0"/>
                      </a:endParaRPr>
                    </a:p>
                  </a:txBody>
                  <a:tcPr/>
                </a:tc>
                <a:tc>
                  <a:txBody>
                    <a:bodyPr/>
                    <a:lstStyle/>
                    <a:p>
                      <a:endParaRPr lang="zh-CN" altLang="en-US" sz="3200" i="1" dirty="0">
                        <a:latin typeface="Georgia" pitchFamily="18" charset="0"/>
                      </a:endParaRPr>
                    </a:p>
                  </a:txBody>
                  <a:tcPr/>
                </a:tc>
                <a:tc>
                  <a:txBody>
                    <a:bodyPr/>
                    <a:lstStyle/>
                    <a:p>
                      <a:endParaRPr lang="zh-CN" altLang="en-US" sz="3200" i="1" dirty="0">
                        <a:latin typeface="Georgia" pitchFamily="18" charset="0"/>
                      </a:endParaRPr>
                    </a:p>
                  </a:txBody>
                  <a:tcPr/>
                </a:tc>
              </a:tr>
              <a:tr h="1368152">
                <a:tc>
                  <a:txBody>
                    <a:bodyPr/>
                    <a:lstStyle/>
                    <a:p>
                      <a:r>
                        <a:rPr lang="en-US" altLang="zh-CN" sz="3200" i="1" dirty="0" smtClean="0">
                          <a:latin typeface="Georgia" pitchFamily="18" charset="0"/>
                        </a:rPr>
                        <a:t>Bad habits</a:t>
                      </a:r>
                      <a:endParaRPr lang="zh-CN" altLang="en-US" sz="3200" i="1" dirty="0">
                        <a:latin typeface="Georgia" pitchFamily="18" charset="0"/>
                      </a:endParaRPr>
                    </a:p>
                  </a:txBody>
                  <a:tcPr/>
                </a:tc>
                <a:tc>
                  <a:txBody>
                    <a:bodyPr/>
                    <a:lstStyle/>
                    <a:p>
                      <a:endParaRPr lang="zh-CN" altLang="en-US" sz="3200" i="1" dirty="0">
                        <a:latin typeface="Georgia" pitchFamily="18" charset="0"/>
                      </a:endParaRPr>
                    </a:p>
                  </a:txBody>
                  <a:tcPr/>
                </a:tc>
                <a:tc>
                  <a:txBody>
                    <a:bodyPr/>
                    <a:lstStyle/>
                    <a:p>
                      <a:endParaRPr lang="zh-CN" altLang="en-US" sz="3200" i="1" dirty="0">
                        <a:latin typeface="Georgia" pitchFamily="18" charset="0"/>
                      </a:endParaRPr>
                    </a:p>
                  </a:txBody>
                  <a:tcPr/>
                </a:tc>
              </a:tr>
            </a:tbl>
          </a:graphicData>
        </a:graphic>
      </p:graphicFrame>
      <p:sp>
        <p:nvSpPr>
          <p:cNvPr id="19" name="TextBox 18"/>
          <p:cNvSpPr txBox="1"/>
          <p:nvPr/>
        </p:nvSpPr>
        <p:spPr>
          <a:xfrm>
            <a:off x="3275856" y="3212976"/>
            <a:ext cx="2592288" cy="954107"/>
          </a:xfrm>
          <a:prstGeom prst="rect">
            <a:avLst/>
          </a:prstGeom>
          <a:noFill/>
        </p:spPr>
        <p:txBody>
          <a:bodyPr wrap="square" rtlCol="0">
            <a:spAutoFit/>
          </a:bodyPr>
          <a:lstStyle/>
          <a:p>
            <a:r>
              <a:rPr lang="en-US" altLang="zh-CN" sz="2800" i="1" dirty="0" smtClean="0">
                <a:solidFill>
                  <a:srgbClr val="FF0000"/>
                </a:solidFill>
                <a:latin typeface="Georgia" pitchFamily="18" charset="0"/>
              </a:rPr>
              <a:t>read English books</a:t>
            </a:r>
            <a:endParaRPr lang="zh-CN" altLang="en-US" sz="2400" i="1" dirty="0">
              <a:solidFill>
                <a:srgbClr val="FF0000"/>
              </a:solidFill>
              <a:latin typeface="Georgia" pitchFamily="18" charset="0"/>
            </a:endParaRPr>
          </a:p>
        </p:txBody>
      </p:sp>
      <p:sp>
        <p:nvSpPr>
          <p:cNvPr id="21" name="TextBox 20"/>
          <p:cNvSpPr txBox="1"/>
          <p:nvPr/>
        </p:nvSpPr>
        <p:spPr>
          <a:xfrm>
            <a:off x="6012160" y="3212976"/>
            <a:ext cx="2592288"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every day</a:t>
            </a:r>
            <a:endParaRPr lang="zh-CN" altLang="en-US" sz="2400" i="1" dirty="0">
              <a:solidFill>
                <a:srgbClr val="FF0000"/>
              </a:solidFill>
              <a:latin typeface="Georgia" pitchFamily="18" charset="0"/>
            </a:endParaRPr>
          </a:p>
        </p:txBody>
      </p:sp>
      <p:sp>
        <p:nvSpPr>
          <p:cNvPr id="22" name="TextBox 21"/>
          <p:cNvSpPr txBox="1"/>
          <p:nvPr/>
        </p:nvSpPr>
        <p:spPr>
          <a:xfrm>
            <a:off x="3275856" y="4581128"/>
            <a:ext cx="2592288" cy="954107"/>
          </a:xfrm>
          <a:prstGeom prst="rect">
            <a:avLst/>
          </a:prstGeom>
          <a:noFill/>
        </p:spPr>
        <p:txBody>
          <a:bodyPr wrap="square" rtlCol="0">
            <a:spAutoFit/>
          </a:bodyPr>
          <a:lstStyle/>
          <a:p>
            <a:r>
              <a:rPr lang="en-US" altLang="zh-CN" sz="2800" i="1" dirty="0" smtClean="0">
                <a:solidFill>
                  <a:srgbClr val="FF0000"/>
                </a:solidFill>
                <a:latin typeface="Georgia" pitchFamily="18" charset="0"/>
              </a:rPr>
              <a:t>do eye exercises</a:t>
            </a:r>
            <a:endParaRPr lang="zh-CN" altLang="en-US" sz="2400" i="1" dirty="0">
              <a:solidFill>
                <a:srgbClr val="FF0000"/>
              </a:solidFill>
              <a:latin typeface="Georgia" pitchFamily="18" charset="0"/>
            </a:endParaRPr>
          </a:p>
        </p:txBody>
      </p:sp>
      <p:sp>
        <p:nvSpPr>
          <p:cNvPr id="23" name="TextBox 22"/>
          <p:cNvSpPr txBox="1"/>
          <p:nvPr/>
        </p:nvSpPr>
        <p:spPr>
          <a:xfrm>
            <a:off x="6012160" y="4581128"/>
            <a:ext cx="2592288"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never</a:t>
            </a:r>
            <a:endParaRPr lang="zh-CN" altLang="en-US" sz="24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Bottom)">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2" name="清脆4.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subTnLst>
                                    <p:audio>
                                      <p:cMediaNode>
                                        <p:cTn display="0" masterRel="sameClick">
                                          <p:stCondLst>
                                            <p:cond evt="begin" delay="0">
                                              <p:tn val="15"/>
                                            </p:cond>
                                          </p:stCondLst>
                                          <p:endCondLst>
                                            <p:cond evt="onStopAudio" delay="0">
                                              <p:tgtEl>
                                                <p:sldTgt/>
                                              </p:tgtEl>
                                            </p:cond>
                                          </p:endCondLst>
                                        </p:cTn>
                                        <p:tgtEl>
                                          <p:sndTgt r:embed="rId2" name="清脆4.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lide(fromBottom)">
                                      <p:cBhvr>
                                        <p:cTn id="22" dur="500"/>
                                        <p:tgtEl>
                                          <p:spTgt spid="23"/>
                                        </p:tgtEl>
                                      </p:cBhvr>
                                    </p:animEffect>
                                  </p:childTnLst>
                                  <p:subTnLst>
                                    <p:audio>
                                      <p:cMediaNode>
                                        <p:cTn display="0" masterRel="sameClick">
                                          <p:stCondLst>
                                            <p:cond evt="begin" delay="0">
                                              <p:tn val="20"/>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1115616" y="258417"/>
            <a:ext cx="8028384" cy="722311"/>
          </a:xfrm>
        </p:spPr>
        <p:txBody>
          <a:bodyPr/>
          <a:lstStyle/>
          <a:p>
            <a:pPr>
              <a:lnSpc>
                <a:spcPct val="70000"/>
              </a:lnSpc>
            </a:pPr>
            <a:r>
              <a:rPr lang="en-US" altLang="zh-CN" sz="4000" b="0" i="0" dirty="0" smtClean="0">
                <a:latin typeface="Script MT Bold" pitchFamily="66" charset="0"/>
              </a:rPr>
              <a:t>3c. </a:t>
            </a:r>
            <a:r>
              <a:rPr lang="en-US" altLang="zh-CN" b="0" i="0" dirty="0" smtClean="0">
                <a:latin typeface="Script MT Bold" pitchFamily="66" charset="0"/>
              </a:rPr>
              <a:t>Write a report about your good and bad habits. Say how often you do things. Use the report in 3a as an example.</a:t>
            </a:r>
            <a:endParaRPr lang="zh-CN" altLang="en-US" sz="4800" b="0" i="0" dirty="0">
              <a:latin typeface="Script MT Bold" pitchFamily="66" charset="0"/>
            </a:endParaRPr>
          </a:p>
        </p:txBody>
      </p:sp>
      <p:sp>
        <p:nvSpPr>
          <p:cNvPr id="8" name="TextBox 7"/>
          <p:cNvSpPr txBox="1"/>
          <p:nvPr/>
        </p:nvSpPr>
        <p:spPr>
          <a:xfrm>
            <a:off x="539552" y="1628800"/>
            <a:ext cx="8064896" cy="4524315"/>
          </a:xfrm>
          <a:prstGeom prst="rect">
            <a:avLst/>
          </a:prstGeom>
          <a:noFill/>
          <a:ln w="38100">
            <a:solidFill>
              <a:srgbClr val="92D050"/>
            </a:solidFill>
          </a:ln>
          <a:effectLst>
            <a:glow rad="63500">
              <a:schemeClr val="accent3">
                <a:satMod val="175000"/>
                <a:alpha val="40000"/>
              </a:schemeClr>
            </a:glow>
          </a:effectLst>
        </p:spPr>
        <p:txBody>
          <a:bodyPr wrap="square" rtlCol="0">
            <a:spAutoFit/>
          </a:bodyPr>
          <a:lstStyle/>
          <a:p>
            <a:pPr>
              <a:lnSpc>
                <a:spcPct val="150000"/>
              </a:lnSpc>
            </a:pPr>
            <a:r>
              <a:rPr lang="en-US" altLang="zh-CN" sz="3200" dirty="0" smtClean="0">
                <a:latin typeface="Georgia" pitchFamily="18" charset="0"/>
              </a:rPr>
              <a:t>______________________________</a:t>
            </a:r>
          </a:p>
          <a:p>
            <a:pPr>
              <a:lnSpc>
                <a:spcPct val="150000"/>
              </a:lnSpc>
            </a:pPr>
            <a:r>
              <a:rPr lang="en-US" altLang="zh-CN" sz="3200" dirty="0" smtClean="0">
                <a:latin typeface="Georgia" pitchFamily="18" charset="0"/>
              </a:rPr>
              <a:t>______________________________</a:t>
            </a:r>
          </a:p>
          <a:p>
            <a:pPr>
              <a:lnSpc>
                <a:spcPct val="150000"/>
              </a:lnSpc>
            </a:pPr>
            <a:r>
              <a:rPr lang="en-US" altLang="zh-CN" sz="3200" dirty="0" smtClean="0">
                <a:latin typeface="Georgia" pitchFamily="18" charset="0"/>
              </a:rPr>
              <a:t>______________________________</a:t>
            </a:r>
          </a:p>
          <a:p>
            <a:pPr>
              <a:lnSpc>
                <a:spcPct val="150000"/>
              </a:lnSpc>
            </a:pPr>
            <a:r>
              <a:rPr lang="en-US" altLang="zh-CN" sz="3200" dirty="0" smtClean="0">
                <a:latin typeface="Georgia" pitchFamily="18" charset="0"/>
              </a:rPr>
              <a:t>______________________________</a:t>
            </a:r>
          </a:p>
          <a:p>
            <a:pPr>
              <a:lnSpc>
                <a:spcPct val="150000"/>
              </a:lnSpc>
            </a:pPr>
            <a:r>
              <a:rPr lang="en-US" altLang="zh-CN" sz="3200" dirty="0" smtClean="0">
                <a:latin typeface="Georgia" pitchFamily="18" charset="0"/>
              </a:rPr>
              <a:t>______________________________</a:t>
            </a:r>
          </a:p>
          <a:p>
            <a:pPr>
              <a:lnSpc>
                <a:spcPct val="150000"/>
              </a:lnSpc>
            </a:pPr>
            <a:r>
              <a:rPr lang="en-US" altLang="zh-CN" sz="3200" dirty="0" smtClean="0">
                <a:latin typeface="Georgia" pitchFamily="18" charset="0"/>
              </a:rPr>
              <a:t>______________________________</a:t>
            </a:r>
            <a:endParaRPr lang="zh-CN" altLang="en-US" sz="3200" dirty="0">
              <a:latin typeface="Georgia" pitchFamily="18" charset="0"/>
            </a:endParaRPr>
          </a:p>
        </p:txBody>
      </p:sp>
      <p:sp>
        <p:nvSpPr>
          <p:cNvPr id="9" name="TextBox 8"/>
          <p:cNvSpPr txBox="1"/>
          <p:nvPr/>
        </p:nvSpPr>
        <p:spPr>
          <a:xfrm>
            <a:off x="683568" y="1628800"/>
            <a:ext cx="7746031" cy="1480021"/>
          </a:xfrm>
          <a:prstGeom prst="rect">
            <a:avLst/>
          </a:prstGeom>
          <a:noFill/>
        </p:spPr>
        <p:txBody>
          <a:bodyPr wrap="none" rtlCol="0">
            <a:spAutoFit/>
          </a:bodyPr>
          <a:lstStyle/>
          <a:p>
            <a:pPr>
              <a:lnSpc>
                <a:spcPct val="150000"/>
              </a:lnSpc>
            </a:pPr>
            <a:r>
              <a:rPr lang="en-US" altLang="zh-CN" sz="3200" i="1" dirty="0" smtClean="0">
                <a:solidFill>
                  <a:srgbClr val="FF0000"/>
                </a:solidFill>
                <a:latin typeface="Georgia" pitchFamily="18" charset="0"/>
              </a:rPr>
              <a:t>I have a healthy lifestyle. I eat vegetables</a:t>
            </a:r>
          </a:p>
          <a:p>
            <a:pPr>
              <a:lnSpc>
                <a:spcPct val="150000"/>
              </a:lnSpc>
            </a:pPr>
            <a:r>
              <a:rPr lang="en-US" altLang="zh-CN" sz="3200" i="1" dirty="0" smtClean="0">
                <a:solidFill>
                  <a:srgbClr val="FF0000"/>
                </a:solidFill>
                <a:latin typeface="Georgia" pitchFamily="18" charset="0"/>
              </a:rPr>
              <a:t>at least four times a week. I …</a:t>
            </a:r>
            <a:endParaRPr lang="zh-CN" altLang="en-US" sz="32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899592" y="258417"/>
            <a:ext cx="8208912" cy="722311"/>
          </a:xfrm>
        </p:spPr>
        <p:txBody>
          <a:bodyPr/>
          <a:lstStyle/>
          <a:p>
            <a:pPr algn="ctr">
              <a:lnSpc>
                <a:spcPct val="70000"/>
              </a:lnSpc>
            </a:pPr>
            <a:r>
              <a:rPr lang="en-US" altLang="zh-CN" sz="4000" b="0" i="0" dirty="0" smtClean="0">
                <a:latin typeface="Script MT Bold" pitchFamily="66" charset="0"/>
              </a:rPr>
              <a:t>4. </a:t>
            </a:r>
            <a:r>
              <a:rPr lang="en-US" altLang="zh-CN" sz="3600" b="0" i="0" dirty="0" smtClean="0">
                <a:latin typeface="Script MT Bold" pitchFamily="66" charset="0"/>
              </a:rPr>
              <a:t>Take the health quiz. Compare your results with your partner’s.  Who’s healthier? </a:t>
            </a:r>
            <a:endParaRPr lang="zh-CN" altLang="en-US" sz="4800" b="0" i="0" dirty="0">
              <a:latin typeface="Script MT Bold" pitchFamily="66" charset="0"/>
            </a:endParaRPr>
          </a:p>
        </p:txBody>
      </p:sp>
      <p:sp>
        <p:nvSpPr>
          <p:cNvPr id="5" name="TextBox 4"/>
          <p:cNvSpPr txBox="1"/>
          <p:nvPr/>
        </p:nvSpPr>
        <p:spPr>
          <a:xfrm>
            <a:off x="323528" y="2636912"/>
            <a:ext cx="8424936" cy="3970318"/>
          </a:xfrm>
          <a:prstGeom prst="rect">
            <a:avLst/>
          </a:prstGeom>
          <a:noFill/>
        </p:spPr>
        <p:txBody>
          <a:bodyPr wrap="square" rtlCol="0">
            <a:spAutoFit/>
          </a:bodyPr>
          <a:lstStyle/>
          <a:p>
            <a:pPr marL="514350" indent="-514350"/>
            <a:r>
              <a:rPr lang="en-US" altLang="zh-CN" sz="2800" i="1" dirty="0" smtClean="0">
                <a:latin typeface="Georgia" pitchFamily="18" charset="0"/>
              </a:rPr>
              <a:t>1. How often do you eat breakfast?</a:t>
            </a:r>
          </a:p>
          <a:p>
            <a:pPr marL="514350" indent="-514350"/>
            <a:r>
              <a:rPr lang="en-US" altLang="zh-CN" sz="2800" i="1" dirty="0" smtClean="0">
                <a:latin typeface="Georgia" pitchFamily="18" charset="0"/>
              </a:rPr>
              <a:t>   a. Never.                        b. A few times a week   </a:t>
            </a:r>
          </a:p>
          <a:p>
            <a:pPr marL="514350" indent="-514350"/>
            <a:r>
              <a:rPr lang="en-US" altLang="zh-CN" sz="2800" i="1" dirty="0" smtClean="0">
                <a:latin typeface="Georgia" pitchFamily="18" charset="0"/>
              </a:rPr>
              <a:t>   c. Almost every day.</a:t>
            </a:r>
          </a:p>
          <a:p>
            <a:pPr marL="514350" indent="-514350"/>
            <a:r>
              <a:rPr lang="en-US" altLang="zh-CN" sz="2800" i="1" dirty="0" smtClean="0">
                <a:latin typeface="Georgia" pitchFamily="18" charset="0"/>
              </a:rPr>
              <a:t>2. How often do you eat fast food?</a:t>
            </a:r>
          </a:p>
          <a:p>
            <a:pPr marL="514350" indent="-514350"/>
            <a:r>
              <a:rPr lang="en-US" altLang="zh-CN" sz="2800" i="1" dirty="0" smtClean="0">
                <a:latin typeface="Georgia" pitchFamily="18" charset="0"/>
              </a:rPr>
              <a:t>   a. Never.                       b. A few times a week   </a:t>
            </a:r>
          </a:p>
          <a:p>
            <a:pPr marL="514350" indent="-514350"/>
            <a:r>
              <a:rPr lang="en-US" altLang="zh-CN" sz="2800" i="1" dirty="0" smtClean="0">
                <a:latin typeface="Georgia" pitchFamily="18" charset="0"/>
              </a:rPr>
              <a:t>   c. Almost every day.</a:t>
            </a:r>
          </a:p>
          <a:p>
            <a:pPr marL="514350" indent="-514350"/>
            <a:r>
              <a:rPr lang="en-US" altLang="zh-CN" sz="2800" i="1" dirty="0" smtClean="0">
                <a:latin typeface="Georgia" pitchFamily="18" charset="0"/>
              </a:rPr>
              <a:t>3. How often do you eat vegetables and fruit?</a:t>
            </a:r>
          </a:p>
          <a:p>
            <a:pPr marL="514350" indent="-514350"/>
            <a:r>
              <a:rPr lang="en-US" altLang="zh-CN" sz="2800" i="1" dirty="0" smtClean="0">
                <a:latin typeface="Georgia" pitchFamily="18" charset="0"/>
              </a:rPr>
              <a:t>   a. Never.                      b. A few times a week   </a:t>
            </a:r>
          </a:p>
          <a:p>
            <a:pPr marL="514350" indent="-514350"/>
            <a:r>
              <a:rPr lang="en-US" altLang="zh-CN" sz="2800" i="1" dirty="0" smtClean="0">
                <a:latin typeface="Georgia" pitchFamily="18" charset="0"/>
              </a:rPr>
              <a:t>   c. Almost every day.</a:t>
            </a:r>
          </a:p>
        </p:txBody>
      </p:sp>
      <p:sp>
        <p:nvSpPr>
          <p:cNvPr id="6" name="TextBox 5"/>
          <p:cNvSpPr txBox="1"/>
          <p:nvPr/>
        </p:nvSpPr>
        <p:spPr>
          <a:xfrm>
            <a:off x="899592" y="1179909"/>
            <a:ext cx="7344816" cy="1384995"/>
          </a:xfrm>
          <a:prstGeom prst="rect">
            <a:avLst/>
          </a:prstGeom>
          <a:noFill/>
          <a:ln w="57150">
            <a:solidFill>
              <a:srgbClr val="117E0C"/>
            </a:solidFill>
          </a:ln>
        </p:spPr>
        <p:txBody>
          <a:bodyPr wrap="square" rtlCol="0">
            <a:spAutoFit/>
          </a:bodyPr>
          <a:lstStyle/>
          <a:p>
            <a:pPr marL="514350" indent="-514350"/>
            <a:r>
              <a:rPr lang="en-US" altLang="zh-CN" sz="2800" i="1" dirty="0" smtClean="0">
                <a:latin typeface="Georgia" pitchFamily="18" charset="0"/>
              </a:rPr>
              <a:t>    1. a=0, b=1, c=2                2. a=2, b=1, c=0</a:t>
            </a:r>
          </a:p>
          <a:p>
            <a:pPr marL="514350" indent="-514350"/>
            <a:r>
              <a:rPr lang="en-US" altLang="zh-CN" sz="2800" i="1" dirty="0" smtClean="0">
                <a:latin typeface="Georgia" pitchFamily="18" charset="0"/>
              </a:rPr>
              <a:t>    3. a=0, b=1, c=2               4. a=0, b=1, c=2  </a:t>
            </a:r>
            <a:endParaRPr lang="zh-CN" altLang="en-US" sz="2800" i="1" dirty="0" smtClean="0">
              <a:latin typeface="Georgia" pitchFamily="18" charset="0"/>
            </a:endParaRPr>
          </a:p>
          <a:p>
            <a:pPr marL="514350" indent="-514350"/>
            <a:r>
              <a:rPr lang="en-US" altLang="zh-CN" sz="2800" i="1" dirty="0" smtClean="0">
                <a:latin typeface="Georgia" pitchFamily="18" charset="0"/>
              </a:rPr>
              <a:t>    5. a=2, b=1, c=0               6. a=0, b=1, c=2 </a:t>
            </a:r>
            <a:endParaRPr lang="zh-CN" altLang="en-US" sz="2800" i="1"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899592" y="258417"/>
            <a:ext cx="8208912" cy="722311"/>
          </a:xfrm>
        </p:spPr>
        <p:txBody>
          <a:bodyPr/>
          <a:lstStyle/>
          <a:p>
            <a:pPr algn="ctr">
              <a:lnSpc>
                <a:spcPct val="70000"/>
              </a:lnSpc>
            </a:pPr>
            <a:r>
              <a:rPr lang="en-US" altLang="zh-CN" sz="4000" b="0" i="0" dirty="0" smtClean="0">
                <a:latin typeface="Script MT Bold" pitchFamily="66" charset="0"/>
              </a:rPr>
              <a:t>4. </a:t>
            </a:r>
            <a:r>
              <a:rPr lang="en-US" altLang="zh-CN" sz="3600" b="0" i="0" dirty="0" smtClean="0">
                <a:latin typeface="Script MT Bold" pitchFamily="66" charset="0"/>
              </a:rPr>
              <a:t>Take the health quiz. Compare your results with your partner’s.  Who’s healthier? </a:t>
            </a:r>
            <a:endParaRPr lang="zh-CN" altLang="en-US" sz="4800" b="0" i="0" dirty="0">
              <a:latin typeface="Script MT Bold" pitchFamily="66" charset="0"/>
            </a:endParaRPr>
          </a:p>
        </p:txBody>
      </p:sp>
      <p:sp>
        <p:nvSpPr>
          <p:cNvPr id="5" name="TextBox 4"/>
          <p:cNvSpPr txBox="1"/>
          <p:nvPr/>
        </p:nvSpPr>
        <p:spPr>
          <a:xfrm>
            <a:off x="323528" y="1124744"/>
            <a:ext cx="8424936" cy="3108543"/>
          </a:xfrm>
          <a:prstGeom prst="rect">
            <a:avLst/>
          </a:prstGeom>
          <a:noFill/>
        </p:spPr>
        <p:txBody>
          <a:bodyPr wrap="square" rtlCol="0">
            <a:spAutoFit/>
          </a:bodyPr>
          <a:lstStyle/>
          <a:p>
            <a:pPr marL="514350" indent="-514350"/>
            <a:r>
              <a:rPr lang="en-US" altLang="zh-CN" sz="2800" i="1" dirty="0" smtClean="0">
                <a:latin typeface="Georgia" pitchFamily="18" charset="0"/>
              </a:rPr>
              <a:t>4. How often do you exercise?</a:t>
            </a:r>
          </a:p>
          <a:p>
            <a:pPr marL="514350" indent="-514350"/>
            <a:r>
              <a:rPr lang="en-US" altLang="zh-CN" sz="2800" i="1" dirty="0" smtClean="0">
                <a:latin typeface="Georgia" pitchFamily="18" charset="0"/>
              </a:rPr>
              <a:t>   a. A few times a year        b. A few times a month</a:t>
            </a:r>
          </a:p>
          <a:p>
            <a:pPr marL="514350" indent="-514350"/>
            <a:r>
              <a:rPr lang="en-US" altLang="zh-CN" sz="2800" i="1" dirty="0" smtClean="0">
                <a:latin typeface="Georgia" pitchFamily="18" charset="0"/>
              </a:rPr>
              <a:t>   c. A few times a week </a:t>
            </a:r>
          </a:p>
          <a:p>
            <a:pPr marL="514350" indent="-514350"/>
            <a:r>
              <a:rPr lang="en-US" altLang="zh-CN" sz="2800" i="1" dirty="0" smtClean="0">
                <a:latin typeface="Georgia" pitchFamily="18" charset="0"/>
              </a:rPr>
              <a:t>5. How many hours do you watch TV every week?</a:t>
            </a:r>
          </a:p>
          <a:p>
            <a:pPr marL="514350" indent="-514350"/>
            <a:r>
              <a:rPr lang="en-US" altLang="zh-CN" sz="2800" i="1" dirty="0" smtClean="0">
                <a:latin typeface="Georgia" pitchFamily="18" charset="0"/>
              </a:rPr>
              <a:t>   a. None                  b. One to four      c. Five or more</a:t>
            </a:r>
          </a:p>
          <a:p>
            <a:pPr marL="514350" indent="-514350"/>
            <a:r>
              <a:rPr lang="en-US" altLang="zh-CN" sz="2800" i="1" dirty="0" smtClean="0">
                <a:latin typeface="Georgia" pitchFamily="18" charset="0"/>
              </a:rPr>
              <a:t>6. How many hours do you usually sleep at night?</a:t>
            </a:r>
          </a:p>
          <a:p>
            <a:pPr marL="514350" indent="-514350"/>
            <a:r>
              <a:rPr lang="en-US" altLang="zh-CN" sz="2800" i="1" dirty="0" smtClean="0">
                <a:latin typeface="Georgia" pitchFamily="18" charset="0"/>
              </a:rPr>
              <a:t>   a. Less than six.   b. Six or seven    c. Eight or more</a:t>
            </a:r>
            <a:endParaRPr lang="zh-CN" altLang="en-US" sz="2800" i="1" dirty="0">
              <a:latin typeface="Georgia" pitchFamily="18" charset="0"/>
            </a:endParaRPr>
          </a:p>
        </p:txBody>
      </p:sp>
      <p:sp>
        <p:nvSpPr>
          <p:cNvPr id="4" name="TextBox 3"/>
          <p:cNvSpPr txBox="1"/>
          <p:nvPr/>
        </p:nvSpPr>
        <p:spPr>
          <a:xfrm>
            <a:off x="323528" y="4344428"/>
            <a:ext cx="8424936" cy="2252924"/>
          </a:xfrm>
          <a:prstGeom prst="rect">
            <a:avLst/>
          </a:prstGeom>
          <a:solidFill>
            <a:srgbClr val="C3D69B">
              <a:alpha val="80000"/>
            </a:srgbClr>
          </a:solidFill>
          <a:ln w="57150">
            <a:solidFill>
              <a:srgbClr val="00CC00"/>
            </a:solidFill>
          </a:ln>
        </p:spPr>
        <p:txBody>
          <a:bodyPr wrap="square" rtlCol="0">
            <a:spAutoFit/>
          </a:bodyPr>
          <a:lstStyle/>
          <a:p>
            <a:pPr marL="514350" indent="-514350">
              <a:lnSpc>
                <a:spcPct val="90000"/>
              </a:lnSpc>
            </a:pPr>
            <a:r>
              <a:rPr lang="en-US" altLang="zh-CN" sz="2600" i="1" dirty="0" smtClean="0">
                <a:latin typeface="Georgia" pitchFamily="18" charset="0"/>
              </a:rPr>
              <a:t>9—12 points: You’re really healthy! Good for you – and you health.</a:t>
            </a:r>
          </a:p>
          <a:p>
            <a:pPr marL="514350" indent="-514350">
              <a:lnSpc>
                <a:spcPct val="90000"/>
              </a:lnSpc>
            </a:pPr>
            <a:r>
              <a:rPr lang="en-US" altLang="zh-CN" sz="2600" i="1" dirty="0" smtClean="0">
                <a:latin typeface="Georgia" pitchFamily="18" charset="0"/>
              </a:rPr>
              <a:t>4—8 points: You’re smart about your health most of the time.</a:t>
            </a:r>
          </a:p>
          <a:p>
            <a:pPr marL="514350" indent="-514350">
              <a:lnSpc>
                <a:spcPct val="90000"/>
              </a:lnSpc>
            </a:pPr>
            <a:r>
              <a:rPr lang="en-US" altLang="zh-CN" sz="2600" i="1" dirty="0" smtClean="0">
                <a:latin typeface="Georgia" pitchFamily="18" charset="0"/>
              </a:rPr>
              <a:t>0—3 points: You have to learn more about healthy habits. Don’t worry – you can do it!</a:t>
            </a:r>
            <a:endParaRPr lang="zh-CN" altLang="en-US" sz="2600" i="1"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899592" y="258417"/>
            <a:ext cx="8208912" cy="722311"/>
          </a:xfrm>
        </p:spPr>
        <p:txBody>
          <a:bodyPr/>
          <a:lstStyle/>
          <a:p>
            <a:pPr algn="ctr">
              <a:lnSpc>
                <a:spcPct val="70000"/>
              </a:lnSpc>
            </a:pPr>
            <a:r>
              <a:rPr lang="en-US" altLang="zh-CN" sz="4000" b="0" i="0" dirty="0" smtClean="0">
                <a:latin typeface="Script MT Bold" pitchFamily="66" charset="0"/>
              </a:rPr>
              <a:t>1. </a:t>
            </a:r>
            <a:r>
              <a:rPr lang="en-US" altLang="zh-CN" sz="3600" b="0" i="0" dirty="0" smtClean="0">
                <a:latin typeface="Script MT Bold" pitchFamily="66" charset="0"/>
              </a:rPr>
              <a:t>Complete the chart with activities you do and don’t do. What about your mother/father?</a:t>
            </a:r>
            <a:endParaRPr lang="zh-CN" altLang="en-US" sz="4800" b="0" i="0" dirty="0">
              <a:latin typeface="Script MT Bold" pitchFamily="66" charset="0"/>
            </a:endParaRPr>
          </a:p>
        </p:txBody>
      </p:sp>
      <p:graphicFrame>
        <p:nvGraphicFramePr>
          <p:cNvPr id="6" name="表格 5"/>
          <p:cNvGraphicFramePr>
            <a:graphicFrameLocks noGrp="1"/>
          </p:cNvGraphicFramePr>
          <p:nvPr/>
        </p:nvGraphicFramePr>
        <p:xfrm>
          <a:off x="251520" y="1484784"/>
          <a:ext cx="8568951" cy="5040560"/>
        </p:xfrm>
        <a:graphic>
          <a:graphicData uri="http://schemas.openxmlformats.org/drawingml/2006/table">
            <a:tbl>
              <a:tblPr bandRow="1">
                <a:tableStyleId>{8799B23B-EC83-4686-B30A-512413B5E67A}</a:tableStyleId>
              </a:tblPr>
              <a:tblGrid>
                <a:gridCol w="2123928"/>
                <a:gridCol w="2856317"/>
                <a:gridCol w="3588706"/>
              </a:tblGrid>
              <a:tr h="720080">
                <a:tc>
                  <a:txBody>
                    <a:bodyPr/>
                    <a:lstStyle/>
                    <a:p>
                      <a:endParaRPr lang="zh-CN" altLang="en-US" sz="2800" i="1" dirty="0">
                        <a:latin typeface="Georgia" pitchFamily="18" charset="0"/>
                      </a:endParaRPr>
                    </a:p>
                  </a:txBody>
                  <a:tcPr/>
                </a:tc>
                <a:tc>
                  <a:txBody>
                    <a:bodyPr/>
                    <a:lstStyle/>
                    <a:p>
                      <a:pPr algn="ctr"/>
                      <a:r>
                        <a:rPr lang="en-US" altLang="zh-CN" sz="2800" i="1" dirty="0" smtClean="0">
                          <a:latin typeface="Georgia" pitchFamily="18" charset="0"/>
                        </a:rPr>
                        <a:t>I</a:t>
                      </a:r>
                      <a:endParaRPr lang="zh-CN" altLang="en-US" sz="2800" i="1" dirty="0">
                        <a:latin typeface="Georgia" pitchFamily="18" charset="0"/>
                      </a:endParaRPr>
                    </a:p>
                  </a:txBody>
                  <a:tcPr/>
                </a:tc>
                <a:tc>
                  <a:txBody>
                    <a:bodyPr/>
                    <a:lstStyle/>
                    <a:p>
                      <a:r>
                        <a:rPr lang="en-US" altLang="zh-CN" sz="2800" i="1" dirty="0" smtClean="0">
                          <a:latin typeface="Georgia" pitchFamily="18" charset="0"/>
                        </a:rPr>
                        <a:t>My mother or father</a:t>
                      </a:r>
                      <a:endParaRPr lang="zh-CN" altLang="en-US" sz="2800" i="1" dirty="0">
                        <a:latin typeface="Georgia" pitchFamily="18" charset="0"/>
                      </a:endParaRPr>
                    </a:p>
                  </a:txBody>
                  <a:tcPr/>
                </a:tc>
              </a:tr>
              <a:tr h="720080">
                <a:tc>
                  <a:txBody>
                    <a:bodyPr/>
                    <a:lstStyle/>
                    <a:p>
                      <a:r>
                        <a:rPr lang="en-US" altLang="zh-CN" sz="2800" i="1" dirty="0" smtClean="0">
                          <a:latin typeface="Georgia" pitchFamily="18" charset="0"/>
                        </a:rPr>
                        <a:t>always</a:t>
                      </a:r>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r>
              <a:tr h="720080">
                <a:tc>
                  <a:txBody>
                    <a:bodyPr/>
                    <a:lstStyle/>
                    <a:p>
                      <a:r>
                        <a:rPr lang="en-US" altLang="zh-CN" sz="2800" i="1" dirty="0" smtClean="0">
                          <a:latin typeface="Georgia" pitchFamily="18" charset="0"/>
                        </a:rPr>
                        <a:t>usually</a:t>
                      </a:r>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r>
              <a:tr h="720080">
                <a:tc>
                  <a:txBody>
                    <a:bodyPr/>
                    <a:lstStyle/>
                    <a:p>
                      <a:r>
                        <a:rPr lang="en-US" altLang="zh-CN" sz="2800" i="1" dirty="0" smtClean="0">
                          <a:latin typeface="Georgia" pitchFamily="18" charset="0"/>
                        </a:rPr>
                        <a:t>often</a:t>
                      </a:r>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r>
              <a:tr h="720080">
                <a:tc>
                  <a:txBody>
                    <a:bodyPr/>
                    <a:lstStyle/>
                    <a:p>
                      <a:r>
                        <a:rPr lang="en-US" altLang="zh-CN" sz="2800" i="1" dirty="0" smtClean="0">
                          <a:latin typeface="Georgia" pitchFamily="18" charset="0"/>
                        </a:rPr>
                        <a:t>sometimes</a:t>
                      </a:r>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r>
              <a:tr h="720080">
                <a:tc>
                  <a:txBody>
                    <a:bodyPr/>
                    <a:lstStyle/>
                    <a:p>
                      <a:r>
                        <a:rPr lang="en-US" altLang="zh-CN" sz="2800" i="1" dirty="0" smtClean="0">
                          <a:latin typeface="Georgia" pitchFamily="18" charset="0"/>
                        </a:rPr>
                        <a:t>hardly ever</a:t>
                      </a:r>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c>
                  <a:txBody>
                    <a:bodyPr/>
                    <a:lstStyle/>
                    <a:p>
                      <a:endParaRPr lang="zh-CN" altLang="en-US" sz="2800" i="1" dirty="0">
                        <a:latin typeface="Georgia" pitchFamily="18" charset="0"/>
                      </a:endParaRPr>
                    </a:p>
                  </a:txBody>
                  <a:tcPr/>
                </a:tc>
              </a:tr>
              <a:tr h="720080">
                <a:tc>
                  <a:txBody>
                    <a:bodyPr/>
                    <a:lstStyle/>
                    <a:p>
                      <a:r>
                        <a:rPr lang="en-US" altLang="zh-CN" sz="2800" i="1" dirty="0" smtClean="0">
                          <a:latin typeface="Georgia" pitchFamily="18" charset="0"/>
                        </a:rPr>
                        <a:t>never</a:t>
                      </a:r>
                      <a:endParaRPr lang="zh-CN" altLang="en-US" sz="2800" i="1" dirty="0">
                        <a:latin typeface="Georgia" pitchFamily="18" charset="0"/>
                      </a:endParaRPr>
                    </a:p>
                  </a:txBody>
                  <a:tcPr/>
                </a:tc>
                <a:tc>
                  <a:txBody>
                    <a:bodyPr/>
                    <a:lstStyle/>
                    <a:p>
                      <a:endParaRPr lang="zh-CN" altLang="en-US" sz="2800" i="1">
                        <a:latin typeface="Georgia" pitchFamily="18" charset="0"/>
                      </a:endParaRPr>
                    </a:p>
                  </a:txBody>
                  <a:tcPr/>
                </a:tc>
                <a:tc>
                  <a:txBody>
                    <a:bodyPr/>
                    <a:lstStyle/>
                    <a:p>
                      <a:endParaRPr lang="zh-CN" altLang="en-US" sz="2800" i="1" dirty="0">
                        <a:latin typeface="Georgia" pitchFamily="18" charset="0"/>
                      </a:endParaRPr>
                    </a:p>
                  </a:txBody>
                  <a:tcPr/>
                </a:tc>
              </a:tr>
            </a:tbl>
          </a:graphicData>
        </a:graphic>
      </p:graphicFrame>
      <p:sp>
        <p:nvSpPr>
          <p:cNvPr id="7" name="TextBox 6"/>
          <p:cNvSpPr txBox="1"/>
          <p:nvPr/>
        </p:nvSpPr>
        <p:spPr>
          <a:xfrm>
            <a:off x="2483768" y="2329716"/>
            <a:ext cx="2392001"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do homework</a:t>
            </a:r>
            <a:endParaRPr lang="zh-CN" altLang="en-US" sz="2800" i="1" dirty="0">
              <a:solidFill>
                <a:srgbClr val="FF0000"/>
              </a:solidFill>
              <a:latin typeface="Georgia" pitchFamily="18" charset="0"/>
            </a:endParaRPr>
          </a:p>
        </p:txBody>
      </p:sp>
      <p:sp>
        <p:nvSpPr>
          <p:cNvPr id="8" name="TextBox 7"/>
          <p:cNvSpPr txBox="1"/>
          <p:nvPr/>
        </p:nvSpPr>
        <p:spPr>
          <a:xfrm>
            <a:off x="5364088" y="2348880"/>
            <a:ext cx="2573140"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clean the room</a:t>
            </a:r>
            <a:endParaRPr lang="zh-CN" altLang="en-US" sz="2800" i="1" dirty="0">
              <a:solidFill>
                <a:srgbClr val="FF0000"/>
              </a:solidFill>
              <a:latin typeface="Georgia" pitchFamily="18" charset="0"/>
            </a:endParaRPr>
          </a:p>
        </p:txBody>
      </p:sp>
      <p:sp>
        <p:nvSpPr>
          <p:cNvPr id="9" name="TextBox 8"/>
          <p:cNvSpPr txBox="1"/>
          <p:nvPr/>
        </p:nvSpPr>
        <p:spPr>
          <a:xfrm>
            <a:off x="2411760" y="3068960"/>
            <a:ext cx="2933816"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use the computer</a:t>
            </a:r>
            <a:endParaRPr lang="zh-CN" altLang="en-US" sz="2800" i="1" dirty="0">
              <a:solidFill>
                <a:srgbClr val="FF0000"/>
              </a:solidFill>
              <a:latin typeface="Georgia" pitchFamily="18" charset="0"/>
            </a:endParaRPr>
          </a:p>
        </p:txBody>
      </p:sp>
      <p:sp>
        <p:nvSpPr>
          <p:cNvPr id="10" name="TextBox 9"/>
          <p:cNvSpPr txBox="1"/>
          <p:nvPr/>
        </p:nvSpPr>
        <p:spPr>
          <a:xfrm>
            <a:off x="5364088" y="3088124"/>
            <a:ext cx="1723549"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watch TV</a:t>
            </a:r>
            <a:endParaRPr lang="zh-CN" altLang="en-US" sz="2800" i="1" dirty="0">
              <a:solidFill>
                <a:srgbClr val="FF0000"/>
              </a:solidFill>
              <a:latin typeface="Georgia" pitchFamily="18" charset="0"/>
            </a:endParaRPr>
          </a:p>
        </p:txBody>
      </p:sp>
      <p:sp>
        <p:nvSpPr>
          <p:cNvPr id="11" name="TextBox 10"/>
          <p:cNvSpPr txBox="1"/>
          <p:nvPr/>
        </p:nvSpPr>
        <p:spPr>
          <a:xfrm>
            <a:off x="2483768" y="3789040"/>
            <a:ext cx="763351"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a:t>
            </a:r>
            <a:endParaRPr lang="zh-CN" altLang="en-US" sz="2800" i="1" dirty="0">
              <a:solidFill>
                <a:srgbClr val="FF0000"/>
              </a:solidFill>
              <a:latin typeface="Georgia" pitchFamily="18" charset="0"/>
            </a:endParaRPr>
          </a:p>
        </p:txBody>
      </p:sp>
      <p:sp>
        <p:nvSpPr>
          <p:cNvPr id="12" name="TextBox 11"/>
          <p:cNvSpPr txBox="1"/>
          <p:nvPr/>
        </p:nvSpPr>
        <p:spPr>
          <a:xfrm>
            <a:off x="5436096" y="3808204"/>
            <a:ext cx="763351" cy="523220"/>
          </a:xfrm>
          <a:prstGeom prst="rect">
            <a:avLst/>
          </a:prstGeom>
          <a:noFill/>
        </p:spPr>
        <p:txBody>
          <a:bodyPr wrap="none" rtlCol="0">
            <a:spAutoFit/>
          </a:bodyPr>
          <a:lstStyle/>
          <a:p>
            <a:r>
              <a:rPr lang="en-US" altLang="zh-CN" sz="2800" i="1" dirty="0" smtClean="0">
                <a:solidFill>
                  <a:srgbClr val="FF0000"/>
                </a:solidFill>
                <a:latin typeface="Georgia" pitchFamily="18" charset="0"/>
              </a:rPr>
              <a:t>……</a:t>
            </a:r>
            <a:endParaRPr lang="zh-CN" altLang="en-US" sz="28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清脆4.wav"/>
                                        </p:tgtEl>
                                      </p:cMediaNode>
                                    </p:audio>
                                  </p:sub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清脆4.wav"/>
                                        </p:tgtEl>
                                      </p:cMediaNode>
                                    </p:audio>
                                  </p:sub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清脆4.wav"/>
                                        </p:tgtEl>
                                      </p:cMediaNode>
                                    </p:audio>
                                  </p:sub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清脆4.wav"/>
                                        </p:tgtEl>
                                      </p:cMediaNode>
                                    </p:audio>
                                  </p:sub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4"/>
          <p:cNvSpPr>
            <a:spLocks noGrp="1"/>
          </p:cNvSpPr>
          <p:nvPr>
            <p:ph type="title"/>
          </p:nvPr>
        </p:nvSpPr>
        <p:spPr>
          <a:xfrm>
            <a:off x="899592" y="258417"/>
            <a:ext cx="8208912" cy="722311"/>
          </a:xfrm>
        </p:spPr>
        <p:txBody>
          <a:bodyPr/>
          <a:lstStyle/>
          <a:p>
            <a:pPr algn="ctr">
              <a:lnSpc>
                <a:spcPct val="70000"/>
              </a:lnSpc>
            </a:pPr>
            <a:r>
              <a:rPr lang="en-US" altLang="zh-CN" sz="4800" b="0" i="0" dirty="0" smtClean="0">
                <a:latin typeface="Script MT Bold" pitchFamily="66" charset="0"/>
              </a:rPr>
              <a:t>3. </a:t>
            </a:r>
            <a:r>
              <a:rPr lang="en-US" altLang="zh-CN" sz="4000" b="0" i="0" dirty="0" smtClean="0">
                <a:latin typeface="Script MT Bold" pitchFamily="66" charset="0"/>
              </a:rPr>
              <a:t>Fill in the blanks in the conversation.</a:t>
            </a:r>
            <a:endParaRPr lang="zh-CN" altLang="en-US" sz="6000" b="0" i="0" dirty="0">
              <a:latin typeface="Script MT Bold" pitchFamily="66" charset="0"/>
            </a:endParaRPr>
          </a:p>
        </p:txBody>
      </p:sp>
      <p:sp>
        <p:nvSpPr>
          <p:cNvPr id="13" name="TextBox 12"/>
          <p:cNvSpPr txBox="1"/>
          <p:nvPr/>
        </p:nvSpPr>
        <p:spPr>
          <a:xfrm>
            <a:off x="242560" y="1052736"/>
            <a:ext cx="8721928" cy="5286062"/>
          </a:xfrm>
          <a:prstGeom prst="rect">
            <a:avLst/>
          </a:prstGeom>
          <a:noFill/>
        </p:spPr>
        <p:txBody>
          <a:bodyPr wrap="square" rtlCol="0">
            <a:spAutoFit/>
          </a:bodyPr>
          <a:lstStyle/>
          <a:p>
            <a:pPr>
              <a:lnSpc>
                <a:spcPts val="4500"/>
              </a:lnSpc>
            </a:pPr>
            <a:r>
              <a:rPr lang="en-US" altLang="zh-CN" sz="3000" i="1" dirty="0" smtClean="0">
                <a:latin typeface="Georgia" pitchFamily="18" charset="0"/>
              </a:rPr>
              <a:t>A:What do Tom and Mike ______ do on </a:t>
            </a:r>
          </a:p>
          <a:p>
            <a:pPr>
              <a:lnSpc>
                <a:spcPts val="4500"/>
              </a:lnSpc>
            </a:pPr>
            <a:r>
              <a:rPr lang="en-US" altLang="zh-CN" sz="3000" i="1" dirty="0" smtClean="0">
                <a:latin typeface="Georgia" pitchFamily="18" charset="0"/>
              </a:rPr>
              <a:t>      weekends?</a:t>
            </a:r>
          </a:p>
          <a:p>
            <a:pPr>
              <a:lnSpc>
                <a:spcPts val="4500"/>
              </a:lnSpc>
            </a:pPr>
            <a:r>
              <a:rPr lang="en-US" altLang="zh-CN" sz="3000" i="1" dirty="0" smtClean="0">
                <a:latin typeface="Georgia" pitchFamily="18" charset="0"/>
              </a:rPr>
              <a:t>B:They sometimes go to the museum.</a:t>
            </a:r>
          </a:p>
          <a:p>
            <a:pPr>
              <a:lnSpc>
                <a:spcPts val="4500"/>
              </a:lnSpc>
            </a:pPr>
            <a:r>
              <a:rPr lang="en-US" altLang="zh-CN" sz="3000" i="1" dirty="0" smtClean="0">
                <a:latin typeface="Georgia" pitchFamily="18" charset="0"/>
              </a:rPr>
              <a:t>A:_________do they go to the shopping center ?</a:t>
            </a:r>
          </a:p>
          <a:p>
            <a:pPr>
              <a:lnSpc>
                <a:spcPts val="4500"/>
              </a:lnSpc>
            </a:pPr>
            <a:r>
              <a:rPr lang="en-US" altLang="zh-CN" sz="3000" i="1" dirty="0" smtClean="0">
                <a:latin typeface="Georgia" pitchFamily="18" charset="0"/>
              </a:rPr>
              <a:t>B::________ ever. Maybe about twice a month . </a:t>
            </a:r>
          </a:p>
          <a:p>
            <a:pPr>
              <a:lnSpc>
                <a:spcPts val="4500"/>
              </a:lnSpc>
            </a:pPr>
            <a:r>
              <a:rPr lang="en-US" altLang="zh-CN" sz="3000" i="1" dirty="0" smtClean="0">
                <a:latin typeface="Georgia" pitchFamily="18" charset="0"/>
              </a:rPr>
              <a:t>A:__________ to they watch TV ?</a:t>
            </a:r>
          </a:p>
          <a:p>
            <a:pPr>
              <a:lnSpc>
                <a:spcPts val="4500"/>
              </a:lnSpc>
            </a:pPr>
            <a:r>
              <a:rPr lang="en-US" altLang="zh-CN" sz="3000" i="1" dirty="0" smtClean="0">
                <a:latin typeface="Georgia" pitchFamily="18" charset="0"/>
              </a:rPr>
              <a:t>B:Mike never watches TV, but Tom watches TV______ day.</a:t>
            </a:r>
          </a:p>
          <a:p>
            <a:pPr>
              <a:lnSpc>
                <a:spcPts val="4500"/>
              </a:lnSpc>
            </a:pPr>
            <a:r>
              <a:rPr lang="en-US" altLang="zh-CN" sz="3000" i="1" dirty="0" smtClean="0">
                <a:latin typeface="Georgia" pitchFamily="18" charset="0"/>
              </a:rPr>
              <a:t>A: Oh, I ’m just like Tom. I ______watch TV, too.</a:t>
            </a:r>
            <a:endParaRPr lang="zh-CN" altLang="en-US" sz="3000" i="1" dirty="0">
              <a:latin typeface="Georgia" pitchFamily="18" charset="0"/>
            </a:endParaRPr>
          </a:p>
        </p:txBody>
      </p:sp>
      <p:sp>
        <p:nvSpPr>
          <p:cNvPr id="14" name="TextBox 13"/>
          <p:cNvSpPr txBox="1"/>
          <p:nvPr/>
        </p:nvSpPr>
        <p:spPr>
          <a:xfrm>
            <a:off x="4788024" y="1124174"/>
            <a:ext cx="1531188"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usually</a:t>
            </a:r>
            <a:endParaRPr lang="zh-CN" altLang="en-US" sz="2800" i="1" dirty="0">
              <a:solidFill>
                <a:srgbClr val="FF0000"/>
              </a:solidFill>
              <a:latin typeface="Georgia" pitchFamily="18" charset="0"/>
            </a:endParaRPr>
          </a:p>
        </p:txBody>
      </p:sp>
      <p:sp>
        <p:nvSpPr>
          <p:cNvPr id="15" name="TextBox 14"/>
          <p:cNvSpPr txBox="1"/>
          <p:nvPr/>
        </p:nvSpPr>
        <p:spPr>
          <a:xfrm>
            <a:off x="814032" y="2815532"/>
            <a:ext cx="2113079"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How often</a:t>
            </a:r>
            <a:endParaRPr lang="zh-CN" altLang="en-US" sz="2800" i="1" dirty="0">
              <a:solidFill>
                <a:srgbClr val="FF0000"/>
              </a:solidFill>
              <a:latin typeface="Georgia" pitchFamily="18" charset="0"/>
            </a:endParaRPr>
          </a:p>
        </p:txBody>
      </p:sp>
      <p:sp>
        <p:nvSpPr>
          <p:cNvPr id="17" name="TextBox 16"/>
          <p:cNvSpPr txBox="1"/>
          <p:nvPr/>
        </p:nvSpPr>
        <p:spPr>
          <a:xfrm>
            <a:off x="956908" y="3420289"/>
            <a:ext cx="1625766"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Hardly </a:t>
            </a:r>
            <a:endParaRPr lang="zh-CN" altLang="en-US" sz="2800" i="1" dirty="0">
              <a:solidFill>
                <a:srgbClr val="FF0000"/>
              </a:solidFill>
              <a:latin typeface="Georgia" pitchFamily="18" charset="0"/>
            </a:endParaRPr>
          </a:p>
        </p:txBody>
      </p:sp>
      <p:sp>
        <p:nvSpPr>
          <p:cNvPr id="18" name="TextBox 17"/>
          <p:cNvSpPr txBox="1"/>
          <p:nvPr/>
        </p:nvSpPr>
        <p:spPr>
          <a:xfrm>
            <a:off x="1043608" y="3996353"/>
            <a:ext cx="2113079"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How often</a:t>
            </a:r>
            <a:endParaRPr lang="zh-CN" altLang="en-US" sz="2800" i="1" dirty="0">
              <a:solidFill>
                <a:srgbClr val="FF0000"/>
              </a:solidFill>
              <a:latin typeface="Georgia" pitchFamily="18" charset="0"/>
            </a:endParaRPr>
          </a:p>
        </p:txBody>
      </p:sp>
      <p:sp>
        <p:nvSpPr>
          <p:cNvPr id="19" name="TextBox 18"/>
          <p:cNvSpPr txBox="1"/>
          <p:nvPr/>
        </p:nvSpPr>
        <p:spPr>
          <a:xfrm>
            <a:off x="1028346" y="5101548"/>
            <a:ext cx="1212191"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every</a:t>
            </a:r>
            <a:endParaRPr lang="zh-CN" altLang="en-US" sz="2800" i="1" dirty="0">
              <a:solidFill>
                <a:srgbClr val="FF0000"/>
              </a:solidFill>
              <a:latin typeface="Georgia" pitchFamily="18" charset="0"/>
            </a:endParaRPr>
          </a:p>
        </p:txBody>
      </p:sp>
      <p:sp>
        <p:nvSpPr>
          <p:cNvPr id="20" name="TextBox 19"/>
          <p:cNvSpPr txBox="1"/>
          <p:nvPr/>
        </p:nvSpPr>
        <p:spPr>
          <a:xfrm>
            <a:off x="4788024" y="5661248"/>
            <a:ext cx="1516762"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always</a:t>
            </a:r>
            <a:endParaRPr lang="zh-CN" altLang="en-US" sz="28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清脆4.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lide(fromBottom)">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2" name="清脆4.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lide(fromBottom)">
                                      <p:cBhvr>
                                        <p:cTn id="22" dur="500"/>
                                        <p:tgtEl>
                                          <p:spTgt spid="18"/>
                                        </p:tgtEl>
                                      </p:cBhvr>
                                    </p:animEffect>
                                  </p:childTnLst>
                                  <p:subTnLst>
                                    <p:audio>
                                      <p:cMediaNode>
                                        <p:cTn display="0" masterRel="sameClick">
                                          <p:stCondLst>
                                            <p:cond evt="begin" delay="0">
                                              <p:tn val="20"/>
                                            </p:cond>
                                          </p:stCondLst>
                                          <p:endCondLst>
                                            <p:cond evt="onStopAudio" delay="0">
                                              <p:tgtEl>
                                                <p:sldTgt/>
                                              </p:tgtEl>
                                            </p:cond>
                                          </p:endCondLst>
                                        </p:cTn>
                                        <p:tgtEl>
                                          <p:sndTgt r:embed="rId2" name="清脆4.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Bottom)">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2" name="清脆4.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slide(fromBottom)">
                                      <p:cBhvr>
                                        <p:cTn id="32" dur="500"/>
                                        <p:tgtEl>
                                          <p:spTgt spid="20"/>
                                        </p:tgtEl>
                                      </p:cBhvr>
                                    </p:animEffect>
                                  </p:childTnLst>
                                  <p:subTnLst>
                                    <p:audio>
                                      <p:cMediaNode>
                                        <p:cTn display="0" masterRel="sameClick">
                                          <p:stCondLst>
                                            <p:cond evt="begin" delay="0">
                                              <p:tn val="30"/>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P spid="2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16632"/>
            <a:ext cx="7500990" cy="722311"/>
          </a:xfrm>
        </p:spPr>
        <p:txBody>
          <a:bodyPr/>
          <a:lstStyle/>
          <a:p>
            <a:pPr algn="ctr"/>
            <a:r>
              <a:rPr lang="en-US" altLang="zh-CN" sz="6000" b="0" i="0" dirty="0" smtClean="0">
                <a:latin typeface="Script MT Bold" pitchFamily="66" charset="0"/>
              </a:rPr>
              <a:t>Exercise</a:t>
            </a:r>
            <a:endParaRPr lang="zh-CN" altLang="en-US" sz="6000" b="0" i="0" dirty="0">
              <a:latin typeface="Script MT Bold" pitchFamily="66" charset="0"/>
            </a:endParaRPr>
          </a:p>
        </p:txBody>
      </p:sp>
      <p:sp>
        <p:nvSpPr>
          <p:cNvPr id="13" name="矩形 12"/>
          <p:cNvSpPr/>
          <p:nvPr/>
        </p:nvSpPr>
        <p:spPr>
          <a:xfrm>
            <a:off x="251520" y="1268760"/>
            <a:ext cx="8496944" cy="5078313"/>
          </a:xfrm>
          <a:prstGeom prst="rect">
            <a:avLst/>
          </a:prstGeom>
        </p:spPr>
        <p:txBody>
          <a:bodyPr wrap="square">
            <a:spAutoFit/>
          </a:bodyPr>
          <a:lstStyle/>
          <a:p>
            <a:pPr marL="514350" indent="-514350">
              <a:lnSpc>
                <a:spcPct val="120000"/>
              </a:lnSpc>
            </a:pPr>
            <a:r>
              <a:rPr lang="en-US" sz="3000" i="1" dirty="0" smtClean="0">
                <a:latin typeface="Georgia" pitchFamily="18" charset="0"/>
              </a:rPr>
              <a:t>1. My sister watches TV </a:t>
            </a:r>
            <a:r>
              <a:rPr lang="en-US" sz="3000" i="1" u="sng" dirty="0" smtClean="0">
                <a:latin typeface="Georgia" pitchFamily="18" charset="0"/>
              </a:rPr>
              <a:t>twice a week</a:t>
            </a:r>
            <a:r>
              <a:rPr lang="en-US" sz="3000" i="1" dirty="0" smtClean="0">
                <a:latin typeface="Georgia" pitchFamily="18" charset="0"/>
              </a:rPr>
              <a:t>. (</a:t>
            </a:r>
            <a:r>
              <a:rPr lang="zh-CN" altLang="en-US" sz="3000" i="1" dirty="0" smtClean="0">
                <a:latin typeface="Georgia" pitchFamily="18" charset="0"/>
              </a:rPr>
              <a:t>划线提问</a:t>
            </a:r>
            <a:r>
              <a:rPr lang="en-US" sz="3000" i="1" dirty="0" smtClean="0">
                <a:latin typeface="Georgia" pitchFamily="18" charset="0"/>
              </a:rPr>
              <a:t>)</a:t>
            </a:r>
          </a:p>
          <a:p>
            <a:pPr marL="514350" indent="-514350">
              <a:lnSpc>
                <a:spcPct val="120000"/>
              </a:lnSpc>
            </a:pPr>
            <a:r>
              <a:rPr lang="en-US" altLang="zh-CN" sz="3000" i="1" dirty="0" smtClean="0">
                <a:latin typeface="Georgia" pitchFamily="18" charset="0"/>
              </a:rPr>
              <a:t>   _____ ______ _____ your sister watch TV?</a:t>
            </a:r>
          </a:p>
          <a:p>
            <a:pPr marL="514350" indent="-514350">
              <a:lnSpc>
                <a:spcPct val="120000"/>
              </a:lnSpc>
            </a:pPr>
            <a:r>
              <a:rPr lang="en-US" altLang="zh-CN" sz="3000" i="1" dirty="0" smtClean="0">
                <a:latin typeface="Georgia" pitchFamily="18" charset="0"/>
              </a:rPr>
              <a:t>2. I exercise </a:t>
            </a:r>
            <a:r>
              <a:rPr lang="en-US" altLang="zh-CN" sz="3000" i="1" u="sng" dirty="0" smtClean="0">
                <a:latin typeface="Georgia" pitchFamily="18" charset="0"/>
              </a:rPr>
              <a:t>two</a:t>
            </a:r>
            <a:r>
              <a:rPr lang="en-US" altLang="zh-CN" sz="3000" i="1" dirty="0" smtClean="0">
                <a:latin typeface="Georgia" pitchFamily="18" charset="0"/>
              </a:rPr>
              <a:t> hours a day. (</a:t>
            </a:r>
            <a:r>
              <a:rPr lang="zh-CN" altLang="en-US" sz="3000" i="1" dirty="0" smtClean="0">
                <a:latin typeface="Georgia" pitchFamily="18" charset="0"/>
              </a:rPr>
              <a:t>划线提问</a:t>
            </a:r>
            <a:r>
              <a:rPr lang="en-US" altLang="zh-CN" sz="3000" i="1" dirty="0" smtClean="0">
                <a:latin typeface="Georgia" pitchFamily="18" charset="0"/>
              </a:rPr>
              <a:t>)</a:t>
            </a:r>
          </a:p>
          <a:p>
            <a:pPr marL="514350" indent="-514350">
              <a:lnSpc>
                <a:spcPct val="120000"/>
              </a:lnSpc>
            </a:pPr>
            <a:r>
              <a:rPr lang="en-US" altLang="zh-CN" sz="3000" i="1" dirty="0" smtClean="0">
                <a:latin typeface="Georgia" pitchFamily="18" charset="0"/>
              </a:rPr>
              <a:t>   _____ _____</a:t>
            </a:r>
            <a:r>
              <a:rPr lang="zh-CN" altLang="en-US" sz="3000" i="1" dirty="0" smtClean="0">
                <a:latin typeface="Georgia" pitchFamily="18" charset="0"/>
              </a:rPr>
              <a:t> </a:t>
            </a:r>
            <a:r>
              <a:rPr lang="en-US" altLang="zh-CN" sz="3000" i="1" dirty="0" smtClean="0">
                <a:latin typeface="Georgia" pitchFamily="18" charset="0"/>
              </a:rPr>
              <a:t>_____ do you exercise a day?</a:t>
            </a:r>
          </a:p>
          <a:p>
            <a:pPr marL="514350" indent="-514350">
              <a:lnSpc>
                <a:spcPct val="120000"/>
              </a:lnSpc>
            </a:pPr>
            <a:r>
              <a:rPr lang="en-US" altLang="zh-CN" sz="3000" i="1" dirty="0" smtClean="0">
                <a:latin typeface="Georgia" pitchFamily="18" charset="0"/>
              </a:rPr>
              <a:t>3. She eats junk food </a:t>
            </a:r>
            <a:r>
              <a:rPr lang="en-US" altLang="zh-CN" sz="3000" i="1" u="sng" dirty="0" smtClean="0">
                <a:latin typeface="Georgia" pitchFamily="18" charset="0"/>
              </a:rPr>
              <a:t>once</a:t>
            </a:r>
            <a:r>
              <a:rPr lang="en-US" altLang="zh-CN" sz="3000" i="1" dirty="0" smtClean="0">
                <a:latin typeface="Georgia" pitchFamily="18" charset="0"/>
              </a:rPr>
              <a:t> a week. (</a:t>
            </a:r>
            <a:r>
              <a:rPr lang="zh-CN" altLang="en-US" sz="3000" i="1" dirty="0" smtClean="0">
                <a:latin typeface="Georgia" pitchFamily="18" charset="0"/>
              </a:rPr>
              <a:t>划线提问</a:t>
            </a:r>
            <a:r>
              <a:rPr lang="en-US" altLang="zh-CN" sz="3000" i="1" dirty="0" smtClean="0">
                <a:latin typeface="Georgia" pitchFamily="18" charset="0"/>
              </a:rPr>
              <a:t>)</a:t>
            </a:r>
          </a:p>
          <a:p>
            <a:pPr marL="514350" indent="-514350">
              <a:lnSpc>
                <a:spcPct val="120000"/>
              </a:lnSpc>
            </a:pPr>
            <a:r>
              <a:rPr lang="en-US" altLang="zh-CN" sz="3000" i="1" dirty="0" smtClean="0">
                <a:latin typeface="Georgia" pitchFamily="18" charset="0"/>
              </a:rPr>
              <a:t>   _____ _____ _____ does she eat junk food a week?</a:t>
            </a:r>
          </a:p>
          <a:p>
            <a:pPr marL="514350" indent="-514350">
              <a:lnSpc>
                <a:spcPct val="120000"/>
              </a:lnSpc>
            </a:pPr>
            <a:r>
              <a:rPr lang="en-US" altLang="zh-CN" sz="3000" i="1" dirty="0" smtClean="0">
                <a:latin typeface="Georgia" pitchFamily="18" charset="0"/>
              </a:rPr>
              <a:t>4. Mr. Wang may be in poor health. (</a:t>
            </a:r>
            <a:r>
              <a:rPr lang="zh-CN" altLang="en-US" sz="3000" i="1" dirty="0" smtClean="0">
                <a:latin typeface="Georgia" pitchFamily="18" charset="0"/>
              </a:rPr>
              <a:t>同义句</a:t>
            </a:r>
            <a:r>
              <a:rPr lang="en-US" altLang="zh-CN" sz="3000" i="1" dirty="0" smtClean="0">
                <a:latin typeface="Georgia" pitchFamily="18" charset="0"/>
              </a:rPr>
              <a:t>)</a:t>
            </a:r>
          </a:p>
          <a:p>
            <a:pPr marL="514350" indent="-514350">
              <a:lnSpc>
                <a:spcPct val="120000"/>
              </a:lnSpc>
            </a:pPr>
            <a:r>
              <a:rPr lang="en-US" altLang="zh-CN" sz="3000" i="1" dirty="0" smtClean="0">
                <a:latin typeface="Georgia" pitchFamily="18" charset="0"/>
              </a:rPr>
              <a:t>   ______ Mr. Wang ____ unhealthy.</a:t>
            </a:r>
          </a:p>
        </p:txBody>
      </p:sp>
      <p:sp>
        <p:nvSpPr>
          <p:cNvPr id="14" name="TextBox 13"/>
          <p:cNvSpPr txBox="1"/>
          <p:nvPr/>
        </p:nvSpPr>
        <p:spPr>
          <a:xfrm>
            <a:off x="611560" y="1844824"/>
            <a:ext cx="1021433"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How</a:t>
            </a:r>
            <a:endParaRPr lang="zh-CN" altLang="en-US" sz="3000" i="1" dirty="0">
              <a:solidFill>
                <a:srgbClr val="FF0000"/>
              </a:solidFill>
              <a:latin typeface="Georgia" pitchFamily="18" charset="0"/>
            </a:endParaRPr>
          </a:p>
        </p:txBody>
      </p:sp>
      <p:sp>
        <p:nvSpPr>
          <p:cNvPr id="15" name="TextBox 14"/>
          <p:cNvSpPr txBox="1"/>
          <p:nvPr/>
        </p:nvSpPr>
        <p:spPr>
          <a:xfrm>
            <a:off x="2071934" y="1844824"/>
            <a:ext cx="1059906"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often</a:t>
            </a:r>
            <a:endParaRPr lang="zh-CN" altLang="en-US" sz="3000" i="1" dirty="0">
              <a:solidFill>
                <a:srgbClr val="FF0000"/>
              </a:solidFill>
              <a:latin typeface="Georgia" pitchFamily="18" charset="0"/>
            </a:endParaRPr>
          </a:p>
        </p:txBody>
      </p:sp>
      <p:sp>
        <p:nvSpPr>
          <p:cNvPr id="16" name="TextBox 15"/>
          <p:cNvSpPr txBox="1"/>
          <p:nvPr/>
        </p:nvSpPr>
        <p:spPr>
          <a:xfrm>
            <a:off x="3491880" y="1844824"/>
            <a:ext cx="958917"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does</a:t>
            </a:r>
            <a:endParaRPr lang="zh-CN" altLang="en-US" sz="3000" i="1" dirty="0">
              <a:solidFill>
                <a:srgbClr val="FF0000"/>
              </a:solidFill>
              <a:latin typeface="Georgia" pitchFamily="18" charset="0"/>
            </a:endParaRPr>
          </a:p>
        </p:txBody>
      </p:sp>
      <p:sp>
        <p:nvSpPr>
          <p:cNvPr id="17" name="TextBox 16"/>
          <p:cNvSpPr txBox="1"/>
          <p:nvPr/>
        </p:nvSpPr>
        <p:spPr>
          <a:xfrm>
            <a:off x="611560" y="2947010"/>
            <a:ext cx="1021433"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How</a:t>
            </a:r>
            <a:endParaRPr lang="zh-CN" altLang="en-US" sz="3000" i="1" dirty="0">
              <a:solidFill>
                <a:srgbClr val="FF0000"/>
              </a:solidFill>
              <a:latin typeface="Georgia" pitchFamily="18" charset="0"/>
            </a:endParaRPr>
          </a:p>
        </p:txBody>
      </p:sp>
      <p:sp>
        <p:nvSpPr>
          <p:cNvPr id="18" name="TextBox 17"/>
          <p:cNvSpPr txBox="1"/>
          <p:nvPr/>
        </p:nvSpPr>
        <p:spPr>
          <a:xfrm>
            <a:off x="1835696" y="2947010"/>
            <a:ext cx="1184940"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many</a:t>
            </a:r>
            <a:endParaRPr lang="zh-CN" altLang="en-US" sz="3000" i="1" dirty="0">
              <a:solidFill>
                <a:srgbClr val="FF0000"/>
              </a:solidFill>
              <a:latin typeface="Georgia" pitchFamily="18" charset="0"/>
            </a:endParaRPr>
          </a:p>
        </p:txBody>
      </p:sp>
      <p:sp>
        <p:nvSpPr>
          <p:cNvPr id="19" name="TextBox 18"/>
          <p:cNvSpPr txBox="1"/>
          <p:nvPr/>
        </p:nvSpPr>
        <p:spPr>
          <a:xfrm>
            <a:off x="3203848" y="2947010"/>
            <a:ext cx="1172116"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hours</a:t>
            </a:r>
            <a:endParaRPr lang="zh-CN" altLang="en-US" sz="3000" i="1" dirty="0">
              <a:solidFill>
                <a:srgbClr val="FF0000"/>
              </a:solidFill>
              <a:latin typeface="Georgia" pitchFamily="18" charset="0"/>
            </a:endParaRPr>
          </a:p>
        </p:txBody>
      </p:sp>
      <p:sp>
        <p:nvSpPr>
          <p:cNvPr id="20" name="TextBox 19"/>
          <p:cNvSpPr txBox="1"/>
          <p:nvPr/>
        </p:nvSpPr>
        <p:spPr>
          <a:xfrm>
            <a:off x="611560" y="4077072"/>
            <a:ext cx="1021433"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How</a:t>
            </a:r>
            <a:endParaRPr lang="zh-CN" altLang="en-US" sz="3000" i="1" dirty="0">
              <a:solidFill>
                <a:srgbClr val="FF0000"/>
              </a:solidFill>
              <a:latin typeface="Georgia" pitchFamily="18" charset="0"/>
            </a:endParaRPr>
          </a:p>
        </p:txBody>
      </p:sp>
      <p:sp>
        <p:nvSpPr>
          <p:cNvPr id="21" name="TextBox 20"/>
          <p:cNvSpPr txBox="1"/>
          <p:nvPr/>
        </p:nvSpPr>
        <p:spPr>
          <a:xfrm>
            <a:off x="1835696" y="4077072"/>
            <a:ext cx="1184940"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many</a:t>
            </a:r>
            <a:endParaRPr lang="zh-CN" altLang="en-US" sz="3000" i="1" dirty="0">
              <a:solidFill>
                <a:srgbClr val="FF0000"/>
              </a:solidFill>
              <a:latin typeface="Georgia" pitchFamily="18" charset="0"/>
            </a:endParaRPr>
          </a:p>
        </p:txBody>
      </p:sp>
      <p:sp>
        <p:nvSpPr>
          <p:cNvPr id="22" name="TextBox 21"/>
          <p:cNvSpPr txBox="1"/>
          <p:nvPr/>
        </p:nvSpPr>
        <p:spPr>
          <a:xfrm>
            <a:off x="3203848" y="4077072"/>
            <a:ext cx="1116011"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times</a:t>
            </a:r>
            <a:endParaRPr lang="zh-CN" altLang="en-US" sz="3000" i="1" dirty="0">
              <a:solidFill>
                <a:srgbClr val="FF0000"/>
              </a:solidFill>
              <a:latin typeface="Georgia" pitchFamily="18" charset="0"/>
            </a:endParaRPr>
          </a:p>
        </p:txBody>
      </p:sp>
      <p:sp>
        <p:nvSpPr>
          <p:cNvPr id="23" name="TextBox 22"/>
          <p:cNvSpPr txBox="1"/>
          <p:nvPr/>
        </p:nvSpPr>
        <p:spPr>
          <a:xfrm>
            <a:off x="608824" y="5733256"/>
            <a:ext cx="1370888"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Maybe</a:t>
            </a:r>
            <a:endParaRPr lang="zh-CN" altLang="en-US" sz="3000" i="1" dirty="0">
              <a:solidFill>
                <a:srgbClr val="FF0000"/>
              </a:solidFill>
              <a:latin typeface="Georgia" pitchFamily="18" charset="0"/>
            </a:endParaRPr>
          </a:p>
        </p:txBody>
      </p:sp>
      <p:sp>
        <p:nvSpPr>
          <p:cNvPr id="24" name="TextBox 23"/>
          <p:cNvSpPr txBox="1"/>
          <p:nvPr/>
        </p:nvSpPr>
        <p:spPr>
          <a:xfrm>
            <a:off x="4211960" y="5733256"/>
            <a:ext cx="463588" cy="553998"/>
          </a:xfrm>
          <a:prstGeom prst="rect">
            <a:avLst/>
          </a:prstGeom>
          <a:noFill/>
        </p:spPr>
        <p:txBody>
          <a:bodyPr wrap="none" rtlCol="0">
            <a:spAutoFit/>
          </a:bodyPr>
          <a:lstStyle/>
          <a:p>
            <a:r>
              <a:rPr lang="en-US" altLang="zh-CN" sz="3000" i="1" dirty="0" smtClean="0">
                <a:solidFill>
                  <a:srgbClr val="FF0000"/>
                </a:solidFill>
                <a:latin typeface="Georgia" pitchFamily="18" charset="0"/>
              </a:rPr>
              <a:t>is</a:t>
            </a:r>
            <a:endParaRPr lang="zh-CN" altLang="en-US" sz="30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清脆4.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lide(fromBottom)">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清脆4.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Bottom)">
                                      <p:cBhvr>
                                        <p:cTn id="22"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2" name="清脆4.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lide(fromBottom)">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2" name="清脆4.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lide(fromBottom)">
                                      <p:cBhvr>
                                        <p:cTn id="32" dur="500"/>
                                        <p:tgtEl>
                                          <p:spTgt spid="19"/>
                                        </p:tgtEl>
                                      </p:cBhvr>
                                    </p:animEffect>
                                  </p:childTnLst>
                                  <p:subTnLst>
                                    <p:audio>
                                      <p:cMediaNode>
                                        <p:cTn display="0" masterRel="sameClick">
                                          <p:stCondLst>
                                            <p:cond evt="begin" delay="0">
                                              <p:tn val="30"/>
                                            </p:cond>
                                          </p:stCondLst>
                                          <p:endCondLst>
                                            <p:cond evt="onStopAudio" delay="0">
                                              <p:tgtEl>
                                                <p:sldTgt/>
                                              </p:tgtEl>
                                            </p:cond>
                                          </p:endCondLst>
                                        </p:cTn>
                                        <p:tgtEl>
                                          <p:sndTgt r:embed="rId2" name="清脆4.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lide(fromBottom)">
                                      <p:cBhvr>
                                        <p:cTn id="37" dur="500"/>
                                        <p:tgtEl>
                                          <p:spTgt spid="20"/>
                                        </p:tgtEl>
                                      </p:cBhvr>
                                    </p:animEffect>
                                  </p:childTnLst>
                                  <p:subTnLst>
                                    <p:audio>
                                      <p:cMediaNode>
                                        <p:cTn display="0" masterRel="sameClick">
                                          <p:stCondLst>
                                            <p:cond evt="begin" delay="0">
                                              <p:tn val="35"/>
                                            </p:cond>
                                          </p:stCondLst>
                                          <p:endCondLst>
                                            <p:cond evt="onStopAudio" delay="0">
                                              <p:tgtEl>
                                                <p:sldTgt/>
                                              </p:tgtEl>
                                            </p:cond>
                                          </p:endCondLst>
                                        </p:cTn>
                                        <p:tgtEl>
                                          <p:sndTgt r:embed="rId2" name="清脆4.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lide(fromBottom)">
                                      <p:cBhvr>
                                        <p:cTn id="42" dur="500"/>
                                        <p:tgtEl>
                                          <p:spTgt spid="21"/>
                                        </p:tgtEl>
                                      </p:cBhvr>
                                    </p:animEffect>
                                  </p:childTnLst>
                                  <p:subTnLst>
                                    <p:audio>
                                      <p:cMediaNode>
                                        <p:cTn display="0" masterRel="sameClick">
                                          <p:stCondLst>
                                            <p:cond evt="begin" delay="0">
                                              <p:tn val="40"/>
                                            </p:cond>
                                          </p:stCondLst>
                                          <p:endCondLst>
                                            <p:cond evt="onStopAudio" delay="0">
                                              <p:tgtEl>
                                                <p:sldTgt/>
                                              </p:tgtEl>
                                            </p:cond>
                                          </p:endCondLst>
                                        </p:cTn>
                                        <p:tgtEl>
                                          <p:sndTgt r:embed="rId2" name="清脆4.wav"/>
                                        </p:tgtEl>
                                      </p:cMediaNode>
                                    </p:audio>
                                  </p:sub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slide(fromBottom)">
                                      <p:cBhvr>
                                        <p:cTn id="47" dur="500"/>
                                        <p:tgtEl>
                                          <p:spTgt spid="22"/>
                                        </p:tgtEl>
                                      </p:cBhvr>
                                    </p:animEffect>
                                  </p:childTnLst>
                                  <p:subTnLst>
                                    <p:audio>
                                      <p:cMediaNode>
                                        <p:cTn display="0" masterRel="sameClick">
                                          <p:stCondLst>
                                            <p:cond evt="begin" delay="0">
                                              <p:tn val="45"/>
                                            </p:cond>
                                          </p:stCondLst>
                                          <p:endCondLst>
                                            <p:cond evt="onStopAudio" delay="0">
                                              <p:tgtEl>
                                                <p:sldTgt/>
                                              </p:tgtEl>
                                            </p:cond>
                                          </p:endCondLst>
                                        </p:cTn>
                                        <p:tgtEl>
                                          <p:sndTgt r:embed="rId2" name="清脆4.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slide(fromBottom)">
                                      <p:cBhvr>
                                        <p:cTn id="52" dur="5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2" name="清脆4.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slide(fromBottom)">
                                      <p:cBhvr>
                                        <p:cTn id="57" dur="500"/>
                                        <p:tgtEl>
                                          <p:spTgt spid="24"/>
                                        </p:tgtEl>
                                      </p:cBhvr>
                                    </p:animEffect>
                                  </p:childTnLst>
                                  <p:subTnLst>
                                    <p:audio>
                                      <p:cMediaNode>
                                        <p:cTn display="0" masterRel="sameClick">
                                          <p:stCondLst>
                                            <p:cond evt="begin" delay="0">
                                              <p:tn val="55"/>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Listen and read</a:t>
            </a:r>
            <a:endParaRPr lang="zh-CN" altLang="en-US" sz="5400" b="0" i="0" dirty="0">
              <a:latin typeface="Script MT Bold" pitchFamily="66" charset="0"/>
            </a:endParaRPr>
          </a:p>
        </p:txBody>
      </p:sp>
      <p:sp>
        <p:nvSpPr>
          <p:cNvPr id="17" name="TextBox 16"/>
          <p:cNvSpPr txBox="1"/>
          <p:nvPr/>
        </p:nvSpPr>
        <p:spPr>
          <a:xfrm>
            <a:off x="1331640" y="1916832"/>
            <a:ext cx="7488832" cy="4146520"/>
          </a:xfrm>
          <a:prstGeom prst="rect">
            <a:avLst/>
          </a:prstGeom>
          <a:noFill/>
        </p:spPr>
        <p:txBody>
          <a:bodyPr wrap="square" rtlCol="0">
            <a:spAutoFit/>
          </a:bodyPr>
          <a:lstStyle/>
          <a:p>
            <a:pPr>
              <a:lnSpc>
                <a:spcPct val="150000"/>
              </a:lnSpc>
            </a:pPr>
            <a:r>
              <a:rPr lang="en-US" altLang="zh-CN" sz="3600" i="1" dirty="0" smtClean="0">
                <a:latin typeface="Georgia" pitchFamily="18" charset="0"/>
              </a:rPr>
              <a:t>There’s a sport just for you,</a:t>
            </a:r>
          </a:p>
          <a:p>
            <a:pPr>
              <a:lnSpc>
                <a:spcPct val="150000"/>
              </a:lnSpc>
            </a:pPr>
            <a:r>
              <a:rPr lang="en-US" altLang="zh-CN" sz="3600" i="1" dirty="0" smtClean="0">
                <a:latin typeface="Georgia" pitchFamily="18" charset="0"/>
              </a:rPr>
              <a:t>So what can you do?</a:t>
            </a:r>
          </a:p>
          <a:p>
            <a:pPr>
              <a:lnSpc>
                <a:spcPct val="150000"/>
              </a:lnSpc>
            </a:pPr>
            <a:r>
              <a:rPr lang="en-US" altLang="zh-CN" sz="3600" i="1" dirty="0" smtClean="0">
                <a:latin typeface="Georgia" pitchFamily="18" charset="0"/>
              </a:rPr>
              <a:t>Badminton or basketball?</a:t>
            </a:r>
          </a:p>
          <a:p>
            <a:pPr>
              <a:lnSpc>
                <a:spcPct val="150000"/>
              </a:lnSpc>
            </a:pPr>
            <a:r>
              <a:rPr lang="en-US" altLang="zh-CN" sz="3600" i="1" dirty="0" smtClean="0">
                <a:latin typeface="Georgia" pitchFamily="18" charset="0"/>
              </a:rPr>
              <a:t>How about swimming?</a:t>
            </a:r>
          </a:p>
          <a:p>
            <a:pPr>
              <a:lnSpc>
                <a:spcPct val="150000"/>
              </a:lnSpc>
            </a:pPr>
            <a:r>
              <a:rPr lang="en-US" altLang="zh-CN" sz="3600" i="1" dirty="0" smtClean="0">
                <a:latin typeface="Georgia" pitchFamily="18" charset="0"/>
              </a:rPr>
              <a:t>Or just try them all!</a:t>
            </a:r>
            <a:endParaRPr lang="zh-CN" altLang="en-US" sz="3600" i="1" dirty="0">
              <a:latin typeface="Georgia" pitchFamily="18" charset="0"/>
            </a:endParaRPr>
          </a:p>
        </p:txBody>
      </p:sp>
      <p:sp>
        <p:nvSpPr>
          <p:cNvPr id="18" name="TextBox 17"/>
          <p:cNvSpPr txBox="1"/>
          <p:nvPr/>
        </p:nvSpPr>
        <p:spPr>
          <a:xfrm>
            <a:off x="3491880" y="198245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40" name="标题 4"/>
          <p:cNvSpPr txBox="1">
            <a:spLocks/>
          </p:cNvSpPr>
          <p:nvPr/>
        </p:nvSpPr>
        <p:spPr>
          <a:xfrm>
            <a:off x="827584" y="1052736"/>
            <a:ext cx="7500990" cy="722311"/>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400" b="0" i="0" u="none" strike="noStrike" kern="1200" cap="none" spc="0" normalizeH="0" baseline="0" noProof="0" dirty="0" smtClean="0">
                <a:ln>
                  <a:noFill/>
                </a:ln>
                <a:solidFill>
                  <a:srgbClr val="038710"/>
                </a:solidFill>
                <a:effectLst/>
                <a:uLnTx/>
                <a:uFillTx/>
                <a:latin typeface="Script MT Bold" pitchFamily="66" charset="0"/>
                <a:ea typeface="+mj-ea"/>
                <a:cs typeface="+mj-cs"/>
              </a:rPr>
              <a:t>Notice the stress</a:t>
            </a:r>
            <a:r>
              <a:rPr kumimoji="0" lang="en-US" altLang="zh-CN" sz="4400" b="0" i="0" u="none" strike="noStrike" kern="1200" cap="none" spc="0" normalizeH="0" noProof="0" dirty="0" smtClean="0">
                <a:ln>
                  <a:noFill/>
                </a:ln>
                <a:solidFill>
                  <a:srgbClr val="038710"/>
                </a:solidFill>
                <a:effectLst/>
                <a:uLnTx/>
                <a:uFillTx/>
                <a:latin typeface="Script MT Bold" pitchFamily="66" charset="0"/>
                <a:ea typeface="+mj-ea"/>
                <a:cs typeface="+mj-cs"/>
              </a:rPr>
              <a:t> and rhythm.</a:t>
            </a:r>
            <a:endParaRPr kumimoji="0" lang="zh-CN" altLang="en-US" sz="4400" b="0" i="0" u="none" strike="noStrike" kern="1200" cap="none" spc="0" normalizeH="0" baseline="0" noProof="0" dirty="0">
              <a:ln>
                <a:noFill/>
              </a:ln>
              <a:solidFill>
                <a:srgbClr val="038710"/>
              </a:solidFill>
              <a:effectLst/>
              <a:uLnTx/>
              <a:uFillTx/>
              <a:latin typeface="Script MT Bold" pitchFamily="66" charset="0"/>
              <a:ea typeface="+mj-ea"/>
              <a:cs typeface="+mj-cs"/>
            </a:endParaRPr>
          </a:p>
        </p:txBody>
      </p:sp>
      <p:sp>
        <p:nvSpPr>
          <p:cNvPr id="41" name="TextBox 40"/>
          <p:cNvSpPr txBox="1"/>
          <p:nvPr/>
        </p:nvSpPr>
        <p:spPr>
          <a:xfrm>
            <a:off x="6258509" y="198884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42" name="TextBox 41"/>
          <p:cNvSpPr txBox="1"/>
          <p:nvPr/>
        </p:nvSpPr>
        <p:spPr>
          <a:xfrm>
            <a:off x="2154053" y="277453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43" name="TextBox 42"/>
          <p:cNvSpPr txBox="1"/>
          <p:nvPr/>
        </p:nvSpPr>
        <p:spPr>
          <a:xfrm>
            <a:off x="5034373" y="278092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44" name="TextBox 43"/>
          <p:cNvSpPr txBox="1"/>
          <p:nvPr/>
        </p:nvSpPr>
        <p:spPr>
          <a:xfrm>
            <a:off x="1577989" y="356662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45" name="TextBox 44"/>
          <p:cNvSpPr txBox="1"/>
          <p:nvPr/>
        </p:nvSpPr>
        <p:spPr>
          <a:xfrm>
            <a:off x="4530317" y="357301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46" name="TextBox 45"/>
          <p:cNvSpPr txBox="1"/>
          <p:nvPr/>
        </p:nvSpPr>
        <p:spPr>
          <a:xfrm>
            <a:off x="3954253" y="450273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47" name="TextBox 46"/>
          <p:cNvSpPr txBox="1"/>
          <p:nvPr/>
        </p:nvSpPr>
        <p:spPr>
          <a:xfrm>
            <a:off x="2195736" y="529481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48" name="TextBox 47"/>
          <p:cNvSpPr txBox="1"/>
          <p:nvPr/>
        </p:nvSpPr>
        <p:spPr>
          <a:xfrm>
            <a:off x="4932040" y="530120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38" name="TextBox 37"/>
          <p:cNvSpPr txBox="1"/>
          <p:nvPr/>
        </p:nvSpPr>
        <p:spPr>
          <a:xfrm>
            <a:off x="323528" y="1124744"/>
            <a:ext cx="8280920" cy="5306068"/>
          </a:xfrm>
          <a:prstGeom prst="rect">
            <a:avLst/>
          </a:prstGeom>
          <a:noFill/>
        </p:spPr>
        <p:txBody>
          <a:bodyPr wrap="square" rtlCol="0">
            <a:spAutoFit/>
          </a:bodyPr>
          <a:lstStyle/>
          <a:p>
            <a:pPr marL="514350" indent="-514350">
              <a:lnSpc>
                <a:spcPct val="110000"/>
              </a:lnSpc>
            </a:pPr>
            <a:r>
              <a:rPr lang="en-US" altLang="zh-CN" sz="2800" i="1" dirty="0" smtClean="0">
                <a:latin typeface="Georgia" pitchFamily="18" charset="0"/>
              </a:rPr>
              <a:t>1. I </a:t>
            </a:r>
            <a:r>
              <a:rPr lang="en-US" altLang="zh-CN" sz="2800" i="1" u="sng" dirty="0" smtClean="0">
                <a:latin typeface="Georgia" pitchFamily="18" charset="0"/>
              </a:rPr>
              <a:t>sometimes</a:t>
            </a:r>
            <a:r>
              <a:rPr lang="en-US" altLang="zh-CN" sz="2800" i="1" dirty="0" smtClean="0">
                <a:latin typeface="Georgia" pitchFamily="18" charset="0"/>
              </a:rPr>
              <a:t> read storybooks at home. (</a:t>
            </a:r>
            <a:r>
              <a:rPr lang="zh-CN" altLang="en-US" sz="2800" i="1" dirty="0" smtClean="0">
                <a:latin typeface="Georgia" pitchFamily="18" charset="0"/>
              </a:rPr>
              <a:t>划线提问</a:t>
            </a:r>
            <a:r>
              <a:rPr lang="en-US" altLang="zh-CN" sz="2800" i="1" dirty="0" smtClean="0">
                <a:latin typeface="Georgia" pitchFamily="18" charset="0"/>
              </a:rPr>
              <a:t>)</a:t>
            </a:r>
          </a:p>
          <a:p>
            <a:pPr marL="514350" indent="-514350">
              <a:lnSpc>
                <a:spcPct val="110000"/>
              </a:lnSpc>
            </a:pPr>
            <a:r>
              <a:rPr lang="en-US" altLang="zh-CN" sz="2800" i="1" dirty="0" smtClean="0">
                <a:latin typeface="Georgia" pitchFamily="18" charset="0"/>
              </a:rPr>
              <a:t>   ______ ______ do you read storybooks at home?</a:t>
            </a:r>
          </a:p>
          <a:p>
            <a:pPr marL="514350" indent="-514350">
              <a:lnSpc>
                <a:spcPct val="110000"/>
              </a:lnSpc>
            </a:pPr>
            <a:r>
              <a:rPr lang="en-US" altLang="zh-CN" sz="2800" i="1" dirty="0" smtClean="0">
                <a:latin typeface="Georgia" pitchFamily="18" charset="0"/>
              </a:rPr>
              <a:t>2. They often play basketball on Saturdays and Sundays. (</a:t>
            </a:r>
            <a:r>
              <a:rPr lang="zh-CN" altLang="en-US" sz="2800" i="1" dirty="0" smtClean="0">
                <a:latin typeface="Georgia" pitchFamily="18" charset="0"/>
              </a:rPr>
              <a:t>同义句</a:t>
            </a:r>
            <a:r>
              <a:rPr lang="en-US" altLang="zh-CN" sz="2800" i="1" dirty="0" smtClean="0">
                <a:latin typeface="Georgia" pitchFamily="18" charset="0"/>
              </a:rPr>
              <a:t>)</a:t>
            </a:r>
          </a:p>
          <a:p>
            <a:pPr marL="514350" indent="-514350">
              <a:lnSpc>
                <a:spcPct val="110000"/>
              </a:lnSpc>
            </a:pPr>
            <a:r>
              <a:rPr lang="en-US" altLang="zh-CN" sz="2800" i="1" dirty="0" smtClean="0">
                <a:latin typeface="Georgia" pitchFamily="18" charset="0"/>
              </a:rPr>
              <a:t>   They often play basketball ______ _______.</a:t>
            </a:r>
          </a:p>
          <a:p>
            <a:pPr marL="514350" indent="-514350">
              <a:lnSpc>
                <a:spcPct val="110000"/>
              </a:lnSpc>
            </a:pPr>
            <a:r>
              <a:rPr lang="en-US" altLang="zh-CN" sz="2800" i="1" dirty="0" smtClean="0">
                <a:latin typeface="Georgia" pitchFamily="18" charset="0"/>
              </a:rPr>
              <a:t>3. I like English best in the school. (</a:t>
            </a:r>
            <a:r>
              <a:rPr lang="zh-CN" altLang="en-US" sz="2800" i="1" dirty="0" smtClean="0">
                <a:latin typeface="Georgia" pitchFamily="18" charset="0"/>
              </a:rPr>
              <a:t>同义句</a:t>
            </a:r>
            <a:r>
              <a:rPr lang="en-US" altLang="zh-CN" sz="2800" i="1" dirty="0" smtClean="0">
                <a:latin typeface="Georgia" pitchFamily="18" charset="0"/>
              </a:rPr>
              <a:t>)</a:t>
            </a:r>
          </a:p>
          <a:p>
            <a:pPr marL="514350" indent="-514350">
              <a:lnSpc>
                <a:spcPct val="110000"/>
              </a:lnSpc>
            </a:pPr>
            <a:r>
              <a:rPr lang="en-US" altLang="zh-CN" sz="2800" i="1" dirty="0" smtClean="0">
                <a:latin typeface="Georgia" pitchFamily="18" charset="0"/>
              </a:rPr>
              <a:t>   English is my _______ _______ in the school.</a:t>
            </a:r>
          </a:p>
          <a:p>
            <a:pPr marL="514350" indent="-514350">
              <a:lnSpc>
                <a:spcPct val="110000"/>
              </a:lnSpc>
            </a:pPr>
            <a:r>
              <a:rPr lang="en-US" altLang="zh-CN" sz="2800" i="1" dirty="0" smtClean="0">
                <a:latin typeface="Georgia" pitchFamily="18" charset="0"/>
              </a:rPr>
              <a:t>4. She often </a:t>
            </a:r>
            <a:r>
              <a:rPr lang="en-US" altLang="zh-CN" sz="2800" i="1" u="sng" dirty="0" smtClean="0">
                <a:latin typeface="Georgia" pitchFamily="18" charset="0"/>
              </a:rPr>
              <a:t>goes shopping</a:t>
            </a:r>
            <a:r>
              <a:rPr lang="en-US" altLang="zh-CN" sz="2800" i="1" dirty="0" smtClean="0">
                <a:latin typeface="Georgia" pitchFamily="18" charset="0"/>
              </a:rPr>
              <a:t> with her friend. (</a:t>
            </a:r>
            <a:r>
              <a:rPr lang="zh-CN" altLang="en-US" sz="2800" i="1" dirty="0" smtClean="0">
                <a:latin typeface="Georgia" pitchFamily="18" charset="0"/>
              </a:rPr>
              <a:t>划线提问</a:t>
            </a:r>
            <a:r>
              <a:rPr lang="en-US" altLang="zh-CN" sz="2800" i="1" dirty="0" smtClean="0">
                <a:latin typeface="Georgia" pitchFamily="18" charset="0"/>
              </a:rPr>
              <a:t>)</a:t>
            </a:r>
          </a:p>
          <a:p>
            <a:pPr marL="514350" indent="-514350">
              <a:lnSpc>
                <a:spcPct val="110000"/>
              </a:lnSpc>
            </a:pPr>
            <a:r>
              <a:rPr lang="en-US" altLang="zh-CN" sz="2800" i="1" dirty="0" smtClean="0">
                <a:latin typeface="Georgia" pitchFamily="18" charset="0"/>
              </a:rPr>
              <a:t>   ______ ______ she often do with her friend?</a:t>
            </a:r>
          </a:p>
        </p:txBody>
      </p:sp>
      <p:sp>
        <p:nvSpPr>
          <p:cNvPr id="39" name="TextBox 38"/>
          <p:cNvSpPr txBox="1"/>
          <p:nvPr/>
        </p:nvSpPr>
        <p:spPr>
          <a:xfrm>
            <a:off x="755576" y="1556792"/>
            <a:ext cx="1079142"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How</a:t>
            </a:r>
            <a:endParaRPr lang="zh-CN" altLang="en-US" sz="3200" i="1" dirty="0">
              <a:solidFill>
                <a:srgbClr val="FF0000"/>
              </a:solidFill>
              <a:latin typeface="Georgia" pitchFamily="18" charset="0"/>
            </a:endParaRPr>
          </a:p>
        </p:txBody>
      </p:sp>
      <p:sp>
        <p:nvSpPr>
          <p:cNvPr id="9" name="TextBox 8"/>
          <p:cNvSpPr txBox="1"/>
          <p:nvPr/>
        </p:nvSpPr>
        <p:spPr>
          <a:xfrm>
            <a:off x="2195736" y="1556792"/>
            <a:ext cx="1119217"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often</a:t>
            </a:r>
            <a:endParaRPr lang="zh-CN" altLang="en-US" sz="3200" i="1" dirty="0">
              <a:solidFill>
                <a:srgbClr val="FF0000"/>
              </a:solidFill>
              <a:latin typeface="Georgia" pitchFamily="18" charset="0"/>
            </a:endParaRPr>
          </a:p>
        </p:txBody>
      </p:sp>
      <p:sp>
        <p:nvSpPr>
          <p:cNvPr id="10" name="TextBox 9"/>
          <p:cNvSpPr txBox="1"/>
          <p:nvPr/>
        </p:nvSpPr>
        <p:spPr>
          <a:xfrm>
            <a:off x="5220072" y="3429000"/>
            <a:ext cx="647934"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on</a:t>
            </a:r>
            <a:endParaRPr lang="zh-CN" altLang="en-US" sz="3200" i="1" dirty="0">
              <a:solidFill>
                <a:srgbClr val="FF0000"/>
              </a:solidFill>
              <a:latin typeface="Georgia" pitchFamily="18" charset="0"/>
            </a:endParaRPr>
          </a:p>
        </p:txBody>
      </p:sp>
      <p:sp>
        <p:nvSpPr>
          <p:cNvPr id="11" name="TextBox 10"/>
          <p:cNvSpPr txBox="1"/>
          <p:nvPr/>
        </p:nvSpPr>
        <p:spPr>
          <a:xfrm>
            <a:off x="6084168" y="3429000"/>
            <a:ext cx="1975221"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weekends</a:t>
            </a:r>
            <a:endParaRPr lang="zh-CN" altLang="en-US" sz="3200" i="1" dirty="0">
              <a:solidFill>
                <a:srgbClr val="FF0000"/>
              </a:solidFill>
              <a:latin typeface="Georgia" pitchFamily="18" charset="0"/>
            </a:endParaRPr>
          </a:p>
        </p:txBody>
      </p:sp>
      <p:sp>
        <p:nvSpPr>
          <p:cNvPr id="12" name="TextBox 11"/>
          <p:cNvSpPr txBox="1"/>
          <p:nvPr/>
        </p:nvSpPr>
        <p:spPr>
          <a:xfrm>
            <a:off x="2926998" y="4365104"/>
            <a:ext cx="1645002"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favorite</a:t>
            </a:r>
            <a:endParaRPr lang="zh-CN" altLang="en-US" sz="3200" i="1" dirty="0">
              <a:solidFill>
                <a:srgbClr val="FF0000"/>
              </a:solidFill>
              <a:latin typeface="Georgia" pitchFamily="18" charset="0"/>
            </a:endParaRPr>
          </a:p>
        </p:txBody>
      </p:sp>
      <p:sp>
        <p:nvSpPr>
          <p:cNvPr id="13" name="TextBox 12"/>
          <p:cNvSpPr txBox="1"/>
          <p:nvPr/>
        </p:nvSpPr>
        <p:spPr>
          <a:xfrm>
            <a:off x="4617100" y="4365104"/>
            <a:ext cx="1467068"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subject</a:t>
            </a:r>
            <a:endParaRPr lang="zh-CN" altLang="en-US" sz="3200" i="1" dirty="0">
              <a:solidFill>
                <a:srgbClr val="FF0000"/>
              </a:solidFill>
              <a:latin typeface="Georgia" pitchFamily="18" charset="0"/>
            </a:endParaRPr>
          </a:p>
        </p:txBody>
      </p:sp>
      <p:sp>
        <p:nvSpPr>
          <p:cNvPr id="14" name="TextBox 13"/>
          <p:cNvSpPr txBox="1"/>
          <p:nvPr/>
        </p:nvSpPr>
        <p:spPr>
          <a:xfrm>
            <a:off x="755576" y="5805264"/>
            <a:ext cx="1194558"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What</a:t>
            </a:r>
            <a:endParaRPr lang="zh-CN" altLang="en-US" sz="3200" i="1" dirty="0">
              <a:solidFill>
                <a:srgbClr val="FF0000"/>
              </a:solidFill>
              <a:latin typeface="Georgia" pitchFamily="18" charset="0"/>
            </a:endParaRPr>
          </a:p>
        </p:txBody>
      </p:sp>
      <p:sp>
        <p:nvSpPr>
          <p:cNvPr id="15" name="TextBox 14"/>
          <p:cNvSpPr txBox="1"/>
          <p:nvPr/>
        </p:nvSpPr>
        <p:spPr>
          <a:xfrm>
            <a:off x="2264041" y="5805264"/>
            <a:ext cx="1011815"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does</a:t>
            </a:r>
            <a:endParaRPr lang="zh-CN" altLang="en-US" sz="32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清脆4.wav"/>
                                        </p:tgtEl>
                                      </p:cMediaNode>
                                    </p:audio>
                                  </p:sub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清脆4.wav"/>
                                        </p:tgtEl>
                                      </p:cMediaNode>
                                    </p:audio>
                                  </p:sub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清脆4.wav"/>
                                        </p:tgtEl>
                                      </p:cMediaNode>
                                    </p:audio>
                                  </p:sub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清脆4.wav"/>
                                        </p:tgtEl>
                                      </p:cMediaNode>
                                    </p:audio>
                                  </p:sub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清脆4.wav"/>
                                        </p:tgtEl>
                                      </p:cMediaNode>
                                    </p:audio>
                                  </p:sub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清脆4.wav"/>
                                        </p:tgtEl>
                                      </p:cMediaNode>
                                    </p:audio>
                                  </p:sub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9" grpId="0"/>
      <p:bldP spid="10" grpId="0"/>
      <p:bldP spid="11" grpId="0"/>
      <p:bldP spid="12" grpId="0"/>
      <p:bldP spid="13" grpId="0"/>
      <p:bldP spid="14"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16" name="TextBox 15"/>
          <p:cNvSpPr txBox="1"/>
          <p:nvPr/>
        </p:nvSpPr>
        <p:spPr>
          <a:xfrm>
            <a:off x="395536" y="1124744"/>
            <a:ext cx="8352928" cy="5262979"/>
          </a:xfrm>
          <a:prstGeom prst="rect">
            <a:avLst/>
          </a:prstGeom>
          <a:noFill/>
        </p:spPr>
        <p:txBody>
          <a:bodyPr wrap="square" rtlCol="0">
            <a:spAutoFit/>
          </a:bodyPr>
          <a:lstStyle/>
          <a:p>
            <a:pPr marL="514350" indent="-514350"/>
            <a:r>
              <a:rPr lang="en-US" altLang="zh-CN" sz="2800" i="1" dirty="0" smtClean="0">
                <a:latin typeface="Georgia" pitchFamily="18" charset="0"/>
              </a:rPr>
              <a:t>1. It isn’t warm today, ___ the sun is shining.</a:t>
            </a:r>
          </a:p>
          <a:p>
            <a:pPr marL="514350" indent="-514350"/>
            <a:r>
              <a:rPr lang="en-US" altLang="zh-CN" sz="2800" i="1" dirty="0" smtClean="0">
                <a:latin typeface="Georgia" pitchFamily="18" charset="0"/>
              </a:rPr>
              <a:t>   A. or          B. and          C. because       D. although</a:t>
            </a:r>
          </a:p>
          <a:p>
            <a:pPr marL="514350" indent="-514350"/>
            <a:r>
              <a:rPr lang="en-US" altLang="zh-CN" sz="2800" i="1" dirty="0" smtClean="0">
                <a:latin typeface="Georgia" pitchFamily="18" charset="0"/>
              </a:rPr>
              <a:t>2. I think twenty percent of the students ___ Wang </a:t>
            </a:r>
            <a:r>
              <a:rPr lang="en-US" altLang="zh-CN" sz="2800" i="1" dirty="0" err="1" smtClean="0">
                <a:latin typeface="Georgia" pitchFamily="18" charset="0"/>
              </a:rPr>
              <a:t>Dongcheng’s</a:t>
            </a:r>
            <a:r>
              <a:rPr lang="en-US" altLang="zh-CN" sz="2800" i="1" dirty="0" smtClean="0">
                <a:latin typeface="Georgia" pitchFamily="18" charset="0"/>
              </a:rPr>
              <a:t> new songs.</a:t>
            </a:r>
          </a:p>
          <a:p>
            <a:pPr marL="514350" indent="-514350"/>
            <a:r>
              <a:rPr lang="en-US" altLang="zh-CN" sz="2800" i="1" dirty="0" smtClean="0">
                <a:latin typeface="Georgia" pitchFamily="18" charset="0"/>
              </a:rPr>
              <a:t>   A. likes listening to       B. like to listen</a:t>
            </a:r>
          </a:p>
          <a:p>
            <a:pPr marL="514350" indent="-514350"/>
            <a:r>
              <a:rPr lang="en-US" altLang="zh-CN" sz="2800" i="1" dirty="0" smtClean="0">
                <a:latin typeface="Georgia" pitchFamily="18" charset="0"/>
              </a:rPr>
              <a:t>   C. likes to listen             D. like listening to</a:t>
            </a:r>
          </a:p>
          <a:p>
            <a:pPr marL="514350" indent="-514350"/>
            <a:r>
              <a:rPr lang="en-US" altLang="zh-CN" sz="2800" i="1" dirty="0" smtClean="0">
                <a:latin typeface="Georgia" pitchFamily="18" charset="0"/>
              </a:rPr>
              <a:t>3. Summer holiday is coming. Li Lei with his father ___ to go to Shanghai.</a:t>
            </a:r>
          </a:p>
          <a:p>
            <a:pPr marL="514350" indent="-514350"/>
            <a:r>
              <a:rPr lang="en-US" altLang="zh-CN" sz="2800" i="1" dirty="0" smtClean="0">
                <a:latin typeface="Georgia" pitchFamily="18" charset="0"/>
              </a:rPr>
              <a:t>   A. want    B. will want     C. wants    D. wanted</a:t>
            </a:r>
          </a:p>
          <a:p>
            <a:pPr marL="514350" indent="-514350"/>
            <a:r>
              <a:rPr lang="en-US" altLang="zh-CN" sz="2800" i="1" dirty="0" smtClean="0">
                <a:latin typeface="Georgia" pitchFamily="18" charset="0"/>
              </a:rPr>
              <a:t>4. Can you speak a little louder? I can ___ hear you.</a:t>
            </a:r>
          </a:p>
          <a:p>
            <a:pPr marL="514350" indent="-514350"/>
            <a:r>
              <a:rPr lang="en-US" altLang="zh-CN" sz="2800" i="1" dirty="0" smtClean="0">
                <a:latin typeface="Georgia" pitchFamily="18" charset="0"/>
              </a:rPr>
              <a:t>   A. hard      B. really     C. hardly      D. clearly</a:t>
            </a:r>
            <a:endParaRPr lang="zh-CN" altLang="en-US" sz="2800" i="1" dirty="0">
              <a:latin typeface="Georgia" pitchFamily="18" charset="0"/>
            </a:endParaRPr>
          </a:p>
        </p:txBody>
      </p:sp>
      <p:sp>
        <p:nvSpPr>
          <p:cNvPr id="17" name="笑脸 16"/>
          <p:cNvSpPr/>
          <p:nvPr/>
        </p:nvSpPr>
        <p:spPr>
          <a:xfrm>
            <a:off x="6444208" y="1556792"/>
            <a:ext cx="500066" cy="500066"/>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笑脸 17"/>
          <p:cNvSpPr/>
          <p:nvPr/>
        </p:nvSpPr>
        <p:spPr>
          <a:xfrm>
            <a:off x="4211960" y="3284984"/>
            <a:ext cx="500066" cy="500066"/>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笑脸 18"/>
          <p:cNvSpPr/>
          <p:nvPr/>
        </p:nvSpPr>
        <p:spPr>
          <a:xfrm>
            <a:off x="4572000" y="4581128"/>
            <a:ext cx="500066" cy="500066"/>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笑脸 19"/>
          <p:cNvSpPr/>
          <p:nvPr/>
        </p:nvSpPr>
        <p:spPr>
          <a:xfrm>
            <a:off x="4067944" y="5881262"/>
            <a:ext cx="500066" cy="500066"/>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ICE03.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ICE03.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ICE03.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ICE0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15" name="TextBox 14"/>
          <p:cNvSpPr txBox="1"/>
          <p:nvPr/>
        </p:nvSpPr>
        <p:spPr>
          <a:xfrm>
            <a:off x="142876" y="966370"/>
            <a:ext cx="8786842" cy="4832092"/>
          </a:xfrm>
          <a:prstGeom prst="rect">
            <a:avLst/>
          </a:prstGeom>
          <a:noFill/>
        </p:spPr>
        <p:txBody>
          <a:bodyPr wrap="square" rtlCol="0">
            <a:spAutoFit/>
          </a:bodyPr>
          <a:lstStyle/>
          <a:p>
            <a:pPr algn="l"/>
            <a:r>
              <a:rPr lang="zh-CN" altLang="en-US" sz="2800" dirty="0" smtClean="0">
                <a:latin typeface="黑体" pitchFamily="49" charset="-122"/>
                <a:ea typeface="黑体" pitchFamily="49" charset="-122"/>
              </a:rPr>
              <a:t>用所给词的适当形式填空</a:t>
            </a:r>
          </a:p>
          <a:p>
            <a:pPr algn="l"/>
            <a:endParaRPr lang="en-US" altLang="zh-CN" sz="2800" i="1" dirty="0" smtClean="0">
              <a:latin typeface="Georgia" pitchFamily="18" charset="0"/>
              <a:ea typeface="黑体" pitchFamily="49" charset="-122"/>
            </a:endParaRPr>
          </a:p>
          <a:p>
            <a:pPr algn="l"/>
            <a:r>
              <a:rPr lang="en-US" altLang="zh-CN" sz="2800" i="1" dirty="0" smtClean="0">
                <a:latin typeface="Georgia" pitchFamily="18" charset="0"/>
                <a:ea typeface="黑体" pitchFamily="49" charset="-122"/>
              </a:rPr>
              <a:t>1. Where _______ (do) Mary go on vacation? </a:t>
            </a:r>
          </a:p>
          <a:p>
            <a:pPr algn="l"/>
            <a:endParaRPr lang="en-US" altLang="zh-CN" sz="2800" i="1" dirty="0" smtClean="0">
              <a:latin typeface="Georgia" pitchFamily="18" charset="0"/>
              <a:ea typeface="黑体" pitchFamily="49" charset="-122"/>
            </a:endParaRPr>
          </a:p>
          <a:p>
            <a:pPr algn="l"/>
            <a:r>
              <a:rPr lang="en-US" altLang="zh-CN" sz="2800" i="1" dirty="0" smtClean="0">
                <a:latin typeface="Georgia" pitchFamily="18" charset="0"/>
                <a:ea typeface="黑体" pitchFamily="49" charset="-122"/>
              </a:rPr>
              <a:t>2. How often does Mary __________(exercise)?</a:t>
            </a:r>
          </a:p>
          <a:p>
            <a:pPr algn="l"/>
            <a:endParaRPr lang="en-US" altLang="zh-CN" sz="2800" i="1" dirty="0" smtClean="0">
              <a:latin typeface="Georgia" pitchFamily="18" charset="0"/>
              <a:ea typeface="黑体" pitchFamily="49" charset="-122"/>
            </a:endParaRPr>
          </a:p>
          <a:p>
            <a:pPr algn="l"/>
            <a:r>
              <a:rPr lang="en-US" altLang="zh-CN" sz="2800" i="1" dirty="0" smtClean="0">
                <a:latin typeface="Georgia" pitchFamily="18" charset="0"/>
                <a:ea typeface="黑体" pitchFamily="49" charset="-122"/>
              </a:rPr>
              <a:t>3. </a:t>
            </a:r>
            <a:r>
              <a:rPr lang="en-US" altLang="zh-CN" sz="2800" i="1" dirty="0" err="1" smtClean="0">
                <a:latin typeface="Georgia" pitchFamily="18" charset="0"/>
                <a:ea typeface="黑体" pitchFamily="49" charset="-122"/>
              </a:rPr>
              <a:t>Mr</a:t>
            </a:r>
            <a:r>
              <a:rPr lang="en-US" altLang="zh-CN" sz="2800" i="1" dirty="0" smtClean="0">
                <a:latin typeface="Georgia" pitchFamily="18" charset="0"/>
                <a:ea typeface="黑体" pitchFamily="49" charset="-122"/>
              </a:rPr>
              <a:t> Li ________(run) two miles in the morning.</a:t>
            </a:r>
          </a:p>
          <a:p>
            <a:pPr algn="l"/>
            <a:endParaRPr lang="en-US" altLang="zh-CN" sz="2800" i="1" dirty="0" smtClean="0">
              <a:latin typeface="Georgia" pitchFamily="18" charset="0"/>
              <a:ea typeface="黑体" pitchFamily="49" charset="-122"/>
            </a:endParaRPr>
          </a:p>
          <a:p>
            <a:pPr algn="l"/>
            <a:r>
              <a:rPr lang="en-US" altLang="zh-CN" sz="2800" i="1" dirty="0" smtClean="0">
                <a:latin typeface="Georgia" pitchFamily="18" charset="0"/>
                <a:ea typeface="黑体" pitchFamily="49" charset="-122"/>
              </a:rPr>
              <a:t>4. Tom probably_________(work) out twice a day.</a:t>
            </a:r>
          </a:p>
          <a:p>
            <a:pPr algn="l"/>
            <a:endParaRPr lang="en-US" altLang="zh-CN" sz="2800" i="1" dirty="0" smtClean="0">
              <a:latin typeface="Georgia" pitchFamily="18" charset="0"/>
              <a:ea typeface="黑体" pitchFamily="49" charset="-122"/>
            </a:endParaRPr>
          </a:p>
          <a:p>
            <a:pPr algn="l"/>
            <a:r>
              <a:rPr lang="en-US" altLang="zh-CN" sz="2800" i="1" dirty="0" smtClean="0">
                <a:latin typeface="Georgia" pitchFamily="18" charset="0"/>
                <a:ea typeface="黑体" pitchFamily="49" charset="-122"/>
              </a:rPr>
              <a:t>5. Billy always ________(wear) a uniform.</a:t>
            </a:r>
          </a:p>
        </p:txBody>
      </p:sp>
      <p:sp>
        <p:nvSpPr>
          <p:cNvPr id="16" name="TextBox 15"/>
          <p:cNvSpPr txBox="1"/>
          <p:nvPr/>
        </p:nvSpPr>
        <p:spPr>
          <a:xfrm>
            <a:off x="1619672" y="1804736"/>
            <a:ext cx="1777970"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does/ did</a:t>
            </a:r>
          </a:p>
        </p:txBody>
      </p:sp>
      <p:sp>
        <p:nvSpPr>
          <p:cNvPr id="17" name="TextBox 16"/>
          <p:cNvSpPr txBox="1"/>
          <p:nvPr/>
        </p:nvSpPr>
        <p:spPr>
          <a:xfrm>
            <a:off x="4429124" y="2661992"/>
            <a:ext cx="1714512"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exercise</a:t>
            </a:r>
          </a:p>
        </p:txBody>
      </p:sp>
      <p:sp>
        <p:nvSpPr>
          <p:cNvPr id="18" name="TextBox 17"/>
          <p:cNvSpPr txBox="1"/>
          <p:nvPr/>
        </p:nvSpPr>
        <p:spPr>
          <a:xfrm>
            <a:off x="1928794" y="3519248"/>
            <a:ext cx="1357322"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runs</a:t>
            </a:r>
          </a:p>
        </p:txBody>
      </p:sp>
      <p:sp>
        <p:nvSpPr>
          <p:cNvPr id="19" name="TextBox 18"/>
          <p:cNvSpPr txBox="1"/>
          <p:nvPr/>
        </p:nvSpPr>
        <p:spPr>
          <a:xfrm>
            <a:off x="3214678" y="4376504"/>
            <a:ext cx="1357322"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works</a:t>
            </a:r>
          </a:p>
        </p:txBody>
      </p:sp>
      <p:sp>
        <p:nvSpPr>
          <p:cNvPr id="20" name="TextBox 19"/>
          <p:cNvSpPr txBox="1"/>
          <p:nvPr/>
        </p:nvSpPr>
        <p:spPr>
          <a:xfrm>
            <a:off x="2857488" y="5233760"/>
            <a:ext cx="1357322" cy="523220"/>
          </a:xfrm>
          <a:prstGeom prst="rect">
            <a:avLst/>
          </a:prstGeom>
          <a:noFill/>
        </p:spPr>
        <p:txBody>
          <a:bodyPr wrap="square" rtlCol="0">
            <a:spAutoFit/>
          </a:bodyPr>
          <a:lstStyle/>
          <a:p>
            <a:r>
              <a:rPr lang="en-US" altLang="zh-CN" sz="2800" i="1" dirty="0" smtClean="0">
                <a:solidFill>
                  <a:srgbClr val="FF0000"/>
                </a:solidFill>
                <a:latin typeface="Georgia" pitchFamily="18" charset="0"/>
              </a:rPr>
              <a:t>wears</a:t>
            </a:r>
          </a:p>
        </p:txBody>
      </p:sp>
      <p:sp>
        <p:nvSpPr>
          <p:cNvPr id="21" name="椭圆 20"/>
          <p:cNvSpPr/>
          <p:nvPr/>
        </p:nvSpPr>
        <p:spPr>
          <a:xfrm>
            <a:off x="2285984" y="2733430"/>
            <a:ext cx="857256"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29322" y="3590686"/>
            <a:ext cx="242889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643702" y="4376504"/>
            <a:ext cx="1928826"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0034" y="5305198"/>
            <a:ext cx="2143140"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subTnLst>
                                    <p:audio>
                                      <p:cMediaNode>
                                        <p:cTn display="0" masterRel="sameClick">
                                          <p:stCondLst>
                                            <p:cond evt="begin" delay="0">
                                              <p:tn val="11"/>
                                            </p:cond>
                                          </p:stCondLst>
                                          <p:endCondLst>
                                            <p:cond evt="onStopAudio" delay="0">
                                              <p:tgtEl>
                                                <p:sldTgt/>
                                              </p:tgtEl>
                                            </p:cond>
                                          </p:endCondLst>
                                        </p:cTn>
                                        <p:tgtEl>
                                          <p:sndTgt r:embed="rId2" name="ICE03.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 calcmode="lin" valueType="num">
                                      <p:cBhvr additive="base">
                                        <p:cTn id="2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ICE03.WAV"/>
                                        </p:tgtEl>
                                      </p:cMediaNode>
                                    </p:audio>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subTnLst>
                                    <p:audio>
                                      <p:cMediaNode>
                                        <p:cTn display="0" masterRel="sameClick">
                                          <p:stCondLst>
                                            <p:cond evt="begin" delay="0">
                                              <p:tn val="29"/>
                                            </p:cond>
                                          </p:stCondLst>
                                          <p:endCondLst>
                                            <p:cond evt="onStopAudio" delay="0">
                                              <p:tgtEl>
                                                <p:sldTgt/>
                                              </p:tgtEl>
                                            </p:cond>
                                          </p:endCondLst>
                                        </p:cTn>
                                        <p:tgtEl>
                                          <p:sndTgt r:embed="rId2" name="ICE03.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6" end="6"/>
                                            </p:txEl>
                                          </p:spTgt>
                                        </p:tgtEl>
                                        <p:attrNameLst>
                                          <p:attrName>style.visibility</p:attrName>
                                        </p:attrNameLst>
                                      </p:cBhvr>
                                      <p:to>
                                        <p:strVal val="visible"/>
                                      </p:to>
                                    </p:set>
                                    <p:anim calcmode="lin" valueType="num">
                                      <p:cBhvr additive="base">
                                        <p:cTn id="39"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ICE03.WAV"/>
                                        </p:tgtEl>
                                      </p:cMediaNode>
                                    </p:audio>
                                  </p:sub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subTnLst>
                                    <p:audio>
                                      <p:cMediaNode>
                                        <p:cTn display="0" masterRel="sameClick">
                                          <p:stCondLst>
                                            <p:cond evt="begin" delay="0">
                                              <p:tn val="47"/>
                                            </p:cond>
                                          </p:stCondLst>
                                          <p:endCondLst>
                                            <p:cond evt="onStopAudio" delay="0">
                                              <p:tgtEl>
                                                <p:sldTgt/>
                                              </p:tgtEl>
                                            </p:cond>
                                          </p:endCondLst>
                                        </p:cTn>
                                        <p:tgtEl>
                                          <p:sndTgt r:embed="rId2" name="ICE03.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5">
                                            <p:txEl>
                                              <p:pRg st="8" end="8"/>
                                            </p:txEl>
                                          </p:spTgt>
                                        </p:tgtEl>
                                        <p:attrNameLst>
                                          <p:attrName>style.visibility</p:attrName>
                                        </p:attrNameLst>
                                      </p:cBhvr>
                                      <p:to>
                                        <p:strVal val="visible"/>
                                      </p:to>
                                    </p:set>
                                    <p:anim calcmode="lin" valueType="num">
                                      <p:cBhvr additive="base">
                                        <p:cTn id="57"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ICE03.WAV"/>
                                        </p:tgtEl>
                                      </p:cMediaNode>
                                    </p:audio>
                                  </p:sub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iterate type="lt">
                                    <p:tmPct val="5000"/>
                                  </p:iterate>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subTnLst>
                                    <p:audio>
                                      <p:cMediaNode>
                                        <p:cTn display="0" masterRel="sameClick">
                                          <p:stCondLst>
                                            <p:cond evt="begin" delay="0">
                                              <p:tn val="65"/>
                                            </p:cond>
                                          </p:stCondLst>
                                          <p:endCondLst>
                                            <p:cond evt="onStopAudio" delay="0">
                                              <p:tgtEl>
                                                <p:sldTgt/>
                                              </p:tgtEl>
                                            </p:cond>
                                          </p:endCondLst>
                                        </p:cTn>
                                        <p:tgtEl>
                                          <p:sndTgt r:embed="rId2" name="ICE03.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5">
                                            <p:txEl>
                                              <p:pRg st="10" end="10"/>
                                            </p:txEl>
                                          </p:spTgt>
                                        </p:tgtEl>
                                        <p:attrNameLst>
                                          <p:attrName>style.visibility</p:attrName>
                                        </p:attrNameLst>
                                      </p:cBhvr>
                                      <p:to>
                                        <p:strVal val="visible"/>
                                      </p:to>
                                    </p:set>
                                    <p:anim calcmode="lin" valueType="num">
                                      <p:cBhvr additive="base">
                                        <p:cTn id="75"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ICE03.WAV"/>
                                        </p:tgtEl>
                                      </p:cMediaNode>
                                    </p:audio>
                                  </p:sub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iterate type="lt">
                                    <p:tmPct val="5000"/>
                                  </p:iterate>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anim calcmode="lin" valueType="num">
                                      <p:cBhvr>
                                        <p:cTn id="87" dur="1000" fill="hold"/>
                                        <p:tgtEl>
                                          <p:spTgt spid="20"/>
                                        </p:tgtEl>
                                        <p:attrNameLst>
                                          <p:attrName>style.rotation</p:attrName>
                                        </p:attrNameLst>
                                      </p:cBhvr>
                                      <p:tavLst>
                                        <p:tav tm="0">
                                          <p:val>
                                            <p:fltVal val="90"/>
                                          </p:val>
                                        </p:tav>
                                        <p:tav tm="100000">
                                          <p:val>
                                            <p:fltVal val="0"/>
                                          </p:val>
                                        </p:tav>
                                      </p:tavLst>
                                    </p:anim>
                                    <p:animEffect transition="in" filter="fade">
                                      <p:cBhvr>
                                        <p:cTn id="88" dur="1000"/>
                                        <p:tgtEl>
                                          <p:spTgt spid="20"/>
                                        </p:tgtEl>
                                      </p:cBhvr>
                                    </p:animEffect>
                                  </p:childTnLst>
                                  <p:subTnLst>
                                    <p:audio>
                                      <p:cMediaNode>
                                        <p:cTn display="0" masterRel="sameClick">
                                          <p:stCondLst>
                                            <p:cond evt="begin" delay="0">
                                              <p:tn val="83"/>
                                            </p:cond>
                                          </p:stCondLst>
                                          <p:endCondLst>
                                            <p:cond evt="onStopAudio" delay="0">
                                              <p:tgtEl>
                                                <p:sldTgt/>
                                              </p:tgtEl>
                                            </p:cond>
                                          </p:endCondLst>
                                        </p:cTn>
                                        <p:tgtEl>
                                          <p:sndTgt r:embed="rId2" name="ICE0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2" grpId="0" animBg="1"/>
      <p:bldP spid="23" grpId="0" animBg="1"/>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31" name="标题 1"/>
          <p:cNvSpPr txBox="1">
            <a:spLocks/>
          </p:cNvSpPr>
          <p:nvPr/>
        </p:nvSpPr>
        <p:spPr>
          <a:xfrm>
            <a:off x="180528" y="985528"/>
            <a:ext cx="3043230" cy="868346"/>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0" cap="none" spc="0" normalizeH="0" baseline="0" noProof="0" smtClean="0">
                <a:ln>
                  <a:noFill/>
                </a:ln>
                <a:solidFill>
                  <a:srgbClr val="0000CC"/>
                </a:solidFill>
                <a:effectLst/>
                <a:uLnTx/>
                <a:uFillTx/>
                <a:latin typeface="+mj-lt"/>
                <a:ea typeface="+mj-ea"/>
                <a:cs typeface="+mj-cs"/>
              </a:rPr>
              <a:t>  句型转换</a:t>
            </a:r>
            <a:endParaRPr kumimoji="0" lang="zh-CN" altLang="en-US" sz="3600" b="1" i="0" u="none" strike="noStrike" kern="0" cap="none" spc="0" normalizeH="0" baseline="0" noProof="0" dirty="0">
              <a:ln>
                <a:noFill/>
              </a:ln>
              <a:solidFill>
                <a:srgbClr val="0000CC"/>
              </a:solidFill>
              <a:effectLst/>
              <a:uLnTx/>
              <a:uFillTx/>
              <a:latin typeface="+mj-lt"/>
              <a:ea typeface="+mj-ea"/>
              <a:cs typeface="+mj-cs"/>
            </a:endParaRPr>
          </a:p>
        </p:txBody>
      </p:sp>
      <p:sp>
        <p:nvSpPr>
          <p:cNvPr id="32" name="内容占位符 2"/>
          <p:cNvSpPr txBox="1">
            <a:spLocks/>
          </p:cNvSpPr>
          <p:nvPr/>
        </p:nvSpPr>
        <p:spPr>
          <a:xfrm>
            <a:off x="180528" y="1747002"/>
            <a:ext cx="9144000" cy="5786454"/>
          </a:xfrm>
          <a:prstGeom prst="rect">
            <a:avLst/>
          </a:prstGeom>
        </p:spPr>
        <p:txBody>
          <a:bodyPr>
            <a:noAutofit/>
          </a:bodyPr>
          <a:lstStyle/>
          <a:p>
            <a:pPr marL="342900" marR="0" lvl="0" indent="-342900" algn="l" defTabSz="914400" rtl="0" eaLnBrk="0" fontAlgn="base" latinLnBrk="0" hangingPunct="0">
              <a:lnSpc>
                <a:spcPct val="120000"/>
              </a:lnSpc>
              <a:spcBef>
                <a:spcPct val="20000"/>
              </a:spcBef>
              <a:spcAft>
                <a:spcPct val="0"/>
              </a:spcAft>
              <a:buClrTx/>
              <a:buSzTx/>
              <a:buFontTx/>
              <a:buNone/>
              <a:tabLst/>
              <a:defRPr/>
            </a:pPr>
            <a:r>
              <a:rPr kumimoji="0" lang="en-US" altLang="zh-CN" sz="2800" i="1" u="none" strike="noStrike" kern="0" cap="none" spc="0" normalizeH="0" baseline="0" noProof="0" dirty="0" smtClean="0">
                <a:ln>
                  <a:noFill/>
                </a:ln>
                <a:solidFill>
                  <a:schemeClr val="tx1"/>
                </a:solidFill>
                <a:effectLst/>
                <a:uLnTx/>
                <a:uFillTx/>
                <a:latin typeface="Georgia" pitchFamily="18" charset="0"/>
                <a:ea typeface="+mn-ea"/>
                <a:cs typeface="+mn-cs"/>
              </a:rPr>
              <a:t>1.My brother often </a:t>
            </a:r>
            <a:r>
              <a:rPr kumimoji="0" lang="en-US" altLang="zh-CN" sz="2800" i="1" u="sng" strike="noStrike" kern="0" cap="none" spc="0" normalizeH="0" baseline="0" noProof="0" dirty="0" smtClean="0">
                <a:ln>
                  <a:noFill/>
                </a:ln>
                <a:solidFill>
                  <a:schemeClr val="tx1"/>
                </a:solidFill>
                <a:effectLst/>
                <a:uLnTx/>
                <a:uFillTx/>
                <a:latin typeface="Georgia" pitchFamily="18" charset="0"/>
                <a:ea typeface="+mn-ea"/>
                <a:cs typeface="+mn-cs"/>
              </a:rPr>
              <a:t>play sports</a:t>
            </a:r>
            <a:r>
              <a:rPr kumimoji="0" lang="en-US" altLang="zh-CN" sz="2800" i="1" u="none" strike="noStrike" kern="0" cap="none" spc="0" normalizeH="0" baseline="0" noProof="0" dirty="0" smtClean="0">
                <a:ln>
                  <a:noFill/>
                </a:ln>
                <a:solidFill>
                  <a:schemeClr val="tx1"/>
                </a:solidFill>
                <a:effectLst/>
                <a:uLnTx/>
                <a:uFillTx/>
                <a:latin typeface="Georgia" pitchFamily="18" charset="0"/>
                <a:ea typeface="+mn-ea"/>
                <a:cs typeface="+mn-cs"/>
              </a:rPr>
              <a:t> every day. </a:t>
            </a:r>
            <a:r>
              <a:rPr kumimoji="0" lang="en-US" altLang="zh-CN" sz="2800" i="1" u="none" strike="noStrike" kern="0" cap="none" spc="0" normalizeH="0" baseline="0" noProof="0" dirty="0" smtClean="0">
                <a:ln>
                  <a:noFill/>
                </a:ln>
                <a:solidFill>
                  <a:srgbClr val="0000CC"/>
                </a:solidFill>
                <a:effectLst/>
                <a:uLnTx/>
                <a:uFillTx/>
                <a:latin typeface="Georgia" pitchFamily="18" charset="0"/>
                <a:ea typeface="+mn-ea"/>
                <a:cs typeface="+mn-cs"/>
              </a:rPr>
              <a:t>(</a:t>
            </a:r>
            <a:r>
              <a:rPr kumimoji="0" lang="zh-CN" altLang="en-US" sz="2800" i="1" u="none" strike="noStrike" kern="0" cap="none" spc="0" normalizeH="0" baseline="0" noProof="0" dirty="0" smtClean="0">
                <a:ln>
                  <a:noFill/>
                </a:ln>
                <a:solidFill>
                  <a:srgbClr val="0000CC"/>
                </a:solidFill>
                <a:effectLst/>
                <a:uLnTx/>
                <a:uFillTx/>
                <a:latin typeface="Georgia" pitchFamily="18" charset="0"/>
                <a:ea typeface="+mn-ea"/>
                <a:cs typeface="+mn-cs"/>
              </a:rPr>
              <a:t>划线提问</a:t>
            </a:r>
            <a:r>
              <a:rPr kumimoji="0" lang="en-US" altLang="zh-CN" sz="2800" i="1" u="none" strike="noStrike" kern="0" cap="none" spc="0" normalizeH="0" baseline="0" noProof="0" dirty="0" smtClean="0">
                <a:ln>
                  <a:noFill/>
                </a:ln>
                <a:solidFill>
                  <a:srgbClr val="0000CC"/>
                </a:solidFill>
                <a:effectLst/>
                <a:uLnTx/>
                <a:uFillTx/>
                <a:latin typeface="Georgia" pitchFamily="18" charset="0"/>
                <a:ea typeface="+mn-ea"/>
                <a:cs typeface="+mn-cs"/>
              </a:rPr>
              <a:t>)</a:t>
            </a:r>
          </a:p>
          <a:p>
            <a:pPr marL="342900" marR="0" lvl="0" indent="-342900" algn="l" defTabSz="914400" rtl="0" eaLnBrk="0" fontAlgn="base" latinLnBrk="0" hangingPunct="0">
              <a:lnSpc>
                <a:spcPct val="120000"/>
              </a:lnSpc>
              <a:spcBef>
                <a:spcPct val="20000"/>
              </a:spcBef>
              <a:spcAft>
                <a:spcPct val="0"/>
              </a:spcAft>
              <a:buClrTx/>
              <a:buSzTx/>
              <a:buFontTx/>
              <a:buNone/>
              <a:tabLst/>
              <a:defRPr/>
            </a:pPr>
            <a:r>
              <a:rPr kumimoji="0" lang="en-US" altLang="zh-CN" sz="2800" i="1" u="none" strike="noStrike" kern="0" cap="none" spc="0" normalizeH="0" baseline="0" noProof="0" dirty="0" smtClean="0">
                <a:ln>
                  <a:noFill/>
                </a:ln>
                <a:solidFill>
                  <a:schemeClr val="tx1"/>
                </a:solidFill>
                <a:effectLst/>
                <a:uLnTx/>
                <a:uFillTx/>
                <a:latin typeface="Georgia" pitchFamily="18" charset="0"/>
                <a:ea typeface="+mn-ea"/>
                <a:cs typeface="+mn-cs"/>
              </a:rPr>
              <a:t>_____ ______ does your brother play sports?</a:t>
            </a:r>
          </a:p>
          <a:p>
            <a:pPr marL="342900" marR="0" lvl="0" indent="-342900" algn="l" defTabSz="914400" rtl="0" eaLnBrk="0" fontAlgn="base" latinLnBrk="0" hangingPunct="0">
              <a:lnSpc>
                <a:spcPct val="120000"/>
              </a:lnSpc>
              <a:spcBef>
                <a:spcPct val="20000"/>
              </a:spcBef>
              <a:spcAft>
                <a:spcPct val="0"/>
              </a:spcAft>
              <a:buClrTx/>
              <a:buSzTx/>
              <a:buFontTx/>
              <a:buNone/>
              <a:tabLst/>
              <a:defRPr/>
            </a:pPr>
            <a:r>
              <a:rPr kumimoji="0" lang="en-US" altLang="zh-CN" sz="2800" i="1" u="none" strike="noStrike" kern="0" cap="none" spc="0" normalizeH="0" baseline="0" noProof="0" dirty="0" smtClean="0">
                <a:ln>
                  <a:noFill/>
                </a:ln>
                <a:solidFill>
                  <a:schemeClr val="tx1"/>
                </a:solidFill>
                <a:effectLst/>
                <a:uLnTx/>
                <a:uFillTx/>
                <a:latin typeface="Georgia" pitchFamily="18" charset="0"/>
                <a:ea typeface="+mn-ea"/>
                <a:cs typeface="+mn-cs"/>
              </a:rPr>
              <a:t>2.Peter usually goes to the park.</a:t>
            </a:r>
            <a:r>
              <a:rPr kumimoji="0" lang="en-US" altLang="zh-CN" sz="2800" i="1" u="none" strike="noStrike" kern="0" cap="none" spc="0" normalizeH="0" baseline="0" noProof="0" dirty="0" smtClean="0">
                <a:ln>
                  <a:noFill/>
                </a:ln>
                <a:solidFill>
                  <a:srgbClr val="0000CC"/>
                </a:solidFill>
                <a:effectLst/>
                <a:uLnTx/>
                <a:uFillTx/>
                <a:latin typeface="Georgia" pitchFamily="18" charset="0"/>
                <a:ea typeface="+mn-ea"/>
                <a:cs typeface="+mn-cs"/>
              </a:rPr>
              <a:t>(</a:t>
            </a:r>
            <a:r>
              <a:rPr kumimoji="0" lang="zh-CN" altLang="en-US" sz="2800" i="1" u="none" strike="noStrike" kern="0" cap="none" spc="0" normalizeH="0" baseline="0" noProof="0" dirty="0" smtClean="0">
                <a:ln>
                  <a:noFill/>
                </a:ln>
                <a:solidFill>
                  <a:srgbClr val="0000CC"/>
                </a:solidFill>
                <a:effectLst/>
                <a:uLnTx/>
                <a:uFillTx/>
                <a:latin typeface="Georgia" pitchFamily="18" charset="0"/>
                <a:ea typeface="+mn-ea"/>
                <a:cs typeface="+mn-cs"/>
              </a:rPr>
              <a:t>一般疑问句</a:t>
            </a:r>
            <a:r>
              <a:rPr kumimoji="0" lang="en-US" altLang="zh-CN" sz="2800" i="1" u="none" strike="noStrike" kern="0" cap="none" spc="0" normalizeH="0" baseline="0" noProof="0" dirty="0" smtClean="0">
                <a:ln>
                  <a:noFill/>
                </a:ln>
                <a:solidFill>
                  <a:srgbClr val="0000CC"/>
                </a:solidFill>
                <a:effectLst/>
                <a:uLnTx/>
                <a:uFillTx/>
                <a:latin typeface="Georgia" pitchFamily="18" charset="0"/>
                <a:ea typeface="+mn-ea"/>
                <a:cs typeface="+mn-cs"/>
              </a:rPr>
              <a:t>)</a:t>
            </a:r>
          </a:p>
          <a:p>
            <a:pPr marL="342900" marR="0" lvl="0" indent="-342900" algn="l" defTabSz="914400" rtl="0" eaLnBrk="0" fontAlgn="base" latinLnBrk="0" hangingPunct="0">
              <a:lnSpc>
                <a:spcPct val="120000"/>
              </a:lnSpc>
              <a:spcBef>
                <a:spcPct val="20000"/>
              </a:spcBef>
              <a:spcAft>
                <a:spcPct val="0"/>
              </a:spcAft>
              <a:buClrTx/>
              <a:buSzTx/>
              <a:buFontTx/>
              <a:buNone/>
              <a:tabLst/>
              <a:defRPr/>
            </a:pPr>
            <a:r>
              <a:rPr kumimoji="0" lang="en-US" altLang="zh-CN" sz="2800" i="1" u="none" strike="noStrike" kern="0" cap="none" spc="0" normalizeH="0" baseline="0" noProof="0" dirty="0" smtClean="0">
                <a:ln>
                  <a:noFill/>
                </a:ln>
                <a:solidFill>
                  <a:schemeClr val="tx1"/>
                </a:solidFill>
                <a:effectLst/>
                <a:uLnTx/>
                <a:uFillTx/>
                <a:latin typeface="Georgia" pitchFamily="18" charset="0"/>
                <a:ea typeface="+mn-ea"/>
                <a:cs typeface="+mn-cs"/>
              </a:rPr>
              <a:t>______ Peter usually_____ to the park ?</a:t>
            </a:r>
          </a:p>
          <a:p>
            <a:pPr marL="342900" marR="0" lvl="0" indent="-342900" algn="l" defTabSz="914400" rtl="0" eaLnBrk="0" fontAlgn="base" latinLnBrk="0" hangingPunct="0">
              <a:lnSpc>
                <a:spcPct val="120000"/>
              </a:lnSpc>
              <a:spcBef>
                <a:spcPct val="20000"/>
              </a:spcBef>
              <a:spcAft>
                <a:spcPct val="0"/>
              </a:spcAft>
              <a:buClrTx/>
              <a:buSzTx/>
              <a:buFontTx/>
              <a:buNone/>
              <a:tabLst/>
              <a:defRPr/>
            </a:pPr>
            <a:r>
              <a:rPr kumimoji="0" lang="en-US" altLang="zh-CN" sz="2800" i="1" u="none" strike="noStrike" kern="0" cap="none" spc="0" normalizeH="0" baseline="0" noProof="0" dirty="0" smtClean="0">
                <a:ln>
                  <a:noFill/>
                </a:ln>
                <a:solidFill>
                  <a:schemeClr val="tx1"/>
                </a:solidFill>
                <a:effectLst/>
                <a:uLnTx/>
                <a:uFillTx/>
                <a:latin typeface="Georgia" pitchFamily="18" charset="0"/>
                <a:ea typeface="+mn-ea"/>
                <a:cs typeface="+mn-cs"/>
              </a:rPr>
              <a:t>3. drink, often, how, your, does, milk, mom </a:t>
            </a:r>
            <a:r>
              <a:rPr kumimoji="0" lang="en-US" altLang="zh-CN" sz="2800" i="1" u="none" strike="noStrike" kern="0" cap="none" spc="0" normalizeH="0" baseline="0" noProof="0" dirty="0" smtClean="0">
                <a:ln>
                  <a:noFill/>
                </a:ln>
                <a:solidFill>
                  <a:srgbClr val="0000CC"/>
                </a:solidFill>
                <a:effectLst/>
                <a:uLnTx/>
                <a:uFillTx/>
                <a:latin typeface="Georgia" pitchFamily="18" charset="0"/>
                <a:ea typeface="+mn-ea"/>
                <a:cs typeface="+mn-cs"/>
              </a:rPr>
              <a:t>(</a:t>
            </a:r>
            <a:r>
              <a:rPr kumimoji="0" lang="zh-CN" altLang="en-US" sz="2800" i="1" u="none" strike="noStrike" kern="0" cap="none" spc="0" normalizeH="0" baseline="0" noProof="0" dirty="0" smtClean="0">
                <a:ln>
                  <a:noFill/>
                </a:ln>
                <a:solidFill>
                  <a:srgbClr val="0000CC"/>
                </a:solidFill>
                <a:effectLst/>
                <a:uLnTx/>
                <a:uFillTx/>
                <a:latin typeface="Georgia" pitchFamily="18" charset="0"/>
                <a:ea typeface="+mn-ea"/>
                <a:cs typeface="+mn-cs"/>
              </a:rPr>
              <a:t>连词成句</a:t>
            </a:r>
            <a:r>
              <a:rPr kumimoji="0" lang="en-US" altLang="zh-CN" sz="2800" i="1" u="none" strike="noStrike" kern="0" cap="none" spc="0" normalizeH="0" baseline="0" noProof="0" dirty="0" smtClean="0">
                <a:ln>
                  <a:noFill/>
                </a:ln>
                <a:solidFill>
                  <a:srgbClr val="0000CC"/>
                </a:solidFill>
                <a:effectLst/>
                <a:uLnTx/>
                <a:uFillTx/>
                <a:latin typeface="Georgia" pitchFamily="18" charset="0"/>
                <a:ea typeface="+mn-ea"/>
                <a:cs typeface="+mn-cs"/>
              </a:rPr>
              <a:t>)</a:t>
            </a:r>
          </a:p>
          <a:p>
            <a:pPr marL="342900" marR="0" lvl="0" indent="-342900" algn="l" defTabSz="914400" rtl="0" eaLnBrk="0" fontAlgn="base" latinLnBrk="0" hangingPunct="0">
              <a:lnSpc>
                <a:spcPct val="120000"/>
              </a:lnSpc>
              <a:spcBef>
                <a:spcPct val="20000"/>
              </a:spcBef>
              <a:spcAft>
                <a:spcPct val="0"/>
              </a:spcAft>
              <a:buClrTx/>
              <a:buSzTx/>
              <a:buFontTx/>
              <a:buNone/>
              <a:tabLst/>
              <a:defRPr/>
            </a:pPr>
            <a:r>
              <a:rPr kumimoji="0" lang="en-US" altLang="zh-CN" sz="2800" i="1" u="none" strike="noStrike" kern="0" cap="none" spc="0" normalizeH="0" baseline="0" noProof="0" dirty="0" smtClean="0">
                <a:ln>
                  <a:noFill/>
                </a:ln>
                <a:solidFill>
                  <a:schemeClr val="tx1"/>
                </a:solidFill>
                <a:effectLst/>
                <a:uLnTx/>
                <a:uFillTx/>
                <a:latin typeface="Georgia" pitchFamily="18" charset="0"/>
                <a:ea typeface="+mn-ea"/>
                <a:cs typeface="+mn-cs"/>
              </a:rPr>
              <a:t>_____________________________________</a:t>
            </a:r>
          </a:p>
          <a:p>
            <a:pPr marL="342900" marR="0" lvl="0" indent="-342900" algn="l" defTabSz="914400" rtl="0" eaLnBrk="0" fontAlgn="base" latinLnBrk="0" hangingPunct="0">
              <a:lnSpc>
                <a:spcPct val="120000"/>
              </a:lnSpc>
              <a:spcBef>
                <a:spcPct val="20000"/>
              </a:spcBef>
              <a:spcAft>
                <a:spcPct val="0"/>
              </a:spcAft>
              <a:buClrTx/>
              <a:buSzTx/>
              <a:buFontTx/>
              <a:buNone/>
              <a:tabLst/>
              <a:defRPr/>
            </a:pPr>
            <a:r>
              <a:rPr kumimoji="0" lang="en-US" altLang="zh-CN" sz="2800" i="1" u="none" strike="noStrike" kern="0" cap="none" spc="0" normalizeH="0" baseline="0" noProof="0" dirty="0" smtClean="0">
                <a:ln>
                  <a:noFill/>
                </a:ln>
                <a:solidFill>
                  <a:schemeClr val="tx1"/>
                </a:solidFill>
                <a:effectLst/>
                <a:uLnTx/>
                <a:uFillTx/>
                <a:latin typeface="Georgia" pitchFamily="18" charset="0"/>
                <a:ea typeface="+mn-ea"/>
                <a:cs typeface="+mn-cs"/>
              </a:rPr>
              <a:t>4. I always watch TV. </a:t>
            </a:r>
            <a:r>
              <a:rPr kumimoji="0" lang="en-US" altLang="zh-CN" sz="2800" i="1" u="none" strike="noStrike" kern="0" cap="none" spc="0" normalizeH="0" baseline="0" noProof="0" dirty="0" smtClean="0">
                <a:ln>
                  <a:noFill/>
                </a:ln>
                <a:solidFill>
                  <a:srgbClr val="0000CC"/>
                </a:solidFill>
                <a:effectLst/>
                <a:uLnTx/>
                <a:uFillTx/>
                <a:latin typeface="Georgia" pitchFamily="18" charset="0"/>
                <a:ea typeface="+mn-ea"/>
                <a:cs typeface="+mn-cs"/>
              </a:rPr>
              <a:t>(</a:t>
            </a:r>
            <a:r>
              <a:rPr kumimoji="0" lang="zh-CN" altLang="en-US" sz="2800" i="1" u="none" strike="noStrike" kern="0" cap="none" spc="0" normalizeH="0" baseline="0" noProof="0" dirty="0" smtClean="0">
                <a:ln>
                  <a:noFill/>
                </a:ln>
                <a:solidFill>
                  <a:srgbClr val="0000CC"/>
                </a:solidFill>
                <a:effectLst/>
                <a:uLnTx/>
                <a:uFillTx/>
                <a:latin typeface="Georgia" pitchFamily="18" charset="0"/>
                <a:ea typeface="+mn-ea"/>
                <a:cs typeface="+mn-cs"/>
              </a:rPr>
              <a:t>否定句</a:t>
            </a:r>
            <a:r>
              <a:rPr kumimoji="0" lang="en-US" altLang="zh-CN" sz="2800" i="1" u="none" strike="noStrike" kern="0" cap="none" spc="0" normalizeH="0" baseline="0" noProof="0" dirty="0" smtClean="0">
                <a:ln>
                  <a:noFill/>
                </a:ln>
                <a:solidFill>
                  <a:srgbClr val="0000CC"/>
                </a:solidFill>
                <a:effectLst/>
                <a:uLnTx/>
                <a:uFillTx/>
                <a:latin typeface="Georgia" pitchFamily="18" charset="0"/>
                <a:ea typeface="+mn-ea"/>
                <a:cs typeface="+mn-cs"/>
              </a:rPr>
              <a:t>) </a:t>
            </a:r>
          </a:p>
          <a:p>
            <a:pPr marL="342900" marR="0" lvl="0" indent="-342900" algn="l" defTabSz="914400" rtl="0" eaLnBrk="0" fontAlgn="base" latinLnBrk="0" hangingPunct="0">
              <a:lnSpc>
                <a:spcPct val="120000"/>
              </a:lnSpc>
              <a:spcBef>
                <a:spcPct val="20000"/>
              </a:spcBef>
              <a:spcAft>
                <a:spcPct val="0"/>
              </a:spcAft>
              <a:buClrTx/>
              <a:buSzTx/>
              <a:buFontTx/>
              <a:buNone/>
              <a:tabLst/>
              <a:defRPr/>
            </a:pPr>
            <a:r>
              <a:rPr kumimoji="0" lang="en-US" altLang="zh-CN" sz="2800" i="1" u="none" strike="noStrike" kern="0" cap="none" spc="0" normalizeH="0" baseline="0" noProof="0" dirty="0" smtClean="0">
                <a:ln>
                  <a:noFill/>
                </a:ln>
                <a:solidFill>
                  <a:schemeClr val="tx1"/>
                </a:solidFill>
                <a:effectLst/>
                <a:uLnTx/>
                <a:uFillTx/>
                <a:latin typeface="Georgia" pitchFamily="18" charset="0"/>
                <a:ea typeface="+mn-ea"/>
                <a:cs typeface="+mn-cs"/>
              </a:rPr>
              <a:t>I ______ ______ TV.</a:t>
            </a:r>
            <a:endParaRPr kumimoji="0" lang="zh-CN" altLang="en-US" sz="2800" i="1" u="none" strike="noStrike" kern="0" cap="none" spc="0" normalizeH="0" baseline="0" noProof="0" dirty="0" smtClean="0">
              <a:ln>
                <a:noFill/>
              </a:ln>
              <a:solidFill>
                <a:schemeClr val="tx1"/>
              </a:solidFill>
              <a:effectLst/>
              <a:uLnTx/>
              <a:uFillTx/>
              <a:latin typeface="Georgia" pitchFamily="18" charset="0"/>
              <a:ea typeface="+mn-ea"/>
              <a:cs typeface="+mn-cs"/>
            </a:endParaRPr>
          </a:p>
        </p:txBody>
      </p:sp>
      <p:sp>
        <p:nvSpPr>
          <p:cNvPr id="33" name="TextBox 32"/>
          <p:cNvSpPr txBox="1"/>
          <p:nvPr/>
        </p:nvSpPr>
        <p:spPr>
          <a:xfrm>
            <a:off x="235984" y="2353680"/>
            <a:ext cx="1075936" cy="523220"/>
          </a:xfrm>
          <a:prstGeom prst="rect">
            <a:avLst/>
          </a:prstGeom>
          <a:noFill/>
        </p:spPr>
        <p:txBody>
          <a:bodyPr wrap="none" rtlCol="0">
            <a:spAutoFit/>
          </a:bodyPr>
          <a:lstStyle/>
          <a:p>
            <a:r>
              <a:rPr lang="en-US" altLang="zh-CN" sz="2800" b="1" i="1" dirty="0" smtClean="0">
                <a:solidFill>
                  <a:srgbClr val="FF0000"/>
                </a:solidFill>
                <a:latin typeface="Georgia" pitchFamily="18" charset="0"/>
                <a:ea typeface="黑体" pitchFamily="2" charset="-122"/>
              </a:rPr>
              <a:t>How</a:t>
            </a:r>
            <a:endParaRPr lang="zh-CN" altLang="en-US" sz="2800" b="1" i="1" dirty="0">
              <a:solidFill>
                <a:srgbClr val="FF0000"/>
              </a:solidFill>
              <a:latin typeface="Georgia" pitchFamily="18" charset="0"/>
              <a:ea typeface="黑体" pitchFamily="2" charset="-122"/>
            </a:endParaRPr>
          </a:p>
        </p:txBody>
      </p:sp>
      <p:sp>
        <p:nvSpPr>
          <p:cNvPr id="34" name="TextBox 33"/>
          <p:cNvSpPr txBox="1"/>
          <p:nvPr/>
        </p:nvSpPr>
        <p:spPr>
          <a:xfrm>
            <a:off x="1512168" y="2353680"/>
            <a:ext cx="1146468" cy="523220"/>
          </a:xfrm>
          <a:prstGeom prst="rect">
            <a:avLst/>
          </a:prstGeom>
          <a:noFill/>
        </p:spPr>
        <p:txBody>
          <a:bodyPr wrap="none" rtlCol="0">
            <a:spAutoFit/>
          </a:bodyPr>
          <a:lstStyle/>
          <a:p>
            <a:r>
              <a:rPr lang="en-US" altLang="zh-CN" sz="2800" b="1" i="1" dirty="0" smtClean="0">
                <a:solidFill>
                  <a:srgbClr val="FF0000"/>
                </a:solidFill>
                <a:latin typeface="Georgia" pitchFamily="18" charset="0"/>
                <a:ea typeface="黑体" pitchFamily="2" charset="-122"/>
              </a:rPr>
              <a:t>often</a:t>
            </a:r>
            <a:endParaRPr lang="zh-CN" altLang="en-US" sz="2800" b="1" i="1" dirty="0">
              <a:solidFill>
                <a:srgbClr val="FF0000"/>
              </a:solidFill>
              <a:latin typeface="Georgia" pitchFamily="18" charset="0"/>
              <a:ea typeface="黑体" pitchFamily="2" charset="-122"/>
            </a:endParaRPr>
          </a:p>
        </p:txBody>
      </p:sp>
      <p:sp>
        <p:nvSpPr>
          <p:cNvPr id="35" name="TextBox 34"/>
          <p:cNvSpPr txBox="1"/>
          <p:nvPr/>
        </p:nvSpPr>
        <p:spPr>
          <a:xfrm>
            <a:off x="360040" y="3555802"/>
            <a:ext cx="1098378" cy="523220"/>
          </a:xfrm>
          <a:prstGeom prst="rect">
            <a:avLst/>
          </a:prstGeom>
          <a:noFill/>
        </p:spPr>
        <p:txBody>
          <a:bodyPr wrap="none" rtlCol="0">
            <a:spAutoFit/>
          </a:bodyPr>
          <a:lstStyle/>
          <a:p>
            <a:r>
              <a:rPr lang="en-US" altLang="zh-CN" sz="2800" b="1" i="1" dirty="0" smtClean="0">
                <a:solidFill>
                  <a:srgbClr val="FF0000"/>
                </a:solidFill>
                <a:latin typeface="Georgia" pitchFamily="18" charset="0"/>
                <a:ea typeface="黑体" pitchFamily="2" charset="-122"/>
              </a:rPr>
              <a:t>Does</a:t>
            </a:r>
            <a:endParaRPr lang="zh-CN" altLang="en-US" sz="2800" b="1" i="1" dirty="0">
              <a:solidFill>
                <a:srgbClr val="FF0000"/>
              </a:solidFill>
              <a:latin typeface="Georgia" pitchFamily="18" charset="0"/>
              <a:ea typeface="黑体" pitchFamily="2" charset="-122"/>
            </a:endParaRPr>
          </a:p>
        </p:txBody>
      </p:sp>
      <p:sp>
        <p:nvSpPr>
          <p:cNvPr id="36" name="TextBox 35"/>
          <p:cNvSpPr txBox="1"/>
          <p:nvPr/>
        </p:nvSpPr>
        <p:spPr>
          <a:xfrm>
            <a:off x="4036363" y="3581236"/>
            <a:ext cx="644727" cy="523220"/>
          </a:xfrm>
          <a:prstGeom prst="rect">
            <a:avLst/>
          </a:prstGeom>
          <a:noFill/>
        </p:spPr>
        <p:txBody>
          <a:bodyPr wrap="none" rtlCol="0">
            <a:spAutoFit/>
          </a:bodyPr>
          <a:lstStyle/>
          <a:p>
            <a:r>
              <a:rPr lang="en-US" altLang="zh-CN" sz="2800" b="1" i="1" dirty="0" smtClean="0">
                <a:solidFill>
                  <a:srgbClr val="FF0000"/>
                </a:solidFill>
                <a:latin typeface="Georgia" pitchFamily="18" charset="0"/>
                <a:ea typeface="黑体" pitchFamily="2" charset="-122"/>
              </a:rPr>
              <a:t>go</a:t>
            </a:r>
            <a:endParaRPr lang="zh-CN" altLang="en-US" sz="2800" b="1" i="1" dirty="0">
              <a:solidFill>
                <a:srgbClr val="FF0000"/>
              </a:solidFill>
              <a:latin typeface="Georgia" pitchFamily="18" charset="0"/>
              <a:ea typeface="黑体" pitchFamily="2" charset="-122"/>
            </a:endParaRPr>
          </a:p>
        </p:txBody>
      </p:sp>
      <p:sp>
        <p:nvSpPr>
          <p:cNvPr id="37" name="TextBox 36"/>
          <p:cNvSpPr txBox="1"/>
          <p:nvPr/>
        </p:nvSpPr>
        <p:spPr>
          <a:xfrm>
            <a:off x="323404" y="4724244"/>
            <a:ext cx="8643966" cy="523220"/>
          </a:xfrm>
          <a:prstGeom prst="rect">
            <a:avLst/>
          </a:prstGeom>
          <a:noFill/>
        </p:spPr>
        <p:txBody>
          <a:bodyPr wrap="square" rtlCol="0">
            <a:spAutoFit/>
          </a:bodyPr>
          <a:lstStyle/>
          <a:p>
            <a:pPr algn="l"/>
            <a:r>
              <a:rPr lang="en-US" altLang="zh-CN" sz="2800" b="1" i="1" dirty="0" smtClean="0">
                <a:solidFill>
                  <a:srgbClr val="FF0000"/>
                </a:solidFill>
                <a:latin typeface="Georgia" pitchFamily="18" charset="0"/>
                <a:ea typeface="黑体" pitchFamily="2" charset="-122"/>
              </a:rPr>
              <a:t>How often does your mom drink milk ?</a:t>
            </a:r>
            <a:endParaRPr lang="zh-CN" altLang="en-US" sz="2800" b="1" i="1" dirty="0">
              <a:solidFill>
                <a:srgbClr val="FF0000"/>
              </a:solidFill>
              <a:latin typeface="Georgia" pitchFamily="18" charset="0"/>
              <a:ea typeface="黑体" pitchFamily="2" charset="-122"/>
            </a:endParaRPr>
          </a:p>
        </p:txBody>
      </p:sp>
      <p:sp>
        <p:nvSpPr>
          <p:cNvPr id="38" name="TextBox 37"/>
          <p:cNvSpPr txBox="1"/>
          <p:nvPr/>
        </p:nvSpPr>
        <p:spPr>
          <a:xfrm>
            <a:off x="521891" y="5938690"/>
            <a:ext cx="1337226" cy="523220"/>
          </a:xfrm>
          <a:prstGeom prst="rect">
            <a:avLst/>
          </a:prstGeom>
          <a:noFill/>
        </p:spPr>
        <p:txBody>
          <a:bodyPr wrap="none" rtlCol="0">
            <a:spAutoFit/>
          </a:bodyPr>
          <a:lstStyle/>
          <a:p>
            <a:r>
              <a:rPr lang="en-US" altLang="zh-CN" sz="2800" b="1" i="1" dirty="0" smtClean="0">
                <a:solidFill>
                  <a:srgbClr val="FF0000"/>
                </a:solidFill>
                <a:latin typeface="Georgia" pitchFamily="18" charset="0"/>
                <a:ea typeface="黑体" pitchFamily="2" charset="-122"/>
              </a:rPr>
              <a:t>never </a:t>
            </a:r>
            <a:endParaRPr lang="zh-CN" altLang="en-US" sz="2800" b="1" i="1" dirty="0">
              <a:solidFill>
                <a:srgbClr val="FF0000"/>
              </a:solidFill>
              <a:latin typeface="Georgia" pitchFamily="18" charset="0"/>
              <a:ea typeface="黑体" pitchFamily="2" charset="-122"/>
            </a:endParaRPr>
          </a:p>
        </p:txBody>
      </p:sp>
      <p:sp>
        <p:nvSpPr>
          <p:cNvPr id="39" name="TextBox 38"/>
          <p:cNvSpPr txBox="1"/>
          <p:nvPr/>
        </p:nvSpPr>
        <p:spPr>
          <a:xfrm>
            <a:off x="1907704" y="5938690"/>
            <a:ext cx="1340432" cy="523220"/>
          </a:xfrm>
          <a:prstGeom prst="rect">
            <a:avLst/>
          </a:prstGeom>
          <a:noFill/>
        </p:spPr>
        <p:txBody>
          <a:bodyPr wrap="none" rtlCol="0">
            <a:spAutoFit/>
          </a:bodyPr>
          <a:lstStyle/>
          <a:p>
            <a:r>
              <a:rPr lang="en-US" altLang="zh-CN" sz="2800" b="1" i="1" dirty="0" smtClean="0">
                <a:solidFill>
                  <a:srgbClr val="FF0000"/>
                </a:solidFill>
                <a:latin typeface="Georgia" pitchFamily="18" charset="0"/>
                <a:ea typeface="黑体" pitchFamily="2" charset="-122"/>
              </a:rPr>
              <a:t>watch</a:t>
            </a:r>
            <a:endParaRPr lang="zh-CN" altLang="en-US" sz="2800" b="1" i="1" dirty="0">
              <a:solidFill>
                <a:srgbClr val="FF0000"/>
              </a:solidFill>
              <a:latin typeface="Georgia" pitchFamily="18" charset="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ICE03.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ICE03.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ICE03.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ICE03.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ICE03.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ICE03.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ICE0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38" name="TextBox 37"/>
          <p:cNvSpPr txBox="1"/>
          <p:nvPr/>
        </p:nvSpPr>
        <p:spPr>
          <a:xfrm>
            <a:off x="323528" y="1268760"/>
            <a:ext cx="8280920" cy="5132752"/>
          </a:xfrm>
          <a:prstGeom prst="rect">
            <a:avLst/>
          </a:prstGeom>
          <a:noFill/>
        </p:spPr>
        <p:txBody>
          <a:bodyPr wrap="square" rtlCol="0">
            <a:spAutoFit/>
          </a:bodyPr>
          <a:lstStyle/>
          <a:p>
            <a:pPr marL="514350" indent="-514350">
              <a:lnSpc>
                <a:spcPct val="110000"/>
              </a:lnSpc>
              <a:buAutoNum type="arabicPeriod"/>
            </a:pPr>
            <a:r>
              <a:rPr lang="en-US" altLang="zh-CN" sz="3000" i="1" dirty="0" smtClean="0">
                <a:latin typeface="Georgia" pitchFamily="18" charset="0"/>
              </a:rPr>
              <a:t>I don’t like tomatoes, so I _______ (ever) eat them.</a:t>
            </a:r>
          </a:p>
          <a:p>
            <a:pPr marL="514350" indent="-514350">
              <a:lnSpc>
                <a:spcPct val="110000"/>
              </a:lnSpc>
              <a:buAutoNum type="arabicPeriod"/>
            </a:pPr>
            <a:r>
              <a:rPr lang="en-US" altLang="zh-CN" sz="3000" i="1" dirty="0" smtClean="0">
                <a:latin typeface="Georgia" pitchFamily="18" charset="0"/>
              </a:rPr>
              <a:t>Are there a lot of ________ (act) in you school?</a:t>
            </a:r>
          </a:p>
          <a:p>
            <a:pPr marL="514350" indent="-514350">
              <a:lnSpc>
                <a:spcPct val="110000"/>
              </a:lnSpc>
              <a:buAutoNum type="arabicPeriod"/>
            </a:pPr>
            <a:r>
              <a:rPr lang="en-US" altLang="zh-CN" sz="3000" i="1" dirty="0" smtClean="0">
                <a:latin typeface="Georgia" pitchFamily="18" charset="0"/>
              </a:rPr>
              <a:t>Tom’s aunt is very lazy. She ______ (hard) exercises. Now she’s getting fatter and fatter.</a:t>
            </a:r>
          </a:p>
          <a:p>
            <a:pPr marL="514350" indent="-514350">
              <a:lnSpc>
                <a:spcPct val="110000"/>
              </a:lnSpc>
              <a:buAutoNum type="arabicPeriod"/>
            </a:pPr>
            <a:r>
              <a:rPr lang="en-US" altLang="zh-CN" sz="3000" i="1" dirty="0" smtClean="0">
                <a:latin typeface="Georgia" pitchFamily="18" charset="0"/>
              </a:rPr>
              <a:t>Mrs. Green eats dumplings ______ (two) a month.</a:t>
            </a:r>
          </a:p>
          <a:p>
            <a:pPr marL="514350" indent="-514350">
              <a:lnSpc>
                <a:spcPct val="110000"/>
              </a:lnSpc>
              <a:buAutoNum type="arabicPeriod"/>
            </a:pPr>
            <a:r>
              <a:rPr lang="en-US" altLang="zh-CN" sz="3000" i="1" dirty="0" smtClean="0">
                <a:latin typeface="Georgia" pitchFamily="18" charset="0"/>
              </a:rPr>
              <a:t>How often do you go ________ (shop), Linda?</a:t>
            </a:r>
          </a:p>
        </p:txBody>
      </p:sp>
      <p:sp>
        <p:nvSpPr>
          <p:cNvPr id="39" name="TextBox 38"/>
          <p:cNvSpPr txBox="1"/>
          <p:nvPr/>
        </p:nvSpPr>
        <p:spPr>
          <a:xfrm>
            <a:off x="5436096" y="1268760"/>
            <a:ext cx="1225015"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never</a:t>
            </a:r>
            <a:endParaRPr lang="zh-CN" altLang="en-US" sz="3200" i="1" dirty="0">
              <a:solidFill>
                <a:srgbClr val="FF0000"/>
              </a:solidFill>
              <a:latin typeface="Georgia" pitchFamily="18" charset="0"/>
            </a:endParaRPr>
          </a:p>
        </p:txBody>
      </p:sp>
      <p:sp>
        <p:nvSpPr>
          <p:cNvPr id="40" name="TextBox 39"/>
          <p:cNvSpPr txBox="1"/>
          <p:nvPr/>
        </p:nvSpPr>
        <p:spPr>
          <a:xfrm>
            <a:off x="3923928" y="2276872"/>
            <a:ext cx="1848583"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activities</a:t>
            </a:r>
            <a:endParaRPr lang="zh-CN" altLang="en-US" sz="3200" i="1" dirty="0">
              <a:solidFill>
                <a:srgbClr val="FF0000"/>
              </a:solidFill>
              <a:latin typeface="Georgia" pitchFamily="18" charset="0"/>
            </a:endParaRPr>
          </a:p>
        </p:txBody>
      </p:sp>
      <p:sp>
        <p:nvSpPr>
          <p:cNvPr id="41" name="TextBox 40"/>
          <p:cNvSpPr txBox="1"/>
          <p:nvPr/>
        </p:nvSpPr>
        <p:spPr>
          <a:xfrm>
            <a:off x="5796136" y="3276273"/>
            <a:ext cx="1422184"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hardly</a:t>
            </a:r>
            <a:endParaRPr lang="zh-CN" altLang="en-US" sz="3200" i="1" dirty="0">
              <a:solidFill>
                <a:srgbClr val="FF0000"/>
              </a:solidFill>
              <a:latin typeface="Georgia" pitchFamily="18" charset="0"/>
            </a:endParaRPr>
          </a:p>
        </p:txBody>
      </p:sp>
      <p:sp>
        <p:nvSpPr>
          <p:cNvPr id="42" name="TextBox 41"/>
          <p:cNvSpPr txBox="1"/>
          <p:nvPr/>
        </p:nvSpPr>
        <p:spPr>
          <a:xfrm>
            <a:off x="5708949" y="4293096"/>
            <a:ext cx="1167307"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twice</a:t>
            </a:r>
            <a:endParaRPr lang="zh-CN" altLang="en-US" sz="3200" i="1" dirty="0">
              <a:solidFill>
                <a:srgbClr val="FF0000"/>
              </a:solidFill>
              <a:latin typeface="Georgia" pitchFamily="18" charset="0"/>
            </a:endParaRPr>
          </a:p>
        </p:txBody>
      </p:sp>
      <p:sp>
        <p:nvSpPr>
          <p:cNvPr id="43" name="TextBox 42"/>
          <p:cNvSpPr txBox="1"/>
          <p:nvPr/>
        </p:nvSpPr>
        <p:spPr>
          <a:xfrm>
            <a:off x="4644008" y="5301208"/>
            <a:ext cx="1887055" cy="584775"/>
          </a:xfrm>
          <a:prstGeom prst="rect">
            <a:avLst/>
          </a:prstGeom>
          <a:noFill/>
        </p:spPr>
        <p:txBody>
          <a:bodyPr wrap="none" rtlCol="0">
            <a:spAutoFit/>
          </a:bodyPr>
          <a:lstStyle/>
          <a:p>
            <a:r>
              <a:rPr lang="en-US" altLang="zh-CN" sz="3200" i="1" dirty="0" smtClean="0">
                <a:solidFill>
                  <a:srgbClr val="FF0000"/>
                </a:solidFill>
                <a:latin typeface="Georgia" pitchFamily="18" charset="0"/>
              </a:rPr>
              <a:t>shopping</a:t>
            </a:r>
            <a:endParaRPr lang="zh-CN" altLang="en-US" sz="3200" i="1" dirty="0">
              <a:solidFill>
                <a:srgbClr val="FF000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清脆4.wav"/>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清脆4.wav"/>
                                        </p:tgtEl>
                                      </p:cMediaNode>
                                    </p:audio>
                                  </p:sub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1"/>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1"/>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清脆4.wav"/>
                                        </p:tgtEl>
                                      </p:cMediaNode>
                                    </p:audio>
                                  </p:sub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清脆4.wav"/>
                                        </p:tgtEl>
                                      </p:cMediaNode>
                                    </p:audio>
                                  </p:sub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3"/>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3"/>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清脆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Exercise</a:t>
            </a:r>
            <a:endParaRPr lang="zh-CN" altLang="en-US" sz="5400" b="0" i="0" dirty="0">
              <a:latin typeface="Script MT Bold" pitchFamily="66" charset="0"/>
            </a:endParaRPr>
          </a:p>
        </p:txBody>
      </p:sp>
      <p:sp>
        <p:nvSpPr>
          <p:cNvPr id="9" name="TextBox 8"/>
          <p:cNvSpPr txBox="1"/>
          <p:nvPr/>
        </p:nvSpPr>
        <p:spPr>
          <a:xfrm>
            <a:off x="323528" y="1196752"/>
            <a:ext cx="8424936" cy="5262979"/>
          </a:xfrm>
          <a:prstGeom prst="rect">
            <a:avLst/>
          </a:prstGeom>
          <a:noFill/>
        </p:spPr>
        <p:txBody>
          <a:bodyPr wrap="square" rtlCol="0">
            <a:spAutoFit/>
          </a:bodyPr>
          <a:lstStyle/>
          <a:p>
            <a:pPr marL="514350" indent="-514350"/>
            <a:r>
              <a:rPr lang="en-US" altLang="zh-CN" sz="2800" i="1" dirty="0" smtClean="0">
                <a:latin typeface="Georgia" pitchFamily="18" charset="0"/>
              </a:rPr>
              <a:t>1. Most students read English books ___.</a:t>
            </a:r>
          </a:p>
          <a:p>
            <a:pPr marL="514350" indent="-514350"/>
            <a:r>
              <a:rPr lang="en-US" altLang="zh-CN" sz="2800" i="1" dirty="0" smtClean="0">
                <a:latin typeface="Georgia" pitchFamily="18" charset="0"/>
              </a:rPr>
              <a:t>   A. everyday                      B. every day</a:t>
            </a:r>
          </a:p>
          <a:p>
            <a:pPr marL="514350" indent="-514350"/>
            <a:r>
              <a:rPr lang="en-US" altLang="zh-CN" sz="2800" i="1" dirty="0" smtClean="0">
                <a:latin typeface="Georgia" pitchFamily="18" charset="0"/>
              </a:rPr>
              <a:t>   C. every days                   D. </a:t>
            </a:r>
            <a:r>
              <a:rPr lang="en-US" altLang="zh-CN" sz="2800" i="1" dirty="0" err="1" smtClean="0">
                <a:latin typeface="Georgia" pitchFamily="18" charset="0"/>
              </a:rPr>
              <a:t>everydays</a:t>
            </a:r>
            <a:endParaRPr lang="en-US" altLang="zh-CN" sz="2800" i="1" dirty="0" smtClean="0">
              <a:latin typeface="Georgia" pitchFamily="18" charset="0"/>
            </a:endParaRPr>
          </a:p>
          <a:p>
            <a:pPr marL="514350" indent="-514350"/>
            <a:r>
              <a:rPr lang="en-US" altLang="zh-CN" sz="2800" i="1" dirty="0" smtClean="0">
                <a:latin typeface="Georgia" pitchFamily="18" charset="0"/>
              </a:rPr>
              <a:t>2. – Steve, ___ do you play basketball after school?</a:t>
            </a:r>
          </a:p>
          <a:p>
            <a:pPr marL="514350" indent="-514350"/>
            <a:r>
              <a:rPr lang="en-US" altLang="zh-CN" sz="2800" i="1" dirty="0" smtClean="0">
                <a:latin typeface="Georgia" pitchFamily="18" charset="0"/>
              </a:rPr>
              <a:t>    -- Twice a week. It can keep the healthy.</a:t>
            </a:r>
          </a:p>
          <a:p>
            <a:pPr marL="514350" indent="-514350"/>
            <a:r>
              <a:rPr lang="en-US" altLang="zh-CN" sz="2800" i="1" dirty="0" smtClean="0">
                <a:latin typeface="Georgia" pitchFamily="18" charset="0"/>
              </a:rPr>
              <a:t>   A. how far                       B. how soon   </a:t>
            </a:r>
          </a:p>
          <a:p>
            <a:pPr marL="514350" indent="-514350"/>
            <a:r>
              <a:rPr lang="en-US" altLang="zh-CN" sz="2800" i="1" dirty="0" smtClean="0">
                <a:latin typeface="Georgia" pitchFamily="18" charset="0"/>
              </a:rPr>
              <a:t>   C. how long                     D. how often</a:t>
            </a:r>
          </a:p>
          <a:p>
            <a:pPr marL="514350" indent="-514350"/>
            <a:r>
              <a:rPr lang="en-US" altLang="zh-CN" sz="2800" i="1" dirty="0" smtClean="0">
                <a:latin typeface="Georgia" pitchFamily="18" charset="0"/>
              </a:rPr>
              <a:t>3. Cathy was born blind so she has ___ seen our beautiful world.</a:t>
            </a:r>
          </a:p>
          <a:p>
            <a:pPr marL="514350" indent="-514350"/>
            <a:r>
              <a:rPr lang="en-US" altLang="zh-CN" sz="2800" i="1" dirty="0" smtClean="0">
                <a:latin typeface="Georgia" pitchFamily="18" charset="0"/>
              </a:rPr>
              <a:t>   A. often     B. sometimes     C. seldom    D. never</a:t>
            </a:r>
          </a:p>
          <a:p>
            <a:pPr marL="514350" indent="-514350"/>
            <a:r>
              <a:rPr lang="en-US" altLang="zh-CN" sz="2800" i="1" dirty="0" smtClean="0">
                <a:latin typeface="Georgia" pitchFamily="18" charset="0"/>
              </a:rPr>
              <a:t>4. What ___ your father usually do in the evening?</a:t>
            </a:r>
          </a:p>
          <a:p>
            <a:pPr marL="514350" indent="-514350"/>
            <a:r>
              <a:rPr lang="en-US" altLang="zh-CN" sz="2800" i="1" dirty="0" smtClean="0">
                <a:latin typeface="Georgia" pitchFamily="18" charset="0"/>
              </a:rPr>
              <a:t>   A. do         B. does                 C. did           D. is </a:t>
            </a:r>
            <a:endParaRPr lang="zh-CN" altLang="en-US" sz="2800" i="1" dirty="0">
              <a:latin typeface="Georgia" pitchFamily="18" charset="0"/>
            </a:endParaRPr>
          </a:p>
        </p:txBody>
      </p:sp>
      <p:sp>
        <p:nvSpPr>
          <p:cNvPr id="10" name="笑脸 9"/>
          <p:cNvSpPr/>
          <p:nvPr/>
        </p:nvSpPr>
        <p:spPr>
          <a:xfrm>
            <a:off x="4283968" y="1628800"/>
            <a:ext cx="500066" cy="500066"/>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笑脸 10"/>
          <p:cNvSpPr/>
          <p:nvPr/>
        </p:nvSpPr>
        <p:spPr>
          <a:xfrm>
            <a:off x="4211960" y="3789040"/>
            <a:ext cx="500066" cy="500066"/>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笑脸 11"/>
          <p:cNvSpPr/>
          <p:nvPr/>
        </p:nvSpPr>
        <p:spPr>
          <a:xfrm>
            <a:off x="6664222" y="5089174"/>
            <a:ext cx="500066" cy="500066"/>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笑脸 14"/>
          <p:cNvSpPr/>
          <p:nvPr/>
        </p:nvSpPr>
        <p:spPr>
          <a:xfrm>
            <a:off x="2123728" y="5949280"/>
            <a:ext cx="500066" cy="500066"/>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ICE03.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ICE03.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ICE03.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ICE0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16632"/>
            <a:ext cx="7500990" cy="722311"/>
          </a:xfrm>
        </p:spPr>
        <p:txBody>
          <a:bodyPr/>
          <a:lstStyle/>
          <a:p>
            <a:pPr algn="ctr"/>
            <a:r>
              <a:rPr lang="en-US" altLang="zh-CN" sz="6000" b="0" i="0" dirty="0" smtClean="0">
                <a:latin typeface="Script MT Bold" pitchFamily="66" charset="0"/>
              </a:rPr>
              <a:t>Exercise</a:t>
            </a:r>
            <a:endParaRPr lang="zh-CN" altLang="en-US" sz="6000" b="0" i="0" dirty="0">
              <a:latin typeface="Script MT Bold" pitchFamily="66" charset="0"/>
            </a:endParaRPr>
          </a:p>
        </p:txBody>
      </p:sp>
      <p:sp>
        <p:nvSpPr>
          <p:cNvPr id="6" name="内容占位符 2"/>
          <p:cNvSpPr>
            <a:spLocks noGrp="1"/>
          </p:cNvSpPr>
          <p:nvPr>
            <p:ph idx="1"/>
          </p:nvPr>
        </p:nvSpPr>
        <p:spPr>
          <a:xfrm>
            <a:off x="276516" y="1116387"/>
            <a:ext cx="8543956" cy="5768997"/>
          </a:xfrm>
        </p:spPr>
        <p:txBody>
          <a:bodyPr>
            <a:normAutofit fontScale="85000" lnSpcReduction="10000"/>
          </a:bodyPr>
          <a:lstStyle/>
          <a:p>
            <a:pPr>
              <a:lnSpc>
                <a:spcPct val="200000"/>
              </a:lnSpc>
              <a:buNone/>
            </a:pPr>
            <a:r>
              <a:rPr lang="en-US" altLang="zh-CN" i="1" dirty="0" smtClean="0">
                <a:solidFill>
                  <a:schemeClr val="tx1"/>
                </a:solidFill>
                <a:latin typeface="Georgia" pitchFamily="18" charset="0"/>
              </a:rPr>
              <a:t>1.The boy never______ (have) junk food .</a:t>
            </a:r>
          </a:p>
          <a:p>
            <a:pPr>
              <a:lnSpc>
                <a:spcPct val="200000"/>
              </a:lnSpc>
              <a:buNone/>
            </a:pPr>
            <a:r>
              <a:rPr lang="en-US" altLang="zh-CN" i="1" dirty="0" smtClean="0">
                <a:solidFill>
                  <a:schemeClr val="tx1"/>
                </a:solidFill>
                <a:latin typeface="Georgia" pitchFamily="18" charset="0"/>
              </a:rPr>
              <a:t>2.Reading helps me __________ (learn) English well.</a:t>
            </a:r>
          </a:p>
          <a:p>
            <a:pPr>
              <a:lnSpc>
                <a:spcPct val="200000"/>
              </a:lnSpc>
              <a:buNone/>
            </a:pPr>
            <a:r>
              <a:rPr lang="en-US" altLang="zh-CN" i="1" dirty="0" smtClean="0">
                <a:solidFill>
                  <a:schemeClr val="tx1"/>
                </a:solidFill>
                <a:latin typeface="Georgia" pitchFamily="18" charset="0"/>
              </a:rPr>
              <a:t>3. My brother _______ (use) the Internet every day .</a:t>
            </a:r>
          </a:p>
          <a:p>
            <a:pPr>
              <a:lnSpc>
                <a:spcPct val="200000"/>
              </a:lnSpc>
              <a:buNone/>
            </a:pPr>
            <a:r>
              <a:rPr lang="en-US" altLang="zh-CN" i="1" dirty="0" smtClean="0">
                <a:solidFill>
                  <a:schemeClr val="tx1"/>
                </a:solidFill>
                <a:latin typeface="Georgia" pitchFamily="18" charset="0"/>
              </a:rPr>
              <a:t>4.Please keep _________ (health) .</a:t>
            </a:r>
          </a:p>
          <a:p>
            <a:pPr>
              <a:lnSpc>
                <a:spcPct val="200000"/>
              </a:lnSpc>
              <a:buNone/>
            </a:pPr>
            <a:r>
              <a:rPr lang="en-US" altLang="zh-CN" i="1" dirty="0" smtClean="0">
                <a:solidFill>
                  <a:schemeClr val="tx1"/>
                </a:solidFill>
                <a:latin typeface="Georgia" pitchFamily="18" charset="0"/>
              </a:rPr>
              <a:t>5.Jim goes to the library______ (two) a week .</a:t>
            </a:r>
            <a:endParaRPr lang="zh-CN" altLang="en-US" i="1" dirty="0">
              <a:solidFill>
                <a:schemeClr val="tx1"/>
              </a:solidFill>
              <a:latin typeface="Georgia" pitchFamily="18" charset="0"/>
            </a:endParaRPr>
          </a:p>
        </p:txBody>
      </p:sp>
      <p:sp>
        <p:nvSpPr>
          <p:cNvPr id="7" name="TextBox 6"/>
          <p:cNvSpPr txBox="1"/>
          <p:nvPr/>
        </p:nvSpPr>
        <p:spPr>
          <a:xfrm>
            <a:off x="3026500" y="1292539"/>
            <a:ext cx="944489"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has</a:t>
            </a:r>
            <a:endParaRPr lang="zh-CN" altLang="en-US" sz="3200" b="1" i="1" dirty="0">
              <a:solidFill>
                <a:srgbClr val="FF0000"/>
              </a:solidFill>
              <a:latin typeface="Georgia" pitchFamily="18" charset="0"/>
              <a:ea typeface="黑体" pitchFamily="2" charset="-122"/>
            </a:endParaRPr>
          </a:p>
        </p:txBody>
      </p:sp>
      <p:sp>
        <p:nvSpPr>
          <p:cNvPr id="8" name="TextBox 7"/>
          <p:cNvSpPr txBox="1"/>
          <p:nvPr/>
        </p:nvSpPr>
        <p:spPr>
          <a:xfrm>
            <a:off x="3419872" y="2132856"/>
            <a:ext cx="2132315"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(to)learn</a:t>
            </a:r>
            <a:endParaRPr lang="zh-CN" altLang="en-US" sz="3200" b="1" i="1" dirty="0">
              <a:solidFill>
                <a:srgbClr val="FF0000"/>
              </a:solidFill>
              <a:latin typeface="Georgia" pitchFamily="18" charset="0"/>
              <a:ea typeface="黑体" pitchFamily="2" charset="-122"/>
            </a:endParaRPr>
          </a:p>
        </p:txBody>
      </p:sp>
      <p:sp>
        <p:nvSpPr>
          <p:cNvPr id="9" name="TextBox 8"/>
          <p:cNvSpPr txBox="1"/>
          <p:nvPr/>
        </p:nvSpPr>
        <p:spPr>
          <a:xfrm>
            <a:off x="2724788" y="3852337"/>
            <a:ext cx="1117614"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uses</a:t>
            </a:r>
            <a:endParaRPr lang="zh-CN" altLang="en-US" sz="3200" b="1" i="1" dirty="0">
              <a:solidFill>
                <a:srgbClr val="FF0000"/>
              </a:solidFill>
              <a:latin typeface="Georgia" pitchFamily="18" charset="0"/>
              <a:ea typeface="黑体" pitchFamily="2" charset="-122"/>
            </a:endParaRPr>
          </a:p>
        </p:txBody>
      </p:sp>
      <p:sp>
        <p:nvSpPr>
          <p:cNvPr id="10" name="TextBox 9"/>
          <p:cNvSpPr txBox="1"/>
          <p:nvPr/>
        </p:nvSpPr>
        <p:spPr>
          <a:xfrm>
            <a:off x="2508764" y="4653136"/>
            <a:ext cx="1830950"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healthy</a:t>
            </a:r>
            <a:endParaRPr lang="zh-CN" altLang="en-US" sz="3200" b="1" i="1" dirty="0">
              <a:solidFill>
                <a:srgbClr val="FF0000"/>
              </a:solidFill>
              <a:latin typeface="Georgia" pitchFamily="18" charset="0"/>
              <a:ea typeface="黑体" pitchFamily="2" charset="-122"/>
            </a:endParaRPr>
          </a:p>
        </p:txBody>
      </p:sp>
      <p:sp>
        <p:nvSpPr>
          <p:cNvPr id="11" name="TextBox 10"/>
          <p:cNvSpPr txBox="1"/>
          <p:nvPr/>
        </p:nvSpPr>
        <p:spPr>
          <a:xfrm>
            <a:off x="4025260" y="5517232"/>
            <a:ext cx="1338828" cy="584775"/>
          </a:xfrm>
          <a:prstGeom prst="rect">
            <a:avLst/>
          </a:prstGeom>
          <a:noFill/>
        </p:spPr>
        <p:txBody>
          <a:bodyPr wrap="none" rtlCol="0">
            <a:spAutoFit/>
          </a:bodyPr>
          <a:lstStyle/>
          <a:p>
            <a:r>
              <a:rPr lang="en-US" altLang="zh-CN" sz="3200" b="1" i="1" dirty="0" smtClean="0">
                <a:solidFill>
                  <a:srgbClr val="FF0000"/>
                </a:solidFill>
                <a:latin typeface="Georgia" pitchFamily="18" charset="0"/>
                <a:ea typeface="黑体" pitchFamily="2" charset="-122"/>
              </a:rPr>
              <a:t>twice</a:t>
            </a:r>
            <a:endParaRPr lang="zh-CN" altLang="en-US" sz="3200" b="1" i="1" dirty="0">
              <a:solidFill>
                <a:srgbClr val="FF0000"/>
              </a:solidFill>
              <a:latin typeface="Georgia" pitchFamily="18" charset="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ood job.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good jo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good job.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good jo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good jo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16632"/>
            <a:ext cx="7500990" cy="722311"/>
          </a:xfrm>
        </p:spPr>
        <p:txBody>
          <a:bodyPr/>
          <a:lstStyle/>
          <a:p>
            <a:pPr algn="ctr"/>
            <a:r>
              <a:rPr lang="en-US" altLang="zh-CN" sz="6000" b="0" i="0" dirty="0" smtClean="0">
                <a:latin typeface="Script MT Bold" pitchFamily="66" charset="0"/>
              </a:rPr>
              <a:t>Exercise</a:t>
            </a:r>
            <a:endParaRPr lang="zh-CN" altLang="en-US" sz="6000" b="0" i="0" dirty="0">
              <a:latin typeface="Script MT Bold" pitchFamily="66" charset="0"/>
            </a:endParaRPr>
          </a:p>
        </p:txBody>
      </p:sp>
      <p:sp>
        <p:nvSpPr>
          <p:cNvPr id="13" name="TextBox 12"/>
          <p:cNvSpPr txBox="1"/>
          <p:nvPr/>
        </p:nvSpPr>
        <p:spPr>
          <a:xfrm>
            <a:off x="395536" y="1083215"/>
            <a:ext cx="8280920" cy="5586145"/>
          </a:xfrm>
          <a:prstGeom prst="rect">
            <a:avLst/>
          </a:prstGeom>
          <a:noFill/>
        </p:spPr>
        <p:txBody>
          <a:bodyPr wrap="square" rtlCol="0">
            <a:spAutoFit/>
          </a:bodyPr>
          <a:lstStyle/>
          <a:p>
            <a:pPr>
              <a:lnSpc>
                <a:spcPct val="85000"/>
              </a:lnSpc>
            </a:pPr>
            <a:r>
              <a:rPr lang="zh-CN" altLang="en-US" sz="2800" i="1" dirty="0" smtClean="0">
                <a:latin typeface="Georgia" pitchFamily="18" charset="0"/>
              </a:rPr>
              <a:t>根据句意填写疑问词，每句一词。</a:t>
            </a:r>
            <a:endParaRPr lang="en-US" altLang="zh-CN" sz="2800" i="1" dirty="0" smtClean="0">
              <a:latin typeface="Georgia" pitchFamily="18" charset="0"/>
            </a:endParaRPr>
          </a:p>
          <a:p>
            <a:pPr marL="514350" indent="-514350">
              <a:lnSpc>
                <a:spcPct val="85000"/>
              </a:lnSpc>
            </a:pPr>
            <a:r>
              <a:rPr lang="en-US" altLang="zh-CN" sz="2800" i="1" dirty="0" smtClean="0">
                <a:latin typeface="Georgia" pitchFamily="18" charset="0"/>
              </a:rPr>
              <a:t>1. -- ______ ______ children are there in the picture?</a:t>
            </a:r>
          </a:p>
          <a:p>
            <a:pPr marL="514350" indent="-514350">
              <a:lnSpc>
                <a:spcPct val="85000"/>
              </a:lnSpc>
            </a:pPr>
            <a:r>
              <a:rPr lang="en-US" altLang="zh-CN" sz="2800" i="1" dirty="0" smtClean="0">
                <a:latin typeface="Georgia" pitchFamily="18" charset="0"/>
              </a:rPr>
              <a:t>    -- Six.</a:t>
            </a:r>
          </a:p>
          <a:p>
            <a:pPr marL="514350" indent="-514350">
              <a:lnSpc>
                <a:spcPct val="85000"/>
              </a:lnSpc>
            </a:pPr>
            <a:r>
              <a:rPr lang="en-US" altLang="zh-CN" sz="2800" i="1" dirty="0" smtClean="0">
                <a:latin typeface="Georgia" pitchFamily="18" charset="0"/>
              </a:rPr>
              <a:t>2. -- ______ do you often do on weekends?</a:t>
            </a:r>
          </a:p>
          <a:p>
            <a:pPr marL="514350" indent="-514350">
              <a:lnSpc>
                <a:spcPct val="85000"/>
              </a:lnSpc>
            </a:pPr>
            <a:r>
              <a:rPr lang="en-US" altLang="zh-CN" sz="2800" i="1" dirty="0" smtClean="0">
                <a:latin typeface="Georgia" pitchFamily="18" charset="0"/>
              </a:rPr>
              <a:t>    -- I often draw pictures.</a:t>
            </a:r>
          </a:p>
          <a:p>
            <a:pPr marL="514350" indent="-514350">
              <a:lnSpc>
                <a:spcPct val="85000"/>
              </a:lnSpc>
            </a:pPr>
            <a:r>
              <a:rPr lang="en-US" altLang="zh-CN" sz="2800" i="1" dirty="0" smtClean="0">
                <a:latin typeface="Georgia" pitchFamily="18" charset="0"/>
              </a:rPr>
              <a:t>3. -- ______ ______ will we have the school sports meeting?</a:t>
            </a:r>
          </a:p>
          <a:p>
            <a:pPr marL="514350" indent="-514350">
              <a:lnSpc>
                <a:spcPct val="85000"/>
              </a:lnSpc>
            </a:pPr>
            <a:r>
              <a:rPr lang="en-US" altLang="zh-CN" sz="2800" i="1" dirty="0" smtClean="0">
                <a:latin typeface="Georgia" pitchFamily="18" charset="0"/>
              </a:rPr>
              <a:t>     -- In two weeks.</a:t>
            </a:r>
          </a:p>
          <a:p>
            <a:pPr marL="514350" indent="-514350">
              <a:lnSpc>
                <a:spcPct val="85000"/>
              </a:lnSpc>
            </a:pPr>
            <a:r>
              <a:rPr lang="en-US" altLang="zh-CN" sz="2800" i="1" dirty="0" smtClean="0">
                <a:latin typeface="Georgia" pitchFamily="18" charset="0"/>
              </a:rPr>
              <a:t>4. -- ______ ______ does Mary have a music class?</a:t>
            </a:r>
          </a:p>
          <a:p>
            <a:pPr marL="514350" indent="-514350">
              <a:lnSpc>
                <a:spcPct val="85000"/>
              </a:lnSpc>
            </a:pPr>
            <a:r>
              <a:rPr lang="en-US" altLang="zh-CN" sz="2800" i="1" dirty="0" smtClean="0">
                <a:latin typeface="Georgia" pitchFamily="18" charset="0"/>
              </a:rPr>
              <a:t>    -- Twice a week.</a:t>
            </a:r>
          </a:p>
          <a:p>
            <a:pPr marL="514350" indent="-514350">
              <a:lnSpc>
                <a:spcPct val="85000"/>
              </a:lnSpc>
            </a:pPr>
            <a:r>
              <a:rPr lang="en-US" altLang="zh-CN" sz="2800" i="1" dirty="0" smtClean="0">
                <a:latin typeface="Georgia" pitchFamily="18" charset="0"/>
              </a:rPr>
              <a:t>5. -- ______ ______ does the girl play the piano every day?</a:t>
            </a:r>
          </a:p>
          <a:p>
            <a:pPr marL="514350" indent="-514350">
              <a:lnSpc>
                <a:spcPct val="85000"/>
              </a:lnSpc>
            </a:pPr>
            <a:r>
              <a:rPr lang="en-US" altLang="zh-CN" sz="2800" i="1" dirty="0" smtClean="0">
                <a:latin typeface="Georgia" pitchFamily="18" charset="0"/>
              </a:rPr>
              <a:t>    -- Three hours.</a:t>
            </a:r>
            <a:endParaRPr lang="zh-CN" altLang="en-US" sz="2800" i="1" dirty="0">
              <a:latin typeface="Georgia" pitchFamily="18" charset="0"/>
            </a:endParaRPr>
          </a:p>
        </p:txBody>
      </p:sp>
      <p:sp>
        <p:nvSpPr>
          <p:cNvPr id="14" name="TextBox 13"/>
          <p:cNvSpPr txBox="1"/>
          <p:nvPr/>
        </p:nvSpPr>
        <p:spPr>
          <a:xfrm>
            <a:off x="1187624" y="1340768"/>
            <a:ext cx="1079142" cy="584775"/>
          </a:xfrm>
          <a:prstGeom prst="rect">
            <a:avLst/>
          </a:prstGeom>
          <a:noFill/>
        </p:spPr>
        <p:txBody>
          <a:bodyPr wrap="none" rtlCol="0">
            <a:spAutoFit/>
          </a:bodyPr>
          <a:lstStyle/>
          <a:p>
            <a:r>
              <a:rPr lang="en-US" altLang="zh-CN" sz="3200" i="1" dirty="0" smtClean="0">
                <a:solidFill>
                  <a:srgbClr val="FF0000"/>
                </a:solidFill>
                <a:latin typeface="Georgia" pitchFamily="18" charset="0"/>
                <a:ea typeface="黑体" pitchFamily="2" charset="-122"/>
              </a:rPr>
              <a:t>How</a:t>
            </a:r>
            <a:endParaRPr lang="zh-CN" altLang="en-US" sz="3200" i="1" dirty="0">
              <a:solidFill>
                <a:srgbClr val="FF0000"/>
              </a:solidFill>
              <a:latin typeface="Georgia" pitchFamily="18" charset="0"/>
              <a:ea typeface="黑体" pitchFamily="2" charset="-122"/>
            </a:endParaRPr>
          </a:p>
        </p:txBody>
      </p:sp>
      <p:sp>
        <p:nvSpPr>
          <p:cNvPr id="6" name="TextBox 5"/>
          <p:cNvSpPr txBox="1"/>
          <p:nvPr/>
        </p:nvSpPr>
        <p:spPr>
          <a:xfrm>
            <a:off x="2699792" y="1340768"/>
            <a:ext cx="1252266" cy="584775"/>
          </a:xfrm>
          <a:prstGeom prst="rect">
            <a:avLst/>
          </a:prstGeom>
          <a:noFill/>
        </p:spPr>
        <p:txBody>
          <a:bodyPr wrap="none" rtlCol="0">
            <a:spAutoFit/>
          </a:bodyPr>
          <a:lstStyle/>
          <a:p>
            <a:r>
              <a:rPr lang="en-US" altLang="zh-CN" sz="3200" i="1" dirty="0" smtClean="0">
                <a:solidFill>
                  <a:srgbClr val="FF0000"/>
                </a:solidFill>
                <a:latin typeface="Georgia" pitchFamily="18" charset="0"/>
                <a:ea typeface="黑体" pitchFamily="2" charset="-122"/>
              </a:rPr>
              <a:t>many</a:t>
            </a:r>
            <a:endParaRPr lang="zh-CN" altLang="en-US" sz="3200" i="1" dirty="0">
              <a:solidFill>
                <a:srgbClr val="FF0000"/>
              </a:solidFill>
              <a:latin typeface="Georgia" pitchFamily="18" charset="0"/>
              <a:ea typeface="黑体" pitchFamily="2" charset="-122"/>
            </a:endParaRPr>
          </a:p>
        </p:txBody>
      </p:sp>
      <p:sp>
        <p:nvSpPr>
          <p:cNvPr id="7" name="TextBox 6"/>
          <p:cNvSpPr txBox="1"/>
          <p:nvPr/>
        </p:nvSpPr>
        <p:spPr>
          <a:xfrm>
            <a:off x="1259632" y="2420888"/>
            <a:ext cx="1194558" cy="584775"/>
          </a:xfrm>
          <a:prstGeom prst="rect">
            <a:avLst/>
          </a:prstGeom>
          <a:noFill/>
        </p:spPr>
        <p:txBody>
          <a:bodyPr wrap="none" rtlCol="0">
            <a:spAutoFit/>
          </a:bodyPr>
          <a:lstStyle/>
          <a:p>
            <a:r>
              <a:rPr lang="en-US" altLang="zh-CN" sz="3200" i="1" dirty="0" smtClean="0">
                <a:solidFill>
                  <a:srgbClr val="FF0000"/>
                </a:solidFill>
                <a:latin typeface="Georgia" pitchFamily="18" charset="0"/>
                <a:ea typeface="黑体" pitchFamily="2" charset="-122"/>
              </a:rPr>
              <a:t>What</a:t>
            </a:r>
            <a:endParaRPr lang="zh-CN" altLang="en-US" sz="3200" i="1" dirty="0">
              <a:solidFill>
                <a:srgbClr val="FF0000"/>
              </a:solidFill>
              <a:latin typeface="Georgia" pitchFamily="18" charset="0"/>
              <a:ea typeface="黑体" pitchFamily="2" charset="-122"/>
            </a:endParaRPr>
          </a:p>
        </p:txBody>
      </p:sp>
      <p:sp>
        <p:nvSpPr>
          <p:cNvPr id="9" name="TextBox 8"/>
          <p:cNvSpPr txBox="1"/>
          <p:nvPr/>
        </p:nvSpPr>
        <p:spPr>
          <a:xfrm>
            <a:off x="1259632" y="3140968"/>
            <a:ext cx="1079142" cy="584775"/>
          </a:xfrm>
          <a:prstGeom prst="rect">
            <a:avLst/>
          </a:prstGeom>
          <a:noFill/>
        </p:spPr>
        <p:txBody>
          <a:bodyPr wrap="none" rtlCol="0">
            <a:spAutoFit/>
          </a:bodyPr>
          <a:lstStyle/>
          <a:p>
            <a:r>
              <a:rPr lang="en-US" altLang="zh-CN" sz="3200" i="1" dirty="0" smtClean="0">
                <a:solidFill>
                  <a:srgbClr val="FF0000"/>
                </a:solidFill>
                <a:latin typeface="Georgia" pitchFamily="18" charset="0"/>
                <a:ea typeface="黑体" pitchFamily="2" charset="-122"/>
              </a:rPr>
              <a:t>How</a:t>
            </a:r>
            <a:endParaRPr lang="zh-CN" altLang="en-US" sz="3200" i="1" dirty="0">
              <a:solidFill>
                <a:srgbClr val="FF0000"/>
              </a:solidFill>
              <a:latin typeface="Georgia" pitchFamily="18" charset="0"/>
              <a:ea typeface="黑体" pitchFamily="2" charset="-122"/>
            </a:endParaRPr>
          </a:p>
        </p:txBody>
      </p:sp>
      <p:sp>
        <p:nvSpPr>
          <p:cNvPr id="10" name="TextBox 9"/>
          <p:cNvSpPr txBox="1"/>
          <p:nvPr/>
        </p:nvSpPr>
        <p:spPr>
          <a:xfrm>
            <a:off x="2771800" y="3140968"/>
            <a:ext cx="1045479" cy="584775"/>
          </a:xfrm>
          <a:prstGeom prst="rect">
            <a:avLst/>
          </a:prstGeom>
          <a:noFill/>
        </p:spPr>
        <p:txBody>
          <a:bodyPr wrap="none" rtlCol="0">
            <a:spAutoFit/>
          </a:bodyPr>
          <a:lstStyle/>
          <a:p>
            <a:r>
              <a:rPr lang="en-US" altLang="zh-CN" sz="3200" i="1" dirty="0" smtClean="0">
                <a:solidFill>
                  <a:srgbClr val="FF0000"/>
                </a:solidFill>
                <a:latin typeface="Georgia" pitchFamily="18" charset="0"/>
                <a:ea typeface="黑体" pitchFamily="2" charset="-122"/>
              </a:rPr>
              <a:t>soon</a:t>
            </a:r>
            <a:endParaRPr lang="zh-CN" altLang="en-US" sz="3200" i="1" dirty="0">
              <a:solidFill>
                <a:srgbClr val="FF0000"/>
              </a:solidFill>
              <a:latin typeface="Georgia" pitchFamily="18" charset="0"/>
              <a:ea typeface="黑体" pitchFamily="2" charset="-122"/>
            </a:endParaRPr>
          </a:p>
        </p:txBody>
      </p:sp>
      <p:sp>
        <p:nvSpPr>
          <p:cNvPr id="11" name="TextBox 10"/>
          <p:cNvSpPr txBox="1"/>
          <p:nvPr/>
        </p:nvSpPr>
        <p:spPr>
          <a:xfrm>
            <a:off x="1331640" y="4221088"/>
            <a:ext cx="1079142" cy="584775"/>
          </a:xfrm>
          <a:prstGeom prst="rect">
            <a:avLst/>
          </a:prstGeom>
          <a:noFill/>
        </p:spPr>
        <p:txBody>
          <a:bodyPr wrap="none" rtlCol="0">
            <a:spAutoFit/>
          </a:bodyPr>
          <a:lstStyle/>
          <a:p>
            <a:r>
              <a:rPr lang="en-US" altLang="zh-CN" sz="3200" i="1" dirty="0" smtClean="0">
                <a:solidFill>
                  <a:srgbClr val="FF0000"/>
                </a:solidFill>
                <a:latin typeface="Georgia" pitchFamily="18" charset="0"/>
                <a:ea typeface="黑体" pitchFamily="2" charset="-122"/>
              </a:rPr>
              <a:t>How</a:t>
            </a:r>
            <a:endParaRPr lang="zh-CN" altLang="en-US" sz="3200" i="1" dirty="0">
              <a:solidFill>
                <a:srgbClr val="FF0000"/>
              </a:solidFill>
              <a:latin typeface="Georgia" pitchFamily="18" charset="0"/>
              <a:ea typeface="黑体" pitchFamily="2" charset="-122"/>
            </a:endParaRPr>
          </a:p>
        </p:txBody>
      </p:sp>
      <p:sp>
        <p:nvSpPr>
          <p:cNvPr id="12" name="TextBox 11"/>
          <p:cNvSpPr txBox="1"/>
          <p:nvPr/>
        </p:nvSpPr>
        <p:spPr>
          <a:xfrm>
            <a:off x="2843808" y="4221088"/>
            <a:ext cx="1119217" cy="584775"/>
          </a:xfrm>
          <a:prstGeom prst="rect">
            <a:avLst/>
          </a:prstGeom>
          <a:noFill/>
        </p:spPr>
        <p:txBody>
          <a:bodyPr wrap="none" rtlCol="0">
            <a:spAutoFit/>
          </a:bodyPr>
          <a:lstStyle/>
          <a:p>
            <a:r>
              <a:rPr lang="en-US" altLang="zh-CN" sz="3200" i="1" dirty="0" smtClean="0">
                <a:solidFill>
                  <a:srgbClr val="FF0000"/>
                </a:solidFill>
                <a:latin typeface="Georgia" pitchFamily="18" charset="0"/>
                <a:ea typeface="黑体" pitchFamily="2" charset="-122"/>
              </a:rPr>
              <a:t>often</a:t>
            </a:r>
            <a:endParaRPr lang="zh-CN" altLang="en-US" sz="3200" i="1" dirty="0">
              <a:solidFill>
                <a:srgbClr val="FF0000"/>
              </a:solidFill>
              <a:latin typeface="Georgia" pitchFamily="18" charset="0"/>
              <a:ea typeface="黑体" pitchFamily="2" charset="-122"/>
            </a:endParaRPr>
          </a:p>
        </p:txBody>
      </p:sp>
      <p:sp>
        <p:nvSpPr>
          <p:cNvPr id="15" name="TextBox 14"/>
          <p:cNvSpPr txBox="1"/>
          <p:nvPr/>
        </p:nvSpPr>
        <p:spPr>
          <a:xfrm>
            <a:off x="1331640" y="5301208"/>
            <a:ext cx="1079142" cy="584775"/>
          </a:xfrm>
          <a:prstGeom prst="rect">
            <a:avLst/>
          </a:prstGeom>
          <a:noFill/>
        </p:spPr>
        <p:txBody>
          <a:bodyPr wrap="none" rtlCol="0">
            <a:spAutoFit/>
          </a:bodyPr>
          <a:lstStyle/>
          <a:p>
            <a:r>
              <a:rPr lang="en-US" altLang="zh-CN" sz="3200" i="1" dirty="0" smtClean="0">
                <a:solidFill>
                  <a:srgbClr val="FF0000"/>
                </a:solidFill>
                <a:latin typeface="Georgia" pitchFamily="18" charset="0"/>
                <a:ea typeface="黑体" pitchFamily="2" charset="-122"/>
              </a:rPr>
              <a:t>How</a:t>
            </a:r>
            <a:endParaRPr lang="zh-CN" altLang="en-US" sz="3200" i="1" dirty="0">
              <a:solidFill>
                <a:srgbClr val="FF0000"/>
              </a:solidFill>
              <a:latin typeface="Georgia" pitchFamily="18" charset="0"/>
              <a:ea typeface="黑体" pitchFamily="2" charset="-122"/>
            </a:endParaRPr>
          </a:p>
        </p:txBody>
      </p:sp>
      <p:sp>
        <p:nvSpPr>
          <p:cNvPr id="16" name="TextBox 15"/>
          <p:cNvSpPr txBox="1"/>
          <p:nvPr/>
        </p:nvSpPr>
        <p:spPr>
          <a:xfrm>
            <a:off x="2843808" y="5301208"/>
            <a:ext cx="1000595" cy="584775"/>
          </a:xfrm>
          <a:prstGeom prst="rect">
            <a:avLst/>
          </a:prstGeom>
          <a:noFill/>
        </p:spPr>
        <p:txBody>
          <a:bodyPr wrap="none" rtlCol="0">
            <a:spAutoFit/>
          </a:bodyPr>
          <a:lstStyle/>
          <a:p>
            <a:r>
              <a:rPr lang="en-US" altLang="zh-CN" sz="3200" i="1" dirty="0" smtClean="0">
                <a:solidFill>
                  <a:srgbClr val="FF0000"/>
                </a:solidFill>
                <a:latin typeface="Georgia" pitchFamily="18" charset="0"/>
                <a:ea typeface="黑体" pitchFamily="2" charset="-122"/>
              </a:rPr>
              <a:t>long</a:t>
            </a:r>
            <a:endParaRPr lang="zh-CN" altLang="en-US" sz="3200" i="1" dirty="0">
              <a:solidFill>
                <a:srgbClr val="FF0000"/>
              </a:solidFill>
              <a:latin typeface="Georgia" pitchFamily="18" charset="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ood job.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good jo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good job.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good jo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good job.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good job.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good job.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good job.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good jo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P spid="9" grpId="0"/>
      <p:bldP spid="10" grpId="0"/>
      <p:bldP spid="11" grpId="0"/>
      <p:bldP spid="12"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15616" y="188640"/>
            <a:ext cx="7500990" cy="722311"/>
          </a:xfrm>
        </p:spPr>
        <p:txBody>
          <a:bodyPr/>
          <a:lstStyle/>
          <a:p>
            <a:pPr algn="ctr"/>
            <a:r>
              <a:rPr lang="en-US" altLang="zh-CN" sz="5400" b="0" i="0" dirty="0" smtClean="0">
                <a:latin typeface="Script MT Bold" pitchFamily="66" charset="0"/>
              </a:rPr>
              <a:t>Listen and read</a:t>
            </a:r>
            <a:endParaRPr lang="zh-CN" altLang="en-US" sz="5400" b="0" i="0" dirty="0">
              <a:latin typeface="Script MT Bold" pitchFamily="66" charset="0"/>
            </a:endParaRPr>
          </a:p>
        </p:txBody>
      </p:sp>
      <p:sp>
        <p:nvSpPr>
          <p:cNvPr id="17" name="TextBox 16"/>
          <p:cNvSpPr txBox="1"/>
          <p:nvPr/>
        </p:nvSpPr>
        <p:spPr>
          <a:xfrm>
            <a:off x="683568" y="2132856"/>
            <a:ext cx="7488832" cy="3416320"/>
          </a:xfrm>
          <a:prstGeom prst="rect">
            <a:avLst/>
          </a:prstGeom>
          <a:noFill/>
        </p:spPr>
        <p:txBody>
          <a:bodyPr wrap="square" rtlCol="0">
            <a:spAutoFit/>
          </a:bodyPr>
          <a:lstStyle/>
          <a:p>
            <a:pPr>
              <a:lnSpc>
                <a:spcPct val="150000"/>
              </a:lnSpc>
            </a:pPr>
            <a:r>
              <a:rPr lang="en-US" altLang="zh-CN" sz="3600" i="1" dirty="0" smtClean="0">
                <a:latin typeface="Georgia" pitchFamily="18" charset="0"/>
              </a:rPr>
              <a:t>You don’t have to compete ---</a:t>
            </a:r>
          </a:p>
          <a:p>
            <a:pPr>
              <a:lnSpc>
                <a:spcPct val="150000"/>
              </a:lnSpc>
            </a:pPr>
            <a:r>
              <a:rPr lang="en-US" altLang="zh-CN" sz="3600" i="1" dirty="0" smtClean="0">
                <a:latin typeface="Georgia" pitchFamily="18" charset="0"/>
              </a:rPr>
              <a:t>Just stay healthy and fit!</a:t>
            </a:r>
          </a:p>
          <a:p>
            <a:pPr>
              <a:lnSpc>
                <a:spcPct val="150000"/>
              </a:lnSpc>
            </a:pPr>
            <a:r>
              <a:rPr lang="en-US" altLang="zh-CN" sz="3600" i="1" dirty="0" smtClean="0">
                <a:latin typeface="Georgia" pitchFamily="18" charset="0"/>
              </a:rPr>
              <a:t>Who cares if you’re not number one?</a:t>
            </a:r>
          </a:p>
          <a:p>
            <a:pPr>
              <a:lnSpc>
                <a:spcPct val="150000"/>
              </a:lnSpc>
            </a:pPr>
            <a:r>
              <a:rPr lang="en-US" altLang="zh-CN" sz="3600" i="1" dirty="0" smtClean="0">
                <a:latin typeface="Georgia" pitchFamily="18" charset="0"/>
              </a:rPr>
              <a:t>Just go out and have fun!</a:t>
            </a:r>
            <a:endParaRPr lang="zh-CN" altLang="en-US" sz="3600" i="1" dirty="0">
              <a:latin typeface="Georgia" pitchFamily="18" charset="0"/>
            </a:endParaRPr>
          </a:p>
        </p:txBody>
      </p:sp>
      <p:sp>
        <p:nvSpPr>
          <p:cNvPr id="40" name="标题 4"/>
          <p:cNvSpPr txBox="1">
            <a:spLocks/>
          </p:cNvSpPr>
          <p:nvPr/>
        </p:nvSpPr>
        <p:spPr>
          <a:xfrm>
            <a:off x="827584" y="1052736"/>
            <a:ext cx="7500990" cy="722311"/>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400" b="0" i="0" u="none" strike="noStrike" kern="1200" cap="none" spc="0" normalizeH="0" baseline="0" noProof="0" dirty="0" smtClean="0">
                <a:ln>
                  <a:noFill/>
                </a:ln>
                <a:solidFill>
                  <a:srgbClr val="038710"/>
                </a:solidFill>
                <a:effectLst/>
                <a:uLnTx/>
                <a:uFillTx/>
                <a:latin typeface="Script MT Bold" pitchFamily="66" charset="0"/>
                <a:ea typeface="+mj-ea"/>
                <a:cs typeface="+mj-cs"/>
              </a:rPr>
              <a:t>Notice the stress</a:t>
            </a:r>
            <a:r>
              <a:rPr kumimoji="0" lang="en-US" altLang="zh-CN" sz="4400" b="0" i="0" u="none" strike="noStrike" kern="1200" cap="none" spc="0" normalizeH="0" noProof="0" dirty="0" smtClean="0">
                <a:ln>
                  <a:noFill/>
                </a:ln>
                <a:solidFill>
                  <a:srgbClr val="038710"/>
                </a:solidFill>
                <a:effectLst/>
                <a:uLnTx/>
                <a:uFillTx/>
                <a:latin typeface="Script MT Bold" pitchFamily="66" charset="0"/>
                <a:ea typeface="+mj-ea"/>
                <a:cs typeface="+mj-cs"/>
              </a:rPr>
              <a:t> and rhythm.</a:t>
            </a:r>
            <a:endParaRPr kumimoji="0" lang="zh-CN" altLang="en-US" sz="4400" b="0" i="0" u="none" strike="noStrike" kern="1200" cap="none" spc="0" normalizeH="0" baseline="0" noProof="0" dirty="0">
              <a:ln>
                <a:noFill/>
              </a:ln>
              <a:solidFill>
                <a:srgbClr val="038710"/>
              </a:solidFill>
              <a:effectLst/>
              <a:uLnTx/>
              <a:uFillTx/>
              <a:latin typeface="Script MT Bold" pitchFamily="66" charset="0"/>
              <a:ea typeface="+mj-ea"/>
              <a:cs typeface="+mj-cs"/>
            </a:endParaRPr>
          </a:p>
        </p:txBody>
      </p:sp>
      <p:sp>
        <p:nvSpPr>
          <p:cNvPr id="41" name="TextBox 40"/>
          <p:cNvSpPr txBox="1"/>
          <p:nvPr/>
        </p:nvSpPr>
        <p:spPr>
          <a:xfrm>
            <a:off x="2946141" y="205445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14" name="TextBox 13"/>
          <p:cNvSpPr txBox="1"/>
          <p:nvPr/>
        </p:nvSpPr>
        <p:spPr>
          <a:xfrm>
            <a:off x="5436096" y="212646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15" name="TextBox 14"/>
          <p:cNvSpPr txBox="1"/>
          <p:nvPr/>
        </p:nvSpPr>
        <p:spPr>
          <a:xfrm>
            <a:off x="2874133" y="2924944"/>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16" name="TextBox 15"/>
          <p:cNvSpPr txBox="1"/>
          <p:nvPr/>
        </p:nvSpPr>
        <p:spPr>
          <a:xfrm>
            <a:off x="5466421" y="2924944"/>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19" name="TextBox 18"/>
          <p:cNvSpPr txBox="1"/>
          <p:nvPr/>
        </p:nvSpPr>
        <p:spPr>
          <a:xfrm>
            <a:off x="2010037" y="3782650"/>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0" name="TextBox 19"/>
          <p:cNvSpPr txBox="1"/>
          <p:nvPr/>
        </p:nvSpPr>
        <p:spPr>
          <a:xfrm>
            <a:off x="7482645" y="3854658"/>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1" name="TextBox 20"/>
          <p:cNvSpPr txBox="1"/>
          <p:nvPr/>
        </p:nvSpPr>
        <p:spPr>
          <a:xfrm>
            <a:off x="2483768" y="465313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
        <p:nvSpPr>
          <p:cNvPr id="22" name="TextBox 21"/>
          <p:cNvSpPr txBox="1"/>
          <p:nvPr/>
        </p:nvSpPr>
        <p:spPr>
          <a:xfrm>
            <a:off x="5250397" y="4653136"/>
            <a:ext cx="257707" cy="1446550"/>
          </a:xfrm>
          <a:prstGeom prst="rect">
            <a:avLst/>
          </a:prstGeom>
          <a:noFill/>
        </p:spPr>
        <p:txBody>
          <a:bodyPr wrap="square" rtlCol="0">
            <a:spAutoFit/>
          </a:bodyPr>
          <a:lstStyle/>
          <a:p>
            <a:r>
              <a:rPr lang="zh-CN" altLang="en-US" sz="8800" dirty="0" smtClean="0">
                <a:solidFill>
                  <a:srgbClr val="FF0000"/>
                </a:solidFill>
                <a:sym typeface="IpaPanADD"/>
              </a:rPr>
              <a:t></a:t>
            </a:r>
            <a:endParaRPr lang="zh-CN" altLang="en-US" sz="8800" dirty="0">
              <a:solidFill>
                <a:srgbClr val="FF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TotalTime>
  <Words>7011</Words>
  <Application>Microsoft Office PowerPoint</Application>
  <PresentationFormat>全屏显示(4:3)</PresentationFormat>
  <Paragraphs>1126</Paragraphs>
  <Slides>87</Slides>
  <Notes>23</Notes>
  <HiddenSlides>1</HiddenSlides>
  <MMClips>6</MMClips>
  <ScaleCrop>false</ScaleCrop>
  <HeadingPairs>
    <vt:vector size="4" baseType="variant">
      <vt:variant>
        <vt:lpstr>主题</vt:lpstr>
      </vt:variant>
      <vt:variant>
        <vt:i4>2</vt:i4>
      </vt:variant>
      <vt:variant>
        <vt:lpstr>幻灯片标题</vt:lpstr>
      </vt:variant>
      <vt:variant>
        <vt:i4>87</vt:i4>
      </vt:variant>
    </vt:vector>
  </HeadingPairs>
  <TitlesOfParts>
    <vt:vector size="89" baseType="lpstr">
      <vt:lpstr>Office Theme</vt:lpstr>
      <vt:lpstr>Blends</vt:lpstr>
      <vt:lpstr>How often do you exercise?</vt:lpstr>
      <vt:lpstr>Warm up</vt:lpstr>
      <vt:lpstr>Warm up</vt:lpstr>
      <vt:lpstr>Phonetic</vt:lpstr>
      <vt:lpstr>Phonetic</vt:lpstr>
      <vt:lpstr>Phonetic</vt:lpstr>
      <vt:lpstr>Listen and read</vt:lpstr>
      <vt:lpstr>Listen and read</vt:lpstr>
      <vt:lpstr>Listen and read</vt:lpstr>
      <vt:lpstr>Listen and read</vt:lpstr>
      <vt:lpstr>Phonetic</vt:lpstr>
      <vt:lpstr>Phonetic</vt:lpstr>
      <vt:lpstr>Oral English</vt:lpstr>
      <vt:lpstr>Revision</vt:lpstr>
      <vt:lpstr>Exercise</vt:lpstr>
      <vt:lpstr>Exercise</vt:lpstr>
      <vt:lpstr>Free talk</vt:lpstr>
      <vt:lpstr>幻灯片 18</vt:lpstr>
      <vt:lpstr>幻灯片 19</vt:lpstr>
      <vt:lpstr>幻灯片 20</vt:lpstr>
      <vt:lpstr>幻灯片 21</vt:lpstr>
      <vt:lpstr>Ask and answer</vt:lpstr>
      <vt:lpstr>Ask and answer</vt:lpstr>
      <vt:lpstr>Exercise</vt:lpstr>
      <vt:lpstr>Exercise</vt:lpstr>
      <vt:lpstr>Exercise</vt:lpstr>
      <vt:lpstr>Exercise</vt:lpstr>
      <vt:lpstr>1a. Look at the picture. Make a list of the        weekend  activities.</vt:lpstr>
      <vt:lpstr>1b. Listen and write the activities next to the        correct frequency words.</vt:lpstr>
      <vt:lpstr>1c. Practice the conversation in the picture above. Then make your own conversations about what you do on weekends.</vt:lpstr>
      <vt:lpstr>Listening</vt:lpstr>
      <vt:lpstr>2c. How often do you do these activities? Fill            in the chart and then make conversations.</vt:lpstr>
      <vt:lpstr>2d.  Role-play the conversation.</vt:lpstr>
      <vt:lpstr>2d.  Role-play the conversation.</vt:lpstr>
      <vt:lpstr>Grammar Focus</vt:lpstr>
      <vt:lpstr>3a.Complete the questions with do or does. Then match the questions and answers.</vt:lpstr>
      <vt:lpstr>3b. Use the words given to write questions. Then ask  and answer then with a partner. </vt:lpstr>
      <vt:lpstr>3c. What can you do to improve your English? Add more things to the chart. Then practice with your partner.</vt:lpstr>
      <vt:lpstr>Exercise</vt:lpstr>
      <vt:lpstr>Exercise</vt:lpstr>
      <vt:lpstr>Exercise</vt:lpstr>
      <vt:lpstr>Exercise</vt:lpstr>
      <vt:lpstr>Look at the pictures</vt:lpstr>
      <vt:lpstr>Look at the pictures</vt:lpstr>
      <vt:lpstr>Look at the pictures</vt:lpstr>
      <vt:lpstr>1a. Math the words with the pictures.</vt:lpstr>
      <vt:lpstr>1b. Ask and answer questions. Use the words form 1a.</vt:lpstr>
      <vt:lpstr>Pay attention</vt:lpstr>
      <vt:lpstr>1c. Listen to an interview about two people’s daily habits. Circle your answer to each question.</vt:lpstr>
      <vt:lpstr>1d. Listen again. Fill in the blanks in the survey.</vt:lpstr>
      <vt:lpstr>2a. Rank these activities according to how often you think your classmates do them.</vt:lpstr>
      <vt:lpstr>2b. Read the article and complete the pie charts on the next page.</vt:lpstr>
      <vt:lpstr>2b. Read the article and complete the pie charts on the next page.</vt:lpstr>
      <vt:lpstr>2b. Read the article and complete the pie charts on the next page.</vt:lpstr>
      <vt:lpstr>2b. Read the article and complete the pie charts on the next page.</vt:lpstr>
      <vt:lpstr>The points of 2b.</vt:lpstr>
      <vt:lpstr>The points of 2b.</vt:lpstr>
      <vt:lpstr>The points of 2b.</vt:lpstr>
      <vt:lpstr>2b. Read the article and complete the pie charts on the next page.</vt:lpstr>
      <vt:lpstr>The points of 2b.</vt:lpstr>
      <vt:lpstr>2b. Read the article and complete the pie charts on the next page.</vt:lpstr>
      <vt:lpstr>The points of 2b.</vt:lpstr>
      <vt:lpstr>The points of 2b.</vt:lpstr>
      <vt:lpstr>The points of 2b.</vt:lpstr>
      <vt:lpstr>Complete the pie charts</vt:lpstr>
      <vt:lpstr>2c. Read the article again and answer the questions.</vt:lpstr>
      <vt:lpstr>2c. Read the article again and answer the questions.</vt:lpstr>
      <vt:lpstr>2d. According to the article and the pie charts, write sentences with the percentages using always, usually or sometimes. </vt:lpstr>
      <vt:lpstr>2e. Choose one of these free time activities or think of your own. Then ask your classmates how often they do this activity and make a pie chart.</vt:lpstr>
      <vt:lpstr>3a. Look at the information in the chart and complete the report.</vt:lpstr>
      <vt:lpstr>3a. Look at the information in the chart and complete the report.</vt:lpstr>
      <vt:lpstr>The points of 3a.</vt:lpstr>
      <vt:lpstr>3b. Complete the chart with your own information. In the last column, use expressions like always, every day, twice a week and never.</vt:lpstr>
      <vt:lpstr>3c. Write a report about your good and bad habits. Say how often you do things. Use the report in 3a as an example.</vt:lpstr>
      <vt:lpstr>4. Take the health quiz. Compare your results with your partner’s.  Who’s healthier? </vt:lpstr>
      <vt:lpstr>4. Take the health quiz. Compare your results with your partner’s.  Who’s healthier? </vt:lpstr>
      <vt:lpstr>1. Complete the chart with activities you do and don’t do. What about your mother/father?</vt:lpstr>
      <vt:lpstr>3. Fill in the blanks in the conversation.</vt:lpstr>
      <vt:lpstr>Exercise</vt:lpstr>
      <vt:lpstr>Exercise</vt:lpstr>
      <vt:lpstr>Exercise</vt:lpstr>
      <vt:lpstr>Exercise</vt:lpstr>
      <vt:lpstr>Exercise</vt:lpstr>
      <vt:lpstr>Exercise</vt:lpstr>
      <vt:lpstr>Exercise</vt:lpstr>
      <vt:lpstr>Exercise</vt:lpstr>
      <vt:lpstr>Exercise</vt:lpstr>
    </vt:vector>
  </TitlesOfParts>
  <Company>4Presentation.net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T</dc:creator>
  <cp:lastModifiedBy>Tclsevers</cp:lastModifiedBy>
  <cp:revision>197</cp:revision>
  <dcterms:created xsi:type="dcterms:W3CDTF">2011-03-14T11:06:50Z</dcterms:created>
  <dcterms:modified xsi:type="dcterms:W3CDTF">2013-11-07T07:57:52Z</dcterms:modified>
</cp:coreProperties>
</file>